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6"/>
  </p:notesMasterIdLst>
  <p:sldIdLst>
    <p:sldId id="475" r:id="rId2"/>
    <p:sldId id="257" r:id="rId3"/>
    <p:sldId id="258" r:id="rId4"/>
    <p:sldId id="261" r:id="rId5"/>
    <p:sldId id="276" r:id="rId6"/>
    <p:sldId id="262" r:id="rId7"/>
    <p:sldId id="455" r:id="rId8"/>
    <p:sldId id="451" r:id="rId9"/>
    <p:sldId id="467" r:id="rId10"/>
    <p:sldId id="459" r:id="rId11"/>
    <p:sldId id="460" r:id="rId12"/>
    <p:sldId id="465" r:id="rId13"/>
    <p:sldId id="474" r:id="rId14"/>
    <p:sldId id="468" r:id="rId15"/>
    <p:sldId id="482" r:id="rId16"/>
    <p:sldId id="481" r:id="rId17"/>
    <p:sldId id="490" r:id="rId18"/>
    <p:sldId id="484" r:id="rId19"/>
    <p:sldId id="489" r:id="rId20"/>
    <p:sldId id="485" r:id="rId21"/>
    <p:sldId id="466" r:id="rId22"/>
    <p:sldId id="487" r:id="rId23"/>
    <p:sldId id="488" r:id="rId24"/>
    <p:sldId id="477" r:id="rId25"/>
    <p:sldId id="472" r:id="rId26"/>
    <p:sldId id="478" r:id="rId27"/>
    <p:sldId id="473" r:id="rId28"/>
    <p:sldId id="494" r:id="rId29"/>
    <p:sldId id="497" r:id="rId30"/>
    <p:sldId id="495" r:id="rId31"/>
    <p:sldId id="496" r:id="rId32"/>
    <p:sldId id="501" r:id="rId33"/>
    <p:sldId id="498" r:id="rId34"/>
    <p:sldId id="456"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Cambria Math" panose="02040503050406030204" pitchFamily="18" charset="0"/>
      <p:regular r:id="rId41"/>
    </p:embeddedFont>
    <p:embeddedFont>
      <p:font typeface="Helvetica" pitchFamily="2" charset="0"/>
      <p:regular r:id="rId42"/>
      <p:bold r:id="rId43"/>
      <p:italic r:id="rId44"/>
      <p:boldItalic r:id="rId45"/>
    </p:embeddedFont>
    <p:embeddedFont>
      <p:font typeface="lato" panose="020F0502020204030203" pitchFamily="34" charset="0"/>
      <p:regular r:id="rId46"/>
      <p:bold r:id="rId47"/>
      <p:italic r:id="rId48"/>
      <p:boldItalic r:id="rId49"/>
    </p:embeddedFont>
    <p:embeddedFont>
      <p:font typeface="lato" panose="020F0502020204030203" pitchFamily="34" charset="0"/>
      <p:regular r:id="rId46"/>
      <p:bold r:id="rId47"/>
      <p:italic r:id="rId48"/>
      <p:boldItalic r:id="rId49"/>
    </p:embeddedFont>
    <p:embeddedFont>
      <p:font typeface="Mali SemiBold" pitchFamily="2" charset="-34"/>
      <p:regular r:id="rId50"/>
      <p:bold r:id="rId51"/>
      <p:italic r:id="rId52"/>
      <p:boldItalic r:id="rId53"/>
    </p:embeddedFont>
    <p:embeddedFont>
      <p:font typeface="Nunito" pitchFamily="2" charset="77"/>
      <p:regular r:id="rId54"/>
      <p:bold r:id="rId55"/>
      <p:italic r:id="rId56"/>
      <p:boldItalic r:id="rId57"/>
    </p:embeddedFont>
    <p:embeddedFont>
      <p:font typeface="Open Sans Light" panose="020B0306030504020204" pitchFamily="34" charset="0"/>
      <p:regular r:id="rId58"/>
      <p:italic r:id="rId59"/>
    </p:embeddedFont>
    <p:embeddedFont>
      <p:font typeface="Poppins" pitchFamily="2" charset="77"/>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59">
          <p15:clr>
            <a:srgbClr val="0000FF"/>
          </p15:clr>
        </p15:guide>
        <p15:guide id="2" orient="horz" pos="1607">
          <p15:clr>
            <a:srgbClr val="0000FF"/>
          </p15:clr>
        </p15:guide>
        <p15:guide id="3" orient="horz" pos="1309">
          <p15:clr>
            <a:srgbClr val="9AA0A6"/>
          </p15:clr>
        </p15:guide>
        <p15:guide id="4" orient="horz" pos="1965">
          <p15:clr>
            <a:srgbClr val="9AA0A6"/>
          </p15:clr>
        </p15:guide>
        <p15:guide id="5" orient="horz" pos="2310">
          <p15:clr>
            <a:srgbClr val="9AA0A6"/>
          </p15:clr>
        </p15:guide>
        <p15:guide id="6"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3700"/>
    <a:srgbClr val="FFE184"/>
    <a:srgbClr val="F9B321"/>
    <a:srgbClr val="00BA38"/>
    <a:srgbClr val="609DFF"/>
    <a:srgbClr val="F9766D"/>
    <a:srgbClr val="E99C16"/>
    <a:srgbClr val="CB6E28"/>
    <a:srgbClr val="CF3321"/>
    <a:srgbClr val="F8B7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0BA464E-C71E-4583-9A26-486C7F11F249}">
  <a:tblStyle styleId="{E0BA464E-C71E-4583-9A26-486C7F11F24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1"/>
  </p:normalViewPr>
  <p:slideViewPr>
    <p:cSldViewPr snapToGrid="0">
      <p:cViewPr varScale="1">
        <p:scale>
          <a:sx n="137" d="100"/>
          <a:sy n="137" d="100"/>
        </p:scale>
        <p:origin x="920" y="184"/>
      </p:cViewPr>
      <p:guideLst>
        <p:guide orient="horz" pos="559"/>
        <p:guide orient="horz" pos="1607"/>
        <p:guide orient="horz" pos="1309"/>
        <p:guide orient="horz" pos="1965"/>
        <p:guide orient="horz" pos="231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font" Target="fonts/font2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1" i="0" u="none" strike="noStrike" kern="0" cap="none" spc="0" normalizeH="0" baseline="0" noProof="0">
                <a:ln>
                  <a:noFill/>
                </a:ln>
                <a:solidFill>
                  <a:srgbClr val="FFFFFF"/>
                </a:solidFill>
                <a:effectLst/>
                <a:uLnTx/>
                <a:uFillTx/>
                <a:latin typeface="Poppins" pitchFamily="2" charset="77"/>
                <a:ea typeface="Hiragino Maru Gothic Pro W4" panose="020F0400000000000000" pitchFamily="34" charset="-128"/>
                <a:cs typeface="Poppins" pitchFamily="2" charset="77"/>
                <a:sym typeface="Arial"/>
              </a:rPr>
              <a:t>Good morning to everyone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1" i="0" u="none" strike="noStrike" kern="0" cap="none" spc="0" normalizeH="0" baseline="0" noProof="0">
                <a:ln>
                  <a:noFill/>
                </a:ln>
                <a:solidFill>
                  <a:srgbClr val="FFFFFF"/>
                </a:solidFill>
                <a:effectLst/>
                <a:uLnTx/>
                <a:uFillTx/>
                <a:latin typeface="Poppins" pitchFamily="2" charset="77"/>
                <a:ea typeface="Hiragino Maru Gothic Pro W4" panose="020F0400000000000000" pitchFamily="34" charset="-128"/>
                <a:cs typeface="Poppins" pitchFamily="2" charset="77"/>
                <a:sym typeface="Arial"/>
              </a:rPr>
              <a:t>I'm Luca and today with my </a:t>
            </a:r>
            <a:r>
              <a:rPr kumimoji="0" lang="en-US" sz="1100" b="1" i="0" u="none" strike="noStrike" kern="0" cap="none" spc="0" normalizeH="0" baseline="0" noProof="0" err="1">
                <a:ln>
                  <a:noFill/>
                </a:ln>
                <a:solidFill>
                  <a:srgbClr val="FFFFFF"/>
                </a:solidFill>
                <a:effectLst/>
                <a:uLnTx/>
                <a:uFillTx/>
                <a:latin typeface="Poppins" pitchFamily="2" charset="77"/>
                <a:ea typeface="Hiragino Maru Gothic Pro W4" panose="020F0400000000000000" pitchFamily="34" charset="-128"/>
                <a:cs typeface="Poppins" pitchFamily="2" charset="77"/>
                <a:sym typeface="Arial"/>
              </a:rPr>
              <a:t>collegues</a:t>
            </a:r>
            <a:r>
              <a:rPr kumimoji="0" lang="en-US" sz="1100" b="1" i="0" u="none" strike="noStrike" kern="0" cap="none" spc="0" normalizeH="0" baseline="0" noProof="0">
                <a:ln>
                  <a:noFill/>
                </a:ln>
                <a:solidFill>
                  <a:srgbClr val="FFFFFF"/>
                </a:solidFill>
                <a:effectLst/>
                <a:uLnTx/>
                <a:uFillTx/>
                <a:latin typeface="Poppins" pitchFamily="2" charset="77"/>
                <a:ea typeface="Hiragino Maru Gothic Pro W4" panose="020F0400000000000000" pitchFamily="34" charset="-128"/>
                <a:cs typeface="Poppins" pitchFamily="2" charset="77"/>
                <a:sym typeface="Arial"/>
              </a:rPr>
              <a:t> Marta, </a:t>
            </a:r>
            <a:r>
              <a:rPr kumimoji="0" lang="en-US" sz="1100" b="1" i="0" u="none" strike="noStrike" kern="0" cap="none" spc="0" normalizeH="0" baseline="0" noProof="0" err="1">
                <a:ln>
                  <a:noFill/>
                </a:ln>
                <a:solidFill>
                  <a:srgbClr val="FFFFFF"/>
                </a:solidFill>
                <a:effectLst/>
                <a:uLnTx/>
                <a:uFillTx/>
                <a:latin typeface="Poppins" pitchFamily="2" charset="77"/>
                <a:ea typeface="Hiragino Maru Gothic Pro W4" panose="020F0400000000000000" pitchFamily="34" charset="-128"/>
                <a:cs typeface="Poppins" pitchFamily="2" charset="77"/>
                <a:sym typeface="Arial"/>
              </a:rPr>
              <a:t>Lupo</a:t>
            </a:r>
            <a:r>
              <a:rPr kumimoji="0" lang="en-US" sz="1100" b="1" i="0" u="none" strike="noStrike" kern="0" cap="none" spc="0" normalizeH="0" baseline="0" noProof="0">
                <a:ln>
                  <a:noFill/>
                </a:ln>
                <a:solidFill>
                  <a:srgbClr val="FFFFFF"/>
                </a:solidFill>
                <a:effectLst/>
                <a:uLnTx/>
                <a:uFillTx/>
                <a:latin typeface="Poppins" pitchFamily="2" charset="77"/>
                <a:ea typeface="Hiragino Maru Gothic Pro W4" panose="020F0400000000000000" pitchFamily="34" charset="-128"/>
                <a:cs typeface="Poppins" pitchFamily="2" charset="77"/>
                <a:sym typeface="Arial"/>
              </a:rPr>
              <a:t> and Eugenio, we are going to present our project on honeybee health</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kumimoji="0" lang="en-US" sz="1100" b="1" i="0" u="none" strike="noStrike" kern="0" cap="none" spc="0" normalizeH="0" baseline="0" noProof="0">
              <a:ln>
                <a:noFill/>
              </a:ln>
              <a:solidFill>
                <a:srgbClr val="FFFFFF"/>
              </a:solidFill>
              <a:effectLst/>
              <a:uLnTx/>
              <a:uFillTx/>
              <a:latin typeface="Poppins" pitchFamily="2" charset="77"/>
              <a:ea typeface="Hiragino Maru Gothic Pro W4" panose="020F0400000000000000" pitchFamily="34" charset="-128"/>
              <a:cs typeface="Poppins" pitchFamily="2" charset="77"/>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1" i="0" u="none" strike="noStrike" kern="0" cap="none" spc="0" normalizeH="0" baseline="0" noProof="0" err="1">
                <a:ln>
                  <a:noFill/>
                </a:ln>
                <a:solidFill>
                  <a:srgbClr val="FFFFFF"/>
                </a:solidFill>
                <a:effectLst/>
                <a:uLnTx/>
                <a:uFillTx/>
                <a:latin typeface="Poppins" pitchFamily="2" charset="77"/>
                <a:ea typeface="Hiragino Maru Gothic Pro W4" panose="020F0400000000000000" pitchFamily="34" charset="-128"/>
                <a:cs typeface="Poppins" pitchFamily="2" charset="77"/>
                <a:sym typeface="Arial"/>
              </a:rPr>
              <a:t>altro</a:t>
            </a:r>
            <a:r>
              <a:rPr kumimoji="0" lang="en-US" sz="1100" b="1" i="0" u="none" strike="noStrike" kern="0" cap="none" spc="0" normalizeH="0" baseline="0" noProof="0">
                <a:ln>
                  <a:noFill/>
                </a:ln>
                <a:solidFill>
                  <a:srgbClr val="FFFFFF"/>
                </a:solidFill>
                <a:effectLst/>
                <a:uLnTx/>
                <a:uFillTx/>
                <a:latin typeface="Poppins" pitchFamily="2" charset="77"/>
                <a:ea typeface="Hiragino Maru Gothic Pro W4" panose="020F0400000000000000" pitchFamily="34" charset="-128"/>
                <a:cs typeface="Poppins" pitchFamily="2" charset="77"/>
                <a:sym typeface="Arial"/>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1" i="0" u="none" strike="noStrike" kern="0" cap="none" spc="0" normalizeH="0" baseline="0" noProof="0">
                <a:ln>
                  <a:noFill/>
                </a:ln>
                <a:solidFill>
                  <a:srgbClr val="FFFFFF"/>
                </a:solidFill>
                <a:effectLst/>
                <a:uLnTx/>
                <a:uFillTx/>
                <a:latin typeface="Poppins" pitchFamily="2" charset="77"/>
                <a:ea typeface="Hiragino Maru Gothic Pro W4" panose="020F0400000000000000" pitchFamily="34" charset="-128"/>
                <a:cs typeface="Poppins" pitchFamily="2" charset="77"/>
                <a:sym typeface="Arial"/>
              </a:rPr>
              <a:t>Analyses of risk factors, estimation of economic impact and resilience suggestions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kumimoji="0" lang="en-US" sz="1100" b="1" i="0" u="none" strike="noStrike" kern="0" cap="none" spc="0" normalizeH="0" baseline="0" noProof="0">
              <a:ln>
                <a:noFill/>
              </a:ln>
              <a:solidFill>
                <a:srgbClr val="FFFFFF"/>
              </a:solidFill>
              <a:effectLst/>
              <a:uLnTx/>
              <a:uFillTx/>
              <a:latin typeface="Poppins" pitchFamily="2" charset="77"/>
              <a:ea typeface="Hiragino Maru Gothic Pro W4" panose="020F0400000000000000" pitchFamily="34" charset="-128"/>
              <a:cs typeface="Poppins" pitchFamily="2" charset="77"/>
              <a:sym typeface="Arial"/>
            </a:endParaRPr>
          </a:p>
        </p:txBody>
      </p:sp>
    </p:spTree>
    <p:extLst>
      <p:ext uri="{BB962C8B-B14F-4D97-AF65-F5344CB8AC3E}">
        <p14:creationId xmlns:p14="http://schemas.microsoft.com/office/powerpoint/2010/main" val="2590550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From the website of the US Department of Agriculture, we imported 3 dataset: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one on the number of lost, renovated and added colonies per semester in the years from 2015 and 2022</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one on the factors that stress these colonies as pesticides, diseases and mites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one on the annual honey production and average price</a:t>
            </a:r>
          </a:p>
        </p:txBody>
      </p:sp>
    </p:spTree>
    <p:extLst>
      <p:ext uri="{BB962C8B-B14F-4D97-AF65-F5344CB8AC3E}">
        <p14:creationId xmlns:p14="http://schemas.microsoft.com/office/powerpoint/2010/main" val="237433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err="1"/>
              <a:t>we</a:t>
            </a:r>
            <a:r>
              <a:rPr lang="it-IT"/>
              <a:t> </a:t>
            </a:r>
            <a:r>
              <a:rPr lang="it-IT" err="1"/>
              <a:t>also</a:t>
            </a:r>
            <a:r>
              <a:rPr lang="it-IT"/>
              <a:t> </a:t>
            </a:r>
            <a:r>
              <a:rPr lang="it-IT" err="1"/>
              <a:t>obtained</a:t>
            </a:r>
            <a:r>
              <a:rPr lang="it-IT"/>
              <a:t> data on temperature, </a:t>
            </a:r>
            <a:r>
              <a:rPr lang="it-IT" err="1"/>
              <a:t>drought</a:t>
            </a:r>
            <a:r>
              <a:rPr lang="it-IT"/>
              <a:t> and </a:t>
            </a:r>
            <a:r>
              <a:rPr lang="it-IT" err="1"/>
              <a:t>precipitation</a:t>
            </a:r>
            <a:r>
              <a:rPr lang="it-IT"/>
              <a:t> from the national centers for </a:t>
            </a:r>
            <a:r>
              <a:rPr lang="it-IT" err="1"/>
              <a:t>Environmental</a:t>
            </a:r>
            <a:r>
              <a:rPr lang="it-IT"/>
              <a:t> Information</a:t>
            </a:r>
            <a:br>
              <a:rPr lang="it-IT"/>
            </a:br>
            <a:endParaRPr lang="en-US"/>
          </a:p>
        </p:txBody>
      </p:sp>
    </p:spTree>
    <p:extLst>
      <p:ext uri="{BB962C8B-B14F-4D97-AF65-F5344CB8AC3E}">
        <p14:creationId xmlns:p14="http://schemas.microsoft.com/office/powerpoint/2010/main" val="471843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noProof="0"/>
              <a:t>i</a:t>
            </a:r>
            <a:r>
              <a:rPr lang="en-US" noProof="0"/>
              <a:t>n particular, we performed a LOCAL PERMUTATIONAL TEST FOR DIFFERENCE IN COLONY LOST PCT POPULATION BETWEEN SUMMER AND WINTER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p:txBody>
      </p:sp>
    </p:spTree>
    <p:extLst>
      <p:ext uri="{BB962C8B-B14F-4D97-AF65-F5344CB8AC3E}">
        <p14:creationId xmlns:p14="http://schemas.microsoft.com/office/powerpoint/2010/main" val="3477122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US"/>
          </a:p>
        </p:txBody>
      </p:sp>
    </p:spTree>
    <p:extLst>
      <p:ext uri="{BB962C8B-B14F-4D97-AF65-F5344CB8AC3E}">
        <p14:creationId xmlns:p14="http://schemas.microsoft.com/office/powerpoint/2010/main" val="748332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p:txBody>
      </p:sp>
    </p:spTree>
    <p:extLst>
      <p:ext uri="{BB962C8B-B14F-4D97-AF65-F5344CB8AC3E}">
        <p14:creationId xmlns:p14="http://schemas.microsoft.com/office/powerpoint/2010/main" val="2454726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AU">
                <a:latin typeface="Helvetica" pitchFamily="2" charset="0"/>
                <a:cs typeface="Calibri" panose="020F0502020204030204" pitchFamily="34" charset="0"/>
              </a:rPr>
              <a:t>According to our first analysis, </a:t>
            </a:r>
            <a:r>
              <a:rPr lang="en-AU" b="1">
                <a:latin typeface="Helvetica" pitchFamily="2" charset="0"/>
                <a:cs typeface="Calibri" panose="020F0502020204030204" pitchFamily="34" charset="0"/>
              </a:rPr>
              <a:t>winter is the season where bees are most at risk,</a:t>
            </a:r>
            <a:r>
              <a:rPr lang="en-AU">
                <a:latin typeface="Helvetica" pitchFamily="2" charset="0"/>
                <a:cs typeface="Calibri" panose="020F0502020204030204" pitchFamily="34" charset="0"/>
              </a:rPr>
              <a:t> but </a:t>
            </a:r>
            <a:r>
              <a:rPr lang="en-AU" b="1">
                <a:latin typeface="Helvetica" pitchFamily="2" charset="0"/>
                <a:cs typeface="Calibri" panose="020F0502020204030204" pitchFamily="34" charset="0"/>
              </a:rPr>
              <a:t>not only for the cold</a:t>
            </a:r>
            <a:r>
              <a:rPr lang="en-AU">
                <a:latin typeface="Helvetica" pitchFamily="2" charset="0"/>
                <a:cs typeface="Calibri" panose="020F0502020204030204" pitchFamily="34" charset="0"/>
              </a:rPr>
              <a:t>. </a:t>
            </a:r>
          </a:p>
          <a:p>
            <a:pPr marL="285750" indent="-285750">
              <a:buFont typeface="Arial" panose="020B0604020202020204" pitchFamily="34" charset="0"/>
              <a:buChar char="•"/>
            </a:pPr>
            <a:r>
              <a:rPr lang="en-AU">
                <a:latin typeface="Helvetica" pitchFamily="2" charset="0"/>
                <a:cs typeface="Calibri" panose="020F0502020204030204" pitchFamily="34" charset="0"/>
              </a:rPr>
              <a:t>Colonies are lost during the winter </a:t>
            </a:r>
            <a:r>
              <a:rPr lang="en-AU" b="1">
                <a:latin typeface="Helvetica" pitchFamily="2" charset="0"/>
                <a:cs typeface="Calibri" panose="020F0502020204030204" pitchFamily="34" charset="0"/>
              </a:rPr>
              <a:t>due to viruses</a:t>
            </a:r>
            <a:r>
              <a:rPr lang="en-AU">
                <a:latin typeface="Helvetica" pitchFamily="2" charset="0"/>
                <a:cs typeface="Calibri" panose="020F0502020204030204" pitchFamily="34" charset="0"/>
              </a:rPr>
              <a:t>, parasites (as </a:t>
            </a:r>
            <a:r>
              <a:rPr lang="en-AU" i="1">
                <a:latin typeface="Helvetica" pitchFamily="2" charset="0"/>
                <a:cs typeface="Calibri" panose="020F0502020204030204" pitchFamily="34" charset="0"/>
              </a:rPr>
              <a:t>Nosema </a:t>
            </a:r>
            <a:r>
              <a:rPr lang="en-AU" i="1" err="1">
                <a:latin typeface="Helvetica" pitchFamily="2" charset="0"/>
                <a:cs typeface="Calibri" panose="020F0502020204030204" pitchFamily="34" charset="0"/>
              </a:rPr>
              <a:t>Apis</a:t>
            </a:r>
            <a:r>
              <a:rPr lang="en-AU">
                <a:latin typeface="Helvetica" pitchFamily="2" charset="0"/>
                <a:cs typeface="Calibri" panose="020F0502020204030204" pitchFamily="34" charset="0"/>
              </a:rPr>
              <a:t>) and diseases. Some of these virus are related to Varroosis. If the </a:t>
            </a:r>
            <a:r>
              <a:rPr lang="en-AU" b="1">
                <a:latin typeface="Helvetica" pitchFamily="2" charset="0"/>
                <a:cs typeface="Calibri" panose="020F0502020204030204" pitchFamily="34" charset="0"/>
              </a:rPr>
              <a:t>infestation by Varroa Mites</a:t>
            </a:r>
            <a:r>
              <a:rPr lang="en-AU">
                <a:latin typeface="Helvetica" pitchFamily="2" charset="0"/>
                <a:cs typeface="Calibri" panose="020F0502020204030204" pitchFamily="34" charset="0"/>
              </a:rPr>
              <a:t> is high at the beginning of winter and nothing is done to decrease it, their chances of survival can dramatically drop.</a:t>
            </a:r>
          </a:p>
          <a:p>
            <a:pPr marL="285750" indent="-285750">
              <a:buFont typeface="Arial" panose="020B0604020202020204" pitchFamily="34" charset="0"/>
              <a:buChar char="•"/>
            </a:pPr>
            <a:r>
              <a:rPr lang="en-AU">
                <a:latin typeface="Helvetica" pitchFamily="2" charset="0"/>
                <a:cs typeface="Calibri" panose="020F0502020204030204" pitchFamily="34" charset="0"/>
              </a:rPr>
              <a:t>Other winter problems can be pesticide build up in stored pollen, starvation or a failed queen.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p:txBody>
      </p:sp>
    </p:spTree>
    <p:extLst>
      <p:ext uri="{BB962C8B-B14F-4D97-AF65-F5344CB8AC3E}">
        <p14:creationId xmlns:p14="http://schemas.microsoft.com/office/powerpoint/2010/main" val="180927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Helvetica" pitchFamily="2" charset="0"/>
                <a:cs typeface="Calibri" panose="020F0502020204030204" pitchFamily="34" charset="0"/>
              </a:rPr>
              <a:t>To better understand if a governmental action is needed, we would like to understand </a:t>
            </a:r>
            <a:r>
              <a:rPr lang="en-AU" sz="1100" b="1">
                <a:solidFill>
                  <a:srgbClr val="593700"/>
                </a:solidFill>
                <a:latin typeface="Helvetica"/>
                <a:ea typeface="Hiragino Maru Gothic Pro W4"/>
                <a:cs typeface="Poppins"/>
              </a:rPr>
              <a:t>if beekeepers able to cope with these losses?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a:latin typeface="Helvetica" pitchFamily="2" charset="0"/>
              <a:cs typeface="Calibri" panose="020F050202020403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Helvetica" pitchFamily="2" charset="0"/>
                <a:cs typeface="Calibri" panose="020F0502020204030204" pitchFamily="34" charset="0"/>
              </a:rPr>
              <a:t>AA LOSS = relative loss that takes into consideration the colony added by beekeepers to cope with colony losses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Helvetica" pitchFamily="2" charset="0"/>
                <a:cs typeface="Calibri" panose="020F0502020204030204" pitchFamily="34" charset="0"/>
              </a:rPr>
              <a:t>first quarter in which the cumulative “</a:t>
            </a:r>
            <a:r>
              <a:rPr lang="en-US" sz="1100" i="1">
                <a:latin typeface="Helvetica" pitchFamily="2" charset="0"/>
                <a:cs typeface="Calibri" panose="020F0502020204030204" pitchFamily="34" charset="0"/>
              </a:rPr>
              <a:t>after-action</a:t>
            </a:r>
            <a:r>
              <a:rPr lang="en-US" sz="1100">
                <a:latin typeface="Helvetica" pitchFamily="2" charset="0"/>
                <a:cs typeface="Calibri" panose="020F0502020204030204" pitchFamily="34" charset="0"/>
              </a:rPr>
              <a:t>” losses % exceed 20%</a:t>
            </a:r>
            <a:endParaRPr lang="it-IT" sz="1100">
              <a:latin typeface="Helvetica" pitchFamily="2" charset="0"/>
              <a:cs typeface="Calibri" panose="020F050202020403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p:txBody>
      </p:sp>
    </p:spTree>
    <p:extLst>
      <p:ext uri="{BB962C8B-B14F-4D97-AF65-F5344CB8AC3E}">
        <p14:creationId xmlns:p14="http://schemas.microsoft.com/office/powerpoint/2010/main" val="1201194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AU" sz="1100" b="1">
                <a:solidFill>
                  <a:srgbClr val="593700"/>
                </a:solidFill>
                <a:latin typeface="Helvetica"/>
                <a:ea typeface="Hiragino Maru Gothic Pro W4"/>
                <a:cs typeface="Poppins"/>
              </a:rPr>
              <a:t>Survival Analysis: </a:t>
            </a:r>
            <a:endParaRPr lang="en-US"/>
          </a:p>
        </p:txBody>
      </p:sp>
    </p:spTree>
    <p:extLst>
      <p:ext uri="{BB962C8B-B14F-4D97-AF65-F5344CB8AC3E}">
        <p14:creationId xmlns:p14="http://schemas.microsoft.com/office/powerpoint/2010/main" val="4169008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p:txBody>
      </p:sp>
    </p:spTree>
    <p:extLst>
      <p:ext uri="{BB962C8B-B14F-4D97-AF65-F5344CB8AC3E}">
        <p14:creationId xmlns:p14="http://schemas.microsoft.com/office/powerpoint/2010/main" val="4039427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US"/>
              <a:t>Bee’s colonies are stressed by multiple different factors</a:t>
            </a:r>
          </a:p>
        </p:txBody>
      </p:sp>
    </p:spTree>
    <p:extLst>
      <p:ext uri="{BB962C8B-B14F-4D97-AF65-F5344CB8AC3E}">
        <p14:creationId xmlns:p14="http://schemas.microsoft.com/office/powerpoint/2010/main" val="1491922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effectLst/>
                <a:latin typeface="Calibri" panose="020F0502020204030204" pitchFamily="34" charset="0"/>
                <a:cs typeface="Calibri" panose="020F0502020204030204" pitchFamily="34" charset="0"/>
              </a:rPr>
              <a:t>Bees are one of the most ecologically and commercially important insects in the world and are critical for human survival</a:t>
            </a:r>
          </a:p>
        </p:txBody>
      </p:sp>
    </p:spTree>
    <p:extLst>
      <p:ext uri="{BB962C8B-B14F-4D97-AF65-F5344CB8AC3E}">
        <p14:creationId xmlns:p14="http://schemas.microsoft.com/office/powerpoint/2010/main" val="3475269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AU" sz="1100" b="1">
                <a:solidFill>
                  <a:srgbClr val="E99C16"/>
                </a:solidFill>
                <a:latin typeface="Helvetica" pitchFamily="2" charset="0"/>
                <a:ea typeface="Hiragino Maru Gothic Pro W4" panose="020F0400000000000000" pitchFamily="34" charset="-128"/>
                <a:cs typeface="Poppins" pitchFamily="2" charset="77"/>
              </a:rPr>
              <a:t>Pesticides</a:t>
            </a:r>
            <a:r>
              <a:rPr lang="en-AU" sz="1100" b="1">
                <a:solidFill>
                  <a:srgbClr val="593700"/>
                </a:solidFill>
                <a:latin typeface="Helvetica" pitchFamily="2" charset="0"/>
                <a:ea typeface="Hiragino Maru Gothic Pro W4" panose="020F0400000000000000" pitchFamily="34" charset="-128"/>
                <a:cs typeface="Poppins" pitchFamily="2" charset="77"/>
              </a:rPr>
              <a:t> seem the </a:t>
            </a:r>
            <a:r>
              <a:rPr lang="en-AU" sz="1100" b="1">
                <a:solidFill>
                  <a:srgbClr val="E99C16"/>
                </a:solidFill>
                <a:latin typeface="Helvetica" pitchFamily="2" charset="0"/>
                <a:ea typeface="Hiragino Maru Gothic Pro W4" panose="020F0400000000000000" pitchFamily="34" charset="-128"/>
                <a:cs typeface="Poppins" pitchFamily="2" charset="77"/>
              </a:rPr>
              <a:t>main causes </a:t>
            </a:r>
            <a:r>
              <a:rPr lang="en-AU" sz="1100" b="1">
                <a:solidFill>
                  <a:srgbClr val="593700"/>
                </a:solidFill>
                <a:latin typeface="Helvetica" pitchFamily="2" charset="0"/>
                <a:ea typeface="Hiragino Maru Gothic Pro W4" panose="020F0400000000000000" pitchFamily="34" charset="-128"/>
                <a:cs typeface="Poppins" pitchFamily="2" charset="77"/>
              </a:rPr>
              <a:t>of </a:t>
            </a:r>
            <a:r>
              <a:rPr lang="en-AU" sz="1100" b="1">
                <a:solidFill>
                  <a:srgbClr val="E99C16"/>
                </a:solidFill>
                <a:latin typeface="Helvetica" pitchFamily="2" charset="0"/>
                <a:ea typeface="Hiragino Maru Gothic Pro W4" panose="020F0400000000000000" pitchFamily="34" charset="-128"/>
                <a:cs typeface="Poppins" pitchFamily="2" charset="77"/>
              </a:rPr>
              <a:t>summer losses according to </a:t>
            </a:r>
            <a:r>
              <a:rPr lang="it-IT" sz="1100" b="1" err="1">
                <a:solidFill>
                  <a:srgbClr val="593700"/>
                </a:solidFill>
                <a:latin typeface="Helvetica" pitchFamily="2" charset="0"/>
                <a:ea typeface="Hiragino Maru Gothic Pro W4" panose="020F0400000000000000" pitchFamily="34" charset="-128"/>
                <a:cs typeface="Poppins" pitchFamily="2" charset="77"/>
              </a:rPr>
              <a:t>Spearman</a:t>
            </a:r>
            <a:r>
              <a:rPr lang="it-IT" sz="1100" b="1">
                <a:solidFill>
                  <a:srgbClr val="593700"/>
                </a:solidFill>
                <a:latin typeface="Helvetica" pitchFamily="2" charset="0"/>
                <a:ea typeface="Hiragino Maru Gothic Pro W4" panose="020F0400000000000000" pitchFamily="34" charset="-128"/>
                <a:cs typeface="Poppins" pitchFamily="2" charset="77"/>
              </a:rPr>
              <a:t> </a:t>
            </a:r>
            <a:r>
              <a:rPr lang="it-IT" sz="1100" b="1" err="1">
                <a:solidFill>
                  <a:srgbClr val="593700"/>
                </a:solidFill>
                <a:latin typeface="Helvetica" pitchFamily="2" charset="0"/>
                <a:ea typeface="Hiragino Maru Gothic Pro W4" panose="020F0400000000000000" pitchFamily="34" charset="-128"/>
                <a:cs typeface="Poppins" pitchFamily="2" charset="77"/>
              </a:rPr>
              <a:t>rank</a:t>
            </a:r>
            <a:r>
              <a:rPr lang="it-IT" sz="1100" b="1">
                <a:solidFill>
                  <a:srgbClr val="593700"/>
                </a:solidFill>
                <a:latin typeface="Helvetica" pitchFamily="2" charset="0"/>
                <a:ea typeface="Hiragino Maru Gothic Pro W4" panose="020F0400000000000000" pitchFamily="34" charset="-128"/>
                <a:cs typeface="Poppins" pitchFamily="2" charset="77"/>
              </a:rPr>
              <a:t> </a:t>
            </a:r>
            <a:r>
              <a:rPr lang="it-IT" sz="1100" b="1" err="1">
                <a:solidFill>
                  <a:srgbClr val="593700"/>
                </a:solidFill>
                <a:latin typeface="Helvetica" pitchFamily="2" charset="0"/>
                <a:ea typeface="Hiragino Maru Gothic Pro W4" panose="020F0400000000000000" pitchFamily="34" charset="-128"/>
                <a:cs typeface="Poppins" pitchFamily="2" charset="77"/>
              </a:rPr>
              <a:t>correlation</a:t>
            </a:r>
            <a:r>
              <a:rPr lang="it-IT" sz="1100" b="1">
                <a:solidFill>
                  <a:srgbClr val="593700"/>
                </a:solidFill>
                <a:latin typeface="Helvetica" pitchFamily="2" charset="0"/>
                <a:ea typeface="Hiragino Maru Gothic Pro W4" panose="020F0400000000000000" pitchFamily="34" charset="-128"/>
                <a:cs typeface="Poppins" pitchFamily="2" charset="77"/>
              </a:rPr>
              <a:t> </a:t>
            </a:r>
            <a:r>
              <a:rPr lang="it-IT" sz="1100" b="1" err="1">
                <a:solidFill>
                  <a:srgbClr val="593700"/>
                </a:solidFill>
                <a:latin typeface="Helvetica" pitchFamily="2" charset="0"/>
                <a:ea typeface="Hiragino Maru Gothic Pro W4" panose="020F0400000000000000" pitchFamily="34" charset="-128"/>
                <a:cs typeface="Poppins" pitchFamily="2" charset="77"/>
              </a:rPr>
              <a:t>coefficients</a:t>
            </a:r>
            <a:endParaRPr lang="en-AU" sz="1100" b="1">
              <a:solidFill>
                <a:srgbClr val="E99C16"/>
              </a:solidFill>
              <a:latin typeface="Helvetica" pitchFamily="2" charset="0"/>
              <a:ea typeface="Hiragino Maru Gothic Pro W4" panose="020F0400000000000000" pitchFamily="34" charset="-128"/>
              <a:cs typeface="Poppins" pitchFamily="2" charset="77"/>
            </a:endParaRPr>
          </a:p>
          <a:p>
            <a:r>
              <a:rPr lang="en-AU" sz="1100" b="1">
                <a:solidFill>
                  <a:srgbClr val="E99C16"/>
                </a:solidFill>
                <a:latin typeface="Helvetica" pitchFamily="2" charset="0"/>
                <a:ea typeface="Hiragino Maru Gothic Pro W4" panose="020F0400000000000000" pitchFamily="34" charset="-128"/>
                <a:cs typeface="Poppins" pitchFamily="2" charset="77"/>
              </a:rPr>
              <a:t>Other important factors are </a:t>
            </a:r>
            <a:r>
              <a:rPr kumimoji="0" lang="en-AU" sz="1100" b="1" i="0" u="none" strike="noStrike" kern="0" cap="none" spc="0" normalizeH="0" baseline="0" noProof="0">
                <a:ln>
                  <a:noFill/>
                </a:ln>
                <a:solidFill>
                  <a:srgbClr val="593700"/>
                </a:solidFill>
                <a:effectLst/>
                <a:uLnTx/>
                <a:uFillTx/>
                <a:latin typeface="Helvetica" pitchFamily="2" charset="0"/>
                <a:ea typeface="Hiragino Maru Gothic Pro W4" panose="020F0400000000000000" pitchFamily="34" charset="-128"/>
                <a:cs typeface="Poppins" pitchFamily="2" charset="77"/>
                <a:sym typeface="Arial"/>
              </a:rPr>
              <a:t>Diseases and Varroa Mite</a:t>
            </a:r>
          </a:p>
          <a:p>
            <a:endParaRPr kumimoji="0" lang="en-AU" sz="1100" b="1" i="0" u="none" strike="noStrike" kern="0" cap="none" spc="0" normalizeH="0" baseline="0" noProof="0">
              <a:ln>
                <a:noFill/>
              </a:ln>
              <a:solidFill>
                <a:srgbClr val="593700"/>
              </a:solidFill>
              <a:effectLst/>
              <a:uLnTx/>
              <a:uFillTx/>
              <a:latin typeface="Helvetica" pitchFamily="2" charset="0"/>
              <a:ea typeface="Hiragino Maru Gothic Pro W4" panose="020F0400000000000000" pitchFamily="34" charset="-128"/>
              <a:cs typeface="Poppins" pitchFamily="2" charset="77"/>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AU" sz="1100" b="1">
                <a:solidFill>
                  <a:srgbClr val="593700"/>
                </a:solidFill>
                <a:latin typeface="Helvetica" pitchFamily="2" charset="0"/>
                <a:ea typeface="Hiragino Maru Gothic Pro W4" panose="020F0400000000000000" pitchFamily="34" charset="-128"/>
                <a:cs typeface="Poppins" pitchFamily="2" charset="77"/>
              </a:rPr>
              <a:t>There is no unique stressor able to explain winter loss</a:t>
            </a:r>
          </a:p>
          <a:p>
            <a:endParaRPr lang="en-AU" sz="1100" b="1">
              <a:solidFill>
                <a:srgbClr val="E99C16"/>
              </a:solidFill>
              <a:latin typeface="Helvetica" pitchFamily="2" charset="0"/>
              <a:ea typeface="Hiragino Maru Gothic Pro W4" panose="020F0400000000000000" pitchFamily="34" charset="-128"/>
              <a:cs typeface="Poppins" pitchFamily="2" charset="77"/>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p:txBody>
      </p:sp>
    </p:spTree>
    <p:extLst>
      <p:ext uri="{BB962C8B-B14F-4D97-AF65-F5344CB8AC3E}">
        <p14:creationId xmlns:p14="http://schemas.microsoft.com/office/powerpoint/2010/main" val="2407835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i="0">
                <a:solidFill>
                  <a:srgbClr val="595959"/>
                </a:solidFill>
                <a:effectLst/>
                <a:latin typeface="lato" panose="020F0502020204030203" pitchFamily="34" charset="0"/>
              </a:rPr>
              <a:t>The Varroa mite </a:t>
            </a:r>
            <a:r>
              <a:rPr lang="it-IT" b="0" i="0" err="1">
                <a:solidFill>
                  <a:srgbClr val="595959"/>
                </a:solidFill>
                <a:effectLst/>
                <a:latin typeface="lato" panose="020F0502020204030203" pitchFamily="34" charset="0"/>
              </a:rPr>
              <a:t>is</a:t>
            </a:r>
            <a:r>
              <a:rPr lang="it-IT" b="0" i="0">
                <a:solidFill>
                  <a:srgbClr val="595959"/>
                </a:solidFill>
                <a:effectLst/>
                <a:latin typeface="lato" panose="020F0502020204030203" pitchFamily="34" charset="0"/>
              </a:rPr>
              <a:t> the </a:t>
            </a:r>
            <a:r>
              <a:rPr lang="it-IT" b="0" i="0" err="1">
                <a:solidFill>
                  <a:srgbClr val="595959"/>
                </a:solidFill>
                <a:effectLst/>
                <a:latin typeface="lato" panose="020F0502020204030203" pitchFamily="34" charset="0"/>
              </a:rPr>
              <a:t>factor</a:t>
            </a:r>
            <a:r>
              <a:rPr lang="it-IT" b="0" i="0">
                <a:solidFill>
                  <a:srgbClr val="595959"/>
                </a:solidFill>
                <a:effectLst/>
                <a:latin typeface="lato" panose="020F0502020204030203" pitchFamily="34" charset="0"/>
              </a:rPr>
              <a:t> </a:t>
            </a:r>
            <a:r>
              <a:rPr lang="it-IT" b="0" i="0" err="1">
                <a:solidFill>
                  <a:srgbClr val="595959"/>
                </a:solidFill>
                <a:effectLst/>
                <a:latin typeface="lato" panose="020F0502020204030203" pitchFamily="34" charset="0"/>
              </a:rPr>
              <a:t>that</a:t>
            </a:r>
            <a:r>
              <a:rPr lang="it-IT" b="0" i="0">
                <a:solidFill>
                  <a:srgbClr val="595959"/>
                </a:solidFill>
                <a:effectLst/>
                <a:latin typeface="lato" panose="020F0502020204030203" pitchFamily="34" charset="0"/>
              </a:rPr>
              <a:t> stress the </a:t>
            </a:r>
            <a:r>
              <a:rPr lang="it-IT" b="0" i="0" err="1">
                <a:solidFill>
                  <a:srgbClr val="595959"/>
                </a:solidFill>
                <a:effectLst/>
                <a:latin typeface="lato" panose="020F0502020204030203" pitchFamily="34" charset="0"/>
              </a:rPr>
              <a:t>highest</a:t>
            </a:r>
            <a:r>
              <a:rPr lang="it-IT" b="0" i="0">
                <a:solidFill>
                  <a:srgbClr val="595959"/>
                </a:solidFill>
                <a:effectLst/>
                <a:latin typeface="lato" panose="020F0502020204030203" pitchFamily="34" charset="0"/>
              </a:rPr>
              <a:t> </a:t>
            </a:r>
            <a:r>
              <a:rPr lang="it-IT" b="0" i="0" err="1">
                <a:solidFill>
                  <a:srgbClr val="595959"/>
                </a:solidFill>
                <a:effectLst/>
                <a:latin typeface="lato" panose="020F0502020204030203" pitchFamily="34" charset="0"/>
              </a:rPr>
              <a:t>number</a:t>
            </a:r>
            <a:r>
              <a:rPr lang="it-IT" b="0" i="0">
                <a:solidFill>
                  <a:srgbClr val="595959"/>
                </a:solidFill>
                <a:effectLst/>
                <a:latin typeface="lato" panose="020F0502020204030203" pitchFamily="34" charset="0"/>
              </a:rPr>
              <a:t> of </a:t>
            </a:r>
            <a:r>
              <a:rPr lang="it-IT" b="0" i="0" err="1">
                <a:solidFill>
                  <a:srgbClr val="595959"/>
                </a:solidFill>
                <a:effectLst/>
                <a:latin typeface="lato" panose="020F0502020204030203" pitchFamily="34" charset="0"/>
              </a:rPr>
              <a:t>colonies</a:t>
            </a:r>
            <a:r>
              <a:rPr lang="it-IT" b="0" i="0">
                <a:solidFill>
                  <a:srgbClr val="595959"/>
                </a:solidFill>
                <a:effectLst/>
                <a:latin typeface="lato" panose="020F0502020204030203" pitchFamily="34" charset="0"/>
              </a:rPr>
              <a:t>.</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Varroa is a highly efficient vector of honey bee viruses.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b="0" i="0">
              <a:solidFill>
                <a:srgbClr val="595959"/>
              </a:solidFill>
              <a:effectLst/>
              <a:latin typeface="lato" panose="020F050202020403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it-IT" b="0" i="0">
              <a:solidFill>
                <a:srgbClr val="595959"/>
              </a:solidFill>
              <a:effectLst/>
              <a:latin typeface="lato" panose="020F050202020403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i="0">
                <a:solidFill>
                  <a:srgbClr val="595959"/>
                </a:solidFill>
                <a:effectLst/>
                <a:latin typeface="lato" panose="020F0502020204030204" pitchFamily="34" charset="0"/>
              </a:rPr>
              <a:t>Altro:</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i="0" err="1">
                <a:solidFill>
                  <a:srgbClr val="595959"/>
                </a:solidFill>
                <a:effectLst/>
                <a:latin typeface="lato" panose="020F0502020204030204" pitchFamily="34" charset="0"/>
              </a:rPr>
              <a:t>Colonies</a:t>
            </a:r>
            <a:r>
              <a:rPr lang="it-IT" b="0" i="0">
                <a:solidFill>
                  <a:srgbClr val="595959"/>
                </a:solidFill>
                <a:effectLst/>
                <a:latin typeface="lato" panose="020F0502020204030204" pitchFamily="34" charset="0"/>
              </a:rPr>
              <a:t> with low </a:t>
            </a:r>
            <a:r>
              <a:rPr lang="it-IT" b="0" i="0" err="1">
                <a:solidFill>
                  <a:srgbClr val="595959"/>
                </a:solidFill>
                <a:effectLst/>
                <a:latin typeface="lato" panose="020F0502020204030204" pitchFamily="34" charset="0"/>
              </a:rPr>
              <a:t>infestation</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generally</a:t>
            </a:r>
            <a:r>
              <a:rPr lang="it-IT" b="0" i="0">
                <a:solidFill>
                  <a:srgbClr val="595959"/>
                </a:solidFill>
                <a:effectLst/>
                <a:latin typeface="lato" panose="020F0502020204030204" pitchFamily="34" charset="0"/>
              </a:rPr>
              <a:t> show </a:t>
            </a:r>
            <a:r>
              <a:rPr lang="it-IT" b="0" i="0" err="1">
                <a:solidFill>
                  <a:srgbClr val="595959"/>
                </a:solidFill>
                <a:effectLst/>
                <a:latin typeface="lato" panose="020F0502020204030204" pitchFamily="34" charset="0"/>
              </a:rPr>
              <a:t>very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few</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symptoms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however</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as</a:t>
            </a:r>
            <a:r>
              <a:rPr lang="it-IT" b="0" i="0">
                <a:solidFill>
                  <a:srgbClr val="595959"/>
                </a:solidFill>
                <a:effectLst/>
                <a:latin typeface="lato" panose="020F0502020204030204" pitchFamily="34" charset="0"/>
              </a:rPr>
              <a:t> the mite </a:t>
            </a:r>
            <a:r>
              <a:rPr lang="it-IT" b="0" i="0" err="1">
                <a:solidFill>
                  <a:srgbClr val="595959"/>
                </a:solidFill>
                <a:effectLst/>
                <a:latin typeface="lato" panose="020F0502020204030204" pitchFamily="34" charset="0"/>
              </a:rPr>
              <a:t>population</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increases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symptoms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become</a:t>
            </a:r>
            <a:r>
              <a:rPr lang="it-IT" b="0" i="0">
                <a:solidFill>
                  <a:srgbClr val="595959"/>
                </a:solidFill>
                <a:effectLst/>
                <a:latin typeface="lato" panose="020F0502020204030204" pitchFamily="34" charset="0"/>
              </a:rPr>
              <a:t> more </a:t>
            </a:r>
            <a:r>
              <a:rPr lang="it-IT" b="0" i="0" err="1">
                <a:solidFill>
                  <a:srgbClr val="595959"/>
                </a:solidFill>
                <a:effectLst/>
                <a:latin typeface="lato" panose="020F0502020204030204" pitchFamily="34" charset="0"/>
              </a:rPr>
              <a:t>apparent</a:t>
            </a:r>
            <a:r>
              <a:rPr lang="it-IT" b="0" i="0">
                <a:solidFill>
                  <a:srgbClr val="595959"/>
                </a:solidFill>
                <a:effectLst/>
                <a:latin typeface="lato" panose="020F0502020204030204" pitchFamily="34" charset="0"/>
              </a:rPr>
              <a:t>. Heavy Varroa mite </a:t>
            </a:r>
            <a:r>
              <a:rPr lang="it-IT" b="0" i="0" err="1">
                <a:solidFill>
                  <a:srgbClr val="595959"/>
                </a:solidFill>
                <a:effectLst/>
                <a:latin typeface="lato" panose="020F0502020204030204" pitchFamily="34" charset="0"/>
              </a:rPr>
              <a:t>infestations</a:t>
            </a:r>
            <a:r>
              <a:rPr lang="it-IT" b="0" i="0">
                <a:solidFill>
                  <a:srgbClr val="595959"/>
                </a:solidFill>
                <a:effectLst/>
                <a:latin typeface="lato" panose="020F0502020204030204" pitchFamily="34" charset="0"/>
              </a:rPr>
              <a:t> can build up in 3–4 </a:t>
            </a:r>
            <a:r>
              <a:rPr lang="it-IT" b="0" i="0" err="1">
                <a:solidFill>
                  <a:srgbClr val="595959"/>
                </a:solidFill>
                <a:effectLst/>
                <a:latin typeface="lato" panose="020F0502020204030204" pitchFamily="34" charset="0"/>
              </a:rPr>
              <a:t>years</a:t>
            </a:r>
            <a:r>
              <a:rPr lang="it-IT" b="0" i="0">
                <a:solidFill>
                  <a:srgbClr val="595959"/>
                </a:solidFill>
                <a:effectLst/>
                <a:latin typeface="lato" panose="020F0502020204030204" pitchFamily="34" charset="0"/>
              </a:rPr>
              <a:t> and cause </a:t>
            </a:r>
            <a:r>
              <a:rPr lang="it-IT" b="0" i="0" err="1">
                <a:solidFill>
                  <a:srgbClr val="595959"/>
                </a:solidFill>
                <a:effectLst/>
                <a:latin typeface="lato" panose="020F0502020204030204" pitchFamily="34" charset="0"/>
              </a:rPr>
              <a:t>scattered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brood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crippled</a:t>
            </a:r>
            <a:r>
              <a:rPr lang="it-IT" b="0" i="0">
                <a:solidFill>
                  <a:srgbClr val="595959"/>
                </a:solidFill>
                <a:effectLst/>
                <a:latin typeface="lato" panose="020F0502020204030204" pitchFamily="34" charset="0"/>
              </a:rPr>
              <a:t> and </a:t>
            </a:r>
            <a:r>
              <a:rPr lang="it-IT" b="0" i="0" err="1">
                <a:solidFill>
                  <a:srgbClr val="595959"/>
                </a:solidFill>
                <a:effectLst/>
                <a:latin typeface="lato" panose="020F0502020204030204" pitchFamily="34" charset="0"/>
              </a:rPr>
              <a:t>crawling</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honey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bees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impaired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flight</a:t>
            </a:r>
            <a:r>
              <a:rPr lang="it-IT" b="0" i="0">
                <a:solidFill>
                  <a:srgbClr val="595959"/>
                </a:solidFill>
                <a:effectLst/>
                <a:latin typeface="lato" panose="020F0502020204030204" pitchFamily="34" charset="0"/>
              </a:rPr>
              <a:t> performance, a </a:t>
            </a:r>
            <a:r>
              <a:rPr lang="it-IT" b="0" i="0" err="1">
                <a:solidFill>
                  <a:srgbClr val="595959"/>
                </a:solidFill>
                <a:effectLst/>
                <a:latin typeface="lato" panose="020F0502020204030204" pitchFamily="34" charset="0"/>
              </a:rPr>
              <a:t>lower</a:t>
            </a:r>
            <a:r>
              <a:rPr lang="it-IT" b="0" i="0">
                <a:solidFill>
                  <a:srgbClr val="595959"/>
                </a:solidFill>
                <a:effectLst/>
                <a:latin typeface="lato" panose="020F0502020204030204" pitchFamily="34" charset="0"/>
              </a:rPr>
              <a:t> rate of </a:t>
            </a:r>
            <a:r>
              <a:rPr lang="it-IT" b="0" i="0" err="1">
                <a:solidFill>
                  <a:srgbClr val="595959"/>
                </a:solidFill>
                <a:effectLst/>
                <a:latin typeface="lato" panose="020F0502020204030204" pitchFamily="34" charset="0"/>
              </a:rPr>
              <a:t>return</a:t>
            </a:r>
            <a:r>
              <a:rPr lang="it-IT" b="0" i="0">
                <a:solidFill>
                  <a:srgbClr val="595959"/>
                </a:solidFill>
                <a:effectLst/>
                <a:latin typeface="lato" panose="020F0502020204030204" pitchFamily="34" charset="0"/>
              </a:rPr>
              <a:t> to the </a:t>
            </a:r>
            <a:r>
              <a:rPr lang="it-IT" b="0" i="0" err="1">
                <a:solidFill>
                  <a:srgbClr val="595959"/>
                </a:solidFill>
                <a:effectLst/>
                <a:latin typeface="lato" panose="020F0502020204030204" pitchFamily="34" charset="0"/>
              </a:rPr>
              <a:t>colony</a:t>
            </a:r>
            <a:r>
              <a:rPr lang="it-IT" b="0" i="0">
                <a:solidFill>
                  <a:srgbClr val="595959"/>
                </a:solidFill>
                <a:effectLst/>
                <a:latin typeface="lato" panose="020F0502020204030204" pitchFamily="34" charset="0"/>
              </a:rPr>
              <a:t> after </a:t>
            </a:r>
            <a:r>
              <a:rPr lang="it-IT" b="0" i="0" err="1">
                <a:solidFill>
                  <a:srgbClr val="595959"/>
                </a:solidFill>
                <a:effectLst/>
                <a:latin typeface="lato" panose="020F0502020204030204" pitchFamily="34" charset="0"/>
              </a:rPr>
              <a:t>foraging</a:t>
            </a:r>
            <a:r>
              <a:rPr lang="it-IT" b="0" i="0">
                <a:solidFill>
                  <a:srgbClr val="595959"/>
                </a:solidFill>
                <a:effectLst/>
                <a:latin typeface="lato" panose="020F0502020204030204" pitchFamily="34" charset="0"/>
              </a:rPr>
              <a:t>, a </a:t>
            </a:r>
            <a:r>
              <a:rPr lang="it-IT" b="0" i="0" err="1">
                <a:solidFill>
                  <a:srgbClr val="595959"/>
                </a:solidFill>
                <a:effectLst/>
                <a:latin typeface="lato" panose="020F0502020204030204" pitchFamily="34" charset="0"/>
              </a:rPr>
              <a:t>reduced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lifespan</a:t>
            </a:r>
            <a:r>
              <a:rPr lang="it-IT" b="0" i="0">
                <a:solidFill>
                  <a:srgbClr val="595959"/>
                </a:solidFill>
                <a:effectLst/>
                <a:latin typeface="lato" panose="020F0502020204030204" pitchFamily="34" charset="0"/>
              </a:rPr>
              <a:t> and a </a:t>
            </a:r>
            <a:r>
              <a:rPr lang="it-IT" b="0" i="0" err="1">
                <a:solidFill>
                  <a:srgbClr val="595959"/>
                </a:solidFill>
                <a:effectLst/>
                <a:latin typeface="lato" panose="020F0502020204030204" pitchFamily="34" charset="0"/>
              </a:rPr>
              <a:t>significantly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reduced</a:t>
            </a:r>
            <a:r>
              <a:rPr lang="it-IT" b="0" i="0">
                <a:solidFill>
                  <a:srgbClr val="595959"/>
                </a:solidFill>
                <a:effectLst/>
                <a:latin typeface="lato" panose="020F0502020204030204" pitchFamily="34" charset="0"/>
              </a:rPr>
              <a:t> weight of worker </a:t>
            </a:r>
            <a:r>
              <a:rPr lang="it-IT" b="0" i="0" err="1">
                <a:solidFill>
                  <a:srgbClr val="595959"/>
                </a:solidFill>
                <a:effectLst/>
                <a:latin typeface="lato" panose="020F0502020204030204" pitchFamily="34" charset="0"/>
              </a:rPr>
              <a:t>bees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Colony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symptoms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commonly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called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parasitic</a:t>
            </a:r>
            <a:r>
              <a:rPr lang="it-IT" b="0" i="0">
                <a:solidFill>
                  <a:srgbClr val="595959"/>
                </a:solidFill>
                <a:effectLst/>
                <a:latin typeface="lato" panose="020F0502020204030204" pitchFamily="34" charset="0"/>
              </a:rPr>
              <a:t> mite </a:t>
            </a:r>
            <a:r>
              <a:rPr lang="it-IT" b="0" i="0" err="1">
                <a:solidFill>
                  <a:srgbClr val="595959"/>
                </a:solidFill>
                <a:effectLst/>
                <a:latin typeface="lato" panose="020F0502020204030204" pitchFamily="34" charset="0"/>
              </a:rPr>
              <a:t>syndrome</a:t>
            </a:r>
            <a:r>
              <a:rPr lang="it-IT" b="0" i="0">
                <a:solidFill>
                  <a:srgbClr val="595959"/>
                </a:solidFill>
                <a:effectLst/>
                <a:latin typeface="lato" panose="020F0502020204030204" pitchFamily="34" charset="0"/>
              </a:rPr>
              <a:t>, include an </a:t>
            </a:r>
            <a:r>
              <a:rPr lang="it-IT" b="0" i="0" err="1">
                <a:solidFill>
                  <a:srgbClr val="595959"/>
                </a:solidFill>
                <a:effectLst/>
                <a:latin typeface="lato" panose="020F0502020204030204" pitchFamily="34" charset="0"/>
              </a:rPr>
              <a:t>abnormal</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brood</a:t>
            </a:r>
            <a:r>
              <a:rPr lang="it-IT" b="0" i="0">
                <a:solidFill>
                  <a:srgbClr val="595959"/>
                </a:solidFill>
                <a:effectLst/>
                <a:latin typeface="lato" panose="020F0502020204030204" pitchFamily="34" charset="0"/>
              </a:rPr>
              <a:t> pattern, </a:t>
            </a:r>
            <a:r>
              <a:rPr lang="it-IT" b="0" i="0" err="1">
                <a:solidFill>
                  <a:srgbClr val="595959"/>
                </a:solidFill>
                <a:effectLst/>
                <a:latin typeface="lato" panose="020F0502020204030204" pitchFamily="34" charset="0"/>
              </a:rPr>
              <a:t>sunken</a:t>
            </a:r>
            <a:r>
              <a:rPr lang="it-IT" b="0" i="0">
                <a:solidFill>
                  <a:srgbClr val="595959"/>
                </a:solidFill>
                <a:effectLst/>
                <a:latin typeface="lato" panose="020F0502020204030204" pitchFamily="34" charset="0"/>
              </a:rPr>
              <a:t> and </a:t>
            </a:r>
            <a:r>
              <a:rPr lang="it-IT" b="0" i="0" err="1">
                <a:solidFill>
                  <a:srgbClr val="595959"/>
                </a:solidFill>
                <a:effectLst/>
                <a:latin typeface="lato" panose="020F0502020204030204" pitchFamily="34" charset="0"/>
              </a:rPr>
              <a:t>chewed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cappings</a:t>
            </a:r>
            <a:r>
              <a:rPr lang="it-IT" b="0" i="0">
                <a:solidFill>
                  <a:srgbClr val="595959"/>
                </a:solidFill>
                <a:effectLst/>
                <a:latin typeface="lato" panose="020F0502020204030204" pitchFamily="34" charset="0"/>
              </a:rPr>
              <a:t> and </a:t>
            </a:r>
            <a:r>
              <a:rPr lang="it-IT" b="0" i="0" err="1">
                <a:solidFill>
                  <a:srgbClr val="595959"/>
                </a:solidFill>
                <a:effectLst/>
                <a:latin typeface="lato" panose="020F0502020204030204" pitchFamily="34" charset="0"/>
              </a:rPr>
              <a:t>larvae</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slumped</a:t>
            </a:r>
            <a:r>
              <a:rPr lang="it-IT" b="0" i="0">
                <a:solidFill>
                  <a:srgbClr val="595959"/>
                </a:solidFill>
                <a:effectLst/>
                <a:latin typeface="lato" panose="020F0502020204030204" pitchFamily="34" charset="0"/>
              </a:rPr>
              <a:t> in the bottom or side of the </a:t>
            </a:r>
            <a:r>
              <a:rPr lang="it-IT" b="0" i="0" err="1">
                <a:solidFill>
                  <a:srgbClr val="595959"/>
                </a:solidFill>
                <a:effectLst/>
                <a:latin typeface="lato" panose="020F0502020204030204" pitchFamily="34" charset="0"/>
              </a:rPr>
              <a:t>cell</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This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ultimately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causes</a:t>
            </a:r>
            <a:r>
              <a:rPr lang="it-IT" b="0" i="0">
                <a:solidFill>
                  <a:srgbClr val="595959"/>
                </a:solidFill>
                <a:effectLst/>
                <a:latin typeface="lato" panose="020F0502020204030204" pitchFamily="34" charset="0"/>
              </a:rPr>
              <a:t> a </a:t>
            </a:r>
            <a:r>
              <a:rPr lang="it-IT" b="0" i="0" err="1">
                <a:solidFill>
                  <a:srgbClr val="595959"/>
                </a:solidFill>
                <a:effectLst/>
                <a:latin typeface="lato" panose="020F0502020204030204" pitchFamily="34" charset="0"/>
              </a:rPr>
              <a:t>reduction</a:t>
            </a:r>
            <a:r>
              <a:rPr lang="it-IT" b="0" i="0">
                <a:solidFill>
                  <a:srgbClr val="595959"/>
                </a:solidFill>
                <a:effectLst/>
                <a:latin typeface="lato" panose="020F0502020204030204" pitchFamily="34" charset="0"/>
              </a:rPr>
              <a:t> in the </a:t>
            </a:r>
            <a:r>
              <a:rPr lang="it-IT" b="0" i="0" err="1">
                <a:solidFill>
                  <a:srgbClr val="595959"/>
                </a:solidFill>
                <a:effectLst/>
                <a:latin typeface="lato" panose="020F0502020204030204" pitchFamily="34" charset="0"/>
              </a:rPr>
              <a:t>honey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bee</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population</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supersedure</a:t>
            </a:r>
            <a:r>
              <a:rPr lang="it-IT" b="0" i="0">
                <a:solidFill>
                  <a:srgbClr val="595959"/>
                </a:solidFill>
                <a:effectLst/>
                <a:latin typeface="lato" panose="020F0502020204030204" pitchFamily="34" charset="0"/>
              </a:rPr>
              <a:t> of queen </a:t>
            </a:r>
            <a:r>
              <a:rPr lang="it-IT" b="0" i="0" err="1">
                <a:solidFill>
                  <a:srgbClr val="595959"/>
                </a:solidFill>
                <a:effectLst/>
                <a:latin typeface="lato" panose="020F0502020204030204" pitchFamily="34" charset="0"/>
              </a:rPr>
              <a:t>bees</a:t>
            </a:r>
            <a:r>
              <a:rPr lang="it-IT" b="0" i="0">
                <a:solidFill>
                  <a:srgbClr val="595959"/>
                </a:solidFill>
                <a:effectLst/>
                <a:latin typeface="lato" panose="020F0502020204030204" pitchFamily="34" charset="0"/>
              </a:rPr>
              <a:t> and </a:t>
            </a:r>
            <a:r>
              <a:rPr lang="it-IT" b="0" i="0" err="1">
                <a:solidFill>
                  <a:srgbClr val="595959"/>
                </a:solidFill>
                <a:effectLst/>
                <a:latin typeface="lato" panose="020F0502020204030204" pitchFamily="34" charset="0"/>
              </a:rPr>
              <a:t>eventual</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colony</a:t>
            </a:r>
            <a:r>
              <a:rPr lang="it-IT" b="0" i="0">
                <a:solidFill>
                  <a:srgbClr val="595959"/>
                </a:solidFill>
                <a:effectLst/>
                <a:latin typeface="lato" panose="020F0502020204030204" pitchFamily="34" charset="0"/>
              </a:rPr>
              <a:t> breakdown and </a:t>
            </a:r>
            <a:r>
              <a:rPr lang="it-IT" b="0" i="0" err="1">
                <a:solidFill>
                  <a:srgbClr val="595959"/>
                </a:solidFill>
                <a:effectLst/>
                <a:latin typeface="lato" panose="020F0502020204030204" pitchFamily="34" charset="0"/>
              </a:rPr>
              <a:t>death</a:t>
            </a:r>
            <a:r>
              <a:rPr lang="it-IT" b="0" i="0">
                <a:solidFill>
                  <a:srgbClr val="595959"/>
                </a:solidFill>
                <a:effectLst/>
                <a:latin typeface="lato" panose="020F0502020204030204" pitchFamily="34" charset="0"/>
              </a:rPr>
              <a:t>.</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p:txBody>
      </p:sp>
    </p:spTree>
    <p:extLst>
      <p:ext uri="{BB962C8B-B14F-4D97-AF65-F5344CB8AC3E}">
        <p14:creationId xmlns:p14="http://schemas.microsoft.com/office/powerpoint/2010/main" val="939599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p:txBody>
      </p:sp>
    </p:spTree>
    <p:extLst>
      <p:ext uri="{BB962C8B-B14F-4D97-AF65-F5344CB8AC3E}">
        <p14:creationId xmlns:p14="http://schemas.microsoft.com/office/powerpoint/2010/main" val="2239863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US"/>
          </a:p>
        </p:txBody>
      </p:sp>
    </p:spTree>
    <p:extLst>
      <p:ext uri="{BB962C8B-B14F-4D97-AF65-F5344CB8AC3E}">
        <p14:creationId xmlns:p14="http://schemas.microsoft.com/office/powerpoint/2010/main" val="42163527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p:txBody>
      </p:sp>
    </p:spTree>
    <p:extLst>
      <p:ext uri="{BB962C8B-B14F-4D97-AF65-F5344CB8AC3E}">
        <p14:creationId xmlns:p14="http://schemas.microsoft.com/office/powerpoint/2010/main" val="3378034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US"/>
              <a:t>Moving away from interpreting the effect of ecological factors on colony losses, the final result we want to provide to our stakeholder, the government, is a visualization and quantification of the impact that colony losses can have on US economy.</a:t>
            </a:r>
          </a:p>
        </p:txBody>
      </p:sp>
    </p:spTree>
    <p:extLst>
      <p:ext uri="{BB962C8B-B14F-4D97-AF65-F5344CB8AC3E}">
        <p14:creationId xmlns:p14="http://schemas.microsoft.com/office/powerpoint/2010/main" val="3623758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a:t>For </a:t>
            </a:r>
            <a:r>
              <a:rPr lang="it-IT" err="1"/>
              <a:t>this</a:t>
            </a:r>
            <a:r>
              <a:rPr lang="it-IT"/>
              <a:t> task, </a:t>
            </a:r>
            <a:r>
              <a:rPr lang="it-IT" err="1"/>
              <a:t>we</a:t>
            </a:r>
            <a:r>
              <a:rPr lang="it-IT"/>
              <a:t> </a:t>
            </a:r>
            <a:r>
              <a:rPr lang="it-IT" err="1"/>
              <a:t>implemented</a:t>
            </a:r>
            <a:r>
              <a:rPr lang="it-IT"/>
              <a:t> a </a:t>
            </a:r>
            <a:r>
              <a:rPr lang="it-IT" err="1"/>
              <a:t>penalized</a:t>
            </a:r>
            <a:r>
              <a:rPr lang="it-IT"/>
              <a:t> </a:t>
            </a:r>
            <a:r>
              <a:rPr lang="it-IT" err="1"/>
              <a:t>semiparametric</a:t>
            </a:r>
            <a:r>
              <a:rPr lang="it-IT"/>
              <a:t> </a:t>
            </a:r>
            <a:r>
              <a:rPr lang="it-IT" err="1"/>
              <a:t>regression</a:t>
            </a:r>
            <a:r>
              <a:rPr lang="it-IT"/>
              <a:t> model for </a:t>
            </a:r>
            <a:r>
              <a:rPr lang="it-IT" err="1"/>
              <a:t>spatial</a:t>
            </a:r>
            <a:r>
              <a:rPr lang="it-IT"/>
              <a:t> </a:t>
            </a:r>
            <a:r>
              <a:rPr lang="it-IT" err="1"/>
              <a:t>functional</a:t>
            </a:r>
            <a:r>
              <a:rPr lang="it-IT"/>
              <a:t> data.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err="1"/>
              <a:t>as</a:t>
            </a:r>
            <a:r>
              <a:rPr lang="it-IT"/>
              <a:t> target </a:t>
            </a:r>
            <a:r>
              <a:rPr lang="it-IT" err="1"/>
              <a:t>variable</a:t>
            </a:r>
            <a:r>
              <a:rPr lang="it-IT"/>
              <a:t>, </a:t>
            </a:r>
            <a:r>
              <a:rPr lang="it-IT" err="1"/>
              <a:t>we</a:t>
            </a:r>
            <a:r>
              <a:rPr lang="it-IT"/>
              <a:t> </a:t>
            </a:r>
            <a:r>
              <a:rPr lang="it-IT" err="1"/>
              <a:t>consider</a:t>
            </a:r>
            <a:r>
              <a:rPr lang="it-IT"/>
              <a:t> the overall </a:t>
            </a:r>
            <a:r>
              <a:rPr lang="it-IT" err="1"/>
              <a:t>amount</a:t>
            </a:r>
            <a:r>
              <a:rPr lang="it-IT"/>
              <a:t> of money </a:t>
            </a:r>
            <a:r>
              <a:rPr lang="it-IT" err="1"/>
              <a:t>lost</a:t>
            </a:r>
            <a:r>
              <a:rPr lang="it-IT"/>
              <a:t> in Kilo </a:t>
            </a:r>
            <a:r>
              <a:rPr lang="it-IT" err="1"/>
              <a:t>dollars</a:t>
            </a:r>
            <a:r>
              <a:rPr lang="it-IT"/>
              <a:t> for 100 </a:t>
            </a:r>
            <a:r>
              <a:rPr lang="it-IT" err="1"/>
              <a:t>colonies</a:t>
            </a:r>
            <a:r>
              <a:rPr lang="it-IT"/>
              <a:t> </a:t>
            </a:r>
            <a:r>
              <a:rPr lang="it-IT" err="1"/>
              <a:t>present</a:t>
            </a:r>
            <a:r>
              <a:rPr lang="it-IT"/>
              <a:t> </a:t>
            </a:r>
            <a:r>
              <a:rPr lang="it-IT" err="1"/>
              <a:t>at</a:t>
            </a:r>
            <a:r>
              <a:rPr lang="it-IT"/>
              <a:t> a </a:t>
            </a:r>
            <a:r>
              <a:rPr lang="it-IT" err="1"/>
              <a:t>given</a:t>
            </a:r>
            <a:r>
              <a:rPr lang="it-IT"/>
              <a:t> location and time.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a:t> </a:t>
            </a:r>
            <a:r>
              <a:rPr lang="it-IT" err="1"/>
              <a:t>we</a:t>
            </a:r>
            <a:r>
              <a:rPr lang="it-IT"/>
              <a:t> </a:t>
            </a:r>
            <a:r>
              <a:rPr lang="it-IT" err="1"/>
              <a:t>want</a:t>
            </a:r>
            <a:r>
              <a:rPr lang="it-IT"/>
              <a:t> to </a:t>
            </a:r>
            <a:r>
              <a:rPr lang="it-IT" err="1"/>
              <a:t>regress</a:t>
            </a:r>
            <a:r>
              <a:rPr lang="it-IT"/>
              <a:t> </a:t>
            </a:r>
            <a:r>
              <a:rPr lang="it-IT" err="1"/>
              <a:t>it</a:t>
            </a:r>
            <a:r>
              <a:rPr lang="it-IT"/>
              <a:t> over a </a:t>
            </a:r>
            <a:r>
              <a:rPr lang="it-IT" err="1"/>
              <a:t>nonparametric</a:t>
            </a:r>
            <a:r>
              <a:rPr lang="it-IT"/>
              <a:t> </a:t>
            </a:r>
            <a:r>
              <a:rPr lang="it-IT" err="1"/>
              <a:t>spatio-temporal</a:t>
            </a:r>
            <a:r>
              <a:rPr lang="it-IT"/>
              <a:t> field and a </a:t>
            </a:r>
            <a:r>
              <a:rPr lang="it-IT" err="1"/>
              <a:t>parametric</a:t>
            </a:r>
            <a:r>
              <a:rPr lang="it-IT"/>
              <a:t> </a:t>
            </a:r>
            <a:r>
              <a:rPr lang="it-IT" err="1"/>
              <a:t>term</a:t>
            </a:r>
            <a:r>
              <a:rPr lang="it-IT"/>
              <a:t> with the </a:t>
            </a:r>
            <a:r>
              <a:rPr lang="it-IT" err="1"/>
              <a:t>two</a:t>
            </a:r>
            <a:r>
              <a:rPr lang="it-IT"/>
              <a:t> </a:t>
            </a:r>
            <a:r>
              <a:rPr lang="it-IT" err="1"/>
              <a:t>main</a:t>
            </a:r>
            <a:r>
              <a:rPr lang="it-IT"/>
              <a:t> </a:t>
            </a:r>
            <a:r>
              <a:rPr lang="it-IT" err="1"/>
              <a:t>stressors</a:t>
            </a:r>
            <a:r>
              <a:rPr lang="it-IT"/>
              <a:t>, Varroa and </a:t>
            </a:r>
            <a:r>
              <a:rPr lang="it-IT" err="1"/>
              <a:t>Pesticides</a:t>
            </a:r>
            <a:r>
              <a:rPr lang="it-IT"/>
              <a: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b="0" i="0" err="1">
                <a:effectLst/>
                <a:latin typeface="Arial" panose="020B0604020202020204" pitchFamily="34" charset="0"/>
              </a:rPr>
              <a:t>This</a:t>
            </a:r>
            <a:r>
              <a:rPr lang="it-IT" b="0" i="0">
                <a:effectLst/>
                <a:latin typeface="Arial" panose="020B0604020202020204" pitchFamily="34" charset="0"/>
              </a:rPr>
              <a:t> model </a:t>
            </a:r>
            <a:r>
              <a:rPr lang="it-IT" b="0" i="0" err="1">
                <a:effectLst/>
                <a:latin typeface="Arial" panose="020B0604020202020204" pitchFamily="34" charset="0"/>
              </a:rPr>
              <a:t>is</a:t>
            </a:r>
            <a:r>
              <a:rPr lang="it-IT" b="0" i="0">
                <a:effectLst/>
                <a:latin typeface="Arial" panose="020B0604020202020204" pitchFamily="34" charset="0"/>
              </a:rPr>
              <a:t> </a:t>
            </a:r>
            <a:r>
              <a:rPr lang="it-IT" b="0" i="0" err="1">
                <a:effectLst/>
                <a:latin typeface="Arial" panose="020B0604020202020204" pitchFamily="34" charset="0"/>
              </a:rPr>
              <a:t>based</a:t>
            </a:r>
            <a:r>
              <a:rPr lang="it-IT" b="0" i="0">
                <a:effectLst/>
                <a:latin typeface="Arial" panose="020B0604020202020204" pitchFamily="34" charset="0"/>
              </a:rPr>
              <a:t> on the idea of </a:t>
            </a:r>
            <a:r>
              <a:rPr lang="it-IT" b="0" i="0" err="1">
                <a:effectLst/>
                <a:latin typeface="Arial" panose="020B0604020202020204" pitchFamily="34" charset="0"/>
              </a:rPr>
              <a:t>regression</a:t>
            </a:r>
            <a:r>
              <a:rPr lang="it-IT" b="0" i="0">
                <a:effectLst/>
                <a:latin typeface="Arial" panose="020B0604020202020204" pitchFamily="34" charset="0"/>
              </a:rPr>
              <a:t> with </a:t>
            </a:r>
            <a:r>
              <a:rPr lang="it-IT" b="0" i="0" err="1">
                <a:effectLst/>
                <a:latin typeface="Arial" panose="020B0604020202020204" pitchFamily="34" charset="0"/>
              </a:rPr>
              <a:t>partial</a:t>
            </a:r>
            <a:r>
              <a:rPr lang="it-IT" b="0" i="0">
                <a:effectLst/>
                <a:latin typeface="Arial" panose="020B0604020202020204" pitchFamily="34" charset="0"/>
              </a:rPr>
              <a:t> </a:t>
            </a:r>
            <a:r>
              <a:rPr lang="it-IT" b="0" i="0" err="1">
                <a:effectLst/>
                <a:latin typeface="Arial" panose="020B0604020202020204" pitchFamily="34" charset="0"/>
              </a:rPr>
              <a:t>differential</a:t>
            </a:r>
            <a:r>
              <a:rPr lang="it-IT" b="0" i="0">
                <a:effectLst/>
                <a:latin typeface="Arial" panose="020B0604020202020204" pitchFamily="34" charset="0"/>
              </a:rPr>
              <a:t> </a:t>
            </a:r>
            <a:r>
              <a:rPr lang="it-IT" b="0" i="0" err="1">
                <a:effectLst/>
                <a:latin typeface="Arial" panose="020B0604020202020204" pitchFamily="34" charset="0"/>
              </a:rPr>
              <a:t>regularizations</a:t>
            </a:r>
            <a:r>
              <a:rPr lang="it-IT" b="0" i="0">
                <a:effectLst/>
                <a:latin typeface="Arial" panose="020B0604020202020204" pitchFamily="34" charset="0"/>
              </a:rPr>
              <a:t>: </a:t>
            </a:r>
            <a:r>
              <a:rPr lang="it-IT" b="0" i="0" err="1">
                <a:effectLst/>
                <a:latin typeface="Arial" panose="020B0604020202020204" pitchFamily="34" charset="0"/>
              </a:rPr>
              <a:t>we</a:t>
            </a:r>
            <a:r>
              <a:rPr lang="it-IT" b="0" i="0">
                <a:effectLst/>
                <a:latin typeface="Arial" panose="020B0604020202020204" pitchFamily="34" charset="0"/>
              </a:rPr>
              <a:t> </a:t>
            </a:r>
            <a:r>
              <a:rPr lang="it-IT" b="0" i="0" err="1">
                <a:effectLst/>
                <a:latin typeface="Arial" panose="020B0604020202020204" pitchFamily="34" charset="0"/>
              </a:rPr>
              <a:t>consider</a:t>
            </a:r>
            <a:r>
              <a:rPr lang="it-IT" b="0" i="0">
                <a:effectLst/>
                <a:latin typeface="Arial" panose="020B0604020202020204" pitchFamily="34" charset="0"/>
              </a:rPr>
              <a:t> </a:t>
            </a:r>
            <a:r>
              <a:rPr lang="it-IT" b="0" i="0" err="1">
                <a:effectLst/>
                <a:latin typeface="Arial" panose="020B0604020202020204" pitchFamily="34" charset="0"/>
              </a:rPr>
              <a:t>here</a:t>
            </a:r>
            <a:r>
              <a:rPr lang="it-IT" b="0" i="0">
                <a:effectLst/>
                <a:latin typeface="Arial" panose="020B0604020202020204" pitchFamily="34" charset="0"/>
              </a:rPr>
              <a:t> </a:t>
            </a:r>
            <a:r>
              <a:rPr lang="it-IT" b="0" i="0" err="1">
                <a:effectLst/>
                <a:latin typeface="Arial" panose="020B0604020202020204" pitchFamily="34" charset="0"/>
              </a:rPr>
              <a:t>two</a:t>
            </a:r>
            <a:r>
              <a:rPr lang="it-IT" b="0" i="0">
                <a:effectLst/>
                <a:latin typeface="Arial" panose="020B0604020202020204" pitchFamily="34" charset="0"/>
              </a:rPr>
              <a:t> </a:t>
            </a:r>
            <a:r>
              <a:rPr lang="it-IT" b="0" i="0" err="1">
                <a:effectLst/>
                <a:latin typeface="Arial" panose="020B0604020202020204" pitchFamily="34" charset="0"/>
              </a:rPr>
              <a:t>roughness</a:t>
            </a:r>
            <a:r>
              <a:rPr lang="it-IT" b="0" i="0">
                <a:effectLst/>
                <a:latin typeface="Arial" panose="020B0604020202020204" pitchFamily="34" charset="0"/>
              </a:rPr>
              <a:t> penalties </a:t>
            </a:r>
            <a:r>
              <a:rPr lang="it-IT" b="0" i="0" err="1">
                <a:effectLst/>
                <a:latin typeface="Arial" panose="020B0604020202020204" pitchFamily="34" charset="0"/>
              </a:rPr>
              <a:t>that</a:t>
            </a:r>
            <a:r>
              <a:rPr lang="it-IT" b="0" i="0">
                <a:effectLst/>
                <a:latin typeface="Arial" panose="020B0604020202020204" pitchFamily="34" charset="0"/>
              </a:rPr>
              <a:t> account </a:t>
            </a:r>
            <a:r>
              <a:rPr lang="it-IT" b="0" i="0" err="1">
                <a:effectLst/>
                <a:latin typeface="Arial" panose="020B0604020202020204" pitchFamily="34" charset="0"/>
              </a:rPr>
              <a:t>separately</a:t>
            </a:r>
            <a:r>
              <a:rPr lang="it-IT" b="0" i="0">
                <a:effectLst/>
                <a:latin typeface="Arial" panose="020B0604020202020204" pitchFamily="34" charset="0"/>
              </a:rPr>
              <a:t> for the </a:t>
            </a:r>
            <a:r>
              <a:rPr lang="it-IT" b="0" i="0" err="1">
                <a:effectLst/>
                <a:latin typeface="Arial" panose="020B0604020202020204" pitchFamily="34" charset="0"/>
              </a:rPr>
              <a:t>regularity</a:t>
            </a:r>
            <a:r>
              <a:rPr lang="it-IT" b="0" i="0">
                <a:effectLst/>
                <a:latin typeface="Arial" panose="020B0604020202020204" pitchFamily="34" charset="0"/>
              </a:rPr>
              <a:t> of the field in </a:t>
            </a:r>
            <a:r>
              <a:rPr lang="it-IT" b="0" i="0" err="1">
                <a:effectLst/>
                <a:latin typeface="Arial" panose="020B0604020202020204" pitchFamily="34" charset="0"/>
              </a:rPr>
              <a:t>space</a:t>
            </a:r>
            <a:r>
              <a:rPr lang="it-IT" b="0" i="0">
                <a:effectLst/>
                <a:latin typeface="Arial" panose="020B0604020202020204" pitchFamily="34" charset="0"/>
              </a:rPr>
              <a:t> and in time</a:t>
            </a:r>
            <a:endParaRPr lang="it-IT"/>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a:t>(((( </a:t>
            </a:r>
            <a:r>
              <a:rPr lang="it-IT" err="1"/>
              <a:t>f</a:t>
            </a:r>
            <a:r>
              <a:rPr lang="it-IT"/>
              <a:t> and beta are </a:t>
            </a:r>
            <a:r>
              <a:rPr lang="it-IT" err="1"/>
              <a:t>obtained</a:t>
            </a:r>
            <a:r>
              <a:rPr lang="it-IT"/>
              <a:t> solving a </a:t>
            </a:r>
            <a:r>
              <a:rPr lang="it-IT" err="1"/>
              <a:t>minimization</a:t>
            </a:r>
            <a:r>
              <a:rPr lang="it-IT"/>
              <a:t> task </a:t>
            </a:r>
            <a:r>
              <a:rPr lang="it-IT" err="1"/>
              <a:t>where</a:t>
            </a:r>
            <a:r>
              <a:rPr lang="it-IT"/>
              <a:t> </a:t>
            </a:r>
            <a:r>
              <a:rPr lang="it-IT" err="1"/>
              <a:t>roughness</a:t>
            </a:r>
            <a:r>
              <a:rPr lang="it-IT"/>
              <a:t> penalties are the </a:t>
            </a:r>
            <a:r>
              <a:rPr lang="it-IT" err="1"/>
              <a:t>integrals</a:t>
            </a:r>
            <a:r>
              <a:rPr lang="it-IT"/>
              <a:t> over </a:t>
            </a:r>
            <a:r>
              <a:rPr lang="it-IT" err="1"/>
              <a:t>laplacian</a:t>
            </a:r>
            <a:r>
              <a:rPr lang="it-IT"/>
              <a:t> of </a:t>
            </a:r>
            <a:r>
              <a:rPr lang="it-IT" err="1"/>
              <a:t>f</a:t>
            </a:r>
            <a:r>
              <a:rPr lang="it-IT"/>
              <a:t> and second derivative of t))))</a:t>
            </a:r>
            <a:br>
              <a:rPr lang="it-IT"/>
            </a:br>
            <a:endParaRPr lang="en-US"/>
          </a:p>
        </p:txBody>
      </p:sp>
    </p:spTree>
    <p:extLst>
      <p:ext uri="{BB962C8B-B14F-4D97-AF65-F5344CB8AC3E}">
        <p14:creationId xmlns:p14="http://schemas.microsoft.com/office/powerpoint/2010/main" val="1268017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err="1"/>
              <a:t>Since</a:t>
            </a:r>
            <a:r>
              <a:rPr lang="it-IT"/>
              <a:t> </a:t>
            </a:r>
            <a:r>
              <a:rPr lang="it-IT" err="1"/>
              <a:t>we</a:t>
            </a:r>
            <a:r>
              <a:rPr lang="it-IT"/>
              <a:t> are </a:t>
            </a:r>
            <a:r>
              <a:rPr lang="it-IT" err="1"/>
              <a:t>dealing</a:t>
            </a:r>
            <a:r>
              <a:rPr lang="it-IT"/>
              <a:t> with </a:t>
            </a:r>
            <a:r>
              <a:rPr lang="it-IT" err="1"/>
              <a:t>areal</a:t>
            </a:r>
            <a:r>
              <a:rPr lang="it-IT"/>
              <a:t> data </a:t>
            </a:r>
            <a:r>
              <a:rPr lang="it-IT" err="1"/>
              <a:t>collected</a:t>
            </a:r>
            <a:r>
              <a:rPr lang="it-IT"/>
              <a:t> over </a:t>
            </a:r>
            <a:r>
              <a:rPr lang="it-IT" err="1"/>
              <a:t>each</a:t>
            </a:r>
            <a:r>
              <a:rPr lang="it-IT"/>
              <a:t> state, the </a:t>
            </a:r>
            <a:r>
              <a:rPr lang="it-IT" err="1"/>
              <a:t>main</a:t>
            </a:r>
            <a:r>
              <a:rPr lang="it-IT"/>
              <a:t> </a:t>
            </a:r>
            <a:r>
              <a:rPr lang="it-IT" err="1"/>
              <a:t>simplification</a:t>
            </a:r>
            <a:r>
              <a:rPr lang="it-IT"/>
              <a:t> </a:t>
            </a:r>
            <a:r>
              <a:rPr lang="it-IT" err="1"/>
              <a:t>we</a:t>
            </a:r>
            <a:r>
              <a:rPr lang="it-IT"/>
              <a:t> </a:t>
            </a:r>
            <a:r>
              <a:rPr lang="it-IT" err="1"/>
              <a:t>introduced</a:t>
            </a:r>
            <a:r>
              <a:rPr lang="it-IT"/>
              <a:t> </a:t>
            </a:r>
            <a:r>
              <a:rPr lang="it-IT" err="1"/>
              <a:t>is</a:t>
            </a:r>
            <a:r>
              <a:rPr lang="it-IT"/>
              <a:t> to </a:t>
            </a:r>
            <a:r>
              <a:rPr lang="it-IT" err="1"/>
              <a:t>assign</a:t>
            </a:r>
            <a:r>
              <a:rPr lang="it-IT"/>
              <a:t> </a:t>
            </a:r>
            <a:r>
              <a:rPr lang="it-IT" err="1"/>
              <a:t>each</a:t>
            </a:r>
            <a:r>
              <a:rPr lang="it-IT"/>
              <a:t> </a:t>
            </a:r>
            <a:r>
              <a:rPr lang="it-IT" err="1"/>
              <a:t>spacial</a:t>
            </a:r>
            <a:r>
              <a:rPr lang="it-IT"/>
              <a:t> information to the </a:t>
            </a:r>
            <a:r>
              <a:rPr lang="it-IT" err="1"/>
              <a:t>centroid</a:t>
            </a:r>
            <a:r>
              <a:rPr lang="it-IT"/>
              <a:t> of </a:t>
            </a:r>
            <a:r>
              <a:rPr lang="it-IT" err="1"/>
              <a:t>each</a:t>
            </a:r>
            <a:r>
              <a:rPr lang="it-IT"/>
              <a:t> state, </a:t>
            </a:r>
            <a:r>
              <a:rPr lang="it-IT" err="1"/>
              <a:t>summarized</a:t>
            </a:r>
            <a:r>
              <a:rPr lang="it-IT"/>
              <a:t> with </a:t>
            </a:r>
            <a:r>
              <a:rPr lang="it-IT" err="1"/>
              <a:t>its</a:t>
            </a:r>
            <a:r>
              <a:rPr lang="it-IT"/>
              <a:t> </a:t>
            </a:r>
            <a:r>
              <a:rPr lang="it-IT" err="1"/>
              <a:t>coordinates</a:t>
            </a:r>
            <a:r>
              <a:rPr lang="it-IT"/>
              <a:t> of </a:t>
            </a:r>
            <a:r>
              <a:rPr lang="it-IT" err="1"/>
              <a:t>longitude</a:t>
            </a:r>
            <a:r>
              <a:rPr lang="it-IT"/>
              <a:t> and </a:t>
            </a:r>
            <a:r>
              <a:rPr lang="it-IT" err="1"/>
              <a:t>latitude</a:t>
            </a:r>
            <a:r>
              <a:rPr lang="it-IT"/>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b="0" i="0" err="1">
                <a:effectLst/>
                <a:latin typeface="Arial" panose="020B0604020202020204" pitchFamily="34" charset="0"/>
              </a:rPr>
              <a:t>We</a:t>
            </a:r>
            <a:r>
              <a:rPr lang="it-IT" b="0" i="0">
                <a:effectLst/>
                <a:latin typeface="Arial" panose="020B0604020202020204" pitchFamily="34" charset="0"/>
              </a:rPr>
              <a:t> </a:t>
            </a:r>
            <a:r>
              <a:rPr lang="it-IT" b="0" i="0" err="1">
                <a:effectLst/>
                <a:latin typeface="Arial" panose="020B0604020202020204" pitchFamily="34" charset="0"/>
              </a:rPr>
              <a:t>represent</a:t>
            </a:r>
            <a:r>
              <a:rPr lang="it-IT" b="0" i="0">
                <a:effectLst/>
                <a:latin typeface="Arial" panose="020B0604020202020204" pitchFamily="34" charset="0"/>
              </a:rPr>
              <a:t> the </a:t>
            </a:r>
            <a:r>
              <a:rPr lang="it-IT" b="0" i="0" err="1">
                <a:effectLst/>
                <a:latin typeface="Arial" panose="020B0604020202020204" pitchFamily="34" charset="0"/>
              </a:rPr>
              <a:t>spatio-temporal</a:t>
            </a:r>
            <a:r>
              <a:rPr lang="it-IT" b="0" i="0">
                <a:effectLst/>
                <a:latin typeface="Arial" panose="020B0604020202020204" pitchFamily="34" charset="0"/>
              </a:rPr>
              <a:t> field </a:t>
            </a:r>
            <a:r>
              <a:rPr lang="it-IT" b="0" i="0" err="1">
                <a:effectLst/>
                <a:latin typeface="Arial" panose="020B0604020202020204" pitchFamily="34" charset="0"/>
              </a:rPr>
              <a:t>f</a:t>
            </a:r>
            <a:r>
              <a:rPr lang="it-IT" b="0" i="0">
                <a:effectLst/>
                <a:latin typeface="Arial" panose="020B0604020202020204" pitchFamily="34" charset="0"/>
              </a:rPr>
              <a:t>  </a:t>
            </a:r>
            <a:r>
              <a:rPr lang="it-IT" b="0" i="0" err="1">
                <a:effectLst/>
                <a:latin typeface="Arial" panose="020B0604020202020204" pitchFamily="34" charset="0"/>
              </a:rPr>
              <a:t>as</a:t>
            </a:r>
            <a:r>
              <a:rPr lang="it-IT" b="0" i="0">
                <a:effectLst/>
                <a:latin typeface="Arial" panose="020B0604020202020204" pitchFamily="34" charset="0"/>
              </a:rPr>
              <a:t> an </a:t>
            </a:r>
            <a:r>
              <a:rPr lang="it-IT" b="0" i="0" err="1">
                <a:effectLst/>
                <a:latin typeface="Arial" panose="020B0604020202020204" pitchFamily="34" charset="0"/>
              </a:rPr>
              <a:t>expansion</a:t>
            </a:r>
            <a:r>
              <a:rPr lang="it-IT" b="0" i="0">
                <a:effectLst/>
                <a:latin typeface="Arial" panose="020B0604020202020204" pitchFamily="34" charset="0"/>
              </a:rPr>
              <a:t> on a </a:t>
            </a:r>
            <a:r>
              <a:rPr lang="it-IT" b="0" i="0" err="1">
                <a:effectLst/>
                <a:latin typeface="Arial" panose="020B0604020202020204" pitchFamily="34" charset="0"/>
              </a:rPr>
              <a:t>separable</a:t>
            </a:r>
            <a:r>
              <a:rPr lang="it-IT" b="0" i="0">
                <a:effectLst/>
                <a:latin typeface="Arial" panose="020B0604020202020204" pitchFamily="34" charset="0"/>
              </a:rPr>
              <a:t> </a:t>
            </a:r>
            <a:r>
              <a:rPr lang="it-IT" b="0" i="0" err="1">
                <a:effectLst/>
                <a:latin typeface="Arial" panose="020B0604020202020204" pitchFamily="34" charset="0"/>
              </a:rPr>
              <a:t>space</a:t>
            </a:r>
            <a:r>
              <a:rPr lang="it-IT" b="0" i="0">
                <a:effectLst/>
                <a:latin typeface="Arial" panose="020B0604020202020204" pitchFamily="34" charset="0"/>
              </a:rPr>
              <a:t>-time </a:t>
            </a:r>
            <a:r>
              <a:rPr lang="it-IT" b="0" i="0" err="1">
                <a:effectLst/>
                <a:latin typeface="Arial" panose="020B0604020202020204" pitchFamily="34" charset="0"/>
              </a:rPr>
              <a:t>basis</a:t>
            </a:r>
            <a:r>
              <a:rPr lang="it-IT" b="0" i="0">
                <a:effectLst/>
                <a:latin typeface="Arial" panose="020B0604020202020204" pitchFamily="34" charset="0"/>
              </a:rPr>
              <a:t> system: for </a:t>
            </a:r>
            <a:r>
              <a:rPr lang="it-IT" b="0" i="0" err="1">
                <a:effectLst/>
                <a:latin typeface="Arial" panose="020B0604020202020204" pitchFamily="34" charset="0"/>
              </a:rPr>
              <a:t>spatial</a:t>
            </a:r>
            <a:r>
              <a:rPr lang="it-IT" b="0" i="0">
                <a:effectLst/>
                <a:latin typeface="Arial" panose="020B0604020202020204" pitchFamily="34" charset="0"/>
              </a:rPr>
              <a:t> </a:t>
            </a:r>
            <a:r>
              <a:rPr lang="it-IT" b="0" i="0" err="1">
                <a:effectLst/>
                <a:latin typeface="Arial" panose="020B0604020202020204" pitchFamily="34" charset="0"/>
              </a:rPr>
              <a:t>dimension</a:t>
            </a:r>
            <a:r>
              <a:rPr lang="it-IT" b="0" i="0">
                <a:effectLst/>
                <a:latin typeface="Arial" panose="020B0604020202020204" pitchFamily="34" charset="0"/>
              </a:rPr>
              <a:t> </a:t>
            </a:r>
            <a:r>
              <a:rPr lang="it-IT" b="0" i="0" err="1">
                <a:effectLst/>
                <a:latin typeface="Arial" panose="020B0604020202020204" pitchFamily="34" charset="0"/>
              </a:rPr>
              <a:t>we</a:t>
            </a:r>
            <a:r>
              <a:rPr lang="it-IT" b="0" i="0">
                <a:effectLst/>
                <a:latin typeface="Arial" panose="020B0604020202020204" pitchFamily="34" charset="0"/>
              </a:rPr>
              <a:t> use a linear finite </a:t>
            </a:r>
            <a:r>
              <a:rPr lang="it-IT" b="0" i="0" err="1">
                <a:effectLst/>
                <a:latin typeface="Arial" panose="020B0604020202020204" pitchFamily="34" charset="0"/>
              </a:rPr>
              <a:t>element</a:t>
            </a:r>
            <a:r>
              <a:rPr lang="it-IT" b="0" i="0">
                <a:effectLst/>
                <a:latin typeface="Arial" panose="020B0604020202020204" pitchFamily="34" charset="0"/>
              </a:rPr>
              <a:t> </a:t>
            </a:r>
            <a:r>
              <a:rPr lang="it-IT" b="0" i="0" err="1">
                <a:effectLst/>
                <a:latin typeface="Arial" panose="020B0604020202020204" pitchFamily="34" charset="0"/>
              </a:rPr>
              <a:t>basis</a:t>
            </a:r>
            <a:r>
              <a:rPr lang="it-IT" b="0" i="0">
                <a:effectLst/>
                <a:latin typeface="Arial" panose="020B0604020202020204" pitchFamily="34" charset="0"/>
              </a:rPr>
              <a:t>, </a:t>
            </a:r>
            <a:r>
              <a:rPr lang="it-IT" b="0" i="0" err="1">
                <a:effectLst/>
                <a:latin typeface="Arial" panose="020B0604020202020204" pitchFamily="34" charset="0"/>
              </a:rPr>
              <a:t>while</a:t>
            </a:r>
            <a:r>
              <a:rPr lang="it-IT" b="0" i="0">
                <a:effectLst/>
                <a:latin typeface="Arial" panose="020B0604020202020204" pitchFamily="34" charset="0"/>
              </a:rPr>
              <a:t> for the </a:t>
            </a:r>
            <a:r>
              <a:rPr lang="it-IT" b="0" i="0" err="1">
                <a:effectLst/>
                <a:latin typeface="Arial" panose="020B0604020202020204" pitchFamily="34" charset="0"/>
              </a:rPr>
              <a:t>temporal</a:t>
            </a:r>
            <a:r>
              <a:rPr lang="it-IT" b="0" i="0">
                <a:effectLst/>
                <a:latin typeface="Arial" panose="020B0604020202020204" pitchFamily="34" charset="0"/>
              </a:rPr>
              <a:t> one </a:t>
            </a:r>
            <a:r>
              <a:rPr lang="it-IT" b="0" i="0" err="1">
                <a:effectLst/>
                <a:latin typeface="Arial" panose="020B0604020202020204" pitchFamily="34" charset="0"/>
              </a:rPr>
              <a:t>we</a:t>
            </a:r>
            <a:r>
              <a:rPr lang="it-IT" b="0" i="0">
                <a:effectLst/>
                <a:latin typeface="Arial" panose="020B0604020202020204" pitchFamily="34" charset="0"/>
              </a:rPr>
              <a:t> use a </a:t>
            </a:r>
            <a:r>
              <a:rPr lang="it-IT" b="0" i="0" err="1">
                <a:effectLst/>
                <a:latin typeface="Arial" panose="020B0604020202020204" pitchFamily="34" charset="0"/>
              </a:rPr>
              <a:t>cubic</a:t>
            </a:r>
            <a:r>
              <a:rPr lang="it-IT" b="0" i="0">
                <a:effectLst/>
                <a:latin typeface="Arial" panose="020B0604020202020204" pitchFamily="34" charset="0"/>
              </a:rPr>
              <a:t> B-</a:t>
            </a:r>
            <a:r>
              <a:rPr lang="it-IT" b="0" i="0" err="1">
                <a:effectLst/>
                <a:latin typeface="Arial" panose="020B0604020202020204" pitchFamily="34" charset="0"/>
              </a:rPr>
              <a:t>spline</a:t>
            </a:r>
            <a:r>
              <a:rPr lang="it-IT" b="0" i="0">
                <a:effectLst/>
                <a:latin typeface="Arial" panose="020B0604020202020204" pitchFamily="34" charset="0"/>
              </a:rPr>
              <a:t>. And </a:t>
            </a:r>
            <a:r>
              <a:rPr lang="it-IT" b="0" i="0" err="1">
                <a:effectLst/>
                <a:latin typeface="Arial" panose="020B0604020202020204" pitchFamily="34" charset="0"/>
              </a:rPr>
              <a:t>here</a:t>
            </a:r>
            <a:r>
              <a:rPr lang="it-IT" b="0" i="0">
                <a:effectLst/>
                <a:latin typeface="Arial" panose="020B0604020202020204" pitchFamily="34" charset="0"/>
              </a:rPr>
              <a:t> </a:t>
            </a:r>
            <a:r>
              <a:rPr lang="it-IT" b="0" i="0" err="1">
                <a:effectLst/>
                <a:latin typeface="Arial" panose="020B0604020202020204" pitchFamily="34" charset="0"/>
              </a:rPr>
              <a:t>comes</a:t>
            </a:r>
            <a:r>
              <a:rPr lang="it-IT" b="0" i="0">
                <a:effectLst/>
                <a:latin typeface="Arial" panose="020B0604020202020204" pitchFamily="34" charset="0"/>
              </a:rPr>
              <a:t> the </a:t>
            </a:r>
            <a:r>
              <a:rPr lang="it-IT" b="0" i="0" err="1">
                <a:effectLst/>
                <a:latin typeface="Arial" panose="020B0604020202020204" pitchFamily="34" charset="0"/>
              </a:rPr>
              <a:t>real</a:t>
            </a:r>
            <a:r>
              <a:rPr lang="it-IT" b="0" i="0">
                <a:effectLst/>
                <a:latin typeface="Arial" panose="020B0604020202020204" pitchFamily="34" charset="0"/>
              </a:rPr>
              <a:t> </a:t>
            </a:r>
            <a:r>
              <a:rPr lang="it-IT" b="0" i="0" err="1">
                <a:effectLst/>
                <a:latin typeface="Arial" panose="020B0604020202020204" pitchFamily="34" charset="0"/>
              </a:rPr>
              <a:t>reason</a:t>
            </a:r>
            <a:r>
              <a:rPr lang="it-IT" b="0" i="0">
                <a:effectLst/>
                <a:latin typeface="Arial" panose="020B0604020202020204" pitchFamily="34" charset="0"/>
              </a:rPr>
              <a:t> </a:t>
            </a:r>
            <a:r>
              <a:rPr lang="it-IT" b="0" i="0" err="1">
                <a:effectLst/>
                <a:latin typeface="Arial" panose="020B0604020202020204" pitchFamily="34" charset="0"/>
              </a:rPr>
              <a:t>why</a:t>
            </a:r>
            <a:r>
              <a:rPr lang="it-IT" b="0" i="0">
                <a:effectLst/>
                <a:latin typeface="Arial" panose="020B0604020202020204" pitchFamily="34" charset="0"/>
              </a:rPr>
              <a:t> </a:t>
            </a:r>
            <a:r>
              <a:rPr lang="it-IT" b="0" i="0" err="1">
                <a:effectLst/>
                <a:latin typeface="Arial" panose="020B0604020202020204" pitchFamily="34" charset="0"/>
              </a:rPr>
              <a:t>we</a:t>
            </a:r>
            <a:r>
              <a:rPr lang="it-IT" b="0" i="0">
                <a:effectLst/>
                <a:latin typeface="Arial" panose="020B0604020202020204" pitchFamily="34" charset="0"/>
              </a:rPr>
              <a:t> </a:t>
            </a:r>
            <a:r>
              <a:rPr lang="it-IT" b="0" i="0" err="1">
                <a:effectLst/>
                <a:latin typeface="Arial" panose="020B0604020202020204" pitchFamily="34" charset="0"/>
              </a:rPr>
              <a:t>took</a:t>
            </a:r>
            <a:r>
              <a:rPr lang="it-IT" b="0" i="0">
                <a:effectLst/>
                <a:latin typeface="Arial" panose="020B0604020202020204" pitchFamily="34" charset="0"/>
              </a:rPr>
              <a:t> </a:t>
            </a:r>
            <a:r>
              <a:rPr lang="it-IT" err="1"/>
              <a:t>this</a:t>
            </a:r>
            <a:r>
              <a:rPr lang="it-IT"/>
              <a:t> </a:t>
            </a:r>
            <a:r>
              <a:rPr lang="it-IT" err="1"/>
              <a:t>approach</a:t>
            </a:r>
            <a:r>
              <a:rPr lang="it-IT"/>
              <a:t>: </a:t>
            </a:r>
            <a:r>
              <a:rPr lang="it-IT" err="1"/>
              <a:t>according</a:t>
            </a:r>
            <a:r>
              <a:rPr lang="it-IT"/>
              <a:t> to literature, </a:t>
            </a:r>
            <a:r>
              <a:rPr lang="it-IT" err="1"/>
              <a:t>it</a:t>
            </a:r>
            <a:r>
              <a:rPr lang="it-IT"/>
              <a:t> </a:t>
            </a:r>
            <a:r>
              <a:rPr lang="it-IT" err="1"/>
              <a:t>seems</a:t>
            </a:r>
            <a:r>
              <a:rPr lang="it-IT"/>
              <a:t> </a:t>
            </a:r>
            <a:r>
              <a:rPr lang="it-IT" err="1"/>
              <a:t>that</a:t>
            </a:r>
            <a:r>
              <a:rPr lang="it-IT"/>
              <a:t> </a:t>
            </a:r>
            <a:r>
              <a:rPr lang="it-IT" err="1"/>
              <a:t>many</a:t>
            </a:r>
            <a:r>
              <a:rPr lang="it-IT"/>
              <a:t> </a:t>
            </a:r>
            <a:r>
              <a:rPr lang="it-IT" err="1"/>
              <a:t>real</a:t>
            </a:r>
            <a:r>
              <a:rPr lang="it-IT"/>
              <a:t> </a:t>
            </a:r>
            <a:r>
              <a:rPr lang="it-IT" err="1"/>
              <a:t>problems</a:t>
            </a:r>
            <a:r>
              <a:rPr lang="it-IT"/>
              <a:t>  with </a:t>
            </a:r>
            <a:r>
              <a:rPr lang="it-IT" err="1"/>
              <a:t>complex</a:t>
            </a:r>
            <a:r>
              <a:rPr lang="it-IT"/>
              <a:t> domains and </a:t>
            </a:r>
            <a:r>
              <a:rPr lang="it-IT" err="1"/>
              <a:t>geometries</a:t>
            </a:r>
            <a:r>
              <a:rPr lang="it-IT"/>
              <a:t>, </a:t>
            </a:r>
            <a:r>
              <a:rPr lang="it-IT" err="1"/>
              <a:t>these</a:t>
            </a:r>
            <a:r>
              <a:rPr lang="it-IT"/>
              <a:t> </a:t>
            </a:r>
            <a:r>
              <a:rPr lang="it-IT" err="1"/>
              <a:t>types</a:t>
            </a:r>
            <a:r>
              <a:rPr lang="it-IT"/>
              <a:t> of model in general </a:t>
            </a:r>
            <a:r>
              <a:rPr lang="it-IT" err="1"/>
              <a:t>outperform</a:t>
            </a:r>
            <a:r>
              <a:rPr lang="it-IT"/>
              <a:t> </a:t>
            </a:r>
            <a:r>
              <a:rPr lang="it-IT" err="1"/>
              <a:t>other</a:t>
            </a:r>
            <a:r>
              <a:rPr lang="it-IT"/>
              <a:t> </a:t>
            </a:r>
            <a:r>
              <a:rPr lang="it-IT" err="1"/>
              <a:t>space</a:t>
            </a:r>
            <a:r>
              <a:rPr lang="it-IT"/>
              <a:t>-time models </a:t>
            </a:r>
            <a:r>
              <a:rPr lang="it-IT" err="1"/>
              <a:t>based</a:t>
            </a:r>
            <a:r>
              <a:rPr lang="it-IT"/>
              <a:t> on </a:t>
            </a:r>
            <a:r>
              <a:rPr lang="it-IT" err="1"/>
              <a:t>rectangular</a:t>
            </a:r>
            <a:r>
              <a:rPr lang="it-IT"/>
              <a:t> or </a:t>
            </a:r>
            <a:r>
              <a:rPr lang="it-IT" err="1"/>
              <a:t>tensorized</a:t>
            </a:r>
            <a:r>
              <a:rPr lang="it-IT"/>
              <a:t> domains. </a:t>
            </a:r>
            <a:r>
              <a:rPr lang="it-IT" err="1"/>
              <a:t>Indeed</a:t>
            </a:r>
            <a:r>
              <a:rPr lang="it-IT"/>
              <a:t>, the non-</a:t>
            </a:r>
            <a:r>
              <a:rPr lang="it-IT" err="1"/>
              <a:t>tensor</a:t>
            </a:r>
            <a:r>
              <a:rPr lang="it-IT"/>
              <a:t> product </a:t>
            </a:r>
            <a:r>
              <a:rPr lang="it-IT" err="1"/>
              <a:t>basis</a:t>
            </a:r>
            <a:r>
              <a:rPr lang="it-IT"/>
              <a:t> </a:t>
            </a:r>
            <a:r>
              <a:rPr lang="it-IT" err="1"/>
              <a:t>we</a:t>
            </a:r>
            <a:r>
              <a:rPr lang="it-IT"/>
              <a:t> </a:t>
            </a:r>
            <a:r>
              <a:rPr lang="it-IT" err="1"/>
              <a:t>have</a:t>
            </a:r>
            <a:r>
              <a:rPr lang="it-IT"/>
              <a:t> HERE </a:t>
            </a:r>
            <a:r>
              <a:rPr lang="it-IT" err="1"/>
              <a:t>allows</a:t>
            </a:r>
            <a:r>
              <a:rPr lang="it-IT"/>
              <a:t> to take </a:t>
            </a:r>
            <a:r>
              <a:rPr lang="it-IT" err="1"/>
              <a:t>into</a:t>
            </a:r>
            <a:r>
              <a:rPr lang="it-IT"/>
              <a:t> account </a:t>
            </a:r>
            <a:r>
              <a:rPr lang="it-IT" err="1"/>
              <a:t>also</a:t>
            </a:r>
            <a:r>
              <a:rPr lang="it-IT"/>
              <a:t> </a:t>
            </a:r>
            <a:r>
              <a:rPr lang="it-IT" err="1"/>
              <a:t>how</a:t>
            </a:r>
            <a:r>
              <a:rPr lang="it-IT"/>
              <a:t> the </a:t>
            </a:r>
            <a:r>
              <a:rPr lang="it-IT" err="1"/>
              <a:t>shape</a:t>
            </a:r>
            <a:r>
              <a:rPr lang="it-IT"/>
              <a:t> of US domain </a:t>
            </a:r>
            <a:r>
              <a:rPr lang="it-IT" err="1"/>
              <a:t>affects</a:t>
            </a:r>
            <a:r>
              <a:rPr lang="it-IT"/>
              <a:t> the money </a:t>
            </a:r>
            <a:r>
              <a:rPr lang="it-IT" err="1"/>
              <a:t>lost</a:t>
            </a:r>
            <a:r>
              <a:rPr lang="it-IT"/>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err="1"/>
              <a:t>Moreover</a:t>
            </a:r>
            <a:r>
              <a:rPr lang="it-IT"/>
              <a:t>, the </a:t>
            </a:r>
            <a:r>
              <a:rPr lang="it-IT" err="1"/>
              <a:t>smoothing</a:t>
            </a:r>
            <a:r>
              <a:rPr lang="it-IT"/>
              <a:t> </a:t>
            </a:r>
            <a:r>
              <a:rPr lang="it-IT" err="1"/>
              <a:t>parameters</a:t>
            </a:r>
            <a:r>
              <a:rPr lang="it-IT"/>
              <a:t> </a:t>
            </a:r>
            <a:r>
              <a:rPr lang="it-IT" err="1"/>
              <a:t>lambdaS</a:t>
            </a:r>
            <a:r>
              <a:rPr lang="it-IT"/>
              <a:t> and </a:t>
            </a:r>
            <a:r>
              <a:rPr lang="it-IT" err="1"/>
              <a:t>lambdaT</a:t>
            </a:r>
            <a:r>
              <a:rPr lang="it-IT"/>
              <a:t> are </a:t>
            </a:r>
            <a:r>
              <a:rPr lang="it-IT" err="1"/>
              <a:t>chosen</a:t>
            </a:r>
            <a:r>
              <a:rPr lang="it-IT"/>
              <a:t> via GCV.</a:t>
            </a:r>
          </a:p>
          <a:p>
            <a:pPr marL="158750" indent="0" algn="l">
              <a:buNone/>
            </a:pPr>
            <a:r>
              <a:rPr lang="it-IT" err="1"/>
              <a:t>Lastly</a:t>
            </a:r>
            <a:r>
              <a:rPr lang="it-IT"/>
              <a:t>, in the </a:t>
            </a:r>
            <a:r>
              <a:rPr lang="it-IT" err="1"/>
              <a:t>parametric</a:t>
            </a:r>
            <a:r>
              <a:rPr lang="it-IT"/>
              <a:t> part </a:t>
            </a:r>
            <a:r>
              <a:rPr lang="it-IT" err="1"/>
              <a:t>we</a:t>
            </a:r>
            <a:r>
              <a:rPr lang="it-IT"/>
              <a:t> </a:t>
            </a:r>
            <a:r>
              <a:rPr lang="it-IT" err="1"/>
              <a:t>reached</a:t>
            </a:r>
            <a:r>
              <a:rPr lang="it-IT"/>
              <a:t> the </a:t>
            </a:r>
            <a:r>
              <a:rPr lang="it-IT" err="1"/>
              <a:t>conclusion</a:t>
            </a:r>
            <a:r>
              <a:rPr lang="it-IT"/>
              <a:t> of </a:t>
            </a:r>
            <a:r>
              <a:rPr lang="it-IT" err="1"/>
              <a:t>including</a:t>
            </a:r>
            <a:r>
              <a:rPr lang="it-IT"/>
              <a:t> </a:t>
            </a:r>
            <a:r>
              <a:rPr lang="it-IT" err="1"/>
              <a:t>only</a:t>
            </a:r>
            <a:r>
              <a:rPr lang="it-IT"/>
              <a:t> Varroa and </a:t>
            </a:r>
            <a:r>
              <a:rPr lang="it-IT" err="1"/>
              <a:t>Pesticides</a:t>
            </a:r>
            <a:r>
              <a:rPr lang="it-IT"/>
              <a:t> </a:t>
            </a:r>
            <a:r>
              <a:rPr lang="it-IT" err="1"/>
              <a:t>using</a:t>
            </a:r>
            <a:r>
              <a:rPr lang="it-IT"/>
              <a:t> the </a:t>
            </a:r>
            <a:r>
              <a:rPr lang="it-IT" err="1"/>
              <a:t>nonparametric</a:t>
            </a:r>
            <a:r>
              <a:rPr lang="it-IT"/>
              <a:t> </a:t>
            </a:r>
            <a:r>
              <a:rPr lang="it-IT" err="1"/>
              <a:t>Eigen</a:t>
            </a:r>
            <a:r>
              <a:rPr lang="it-IT"/>
              <a:t> </a:t>
            </a:r>
            <a:r>
              <a:rPr lang="it-IT" err="1"/>
              <a:t>sign</a:t>
            </a:r>
            <a:r>
              <a:rPr lang="it-IT"/>
              <a:t>-flip score test, </a:t>
            </a:r>
            <a:r>
              <a:rPr lang="it-IT" err="1"/>
              <a:t>which</a:t>
            </a:r>
            <a:r>
              <a:rPr lang="it-IT"/>
              <a:t> </a:t>
            </a:r>
            <a:r>
              <a:rPr lang="it-IT" err="1"/>
              <a:t>tests</a:t>
            </a:r>
            <a:r>
              <a:rPr lang="it-IT"/>
              <a:t> </a:t>
            </a:r>
            <a:r>
              <a:rPr lang="it-IT" err="1"/>
              <a:t>whether</a:t>
            </a:r>
            <a:r>
              <a:rPr lang="it-IT"/>
              <a:t> the beta </a:t>
            </a:r>
            <a:r>
              <a:rPr lang="it-IT" err="1"/>
              <a:t>coefficients</a:t>
            </a:r>
            <a:r>
              <a:rPr lang="it-IT"/>
              <a:t> are </a:t>
            </a:r>
            <a:r>
              <a:rPr lang="it-IT" err="1"/>
              <a:t>significantly</a:t>
            </a:r>
            <a:r>
              <a:rPr lang="it-IT"/>
              <a:t> </a:t>
            </a:r>
            <a:r>
              <a:rPr lang="it-IT" err="1"/>
              <a:t>different</a:t>
            </a:r>
            <a:r>
              <a:rPr lang="it-IT"/>
              <a:t> from zero or </a:t>
            </a:r>
            <a:r>
              <a:rPr lang="it-IT" err="1"/>
              <a:t>not</a:t>
            </a:r>
            <a:r>
              <a:rPr lang="it-IT"/>
              <a:t>. </a:t>
            </a:r>
            <a:r>
              <a:rPr lang="it-IT" err="1"/>
              <a:t>This</a:t>
            </a:r>
            <a:r>
              <a:rPr lang="it-IT"/>
              <a:t> test </a:t>
            </a:r>
            <a:r>
              <a:rPr lang="it-IT" err="1"/>
              <a:t>employes</a:t>
            </a:r>
            <a:r>
              <a:rPr lang="it-IT"/>
              <a:t> a </a:t>
            </a:r>
            <a:r>
              <a:rPr lang="it-IT" err="1"/>
              <a:t>spectral</a:t>
            </a:r>
            <a:r>
              <a:rPr lang="it-IT"/>
              <a:t> </a:t>
            </a:r>
            <a:r>
              <a:rPr lang="it-IT" err="1"/>
              <a:t>decomposition</a:t>
            </a:r>
            <a:r>
              <a:rPr lang="it-IT"/>
              <a:t> of the </a:t>
            </a:r>
            <a:r>
              <a:rPr lang="it-IT" err="1"/>
              <a:t>smoothing</a:t>
            </a:r>
            <a:r>
              <a:rPr lang="it-IT"/>
              <a:t> </a:t>
            </a:r>
            <a:r>
              <a:rPr lang="it-IT" err="1"/>
              <a:t>matrix</a:t>
            </a:r>
            <a:r>
              <a:rPr lang="it-IT"/>
              <a:t> to </a:t>
            </a:r>
            <a:r>
              <a:rPr lang="it-IT" b="0" i="0" err="1">
                <a:solidFill>
                  <a:srgbClr val="5D6879"/>
                </a:solidFill>
                <a:effectLst/>
                <a:latin typeface="Arial" panose="020B0604020202020204" pitchFamily="34" charset="0"/>
              </a:rPr>
              <a:t>preserve</a:t>
            </a:r>
            <a:r>
              <a:rPr lang="it-IT" b="0" i="0">
                <a:solidFill>
                  <a:srgbClr val="5D6879"/>
                </a:solidFill>
                <a:effectLst/>
                <a:latin typeface="Arial" panose="020B0604020202020204" pitchFamily="34" charset="0"/>
              </a:rPr>
              <a:t> the finite sample </a:t>
            </a:r>
            <a:r>
              <a:rPr lang="it-IT" b="0" i="0" err="1">
                <a:solidFill>
                  <a:srgbClr val="5D6879"/>
                </a:solidFill>
                <a:effectLst/>
                <a:latin typeface="Arial" panose="020B0604020202020204" pitchFamily="34" charset="0"/>
              </a:rPr>
              <a:t>invariance</a:t>
            </a:r>
            <a:r>
              <a:rPr lang="it-IT" b="0" i="0">
                <a:solidFill>
                  <a:srgbClr val="5D6879"/>
                </a:solidFill>
                <a:effectLst/>
                <a:latin typeface="Arial" panose="020B0604020202020204" pitchFamily="34" charset="0"/>
              </a:rPr>
              <a:t> of the </a:t>
            </a:r>
            <a:r>
              <a:rPr lang="it-IT" b="0" i="0" err="1">
                <a:solidFill>
                  <a:srgbClr val="5D6879"/>
                </a:solidFill>
                <a:effectLst/>
                <a:latin typeface="Arial" panose="020B0604020202020204" pitchFamily="34" charset="0"/>
              </a:rPr>
              <a:t>covariance</a:t>
            </a:r>
            <a:r>
              <a:rPr lang="it-IT" b="0" i="0">
                <a:solidFill>
                  <a:srgbClr val="5D6879"/>
                </a:solidFill>
                <a:effectLst/>
                <a:latin typeface="Arial" panose="020B0604020202020204" pitchFamily="34" charset="0"/>
              </a:rPr>
              <a:t> </a:t>
            </a:r>
            <a:r>
              <a:rPr lang="it-IT" b="0" i="0" err="1">
                <a:solidFill>
                  <a:srgbClr val="5D6879"/>
                </a:solidFill>
                <a:effectLst/>
                <a:latin typeface="Arial" panose="020B0604020202020204" pitchFamily="34" charset="0"/>
              </a:rPr>
              <a:t>structure</a:t>
            </a:r>
            <a:r>
              <a:rPr lang="it-IT" b="0" i="0">
                <a:solidFill>
                  <a:srgbClr val="5D6879"/>
                </a:solidFill>
                <a:effectLst/>
                <a:latin typeface="Arial" panose="020B0604020202020204" pitchFamily="34" charset="0"/>
              </a:rPr>
              <a:t> of the test </a:t>
            </a:r>
            <a:r>
              <a:rPr lang="it-IT" b="0" i="0" err="1">
                <a:solidFill>
                  <a:srgbClr val="5D6879"/>
                </a:solidFill>
                <a:effectLst/>
                <a:latin typeface="Arial" panose="020B0604020202020204" pitchFamily="34" charset="0"/>
              </a:rPr>
              <a:t>statistics</a:t>
            </a:r>
            <a:r>
              <a:rPr lang="it-IT" b="0" i="0">
                <a:solidFill>
                  <a:srgbClr val="5D6879"/>
                </a:solidFill>
                <a:effectLst/>
                <a:latin typeface="Arial" panose="020B0604020202020204" pitchFamily="34" charset="0"/>
              </a:rPr>
              <a:t> under random </a:t>
            </a:r>
            <a:r>
              <a:rPr lang="it-IT" b="0" i="0" err="1">
                <a:solidFill>
                  <a:srgbClr val="5D6879"/>
                </a:solidFill>
                <a:effectLst/>
                <a:latin typeface="Arial" panose="020B0604020202020204" pitchFamily="34" charset="0"/>
              </a:rPr>
              <a:t>sign</a:t>
            </a:r>
            <a:r>
              <a:rPr lang="it-IT" b="0" i="0">
                <a:solidFill>
                  <a:srgbClr val="5D6879"/>
                </a:solidFill>
                <a:effectLst/>
                <a:latin typeface="Arial" panose="020B0604020202020204" pitchFamily="34" charset="0"/>
              </a:rPr>
              <a:t> flips.</a:t>
            </a:r>
            <a:br>
              <a:rPr lang="it-IT" b="0" i="0">
                <a:solidFill>
                  <a:srgbClr val="5D6879"/>
                </a:solidFill>
                <a:effectLst/>
                <a:latin typeface="Lato" panose="020F0502020204030203" pitchFamily="34" charset="0"/>
              </a:rPr>
            </a:br>
            <a:endParaRPr lang="it-IT" b="0" i="0">
              <a:solidFill>
                <a:srgbClr val="5D6879"/>
              </a:solidFill>
              <a:effectLst/>
              <a:latin typeface="Lato" panose="020F050202020403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p:txBody>
      </p:sp>
    </p:spTree>
    <p:extLst>
      <p:ext uri="{BB962C8B-B14F-4D97-AF65-F5344CB8AC3E}">
        <p14:creationId xmlns:p14="http://schemas.microsoft.com/office/powerpoint/2010/main" val="2435490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Eventually, with this model we can provide a clear representation to our stakeholder of how the money loss is changing over time. You see here the level curves which quantifies the amount of money lost in </a:t>
            </a:r>
            <a:r>
              <a:rPr lang="en-US" err="1"/>
              <a:t>Kdollars</a:t>
            </a:r>
            <a:r>
              <a:rPr lang="en-US"/>
              <a:t> in the quarter reported every 100 colonies that are there.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Comparing the time evolution, it is clear that even if the economic impact is decreasing in the last years, this phenomenon is still super relevant nowadays! We see that there are regions where, the money loss reaches 20 thousands of dollars for just 100 colonies in only 3 months. The government </a:t>
            </a:r>
          </a:p>
        </p:txBody>
      </p:sp>
    </p:spTree>
    <p:extLst>
      <p:ext uri="{BB962C8B-B14F-4D97-AF65-F5344CB8AC3E}">
        <p14:creationId xmlns:p14="http://schemas.microsoft.com/office/powerpoint/2010/main" val="1135769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it-IT"/>
            </a:br>
            <a:endParaRPr lang="en-US"/>
          </a:p>
        </p:txBody>
      </p:sp>
    </p:spTree>
    <p:extLst>
      <p:ext uri="{BB962C8B-B14F-4D97-AF65-F5344CB8AC3E}">
        <p14:creationId xmlns:p14="http://schemas.microsoft.com/office/powerpoint/2010/main" val="750542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US" sz="1100">
                <a:effectLst/>
                <a:latin typeface="Calibri" panose="020F0502020204030204" pitchFamily="34" charset="0"/>
                <a:cs typeface="Calibri" panose="020F0502020204030204" pitchFamily="34" charset="0"/>
              </a:rPr>
              <a:t>pollinating one-third of the food we eat</a:t>
            </a:r>
          </a:p>
          <a:p>
            <a:endParaRPr lang="en-US" sz="1100">
              <a:effectLst/>
              <a:latin typeface="Calibri" panose="020F0502020204030204" pitchFamily="34" charset="0"/>
              <a:cs typeface="Calibri" panose="020F0502020204030204" pitchFamily="34" charset="0"/>
            </a:endParaRPr>
          </a:p>
          <a:p>
            <a:r>
              <a:rPr lang="en-US" sz="1100" err="1">
                <a:effectLst/>
                <a:latin typeface="Calibri" panose="020F0502020204030204" pitchFamily="34" charset="0"/>
                <a:cs typeface="Calibri" panose="020F0502020204030204" pitchFamily="34" charset="0"/>
              </a:rPr>
              <a:t>altro</a:t>
            </a:r>
            <a:r>
              <a:rPr lang="en-US" sz="1100">
                <a:effectLst/>
                <a:latin typeface="Calibri" panose="020F0502020204030204" pitchFamily="34" charset="0"/>
                <a:cs typeface="Calibri" panose="020F0502020204030204" pitchFamily="34" charset="0"/>
              </a:rPr>
              <a:t>:</a:t>
            </a:r>
          </a:p>
          <a:p>
            <a:r>
              <a:rPr lang="it-IT" b="0" i="0" err="1">
                <a:solidFill>
                  <a:srgbClr val="575757"/>
                </a:solidFill>
                <a:effectLst/>
                <a:latin typeface="clear_sans_mediumregular"/>
              </a:rPr>
              <a:t>Honey</a:t>
            </a:r>
            <a:r>
              <a:rPr lang="it-IT" b="0" i="0">
                <a:solidFill>
                  <a:srgbClr val="575757"/>
                </a:solidFill>
                <a:effectLst/>
                <a:latin typeface="clear_sans_mediumregular"/>
              </a:rPr>
              <a:t> </a:t>
            </a:r>
            <a:r>
              <a:rPr lang="it-IT" b="0" i="0" err="1">
                <a:solidFill>
                  <a:srgbClr val="575757"/>
                </a:solidFill>
                <a:effectLst/>
                <a:latin typeface="clear_sans_mediumregular"/>
              </a:rPr>
              <a:t>bees</a:t>
            </a:r>
            <a:r>
              <a:rPr lang="it-IT" b="0" i="0">
                <a:solidFill>
                  <a:srgbClr val="575757"/>
                </a:solidFill>
                <a:effectLst/>
                <a:latin typeface="clear_sans_mediumregular"/>
              </a:rPr>
              <a:t> — wild and </a:t>
            </a:r>
            <a:r>
              <a:rPr lang="it-IT" b="0" i="0" err="1">
                <a:solidFill>
                  <a:srgbClr val="575757"/>
                </a:solidFill>
                <a:effectLst/>
                <a:latin typeface="clear_sans_mediumregular"/>
              </a:rPr>
              <a:t>domestic</a:t>
            </a:r>
            <a:r>
              <a:rPr lang="it-IT" b="0" i="0">
                <a:solidFill>
                  <a:srgbClr val="575757"/>
                </a:solidFill>
                <a:effectLst/>
                <a:latin typeface="clear_sans_mediumregular"/>
              </a:rPr>
              <a:t> — </a:t>
            </a:r>
            <a:r>
              <a:rPr lang="it-IT" b="0" i="0" err="1">
                <a:solidFill>
                  <a:srgbClr val="575757"/>
                </a:solidFill>
                <a:effectLst/>
                <a:latin typeface="clear_sans_mediumregular"/>
              </a:rPr>
              <a:t>perform</a:t>
            </a:r>
            <a:r>
              <a:rPr lang="it-IT" b="0" i="0">
                <a:solidFill>
                  <a:srgbClr val="575757"/>
                </a:solidFill>
                <a:effectLst/>
                <a:latin typeface="clear_sans_mediumregular"/>
              </a:rPr>
              <a:t> </a:t>
            </a:r>
            <a:r>
              <a:rPr lang="it-IT" b="0" i="0" err="1">
                <a:solidFill>
                  <a:srgbClr val="575757"/>
                </a:solidFill>
                <a:effectLst/>
                <a:latin typeface="clear_sans_mediumregular"/>
              </a:rPr>
              <a:t>about</a:t>
            </a:r>
            <a:r>
              <a:rPr lang="it-IT" b="0" i="0">
                <a:solidFill>
                  <a:srgbClr val="575757"/>
                </a:solidFill>
                <a:effectLst/>
                <a:latin typeface="clear_sans_mediumregular"/>
              </a:rPr>
              <a:t> 80 </a:t>
            </a:r>
            <a:r>
              <a:rPr lang="it-IT" b="0" i="0" err="1">
                <a:solidFill>
                  <a:srgbClr val="575757"/>
                </a:solidFill>
                <a:effectLst/>
                <a:latin typeface="clear_sans_mediumregular"/>
              </a:rPr>
              <a:t>percent</a:t>
            </a:r>
            <a:r>
              <a:rPr lang="it-IT" b="0" i="0">
                <a:solidFill>
                  <a:srgbClr val="575757"/>
                </a:solidFill>
                <a:effectLst/>
                <a:latin typeface="clear_sans_mediumregular"/>
              </a:rPr>
              <a:t> of </a:t>
            </a:r>
            <a:r>
              <a:rPr lang="it-IT" b="0" i="0" err="1">
                <a:solidFill>
                  <a:srgbClr val="575757"/>
                </a:solidFill>
                <a:effectLst/>
                <a:latin typeface="clear_sans_mediumregular"/>
              </a:rPr>
              <a:t>all</a:t>
            </a:r>
            <a:r>
              <a:rPr lang="it-IT" b="0" i="0">
                <a:solidFill>
                  <a:srgbClr val="575757"/>
                </a:solidFill>
                <a:effectLst/>
                <a:latin typeface="clear_sans_mediumregular"/>
              </a:rPr>
              <a:t> </a:t>
            </a:r>
            <a:r>
              <a:rPr lang="it-IT" b="0" i="0" err="1">
                <a:solidFill>
                  <a:srgbClr val="575757"/>
                </a:solidFill>
                <a:effectLst/>
                <a:latin typeface="clear_sans_mediumregular"/>
              </a:rPr>
              <a:t>pollination</a:t>
            </a:r>
            <a:r>
              <a:rPr lang="it-IT" b="0" i="0">
                <a:solidFill>
                  <a:srgbClr val="575757"/>
                </a:solidFill>
                <a:effectLst/>
                <a:latin typeface="clear_sans_mediumregular"/>
              </a:rPr>
              <a:t> </a:t>
            </a:r>
            <a:r>
              <a:rPr lang="it-IT" b="0" i="0" err="1">
                <a:solidFill>
                  <a:srgbClr val="575757"/>
                </a:solidFill>
                <a:effectLst/>
                <a:latin typeface="clear_sans_mediumregular"/>
              </a:rPr>
              <a:t>worldwide</a:t>
            </a:r>
            <a:r>
              <a:rPr lang="it-IT" b="0" i="0">
                <a:solidFill>
                  <a:srgbClr val="575757"/>
                </a:solidFill>
                <a:effectLst/>
                <a:latin typeface="clear_sans_mediumregular"/>
              </a:rPr>
              <a:t>. A single </a:t>
            </a:r>
            <a:r>
              <a:rPr lang="it-IT" b="0" i="0" err="1">
                <a:solidFill>
                  <a:srgbClr val="575757"/>
                </a:solidFill>
                <a:effectLst/>
                <a:latin typeface="clear_sans_mediumregular"/>
              </a:rPr>
              <a:t>bee</a:t>
            </a:r>
            <a:r>
              <a:rPr lang="it-IT" b="0" i="0">
                <a:solidFill>
                  <a:srgbClr val="575757"/>
                </a:solidFill>
                <a:effectLst/>
                <a:latin typeface="clear_sans_mediumregular"/>
              </a:rPr>
              <a:t> </a:t>
            </a:r>
            <a:r>
              <a:rPr lang="it-IT" b="0" i="0" err="1">
                <a:solidFill>
                  <a:srgbClr val="575757"/>
                </a:solidFill>
                <a:effectLst/>
                <a:latin typeface="clear_sans_mediumregular"/>
              </a:rPr>
              <a:t>colony</a:t>
            </a:r>
            <a:r>
              <a:rPr lang="it-IT" b="0" i="0">
                <a:solidFill>
                  <a:srgbClr val="575757"/>
                </a:solidFill>
                <a:effectLst/>
                <a:latin typeface="clear_sans_mediumregular"/>
              </a:rPr>
              <a:t> can </a:t>
            </a:r>
            <a:r>
              <a:rPr lang="it-IT" b="0" i="0" err="1">
                <a:solidFill>
                  <a:srgbClr val="575757"/>
                </a:solidFill>
                <a:effectLst/>
                <a:latin typeface="clear_sans_mediumregular"/>
              </a:rPr>
              <a:t>pollinate</a:t>
            </a:r>
            <a:r>
              <a:rPr lang="it-IT" b="0" i="0">
                <a:solidFill>
                  <a:srgbClr val="575757"/>
                </a:solidFill>
                <a:effectLst/>
                <a:latin typeface="clear_sans_mediumregular"/>
              </a:rPr>
              <a:t> 300 </a:t>
            </a:r>
            <a:r>
              <a:rPr lang="it-IT" b="0" i="0" err="1">
                <a:solidFill>
                  <a:srgbClr val="575757"/>
                </a:solidFill>
                <a:effectLst/>
                <a:latin typeface="clear_sans_mediumregular"/>
              </a:rPr>
              <a:t>million</a:t>
            </a:r>
            <a:r>
              <a:rPr lang="it-IT" b="0" i="0">
                <a:solidFill>
                  <a:srgbClr val="575757"/>
                </a:solidFill>
                <a:effectLst/>
                <a:latin typeface="clear_sans_mediumregular"/>
              </a:rPr>
              <a:t> </a:t>
            </a:r>
            <a:r>
              <a:rPr lang="it-IT" b="0" i="0" err="1">
                <a:solidFill>
                  <a:srgbClr val="575757"/>
                </a:solidFill>
                <a:effectLst/>
                <a:latin typeface="clear_sans_mediumregular"/>
              </a:rPr>
              <a:t>flowers</a:t>
            </a:r>
            <a:r>
              <a:rPr lang="it-IT" b="0" i="0">
                <a:solidFill>
                  <a:srgbClr val="575757"/>
                </a:solidFill>
                <a:effectLst/>
                <a:latin typeface="clear_sans_mediumregular"/>
              </a:rPr>
              <a:t> </a:t>
            </a:r>
            <a:r>
              <a:rPr lang="it-IT" b="0" i="0" err="1">
                <a:solidFill>
                  <a:srgbClr val="575757"/>
                </a:solidFill>
                <a:effectLst/>
                <a:latin typeface="clear_sans_mediumregular"/>
              </a:rPr>
              <a:t>each</a:t>
            </a:r>
            <a:r>
              <a:rPr lang="it-IT" b="0" i="0">
                <a:solidFill>
                  <a:srgbClr val="575757"/>
                </a:solidFill>
                <a:effectLst/>
                <a:latin typeface="clear_sans_mediumregular"/>
              </a:rPr>
              <a:t> day.</a:t>
            </a:r>
          </a:p>
          <a:p>
            <a:r>
              <a:rPr lang="it-IT" b="0" i="0">
                <a:solidFill>
                  <a:srgbClr val="575757"/>
                </a:solidFill>
                <a:effectLst/>
                <a:latin typeface="clear_sans_mediumregular"/>
              </a:rPr>
              <a:t>Grains are </a:t>
            </a:r>
            <a:r>
              <a:rPr lang="it-IT" b="0" i="0" err="1">
                <a:solidFill>
                  <a:srgbClr val="575757"/>
                </a:solidFill>
                <a:effectLst/>
                <a:latin typeface="clear_sans_mediumregular"/>
              </a:rPr>
              <a:t>primarily</a:t>
            </a:r>
            <a:r>
              <a:rPr lang="it-IT" b="0" i="0">
                <a:solidFill>
                  <a:srgbClr val="575757"/>
                </a:solidFill>
                <a:effectLst/>
                <a:latin typeface="clear_sans_mediumregular"/>
              </a:rPr>
              <a:t> </a:t>
            </a:r>
            <a:r>
              <a:rPr lang="it-IT" b="0" i="0" err="1">
                <a:solidFill>
                  <a:srgbClr val="575757"/>
                </a:solidFill>
                <a:effectLst/>
                <a:latin typeface="clear_sans_mediumregular"/>
              </a:rPr>
              <a:t>pollinated</a:t>
            </a:r>
            <a:r>
              <a:rPr lang="it-IT" b="0" i="0">
                <a:solidFill>
                  <a:srgbClr val="575757"/>
                </a:solidFill>
                <a:effectLst/>
                <a:latin typeface="clear_sans_mediumregular"/>
              </a:rPr>
              <a:t> by the wind, </a:t>
            </a:r>
            <a:r>
              <a:rPr lang="it-IT" b="0" i="0" err="1">
                <a:solidFill>
                  <a:srgbClr val="575757"/>
                </a:solidFill>
                <a:effectLst/>
                <a:latin typeface="clear_sans_mediumregular"/>
              </a:rPr>
              <a:t>but</a:t>
            </a:r>
            <a:r>
              <a:rPr lang="it-IT" b="0" i="0">
                <a:solidFill>
                  <a:srgbClr val="575757"/>
                </a:solidFill>
                <a:effectLst/>
                <a:latin typeface="clear_sans_mediumregular"/>
              </a:rPr>
              <a:t> </a:t>
            </a:r>
            <a:r>
              <a:rPr lang="it-IT" b="0" i="0" err="1">
                <a:solidFill>
                  <a:srgbClr val="575757"/>
                </a:solidFill>
                <a:effectLst/>
                <a:latin typeface="clear_sans_mediumregular"/>
              </a:rPr>
              <a:t>fruits</a:t>
            </a:r>
            <a:r>
              <a:rPr lang="it-IT" b="0" i="0">
                <a:solidFill>
                  <a:srgbClr val="575757"/>
                </a:solidFill>
                <a:effectLst/>
                <a:latin typeface="clear_sans_mediumregular"/>
              </a:rPr>
              <a:t>, nuts and </a:t>
            </a:r>
            <a:r>
              <a:rPr lang="it-IT" b="0" i="0" err="1">
                <a:solidFill>
                  <a:srgbClr val="575757"/>
                </a:solidFill>
                <a:effectLst/>
                <a:latin typeface="clear_sans_mediumregular"/>
              </a:rPr>
              <a:t>vegetables</a:t>
            </a:r>
            <a:r>
              <a:rPr lang="it-IT" b="0" i="0">
                <a:solidFill>
                  <a:srgbClr val="575757"/>
                </a:solidFill>
                <a:effectLst/>
                <a:latin typeface="clear_sans_mediumregular"/>
              </a:rPr>
              <a:t> are </a:t>
            </a:r>
            <a:r>
              <a:rPr lang="it-IT" b="0" i="0" err="1">
                <a:solidFill>
                  <a:srgbClr val="575757"/>
                </a:solidFill>
                <a:effectLst/>
                <a:latin typeface="clear_sans_mediumregular"/>
              </a:rPr>
              <a:t>pollinated</a:t>
            </a:r>
            <a:r>
              <a:rPr lang="it-IT" b="0" i="0">
                <a:solidFill>
                  <a:srgbClr val="575757"/>
                </a:solidFill>
                <a:effectLst/>
                <a:latin typeface="clear_sans_mediumregular"/>
              </a:rPr>
              <a:t> by </a:t>
            </a:r>
            <a:r>
              <a:rPr lang="it-IT" b="0" i="0" err="1">
                <a:solidFill>
                  <a:srgbClr val="575757"/>
                </a:solidFill>
                <a:effectLst/>
                <a:latin typeface="clear_sans_mediumregular"/>
              </a:rPr>
              <a:t>bees</a:t>
            </a:r>
            <a:r>
              <a:rPr lang="it-IT" b="0" i="0">
                <a:solidFill>
                  <a:srgbClr val="575757"/>
                </a:solidFill>
                <a:effectLst/>
                <a:latin typeface="clear_sans_mediumregular"/>
              </a:rPr>
              <a:t>. </a:t>
            </a:r>
            <a:r>
              <a:rPr lang="it-IT" b="0" i="0" err="1">
                <a:solidFill>
                  <a:srgbClr val="575757"/>
                </a:solidFill>
                <a:effectLst/>
                <a:latin typeface="clear_sans_mediumregular"/>
              </a:rPr>
              <a:t>Seventy</a:t>
            </a:r>
            <a:r>
              <a:rPr lang="it-IT" b="0" i="0">
                <a:solidFill>
                  <a:srgbClr val="575757"/>
                </a:solidFill>
                <a:effectLst/>
                <a:latin typeface="clear_sans_mediumregular"/>
              </a:rPr>
              <a:t> out of the top 100 human food </a:t>
            </a:r>
            <a:r>
              <a:rPr lang="it-IT" b="0" i="0" err="1">
                <a:solidFill>
                  <a:srgbClr val="575757"/>
                </a:solidFill>
                <a:effectLst/>
                <a:latin typeface="clear_sans_mediumregular"/>
              </a:rPr>
              <a:t>crops</a:t>
            </a:r>
            <a:r>
              <a:rPr lang="it-IT" b="0" i="0">
                <a:solidFill>
                  <a:srgbClr val="575757"/>
                </a:solidFill>
                <a:effectLst/>
                <a:latin typeface="clear_sans_mediumregular"/>
              </a:rPr>
              <a:t> — </a:t>
            </a:r>
            <a:r>
              <a:rPr lang="it-IT" b="0" i="0" err="1">
                <a:solidFill>
                  <a:srgbClr val="575757"/>
                </a:solidFill>
                <a:effectLst/>
                <a:latin typeface="clear_sans_mediumregular"/>
              </a:rPr>
              <a:t>which</a:t>
            </a:r>
            <a:r>
              <a:rPr lang="it-IT" b="0" i="0">
                <a:solidFill>
                  <a:srgbClr val="575757"/>
                </a:solidFill>
                <a:effectLst/>
                <a:latin typeface="clear_sans_mediumregular"/>
              </a:rPr>
              <a:t> supply </a:t>
            </a:r>
            <a:r>
              <a:rPr lang="it-IT" b="0" i="0" err="1">
                <a:solidFill>
                  <a:srgbClr val="575757"/>
                </a:solidFill>
                <a:effectLst/>
                <a:latin typeface="clear_sans_mediumregular"/>
              </a:rPr>
              <a:t>about</a:t>
            </a:r>
            <a:r>
              <a:rPr lang="it-IT" b="0" i="0">
                <a:solidFill>
                  <a:srgbClr val="575757"/>
                </a:solidFill>
                <a:effectLst/>
                <a:latin typeface="clear_sans_mediumregular"/>
              </a:rPr>
              <a:t> 90 </a:t>
            </a:r>
            <a:r>
              <a:rPr lang="it-IT" b="0" i="0" err="1">
                <a:solidFill>
                  <a:srgbClr val="575757"/>
                </a:solidFill>
                <a:effectLst/>
                <a:latin typeface="clear_sans_mediumregular"/>
              </a:rPr>
              <a:t>percent</a:t>
            </a:r>
            <a:r>
              <a:rPr lang="it-IT" b="0" i="0">
                <a:solidFill>
                  <a:srgbClr val="575757"/>
                </a:solidFill>
                <a:effectLst/>
                <a:latin typeface="clear_sans_mediumregular"/>
              </a:rPr>
              <a:t> of the </a:t>
            </a:r>
            <a:r>
              <a:rPr lang="it-IT" b="0" i="0" err="1">
                <a:solidFill>
                  <a:srgbClr val="575757"/>
                </a:solidFill>
                <a:effectLst/>
                <a:latin typeface="clear_sans_mediumregular"/>
              </a:rPr>
              <a:t>world’s</a:t>
            </a:r>
            <a:r>
              <a:rPr lang="it-IT" b="0" i="0">
                <a:solidFill>
                  <a:srgbClr val="575757"/>
                </a:solidFill>
                <a:effectLst/>
                <a:latin typeface="clear_sans_mediumregular"/>
              </a:rPr>
              <a:t> </a:t>
            </a:r>
            <a:r>
              <a:rPr lang="it-IT" b="0" i="0" err="1">
                <a:solidFill>
                  <a:srgbClr val="575757"/>
                </a:solidFill>
                <a:effectLst/>
                <a:latin typeface="clear_sans_mediumregular"/>
              </a:rPr>
              <a:t>nutrition</a:t>
            </a:r>
            <a:r>
              <a:rPr lang="it-IT" b="0" i="0">
                <a:solidFill>
                  <a:srgbClr val="575757"/>
                </a:solidFill>
                <a:effectLst/>
                <a:latin typeface="clear_sans_mediumregular"/>
              </a:rPr>
              <a:t> — are </a:t>
            </a:r>
            <a:r>
              <a:rPr lang="it-IT" b="0" i="0" err="1">
                <a:solidFill>
                  <a:srgbClr val="575757"/>
                </a:solidFill>
                <a:effectLst/>
                <a:latin typeface="clear_sans_mediumregular"/>
              </a:rPr>
              <a:t>pollinated</a:t>
            </a:r>
            <a:r>
              <a:rPr lang="it-IT" b="0" i="0">
                <a:solidFill>
                  <a:srgbClr val="575757"/>
                </a:solidFill>
                <a:effectLst/>
                <a:latin typeface="clear_sans_mediumregular"/>
              </a:rPr>
              <a:t> by </a:t>
            </a:r>
            <a:r>
              <a:rPr lang="it-IT" b="0" i="0" err="1">
                <a:solidFill>
                  <a:srgbClr val="575757"/>
                </a:solidFill>
                <a:effectLst/>
                <a:latin typeface="clear_sans_mediumregular"/>
              </a:rPr>
              <a:t>bees</a:t>
            </a:r>
            <a:r>
              <a:rPr lang="it-IT" b="0" i="0">
                <a:solidFill>
                  <a:srgbClr val="575757"/>
                </a:solidFill>
                <a:effectLst/>
                <a:latin typeface="clear_sans_mediumregular"/>
              </a:rPr>
              <a:t>.</a:t>
            </a:r>
            <a:endParaRPr lang="en-US"/>
          </a:p>
        </p:txBody>
      </p:sp>
    </p:spTree>
    <p:extLst>
      <p:ext uri="{BB962C8B-B14F-4D97-AF65-F5344CB8AC3E}">
        <p14:creationId xmlns:p14="http://schemas.microsoft.com/office/powerpoint/2010/main" val="2267089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br>
              <a:rPr lang="it-IT"/>
            </a:br>
            <a:endParaRPr lang="en-US"/>
          </a:p>
        </p:txBody>
      </p:sp>
    </p:spTree>
    <p:extLst>
      <p:ext uri="{BB962C8B-B14F-4D97-AF65-F5344CB8AC3E}">
        <p14:creationId xmlns:p14="http://schemas.microsoft.com/office/powerpoint/2010/main" val="24719024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i="0" err="1">
                <a:effectLst/>
                <a:latin typeface="Arial" panose="020B0604020202020204" pitchFamily="34" charset="0"/>
              </a:rPr>
              <a:t>Despite</a:t>
            </a:r>
            <a:r>
              <a:rPr lang="it-IT" b="0" i="0">
                <a:effectLst/>
                <a:latin typeface="Arial" panose="020B0604020202020204" pitchFamily="34" charset="0"/>
              </a:rPr>
              <a:t> the </a:t>
            </a:r>
            <a:r>
              <a:rPr lang="it-IT" b="0" i="0" err="1">
                <a:effectLst/>
                <a:latin typeface="Arial" panose="020B0604020202020204" pitchFamily="34" charset="0"/>
              </a:rPr>
              <a:t>fact</a:t>
            </a:r>
            <a:r>
              <a:rPr lang="it-IT" b="0" i="0">
                <a:effectLst/>
                <a:latin typeface="Arial" panose="020B0604020202020204" pitchFamily="34" charset="0"/>
              </a:rPr>
              <a:t> </a:t>
            </a:r>
            <a:r>
              <a:rPr lang="it-IT" b="0" i="0" err="1">
                <a:effectLst/>
                <a:latin typeface="Arial" panose="020B0604020202020204" pitchFamily="34" charset="0"/>
              </a:rPr>
              <a:t>that</a:t>
            </a:r>
            <a:r>
              <a:rPr lang="it-IT" b="0" i="0">
                <a:effectLst/>
                <a:latin typeface="Arial" panose="020B0604020202020204" pitchFamily="34" charset="0"/>
              </a:rPr>
              <a:t> </a:t>
            </a:r>
            <a:r>
              <a:rPr lang="it-IT" b="0" i="0" err="1">
                <a:effectLst/>
                <a:latin typeface="Arial" panose="020B0604020202020204" pitchFamily="34" charset="0"/>
              </a:rPr>
              <a:t>bees</a:t>
            </a:r>
            <a:r>
              <a:rPr lang="it-IT" b="0" i="0">
                <a:effectLst/>
                <a:latin typeface="Arial" panose="020B0604020202020204" pitchFamily="34" charset="0"/>
              </a:rPr>
              <a:t> are </a:t>
            </a:r>
            <a:r>
              <a:rPr lang="it-IT" b="0" i="0" err="1">
                <a:effectLst/>
                <a:latin typeface="Arial" panose="020B0604020202020204" pitchFamily="34" charset="0"/>
              </a:rPr>
              <a:t>extremely</a:t>
            </a:r>
            <a:r>
              <a:rPr lang="it-IT" b="0" i="0">
                <a:effectLst/>
                <a:latin typeface="Arial" panose="020B0604020202020204" pitchFamily="34" charset="0"/>
              </a:rPr>
              <a:t> </a:t>
            </a:r>
            <a:r>
              <a:rPr lang="it-IT" b="0" i="0" err="1">
                <a:effectLst/>
                <a:latin typeface="Arial" panose="020B0604020202020204" pitchFamily="34" charset="0"/>
              </a:rPr>
              <a:t>important</a:t>
            </a:r>
            <a:r>
              <a:rPr lang="it-IT" b="0" i="0">
                <a:effectLst/>
                <a:latin typeface="Arial" panose="020B0604020202020204" pitchFamily="34" charset="0"/>
              </a:rPr>
              <a:t>, an </a:t>
            </a:r>
            <a:r>
              <a:rPr lang="it-IT" b="0" i="0" err="1">
                <a:effectLst/>
                <a:latin typeface="Arial" panose="020B0604020202020204" pitchFamily="34" charset="0"/>
              </a:rPr>
              <a:t>urgent</a:t>
            </a:r>
            <a:r>
              <a:rPr lang="it-IT" b="0" i="0">
                <a:effectLst/>
                <a:latin typeface="Arial" panose="020B0604020202020204" pitchFamily="34" charset="0"/>
              </a:rPr>
              <a:t> </a:t>
            </a:r>
            <a:r>
              <a:rPr lang="it-IT" b="0" i="0" err="1">
                <a:effectLst/>
                <a:latin typeface="Arial" panose="020B0604020202020204" pitchFamily="34" charset="0"/>
              </a:rPr>
              <a:t>worry</a:t>
            </a:r>
            <a:r>
              <a:rPr lang="it-IT" b="0" i="0">
                <a:effectLst/>
                <a:latin typeface="Arial" panose="020B0604020202020204" pitchFamily="34" charset="0"/>
              </a:rPr>
              <a:t> </a:t>
            </a:r>
            <a:r>
              <a:rPr lang="it-IT" b="0" i="0" err="1">
                <a:effectLst/>
                <a:latin typeface="Arial" panose="020B0604020202020204" pitchFamily="34" charset="0"/>
              </a:rPr>
              <a:t>has</a:t>
            </a:r>
            <a:r>
              <a:rPr lang="it-IT" b="0" i="0">
                <a:effectLst/>
                <a:latin typeface="Arial" panose="020B0604020202020204" pitchFamily="34" charset="0"/>
              </a:rPr>
              <a:t> </a:t>
            </a:r>
            <a:r>
              <a:rPr lang="it-IT" b="0" i="0" err="1">
                <a:effectLst/>
                <a:latin typeface="Arial" panose="020B0604020202020204" pitchFamily="34" charset="0"/>
              </a:rPr>
              <a:t>been</a:t>
            </a:r>
            <a:r>
              <a:rPr lang="it-IT" b="0" i="0">
                <a:effectLst/>
                <a:latin typeface="Arial" panose="020B0604020202020204" pitchFamily="34" charset="0"/>
              </a:rPr>
              <a:t> </a:t>
            </a:r>
            <a:r>
              <a:rPr lang="it-IT" b="0" i="0" err="1">
                <a:effectLst/>
                <a:latin typeface="Arial" panose="020B0604020202020204" pitchFamily="34" charset="0"/>
              </a:rPr>
              <a:t>raised</a:t>
            </a:r>
            <a:r>
              <a:rPr lang="it-IT" b="0" i="0">
                <a:effectLst/>
                <a:latin typeface="Arial" panose="020B0604020202020204" pitchFamily="34" charset="0"/>
              </a:rPr>
              <a:t> in the last 20 </a:t>
            </a:r>
            <a:r>
              <a:rPr lang="it-IT" b="0" i="0" err="1">
                <a:effectLst/>
                <a:latin typeface="Arial" panose="020B0604020202020204" pitchFamily="34" charset="0"/>
              </a:rPr>
              <a:t>years</a:t>
            </a:r>
            <a:r>
              <a:rPr lang="it-IT" b="0" i="0">
                <a:effectLst/>
                <a:latin typeface="Arial" panose="020B0604020202020204" pitchFamily="34" charset="0"/>
              </a:rPr>
              <a:t> due to the global </a:t>
            </a:r>
            <a:r>
              <a:rPr lang="it-IT" b="0" i="0" err="1">
                <a:effectLst/>
                <a:latin typeface="Arial" panose="020B0604020202020204" pitchFamily="34" charset="0"/>
              </a:rPr>
              <a:t>decline</a:t>
            </a:r>
            <a:r>
              <a:rPr lang="it-IT" b="0" i="0">
                <a:effectLst/>
                <a:latin typeface="Arial" panose="020B0604020202020204" pitchFamily="34" charset="0"/>
              </a:rPr>
              <a:t> in </a:t>
            </a:r>
            <a:r>
              <a:rPr lang="it-IT" b="0" i="0" err="1">
                <a:effectLst/>
                <a:latin typeface="Arial" panose="020B0604020202020204" pitchFamily="34" charset="0"/>
              </a:rPr>
              <a:t>honey</a:t>
            </a:r>
            <a:r>
              <a:rPr lang="it-IT" b="0" i="0">
                <a:effectLst/>
                <a:latin typeface="Arial" panose="020B0604020202020204" pitchFamily="34" charset="0"/>
              </a:rPr>
              <a:t> </a:t>
            </a:r>
            <a:r>
              <a:rPr lang="it-IT" b="0" i="0" err="1">
                <a:effectLst/>
                <a:latin typeface="Arial" panose="020B0604020202020204" pitchFamily="34" charset="0"/>
              </a:rPr>
              <a:t>bee</a:t>
            </a:r>
            <a:r>
              <a:rPr lang="it-IT" b="0" i="0">
                <a:effectLst/>
                <a:latin typeface="Arial" panose="020B0604020202020204" pitchFamily="34" charset="0"/>
              </a:rPr>
              <a:t> </a:t>
            </a:r>
            <a:r>
              <a:rPr lang="it-IT" b="0" i="0" err="1">
                <a:effectLst/>
                <a:latin typeface="Arial" panose="020B0604020202020204" pitchFamily="34" charset="0"/>
              </a:rPr>
              <a:t>numbers</a:t>
            </a:r>
            <a:br>
              <a:rPr lang="it-IT"/>
            </a:br>
            <a:endParaRPr lang="en-US"/>
          </a:p>
        </p:txBody>
      </p:sp>
    </p:spTree>
    <p:extLst>
      <p:ext uri="{BB962C8B-B14F-4D97-AF65-F5344CB8AC3E}">
        <p14:creationId xmlns:p14="http://schemas.microsoft.com/office/powerpoint/2010/main" val="2887383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US"/>
              <a:t>for an estimated economic global impact on agricultural yields of 170 </a:t>
            </a:r>
            <a:r>
              <a:rPr lang="en-US" err="1"/>
              <a:t>Bln</a:t>
            </a:r>
            <a:r>
              <a:rPr lang="en-US"/>
              <a:t> dollars </a:t>
            </a:r>
          </a:p>
          <a:p>
            <a:endParaRPr lang="en-US"/>
          </a:p>
          <a:p>
            <a:r>
              <a:rPr lang="en-US" err="1"/>
              <a:t>altro</a:t>
            </a:r>
            <a:r>
              <a:rPr lang="en-US"/>
              <a:t>:</a:t>
            </a:r>
          </a:p>
          <a:p>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It is indeed estimated that the production of some seed and nut crops would decrease by up to 90\% without these pollinators. </a:t>
            </a:r>
          </a:p>
          <a:p>
            <a:endParaRPr lang="en-US"/>
          </a:p>
          <a:p>
            <a:r>
              <a:rPr lang="en-US"/>
              <a:t>This fact is extremely important considering that human population is still increasing and may generate sustainability problems</a:t>
            </a:r>
          </a:p>
        </p:txBody>
      </p:sp>
    </p:spTree>
    <p:extLst>
      <p:ext uri="{BB962C8B-B14F-4D97-AF65-F5344CB8AC3E}">
        <p14:creationId xmlns:p14="http://schemas.microsoft.com/office/powerpoint/2010/main" val="2996444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i="0" err="1">
                <a:effectLst/>
                <a:latin typeface="Arial" panose="020B0604020202020204" pitchFamily="34" charset="0"/>
              </a:rPr>
              <a:t>because</a:t>
            </a:r>
            <a:r>
              <a:rPr lang="it-IT" b="0" i="0">
                <a:effectLst/>
                <a:latin typeface="Arial" panose="020B0604020202020204" pitchFamily="34" charset="0"/>
              </a:rPr>
              <a:t> </a:t>
            </a:r>
            <a:r>
              <a:rPr lang="it-IT" b="0" i="0" err="1">
                <a:effectLst/>
                <a:latin typeface="Arial" panose="020B0604020202020204" pitchFamily="34" charset="0"/>
              </a:rPr>
              <a:t>pollination</a:t>
            </a:r>
            <a:r>
              <a:rPr lang="it-IT" b="0" i="0">
                <a:effectLst/>
                <a:latin typeface="Arial" panose="020B0604020202020204" pitchFamily="34" charset="0"/>
              </a:rPr>
              <a:t> aids in </a:t>
            </a:r>
            <a:r>
              <a:rPr lang="it-IT" b="0" i="0" err="1">
                <a:effectLst/>
                <a:latin typeface="Arial" panose="020B0604020202020204" pitchFamily="34" charset="0"/>
              </a:rPr>
              <a:t>tree</a:t>
            </a:r>
            <a:r>
              <a:rPr lang="it-IT" b="0" i="0">
                <a:effectLst/>
                <a:latin typeface="Arial" panose="020B0604020202020204" pitchFamily="34" charset="0"/>
              </a:rPr>
              <a:t> </a:t>
            </a:r>
            <a:r>
              <a:rPr lang="it-IT" b="0" i="0" err="1">
                <a:effectLst/>
                <a:latin typeface="Arial" panose="020B0604020202020204" pitchFamily="34" charset="0"/>
              </a:rPr>
              <a:t>regeneration</a:t>
            </a:r>
            <a:r>
              <a:rPr lang="it-IT" b="0" i="0">
                <a:effectLst/>
                <a:latin typeface="Arial" panose="020B0604020202020204" pitchFamily="34" charset="0"/>
              </a:rPr>
              <a:t>, </a:t>
            </a:r>
            <a:r>
              <a:rPr lang="it-IT" b="0" i="0" err="1">
                <a:effectLst/>
                <a:latin typeface="Arial" panose="020B0604020202020204" pitchFamily="34" charset="0"/>
              </a:rPr>
              <a:t>bees</a:t>
            </a:r>
            <a:r>
              <a:rPr lang="it-IT" b="0" i="0">
                <a:effectLst/>
                <a:latin typeface="Arial" panose="020B0604020202020204" pitchFamily="34" charset="0"/>
              </a:rPr>
              <a:t> </a:t>
            </a:r>
            <a:r>
              <a:rPr lang="it-IT" b="0" i="0" err="1">
                <a:effectLst/>
                <a:latin typeface="Arial" panose="020B0604020202020204" pitchFamily="34" charset="0"/>
              </a:rPr>
              <a:t>also</a:t>
            </a:r>
            <a:r>
              <a:rPr lang="it-IT" b="0" i="0">
                <a:effectLst/>
                <a:latin typeface="Arial" panose="020B0604020202020204" pitchFamily="34" charset="0"/>
              </a:rPr>
              <a:t> help to </a:t>
            </a:r>
            <a:r>
              <a:rPr lang="it-IT" b="0" i="0" err="1">
                <a:effectLst/>
                <a:latin typeface="Arial" panose="020B0604020202020204" pitchFamily="34" charset="0"/>
              </a:rPr>
              <a:t>maintain</a:t>
            </a:r>
            <a:r>
              <a:rPr lang="it-IT" b="0" i="0">
                <a:effectLst/>
                <a:latin typeface="Arial" panose="020B0604020202020204" pitchFamily="34" charset="0"/>
              </a:rPr>
              <a:t> native </a:t>
            </a:r>
            <a:r>
              <a:rPr lang="it-IT" b="0" i="0" err="1">
                <a:effectLst/>
                <a:latin typeface="Arial" panose="020B0604020202020204" pitchFamily="34" charset="0"/>
              </a:rPr>
              <a:t>ecosystems</a:t>
            </a:r>
            <a:r>
              <a:rPr lang="it-IT" b="0" i="0">
                <a:effectLst/>
                <a:latin typeface="Arial" panose="020B0604020202020204" pitchFamily="34" charset="0"/>
              </a:rPr>
              <a:t> and are </a:t>
            </a:r>
            <a:r>
              <a:rPr lang="it-IT" b="0" i="0" err="1">
                <a:effectLst/>
                <a:latin typeface="Arial" panose="020B0604020202020204" pitchFamily="34" charset="0"/>
              </a:rPr>
              <a:t>important</a:t>
            </a:r>
            <a:r>
              <a:rPr lang="it-IT" b="0" i="0">
                <a:effectLst/>
                <a:latin typeface="Arial" panose="020B0604020202020204" pitchFamily="34" charset="0"/>
              </a:rPr>
              <a:t> in </a:t>
            </a:r>
            <a:r>
              <a:rPr lang="it-IT" b="0" i="0" err="1">
                <a:effectLst/>
                <a:latin typeface="Arial" panose="020B0604020202020204" pitchFamily="34" charset="0"/>
              </a:rPr>
              <a:t>preserving</a:t>
            </a:r>
            <a:r>
              <a:rPr lang="it-IT" b="0" i="0">
                <a:effectLst/>
                <a:latin typeface="Arial" panose="020B0604020202020204" pitchFamily="34" charset="0"/>
              </a:rPr>
              <a:t> </a:t>
            </a:r>
            <a:r>
              <a:rPr lang="it-IT" b="0" i="0" err="1">
                <a:effectLst/>
                <a:latin typeface="Arial" panose="020B0604020202020204" pitchFamily="34" charset="0"/>
              </a:rPr>
              <a:t>biodiversity</a:t>
            </a:r>
            <a:r>
              <a:rPr lang="it-IT" b="0" i="0">
                <a:effectLst/>
                <a:latin typeface="Arial" panose="020B0604020202020204" pitchFamily="34" charset="0"/>
              </a:rPr>
              <a:t> </a:t>
            </a:r>
            <a:endParaRPr lang="en-US"/>
          </a:p>
          <a:p>
            <a:endParaRPr lang="en-US"/>
          </a:p>
        </p:txBody>
      </p:sp>
    </p:spTree>
    <p:extLst>
      <p:ext uri="{BB962C8B-B14F-4D97-AF65-F5344CB8AC3E}">
        <p14:creationId xmlns:p14="http://schemas.microsoft.com/office/powerpoint/2010/main" val="3383696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i="0" err="1">
                <a:effectLst/>
                <a:latin typeface="Arial" panose="020B0604020202020204" pitchFamily="34" charset="0"/>
              </a:rPr>
              <a:t>Despite</a:t>
            </a:r>
            <a:r>
              <a:rPr lang="it-IT" b="0" i="0">
                <a:effectLst/>
                <a:latin typeface="Arial" panose="020B0604020202020204" pitchFamily="34" charset="0"/>
              </a:rPr>
              <a:t> </a:t>
            </a:r>
            <a:r>
              <a:rPr lang="it-IT" b="0" i="0" err="1">
                <a:effectLst/>
                <a:latin typeface="Arial" panose="020B0604020202020204" pitchFamily="34" charset="0"/>
              </a:rPr>
              <a:t>their</a:t>
            </a:r>
            <a:r>
              <a:rPr lang="it-IT" b="0" i="0">
                <a:effectLst/>
                <a:latin typeface="Arial" panose="020B0604020202020204" pitchFamily="34" charset="0"/>
              </a:rPr>
              <a:t> </a:t>
            </a:r>
            <a:r>
              <a:rPr lang="it-IT" b="0" i="0" err="1">
                <a:effectLst/>
                <a:latin typeface="Arial" panose="020B0604020202020204" pitchFamily="34" charset="0"/>
              </a:rPr>
              <a:t>importance</a:t>
            </a:r>
            <a:r>
              <a:rPr lang="it-IT" b="0" i="0">
                <a:effectLst/>
                <a:latin typeface="Arial" panose="020B0604020202020204" pitchFamily="34" charset="0"/>
              </a:rPr>
              <a:t>, an </a:t>
            </a:r>
            <a:r>
              <a:rPr lang="it-IT" b="0" i="0" err="1">
                <a:effectLst/>
                <a:latin typeface="Arial" panose="020B0604020202020204" pitchFamily="34" charset="0"/>
              </a:rPr>
              <a:t>urgent</a:t>
            </a:r>
            <a:r>
              <a:rPr lang="it-IT" b="0" i="0">
                <a:effectLst/>
                <a:latin typeface="Arial" panose="020B0604020202020204" pitchFamily="34" charset="0"/>
              </a:rPr>
              <a:t> </a:t>
            </a:r>
            <a:r>
              <a:rPr lang="it-IT" b="0" i="0" err="1">
                <a:effectLst/>
                <a:latin typeface="Arial" panose="020B0604020202020204" pitchFamily="34" charset="0"/>
              </a:rPr>
              <a:t>worry</a:t>
            </a:r>
            <a:r>
              <a:rPr lang="it-IT" b="0" i="0">
                <a:effectLst/>
                <a:latin typeface="Arial" panose="020B0604020202020204" pitchFamily="34" charset="0"/>
              </a:rPr>
              <a:t> </a:t>
            </a:r>
            <a:r>
              <a:rPr lang="it-IT" b="0" i="0" err="1">
                <a:effectLst/>
                <a:latin typeface="Arial" panose="020B0604020202020204" pitchFamily="34" charset="0"/>
              </a:rPr>
              <a:t>has</a:t>
            </a:r>
            <a:r>
              <a:rPr lang="it-IT" b="0" i="0">
                <a:effectLst/>
                <a:latin typeface="Arial" panose="020B0604020202020204" pitchFamily="34" charset="0"/>
              </a:rPr>
              <a:t> </a:t>
            </a:r>
            <a:r>
              <a:rPr lang="it-IT" b="0" i="0" err="1">
                <a:effectLst/>
                <a:latin typeface="Arial" panose="020B0604020202020204" pitchFamily="34" charset="0"/>
              </a:rPr>
              <a:t>been</a:t>
            </a:r>
            <a:r>
              <a:rPr lang="it-IT" b="0" i="0">
                <a:effectLst/>
                <a:latin typeface="Arial" panose="020B0604020202020204" pitchFamily="34" charset="0"/>
              </a:rPr>
              <a:t> </a:t>
            </a:r>
            <a:r>
              <a:rPr lang="it-IT" b="0" i="0" err="1">
                <a:effectLst/>
                <a:latin typeface="Arial" panose="020B0604020202020204" pitchFamily="34" charset="0"/>
              </a:rPr>
              <a:t>raised</a:t>
            </a:r>
            <a:r>
              <a:rPr lang="it-IT" b="0" i="0">
                <a:effectLst/>
                <a:latin typeface="Arial" panose="020B0604020202020204" pitchFamily="34" charset="0"/>
              </a:rPr>
              <a:t> in the last 20 </a:t>
            </a:r>
            <a:r>
              <a:rPr lang="it-IT" b="0" i="0" err="1">
                <a:effectLst/>
                <a:latin typeface="Arial" panose="020B0604020202020204" pitchFamily="34" charset="0"/>
              </a:rPr>
              <a:t>years</a:t>
            </a:r>
            <a:r>
              <a:rPr lang="it-IT" b="0" i="0">
                <a:effectLst/>
                <a:latin typeface="Arial" panose="020B0604020202020204" pitchFamily="34" charset="0"/>
              </a:rPr>
              <a:t> due to the global </a:t>
            </a:r>
            <a:r>
              <a:rPr lang="it-IT" b="0" i="0" err="1">
                <a:effectLst/>
                <a:latin typeface="Arial" panose="020B0604020202020204" pitchFamily="34" charset="0"/>
              </a:rPr>
              <a:t>decline</a:t>
            </a:r>
            <a:r>
              <a:rPr lang="it-IT" b="0" i="0">
                <a:effectLst/>
                <a:latin typeface="Arial" panose="020B0604020202020204" pitchFamily="34" charset="0"/>
              </a:rPr>
              <a:t> in </a:t>
            </a:r>
            <a:r>
              <a:rPr lang="it-IT" b="0" i="0" err="1">
                <a:effectLst/>
                <a:latin typeface="Arial" panose="020B0604020202020204" pitchFamily="34" charset="0"/>
              </a:rPr>
              <a:t>honey</a:t>
            </a:r>
            <a:r>
              <a:rPr lang="it-IT" b="0" i="0">
                <a:effectLst/>
                <a:latin typeface="Arial" panose="020B0604020202020204" pitchFamily="34" charset="0"/>
              </a:rPr>
              <a:t> </a:t>
            </a:r>
            <a:r>
              <a:rPr lang="it-IT" b="0" i="0" err="1">
                <a:effectLst/>
                <a:latin typeface="Arial" panose="020B0604020202020204" pitchFamily="34" charset="0"/>
              </a:rPr>
              <a:t>bee</a:t>
            </a:r>
            <a:r>
              <a:rPr lang="it-IT" b="0" i="0">
                <a:effectLst/>
                <a:latin typeface="Arial" panose="020B0604020202020204" pitchFamily="34" charset="0"/>
              </a:rPr>
              <a:t> </a:t>
            </a:r>
            <a:r>
              <a:rPr lang="it-IT" b="0" i="0" err="1">
                <a:effectLst/>
                <a:latin typeface="Arial" panose="020B0604020202020204" pitchFamily="34" charset="0"/>
              </a:rPr>
              <a:t>numbers</a:t>
            </a:r>
            <a:endParaRPr lang="it-IT" b="0" i="0">
              <a:effectLst/>
              <a:latin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br>
              <a:rPr lang="it-IT"/>
            </a:br>
            <a:endParaRPr lang="en-US"/>
          </a:p>
        </p:txBody>
      </p:sp>
    </p:spTree>
    <p:extLst>
      <p:ext uri="{BB962C8B-B14F-4D97-AF65-F5344CB8AC3E}">
        <p14:creationId xmlns:p14="http://schemas.microsoft.com/office/powerpoint/2010/main" val="13511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b="0" i="0">
                <a:effectLst/>
                <a:latin typeface="Arial" panose="020B0604020202020204" pitchFamily="34" charset="0"/>
              </a:rPr>
              <a:t>the </a:t>
            </a:r>
            <a:r>
              <a:rPr lang="it-IT" b="0" i="0" err="1">
                <a:effectLst/>
                <a:latin typeface="Arial" panose="020B0604020202020204" pitchFamily="34" charset="0"/>
              </a:rPr>
              <a:t>problem</a:t>
            </a:r>
            <a:r>
              <a:rPr lang="it-IT" b="0" i="0">
                <a:effectLst/>
                <a:latin typeface="Arial" panose="020B0604020202020204" pitchFamily="34" charset="0"/>
              </a:rPr>
              <a:t> </a:t>
            </a:r>
            <a:r>
              <a:rPr lang="it-IT" b="0" i="0" err="1">
                <a:effectLst/>
                <a:latin typeface="Arial" panose="020B0604020202020204" pitchFamily="34" charset="0"/>
              </a:rPr>
              <a:t>is</a:t>
            </a:r>
            <a:r>
              <a:rPr lang="it-IT" b="0" i="0">
                <a:effectLst/>
                <a:latin typeface="Arial" panose="020B0604020202020204" pitchFamily="34" charset="0"/>
              </a:rPr>
              <a:t> </a:t>
            </a:r>
            <a:r>
              <a:rPr lang="it-IT" b="0" i="0" err="1">
                <a:effectLst/>
                <a:latin typeface="Arial" panose="020B0604020202020204" pitchFamily="34" charset="0"/>
              </a:rPr>
              <a:t>still</a:t>
            </a:r>
            <a:r>
              <a:rPr lang="it-IT" b="0" i="0">
                <a:effectLst/>
                <a:latin typeface="Arial" panose="020B0604020202020204" pitchFamily="34" charset="0"/>
              </a:rPr>
              <a:t> </a:t>
            </a:r>
            <a:r>
              <a:rPr lang="it-IT" b="0" i="0" err="1">
                <a:effectLst/>
                <a:latin typeface="Arial" panose="020B0604020202020204" pitchFamily="34" charset="0"/>
              </a:rPr>
              <a:t>largely</a:t>
            </a:r>
            <a:r>
              <a:rPr lang="it-IT" b="0" i="0">
                <a:effectLst/>
                <a:latin typeface="Arial" panose="020B0604020202020204" pitchFamily="34" charset="0"/>
              </a:rPr>
              <a:t> </a:t>
            </a:r>
            <a:r>
              <a:rPr lang="it-IT" b="0" i="0" err="1">
                <a:effectLst/>
                <a:latin typeface="Arial" panose="020B0604020202020204" pitchFamily="34" charset="0"/>
              </a:rPr>
              <a:t>ignored</a:t>
            </a:r>
            <a:r>
              <a:rPr lang="it-IT" b="0" i="0">
                <a:effectLst/>
                <a:latin typeface="Arial" panose="020B0604020202020204" pitchFamily="34" charset="0"/>
              </a:rPr>
              <a:t> </a:t>
            </a:r>
            <a:r>
              <a:rPr lang="it-IT" b="0" i="0" err="1">
                <a:effectLst/>
                <a:latin typeface="Arial" panose="020B0604020202020204" pitchFamily="34" charset="0"/>
              </a:rPr>
              <a:t>despite</a:t>
            </a:r>
            <a:r>
              <a:rPr lang="it-IT" b="0" i="0">
                <a:effectLst/>
                <a:latin typeface="Arial" panose="020B0604020202020204" pitchFamily="34" charset="0"/>
              </a:rPr>
              <a:t> the scale of the </a:t>
            </a:r>
            <a:r>
              <a:rPr lang="it-IT" b="0" i="0" err="1">
                <a:effectLst/>
                <a:latin typeface="Arial" panose="020B0604020202020204" pitchFamily="34" charset="0"/>
              </a:rPr>
              <a:t>phenomenon</a:t>
            </a:r>
            <a:r>
              <a:rPr lang="it-IT" b="0" i="0">
                <a:effectLst/>
                <a:latin typeface="Arial" panose="020B0604020202020204" pitchFamily="34" charset="0"/>
              </a:rPr>
              <a:t>.</a:t>
            </a:r>
          </a:p>
          <a:p>
            <a:endParaRPr lang="it-IT" b="0" i="0">
              <a:effectLst/>
              <a:latin typeface="Arial" panose="020B0604020202020204" pitchFamily="34" charset="0"/>
            </a:endParaRPr>
          </a:p>
          <a:p>
            <a:r>
              <a:rPr lang="it-IT" b="0" i="0" err="1">
                <a:effectLst/>
                <a:latin typeface="Arial" panose="020B0604020202020204" pitchFamily="34" charset="0"/>
              </a:rPr>
              <a:t>Our</a:t>
            </a:r>
            <a:r>
              <a:rPr lang="it-IT" b="0" i="0">
                <a:effectLst/>
                <a:latin typeface="Arial" panose="020B0604020202020204" pitchFamily="34" charset="0"/>
              </a:rPr>
              <a:t> project </a:t>
            </a:r>
            <a:r>
              <a:rPr lang="it-IT" b="0" i="0" err="1">
                <a:effectLst/>
                <a:latin typeface="Arial" panose="020B0604020202020204" pitchFamily="34" charset="0"/>
              </a:rPr>
              <a:t>addresses</a:t>
            </a:r>
            <a:r>
              <a:rPr lang="it-IT" b="0" i="0">
                <a:effectLst/>
                <a:latin typeface="Arial" panose="020B0604020202020204" pitchFamily="34" charset="0"/>
              </a:rPr>
              <a:t> public opinion and government </a:t>
            </a:r>
            <a:r>
              <a:rPr lang="it-IT" b="0" i="0" err="1">
                <a:effectLst/>
                <a:latin typeface="Arial" panose="020B0604020202020204" pitchFamily="34" charset="0"/>
              </a:rPr>
              <a:t>authorities</a:t>
            </a:r>
            <a:r>
              <a:rPr lang="it-IT" b="0" i="0">
                <a:effectLst/>
                <a:latin typeface="Arial" panose="020B0604020202020204" pitchFamily="34" charset="0"/>
              </a:rPr>
              <a:t> with the </a:t>
            </a:r>
            <a:r>
              <a:rPr lang="it-IT" b="0" i="0" err="1">
                <a:effectLst/>
                <a:latin typeface="Arial" panose="020B0604020202020204" pitchFamily="34" charset="0"/>
              </a:rPr>
              <a:t>aim</a:t>
            </a:r>
            <a:r>
              <a:rPr lang="it-IT" b="0" i="0">
                <a:effectLst/>
                <a:latin typeface="Arial" panose="020B0604020202020204" pitchFamily="34" charset="0"/>
              </a:rPr>
              <a:t> of </a:t>
            </a:r>
            <a:r>
              <a:rPr lang="it-IT" b="0" i="0" err="1">
                <a:effectLst/>
                <a:latin typeface="Arial" panose="020B0604020202020204" pitchFamily="34" charset="0"/>
              </a:rPr>
              <a:t>raising</a:t>
            </a:r>
            <a:r>
              <a:rPr lang="it-IT" b="0" i="0">
                <a:effectLst/>
                <a:latin typeface="Arial" panose="020B0604020202020204" pitchFamily="34" charset="0"/>
              </a:rPr>
              <a:t> </a:t>
            </a:r>
            <a:r>
              <a:rPr lang="it-IT" b="0" i="0" err="1">
                <a:effectLst/>
                <a:latin typeface="Arial" panose="020B0604020202020204" pitchFamily="34" charset="0"/>
              </a:rPr>
              <a:t>awareness</a:t>
            </a:r>
            <a:r>
              <a:rPr lang="it-IT" b="0" i="0">
                <a:effectLst/>
                <a:latin typeface="Arial" panose="020B0604020202020204" pitchFamily="34" charset="0"/>
              </a:rPr>
              <a:t> of the </a:t>
            </a:r>
            <a:r>
              <a:rPr lang="it-IT" b="0" i="0" err="1">
                <a:effectLst/>
                <a:latin typeface="Arial" panose="020B0604020202020204" pitchFamily="34" charset="0"/>
              </a:rPr>
              <a:t>issue</a:t>
            </a:r>
            <a:endParaRPr lang="en-US"/>
          </a:p>
        </p:txBody>
      </p:sp>
    </p:spTree>
    <p:extLst>
      <p:ext uri="{BB962C8B-B14F-4D97-AF65-F5344CB8AC3E}">
        <p14:creationId xmlns:p14="http://schemas.microsoft.com/office/powerpoint/2010/main" val="1370783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i="0">
                <a:effectLst/>
                <a:latin typeface="Arial" panose="020B0604020202020204" pitchFamily="34" charset="0"/>
              </a:rPr>
              <a:t>In </a:t>
            </a:r>
            <a:r>
              <a:rPr lang="it-IT" b="0" i="0" err="1">
                <a:effectLst/>
                <a:latin typeface="Arial" panose="020B0604020202020204" pitchFamily="34" charset="0"/>
              </a:rPr>
              <a:t>particular</a:t>
            </a:r>
            <a:r>
              <a:rPr lang="it-IT" b="0" i="0">
                <a:effectLst/>
                <a:latin typeface="Arial" panose="020B0604020202020204" pitchFamily="34" charset="0"/>
              </a:rPr>
              <a:t> </a:t>
            </a:r>
            <a:r>
              <a:rPr lang="it-IT" b="0" i="0" err="1">
                <a:effectLst/>
                <a:latin typeface="Arial" panose="020B0604020202020204" pitchFamily="34" charset="0"/>
              </a:rPr>
              <a:t>our</a:t>
            </a:r>
            <a:r>
              <a:rPr lang="it-IT" b="0" i="0">
                <a:effectLst/>
                <a:latin typeface="Arial" panose="020B0604020202020204" pitchFamily="34" charset="0"/>
              </a:rPr>
              <a:t> </a:t>
            </a:r>
            <a:r>
              <a:rPr lang="it-IT" b="0" i="0" err="1">
                <a:effectLst/>
                <a:latin typeface="Arial" panose="020B0604020202020204" pitchFamily="34" charset="0"/>
              </a:rPr>
              <a:t>research</a:t>
            </a:r>
            <a:r>
              <a:rPr lang="it-IT" b="0" i="0">
                <a:effectLst/>
                <a:latin typeface="Arial" panose="020B0604020202020204" pitchFamily="34" charset="0"/>
              </a:rPr>
              <a:t> </a:t>
            </a:r>
            <a:r>
              <a:rPr lang="it-IT" b="0" i="0" err="1">
                <a:effectLst/>
                <a:latin typeface="Arial" panose="020B0604020202020204" pitchFamily="34" charset="0"/>
              </a:rPr>
              <a:t>is</a:t>
            </a:r>
            <a:r>
              <a:rPr lang="it-IT" b="0" i="0">
                <a:effectLst/>
                <a:latin typeface="Arial" panose="020B0604020202020204" pitchFamily="34" charset="0"/>
              </a:rPr>
              <a:t> </a:t>
            </a:r>
            <a:r>
              <a:rPr lang="it-IT" b="0" i="0" err="1">
                <a:effectLst/>
                <a:latin typeface="Arial" panose="020B0604020202020204" pitchFamily="34" charset="0"/>
              </a:rPr>
              <a:t>aimed</a:t>
            </a:r>
            <a:r>
              <a:rPr lang="it-IT" b="0" i="0">
                <a:effectLst/>
                <a:latin typeface="Arial" panose="020B0604020202020204" pitchFamily="34" charset="0"/>
              </a:rPr>
              <a:t> </a:t>
            </a:r>
            <a:r>
              <a:rPr lang="it-IT" b="0" i="0" err="1">
                <a:effectLst/>
                <a:latin typeface="Arial" panose="020B0604020202020204" pitchFamily="34" charset="0"/>
              </a:rPr>
              <a:t>at</a:t>
            </a:r>
            <a:r>
              <a:rPr lang="it-IT" b="0" i="0">
                <a:effectLst/>
                <a:latin typeface="Arial" panose="020B0604020202020204" pitchFamily="34" charset="0"/>
              </a:rPr>
              <a:t> ...</a:t>
            </a:r>
            <a:endParaRPr lang="en-US"/>
          </a:p>
        </p:txBody>
      </p:sp>
    </p:spTree>
    <p:extLst>
      <p:ext uri="{BB962C8B-B14F-4D97-AF65-F5344CB8AC3E}">
        <p14:creationId xmlns:p14="http://schemas.microsoft.com/office/powerpoint/2010/main" val="3134734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US"/>
              <a:t>For our analysis, we used different types of data taken from different public dataset</a:t>
            </a:r>
          </a:p>
        </p:txBody>
      </p:sp>
    </p:spTree>
    <p:extLst>
      <p:ext uri="{BB962C8B-B14F-4D97-AF65-F5344CB8AC3E}">
        <p14:creationId xmlns:p14="http://schemas.microsoft.com/office/powerpoint/2010/main" val="3252588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ackground">
  <p:cSld name="CUSTOM_16">
    <p:spTree>
      <p:nvGrpSpPr>
        <p:cNvPr id="1" name="Shape 795"/>
        <p:cNvGrpSpPr/>
        <p:nvPr/>
      </p:nvGrpSpPr>
      <p:grpSpPr>
        <a:xfrm>
          <a:off x="0" y="0"/>
          <a:ext cx="0" cy="0"/>
          <a:chOff x="0" y="0"/>
          <a:chExt cx="0" cy="0"/>
        </a:xfrm>
      </p:grpSpPr>
      <p:sp>
        <p:nvSpPr>
          <p:cNvPr id="796" name="Google Shape;796;p30"/>
          <p:cNvSpPr/>
          <p:nvPr/>
        </p:nvSpPr>
        <p:spPr>
          <a:xfrm>
            <a:off x="-682275" y="3846150"/>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p:nvPr/>
        </p:nvSpPr>
        <p:spPr>
          <a:xfrm>
            <a:off x="160300" y="3844425"/>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0"/>
          <p:cNvSpPr/>
          <p:nvPr/>
        </p:nvSpPr>
        <p:spPr>
          <a:xfrm>
            <a:off x="1002850" y="3842150"/>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246950" y="4575875"/>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596175" y="4574150"/>
            <a:ext cx="784175" cy="891275"/>
          </a:xfrm>
          <a:custGeom>
            <a:avLst/>
            <a:gdLst/>
            <a:ahLst/>
            <a:cxnLst/>
            <a:rect l="l" t="t" r="r" b="b"/>
            <a:pathLst>
              <a:path w="31367" h="35651" extrusionOk="0">
                <a:moveTo>
                  <a:pt x="15191" y="1"/>
                </a:moveTo>
                <a:lnTo>
                  <a:pt x="1" y="9326"/>
                </a:lnTo>
                <a:lnTo>
                  <a:pt x="459" y="27151"/>
                </a:lnTo>
                <a:lnTo>
                  <a:pt x="16153" y="35651"/>
                </a:lnTo>
                <a:lnTo>
                  <a:pt x="31366" y="26326"/>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710850" y="2360250"/>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131725" y="2358525"/>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974275" y="2356250"/>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275525" y="3089975"/>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710850" y="88387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131725" y="88215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974275" y="87987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567600" y="1611875"/>
            <a:ext cx="784175" cy="891275"/>
          </a:xfrm>
          <a:custGeom>
            <a:avLst/>
            <a:gdLst/>
            <a:ahLst/>
            <a:cxnLst/>
            <a:rect l="l" t="t" r="r" b="b"/>
            <a:pathLst>
              <a:path w="31367" h="35651" extrusionOk="0">
                <a:moveTo>
                  <a:pt x="15191" y="1"/>
                </a:moveTo>
                <a:lnTo>
                  <a:pt x="1" y="9326"/>
                </a:lnTo>
                <a:lnTo>
                  <a:pt x="459" y="27151"/>
                </a:lnTo>
                <a:lnTo>
                  <a:pt x="16153" y="35651"/>
                </a:lnTo>
                <a:lnTo>
                  <a:pt x="31366" y="26326"/>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710850" y="-57197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0"/>
          <p:cNvSpPr/>
          <p:nvPr/>
        </p:nvSpPr>
        <p:spPr>
          <a:xfrm>
            <a:off x="131725" y="-57370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0"/>
          <p:cNvSpPr/>
          <p:nvPr/>
        </p:nvSpPr>
        <p:spPr>
          <a:xfrm>
            <a:off x="-275525" y="1577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1884325" y="3844425"/>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1855750" y="2358525"/>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1410400" y="3089975"/>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30"/>
          <p:cNvGrpSpPr/>
          <p:nvPr/>
        </p:nvGrpSpPr>
        <p:grpSpPr>
          <a:xfrm>
            <a:off x="5310450" y="-698287"/>
            <a:ext cx="7109975" cy="3087300"/>
            <a:chOff x="238125" y="1301825"/>
            <a:chExt cx="7109975" cy="3087300"/>
          </a:xfrm>
        </p:grpSpPr>
        <p:sp>
          <p:nvSpPr>
            <p:cNvPr id="816" name="Google Shape;816;p30"/>
            <p:cNvSpPr/>
            <p:nvPr/>
          </p:nvSpPr>
          <p:spPr>
            <a:xfrm>
              <a:off x="238125" y="1314975"/>
              <a:ext cx="784150" cy="891850"/>
            </a:xfrm>
            <a:custGeom>
              <a:avLst/>
              <a:gdLst/>
              <a:ahLst/>
              <a:cxnLst/>
              <a:rect l="l" t="t" r="r" b="b"/>
              <a:pathLst>
                <a:path w="31366" h="35674" extrusionOk="0">
                  <a:moveTo>
                    <a:pt x="15213" y="1"/>
                  </a:moveTo>
                  <a:lnTo>
                    <a:pt x="0" y="9326"/>
                  </a:lnTo>
                  <a:lnTo>
                    <a:pt x="481" y="27174"/>
                  </a:lnTo>
                  <a:lnTo>
                    <a:pt x="16152" y="35674"/>
                  </a:lnTo>
                  <a:lnTo>
                    <a:pt x="31366" y="26349"/>
                  </a:lnTo>
                  <a:lnTo>
                    <a:pt x="30884"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1080675" y="1313275"/>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1507400" y="2041275"/>
              <a:ext cx="784175" cy="891850"/>
            </a:xfrm>
            <a:custGeom>
              <a:avLst/>
              <a:gdLst/>
              <a:ahLst/>
              <a:cxnLst/>
              <a:rect l="l" t="t" r="r" b="b"/>
              <a:pathLst>
                <a:path w="31367" h="35674" extrusionOk="0">
                  <a:moveTo>
                    <a:pt x="15214" y="0"/>
                  </a:moveTo>
                  <a:lnTo>
                    <a:pt x="0" y="9325"/>
                  </a:lnTo>
                  <a:lnTo>
                    <a:pt x="482" y="27173"/>
                  </a:lnTo>
                  <a:lnTo>
                    <a:pt x="16153" y="35673"/>
                  </a:lnTo>
                  <a:lnTo>
                    <a:pt x="31366" y="26348"/>
                  </a:lnTo>
                  <a:lnTo>
                    <a:pt x="30885"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1923825" y="1310975"/>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2766375" y="1309250"/>
              <a:ext cx="784175" cy="891850"/>
            </a:xfrm>
            <a:custGeom>
              <a:avLst/>
              <a:gdLst/>
              <a:ahLst/>
              <a:cxnLst/>
              <a:rect l="l" t="t" r="r" b="b"/>
              <a:pathLst>
                <a:path w="31367" h="35674" extrusionOk="0">
                  <a:moveTo>
                    <a:pt x="15214" y="1"/>
                  </a:moveTo>
                  <a:lnTo>
                    <a:pt x="1" y="9326"/>
                  </a:lnTo>
                  <a:lnTo>
                    <a:pt x="482" y="27174"/>
                  </a:lnTo>
                  <a:lnTo>
                    <a:pt x="16176" y="35674"/>
                  </a:lnTo>
                  <a:lnTo>
                    <a:pt x="31366" y="26349"/>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3193100" y="203782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3609525" y="1307550"/>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4035675" y="2035550"/>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4452075" y="1305825"/>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4878800" y="203382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5294650" y="1303525"/>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5721375" y="203210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6137775" y="13018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6563925" y="202982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1943300" y="2771000"/>
              <a:ext cx="784150" cy="891850"/>
            </a:xfrm>
            <a:custGeom>
              <a:avLst/>
              <a:gdLst/>
              <a:ahLst/>
              <a:cxnLst/>
              <a:rect l="l" t="t" r="r" b="b"/>
              <a:pathLst>
                <a:path w="31366" h="35674" extrusionOk="0">
                  <a:moveTo>
                    <a:pt x="15190" y="0"/>
                  </a:moveTo>
                  <a:lnTo>
                    <a:pt x="0" y="9325"/>
                  </a:lnTo>
                  <a:lnTo>
                    <a:pt x="458" y="27173"/>
                  </a:lnTo>
                  <a:lnTo>
                    <a:pt x="16152" y="35673"/>
                  </a:lnTo>
                  <a:lnTo>
                    <a:pt x="31366" y="26325"/>
                  </a:lnTo>
                  <a:lnTo>
                    <a:pt x="30884"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2785850" y="276927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3212575" y="3497275"/>
              <a:ext cx="783600" cy="891850"/>
            </a:xfrm>
            <a:custGeom>
              <a:avLst/>
              <a:gdLst/>
              <a:ahLst/>
              <a:cxnLst/>
              <a:rect l="l" t="t" r="r" b="b"/>
              <a:pathLst>
                <a:path w="31344" h="35674" extrusionOk="0">
                  <a:moveTo>
                    <a:pt x="15191" y="1"/>
                  </a:moveTo>
                  <a:lnTo>
                    <a:pt x="0" y="9326"/>
                  </a:lnTo>
                  <a:lnTo>
                    <a:pt x="459" y="27174"/>
                  </a:lnTo>
                  <a:lnTo>
                    <a:pt x="16153" y="35674"/>
                  </a:lnTo>
                  <a:lnTo>
                    <a:pt x="31343"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3628425" y="2767000"/>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4055150" y="3495575"/>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4471550" y="2765275"/>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4897700" y="3493850"/>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0"/>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1">
  <p:cSld name="CUSTOM_16_1">
    <p:spTree>
      <p:nvGrpSpPr>
        <p:cNvPr id="1" name="Shape 838"/>
        <p:cNvGrpSpPr/>
        <p:nvPr/>
      </p:nvGrpSpPr>
      <p:grpSpPr>
        <a:xfrm>
          <a:off x="0" y="0"/>
          <a:ext cx="0" cy="0"/>
          <a:chOff x="0" y="0"/>
          <a:chExt cx="0" cy="0"/>
        </a:xfrm>
      </p:grpSpPr>
      <p:grpSp>
        <p:nvGrpSpPr>
          <p:cNvPr id="839" name="Google Shape;839;p31"/>
          <p:cNvGrpSpPr/>
          <p:nvPr/>
        </p:nvGrpSpPr>
        <p:grpSpPr>
          <a:xfrm>
            <a:off x="2640350" y="3076050"/>
            <a:ext cx="7110000" cy="3093025"/>
            <a:chOff x="257575" y="1301825"/>
            <a:chExt cx="7110000" cy="3093025"/>
          </a:xfrm>
        </p:grpSpPr>
        <p:sp>
          <p:nvSpPr>
            <p:cNvPr id="840" name="Google Shape;840;p31"/>
            <p:cNvSpPr/>
            <p:nvPr/>
          </p:nvSpPr>
          <p:spPr>
            <a:xfrm>
              <a:off x="1507400" y="2041275"/>
              <a:ext cx="784175" cy="891850"/>
            </a:xfrm>
            <a:custGeom>
              <a:avLst/>
              <a:gdLst/>
              <a:ahLst/>
              <a:cxnLst/>
              <a:rect l="l" t="t" r="r" b="b"/>
              <a:pathLst>
                <a:path w="31367" h="35674" extrusionOk="0">
                  <a:moveTo>
                    <a:pt x="15214" y="0"/>
                  </a:moveTo>
                  <a:lnTo>
                    <a:pt x="0" y="9325"/>
                  </a:lnTo>
                  <a:lnTo>
                    <a:pt x="482" y="27173"/>
                  </a:lnTo>
                  <a:lnTo>
                    <a:pt x="16153" y="35673"/>
                  </a:lnTo>
                  <a:lnTo>
                    <a:pt x="31366" y="26348"/>
                  </a:lnTo>
                  <a:lnTo>
                    <a:pt x="30885"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1"/>
            <p:cNvSpPr/>
            <p:nvPr/>
          </p:nvSpPr>
          <p:spPr>
            <a:xfrm>
              <a:off x="2349975" y="2039550"/>
              <a:ext cx="784150" cy="891850"/>
            </a:xfrm>
            <a:custGeom>
              <a:avLst/>
              <a:gdLst/>
              <a:ahLst/>
              <a:cxnLst/>
              <a:rect l="l" t="t" r="r" b="b"/>
              <a:pathLst>
                <a:path w="31366" h="35674" extrusionOk="0">
                  <a:moveTo>
                    <a:pt x="15213" y="1"/>
                  </a:moveTo>
                  <a:lnTo>
                    <a:pt x="0" y="9326"/>
                  </a:lnTo>
                  <a:lnTo>
                    <a:pt x="481" y="27151"/>
                  </a:lnTo>
                  <a:lnTo>
                    <a:pt x="16175" y="35674"/>
                  </a:lnTo>
                  <a:lnTo>
                    <a:pt x="31366" y="26326"/>
                  </a:lnTo>
                  <a:lnTo>
                    <a:pt x="30907"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1"/>
            <p:cNvSpPr/>
            <p:nvPr/>
          </p:nvSpPr>
          <p:spPr>
            <a:xfrm>
              <a:off x="3193100" y="203782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a:off x="4035675" y="2035550"/>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1"/>
            <p:cNvSpPr/>
            <p:nvPr/>
          </p:nvSpPr>
          <p:spPr>
            <a:xfrm>
              <a:off x="4452075" y="1305825"/>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1"/>
            <p:cNvSpPr/>
            <p:nvPr/>
          </p:nvSpPr>
          <p:spPr>
            <a:xfrm>
              <a:off x="4878800" y="203382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1"/>
            <p:cNvSpPr/>
            <p:nvPr/>
          </p:nvSpPr>
          <p:spPr>
            <a:xfrm>
              <a:off x="5294650" y="1303525"/>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1"/>
            <p:cNvSpPr/>
            <p:nvPr/>
          </p:nvSpPr>
          <p:spPr>
            <a:xfrm>
              <a:off x="5721375" y="203210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1"/>
            <p:cNvSpPr/>
            <p:nvPr/>
          </p:nvSpPr>
          <p:spPr>
            <a:xfrm>
              <a:off x="6137775" y="13018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1"/>
            <p:cNvSpPr/>
            <p:nvPr/>
          </p:nvSpPr>
          <p:spPr>
            <a:xfrm>
              <a:off x="6563925" y="202982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1"/>
            <p:cNvSpPr/>
            <p:nvPr/>
          </p:nvSpPr>
          <p:spPr>
            <a:xfrm>
              <a:off x="257575" y="2774425"/>
              <a:ext cx="784175" cy="891850"/>
            </a:xfrm>
            <a:custGeom>
              <a:avLst/>
              <a:gdLst/>
              <a:ahLst/>
              <a:cxnLst/>
              <a:rect l="l" t="t" r="r" b="b"/>
              <a:pathLst>
                <a:path w="31367" h="35674" extrusionOk="0">
                  <a:moveTo>
                    <a:pt x="15214" y="1"/>
                  </a:moveTo>
                  <a:lnTo>
                    <a:pt x="1" y="9349"/>
                  </a:lnTo>
                  <a:lnTo>
                    <a:pt x="482" y="27174"/>
                  </a:lnTo>
                  <a:lnTo>
                    <a:pt x="16153" y="35674"/>
                  </a:lnTo>
                  <a:lnTo>
                    <a:pt x="31367" y="26349"/>
                  </a:lnTo>
                  <a:lnTo>
                    <a:pt x="30885" y="8524"/>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1"/>
            <p:cNvSpPr/>
            <p:nvPr/>
          </p:nvSpPr>
          <p:spPr>
            <a:xfrm>
              <a:off x="683750" y="3503025"/>
              <a:ext cx="784150" cy="891825"/>
            </a:xfrm>
            <a:custGeom>
              <a:avLst/>
              <a:gdLst/>
              <a:ahLst/>
              <a:cxnLst/>
              <a:rect l="l" t="t" r="r" b="b"/>
              <a:pathLst>
                <a:path w="31366" h="35673" extrusionOk="0">
                  <a:moveTo>
                    <a:pt x="15213" y="0"/>
                  </a:moveTo>
                  <a:lnTo>
                    <a:pt x="0" y="9325"/>
                  </a:lnTo>
                  <a:lnTo>
                    <a:pt x="481" y="27150"/>
                  </a:lnTo>
                  <a:lnTo>
                    <a:pt x="16175" y="35673"/>
                  </a:lnTo>
                  <a:lnTo>
                    <a:pt x="31366" y="26325"/>
                  </a:lnTo>
                  <a:lnTo>
                    <a:pt x="30907"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1"/>
            <p:cNvSpPr/>
            <p:nvPr/>
          </p:nvSpPr>
          <p:spPr>
            <a:xfrm>
              <a:off x="1100150" y="27727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1"/>
            <p:cNvSpPr/>
            <p:nvPr/>
          </p:nvSpPr>
          <p:spPr>
            <a:xfrm>
              <a:off x="1526875" y="3501300"/>
              <a:ext cx="784175" cy="891275"/>
            </a:xfrm>
            <a:custGeom>
              <a:avLst/>
              <a:gdLst/>
              <a:ahLst/>
              <a:cxnLst/>
              <a:rect l="l" t="t" r="r" b="b"/>
              <a:pathLst>
                <a:path w="31367" h="35651" extrusionOk="0">
                  <a:moveTo>
                    <a:pt x="15191" y="0"/>
                  </a:moveTo>
                  <a:lnTo>
                    <a:pt x="0" y="9325"/>
                  </a:lnTo>
                  <a:lnTo>
                    <a:pt x="482" y="27150"/>
                  </a:lnTo>
                  <a:lnTo>
                    <a:pt x="16153" y="35650"/>
                  </a:lnTo>
                  <a:lnTo>
                    <a:pt x="31366" y="26325"/>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1"/>
            <p:cNvSpPr/>
            <p:nvPr/>
          </p:nvSpPr>
          <p:spPr>
            <a:xfrm>
              <a:off x="1943300" y="2771000"/>
              <a:ext cx="784150" cy="891850"/>
            </a:xfrm>
            <a:custGeom>
              <a:avLst/>
              <a:gdLst/>
              <a:ahLst/>
              <a:cxnLst/>
              <a:rect l="l" t="t" r="r" b="b"/>
              <a:pathLst>
                <a:path w="31366" h="35674" extrusionOk="0">
                  <a:moveTo>
                    <a:pt x="15190" y="0"/>
                  </a:moveTo>
                  <a:lnTo>
                    <a:pt x="0" y="9325"/>
                  </a:lnTo>
                  <a:lnTo>
                    <a:pt x="458" y="27173"/>
                  </a:lnTo>
                  <a:lnTo>
                    <a:pt x="16152" y="35673"/>
                  </a:lnTo>
                  <a:lnTo>
                    <a:pt x="31366" y="26325"/>
                  </a:lnTo>
                  <a:lnTo>
                    <a:pt x="30884"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1"/>
            <p:cNvSpPr/>
            <p:nvPr/>
          </p:nvSpPr>
          <p:spPr>
            <a:xfrm>
              <a:off x="2369450" y="3499000"/>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1"/>
            <p:cNvSpPr/>
            <p:nvPr/>
          </p:nvSpPr>
          <p:spPr>
            <a:xfrm>
              <a:off x="2785850" y="276927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1"/>
            <p:cNvSpPr/>
            <p:nvPr/>
          </p:nvSpPr>
          <p:spPr>
            <a:xfrm>
              <a:off x="3212575" y="3497275"/>
              <a:ext cx="783600" cy="891850"/>
            </a:xfrm>
            <a:custGeom>
              <a:avLst/>
              <a:gdLst/>
              <a:ahLst/>
              <a:cxnLst/>
              <a:rect l="l" t="t" r="r" b="b"/>
              <a:pathLst>
                <a:path w="31344" h="35674" extrusionOk="0">
                  <a:moveTo>
                    <a:pt x="15191" y="1"/>
                  </a:moveTo>
                  <a:lnTo>
                    <a:pt x="0" y="9326"/>
                  </a:lnTo>
                  <a:lnTo>
                    <a:pt x="459" y="27174"/>
                  </a:lnTo>
                  <a:lnTo>
                    <a:pt x="16153" y="35674"/>
                  </a:lnTo>
                  <a:lnTo>
                    <a:pt x="31343"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1"/>
            <p:cNvSpPr/>
            <p:nvPr/>
          </p:nvSpPr>
          <p:spPr>
            <a:xfrm>
              <a:off x="3628425" y="2767000"/>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1"/>
            <p:cNvSpPr/>
            <p:nvPr/>
          </p:nvSpPr>
          <p:spPr>
            <a:xfrm>
              <a:off x="4055150" y="3495575"/>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1"/>
            <p:cNvSpPr/>
            <p:nvPr/>
          </p:nvSpPr>
          <p:spPr>
            <a:xfrm>
              <a:off x="4471550" y="2765275"/>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1"/>
            <p:cNvSpPr/>
            <p:nvPr/>
          </p:nvSpPr>
          <p:spPr>
            <a:xfrm>
              <a:off x="4897700" y="3493850"/>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1"/>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1"/>
            <p:cNvSpPr/>
            <p:nvPr/>
          </p:nvSpPr>
          <p:spPr>
            <a:xfrm>
              <a:off x="5740850" y="3491550"/>
              <a:ext cx="784150" cy="891850"/>
            </a:xfrm>
            <a:custGeom>
              <a:avLst/>
              <a:gdLst/>
              <a:ahLst/>
              <a:cxnLst/>
              <a:rect l="l" t="t" r="r" b="b"/>
              <a:pathLst>
                <a:path w="31366" h="35674" extrusionOk="0">
                  <a:moveTo>
                    <a:pt x="15190" y="1"/>
                  </a:moveTo>
                  <a:lnTo>
                    <a:pt x="0" y="9326"/>
                  </a:lnTo>
                  <a:lnTo>
                    <a:pt x="481" y="27174"/>
                  </a:lnTo>
                  <a:lnTo>
                    <a:pt x="16153" y="35674"/>
                  </a:lnTo>
                  <a:lnTo>
                    <a:pt x="31366" y="26349"/>
                  </a:lnTo>
                  <a:lnTo>
                    <a:pt x="30885" y="8501"/>
                  </a:lnTo>
                  <a:lnTo>
                    <a:pt x="15190"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1"/>
            <p:cNvSpPr/>
            <p:nvPr/>
          </p:nvSpPr>
          <p:spPr>
            <a:xfrm>
              <a:off x="6157250" y="2761825"/>
              <a:ext cx="784175" cy="891275"/>
            </a:xfrm>
            <a:custGeom>
              <a:avLst/>
              <a:gdLst/>
              <a:ahLst/>
              <a:cxnLst/>
              <a:rect l="l" t="t" r="r" b="b"/>
              <a:pathLst>
                <a:path w="31367" h="35651" extrusionOk="0">
                  <a:moveTo>
                    <a:pt x="15191" y="1"/>
                  </a:moveTo>
                  <a:lnTo>
                    <a:pt x="1" y="9326"/>
                  </a:lnTo>
                  <a:lnTo>
                    <a:pt x="459" y="27151"/>
                  </a:lnTo>
                  <a:lnTo>
                    <a:pt x="16153" y="35651"/>
                  </a:lnTo>
                  <a:lnTo>
                    <a:pt x="31366" y="26326"/>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1"/>
            <p:cNvSpPr/>
            <p:nvPr/>
          </p:nvSpPr>
          <p:spPr>
            <a:xfrm>
              <a:off x="6583400" y="3489850"/>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1"/>
            <p:cNvSpPr/>
            <p:nvPr/>
          </p:nvSpPr>
          <p:spPr>
            <a:xfrm>
              <a:off x="3609525" y="1307550"/>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31"/>
          <p:cNvGrpSpPr/>
          <p:nvPr/>
        </p:nvGrpSpPr>
        <p:grpSpPr>
          <a:xfrm>
            <a:off x="-484300" y="-1463825"/>
            <a:ext cx="7109975" cy="3093025"/>
            <a:chOff x="238125" y="1301825"/>
            <a:chExt cx="7109975" cy="3093025"/>
          </a:xfrm>
        </p:grpSpPr>
        <p:sp>
          <p:nvSpPr>
            <p:cNvPr id="868" name="Google Shape;868;p31"/>
            <p:cNvSpPr/>
            <p:nvPr/>
          </p:nvSpPr>
          <p:spPr>
            <a:xfrm>
              <a:off x="238125" y="1314975"/>
              <a:ext cx="784150" cy="891850"/>
            </a:xfrm>
            <a:custGeom>
              <a:avLst/>
              <a:gdLst/>
              <a:ahLst/>
              <a:cxnLst/>
              <a:rect l="l" t="t" r="r" b="b"/>
              <a:pathLst>
                <a:path w="31366" h="35674" extrusionOk="0">
                  <a:moveTo>
                    <a:pt x="15213" y="1"/>
                  </a:moveTo>
                  <a:lnTo>
                    <a:pt x="0" y="9326"/>
                  </a:lnTo>
                  <a:lnTo>
                    <a:pt x="481" y="27174"/>
                  </a:lnTo>
                  <a:lnTo>
                    <a:pt x="16152" y="35674"/>
                  </a:lnTo>
                  <a:lnTo>
                    <a:pt x="31366" y="26349"/>
                  </a:lnTo>
                  <a:lnTo>
                    <a:pt x="30884"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1"/>
            <p:cNvSpPr/>
            <p:nvPr/>
          </p:nvSpPr>
          <p:spPr>
            <a:xfrm>
              <a:off x="664825" y="2043000"/>
              <a:ext cx="784175" cy="891850"/>
            </a:xfrm>
            <a:custGeom>
              <a:avLst/>
              <a:gdLst/>
              <a:ahLst/>
              <a:cxnLst/>
              <a:rect l="l" t="t" r="r" b="b"/>
              <a:pathLst>
                <a:path w="31367" h="35674" extrusionOk="0">
                  <a:moveTo>
                    <a:pt x="15191" y="0"/>
                  </a:moveTo>
                  <a:lnTo>
                    <a:pt x="1" y="9348"/>
                  </a:lnTo>
                  <a:lnTo>
                    <a:pt x="459" y="27173"/>
                  </a:lnTo>
                  <a:lnTo>
                    <a:pt x="16153" y="35673"/>
                  </a:lnTo>
                  <a:lnTo>
                    <a:pt x="31367" y="26348"/>
                  </a:lnTo>
                  <a:lnTo>
                    <a:pt x="30885" y="8523"/>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1"/>
            <p:cNvSpPr/>
            <p:nvPr/>
          </p:nvSpPr>
          <p:spPr>
            <a:xfrm>
              <a:off x="1080675" y="1313275"/>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1"/>
            <p:cNvSpPr/>
            <p:nvPr/>
          </p:nvSpPr>
          <p:spPr>
            <a:xfrm>
              <a:off x="1507400" y="2041275"/>
              <a:ext cx="784175" cy="891850"/>
            </a:xfrm>
            <a:custGeom>
              <a:avLst/>
              <a:gdLst/>
              <a:ahLst/>
              <a:cxnLst/>
              <a:rect l="l" t="t" r="r" b="b"/>
              <a:pathLst>
                <a:path w="31367" h="35674" extrusionOk="0">
                  <a:moveTo>
                    <a:pt x="15214" y="0"/>
                  </a:moveTo>
                  <a:lnTo>
                    <a:pt x="0" y="9325"/>
                  </a:lnTo>
                  <a:lnTo>
                    <a:pt x="482" y="27173"/>
                  </a:lnTo>
                  <a:lnTo>
                    <a:pt x="16153" y="35673"/>
                  </a:lnTo>
                  <a:lnTo>
                    <a:pt x="31366" y="26348"/>
                  </a:lnTo>
                  <a:lnTo>
                    <a:pt x="30885"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1"/>
            <p:cNvSpPr/>
            <p:nvPr/>
          </p:nvSpPr>
          <p:spPr>
            <a:xfrm>
              <a:off x="1923825" y="1310975"/>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1"/>
            <p:cNvSpPr/>
            <p:nvPr/>
          </p:nvSpPr>
          <p:spPr>
            <a:xfrm>
              <a:off x="2349975" y="2039550"/>
              <a:ext cx="784150" cy="891850"/>
            </a:xfrm>
            <a:custGeom>
              <a:avLst/>
              <a:gdLst/>
              <a:ahLst/>
              <a:cxnLst/>
              <a:rect l="l" t="t" r="r" b="b"/>
              <a:pathLst>
                <a:path w="31366" h="35674" extrusionOk="0">
                  <a:moveTo>
                    <a:pt x="15213" y="1"/>
                  </a:moveTo>
                  <a:lnTo>
                    <a:pt x="0" y="9326"/>
                  </a:lnTo>
                  <a:lnTo>
                    <a:pt x="481" y="27151"/>
                  </a:lnTo>
                  <a:lnTo>
                    <a:pt x="16175" y="35674"/>
                  </a:lnTo>
                  <a:lnTo>
                    <a:pt x="31366" y="26326"/>
                  </a:lnTo>
                  <a:lnTo>
                    <a:pt x="30907"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1"/>
            <p:cNvSpPr/>
            <p:nvPr/>
          </p:nvSpPr>
          <p:spPr>
            <a:xfrm>
              <a:off x="2766375" y="1309250"/>
              <a:ext cx="784175" cy="891850"/>
            </a:xfrm>
            <a:custGeom>
              <a:avLst/>
              <a:gdLst/>
              <a:ahLst/>
              <a:cxnLst/>
              <a:rect l="l" t="t" r="r" b="b"/>
              <a:pathLst>
                <a:path w="31367" h="35674" extrusionOk="0">
                  <a:moveTo>
                    <a:pt x="15214" y="1"/>
                  </a:moveTo>
                  <a:lnTo>
                    <a:pt x="1" y="9326"/>
                  </a:lnTo>
                  <a:lnTo>
                    <a:pt x="482" y="27174"/>
                  </a:lnTo>
                  <a:lnTo>
                    <a:pt x="16176" y="35674"/>
                  </a:lnTo>
                  <a:lnTo>
                    <a:pt x="31366" y="26349"/>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1"/>
            <p:cNvSpPr/>
            <p:nvPr/>
          </p:nvSpPr>
          <p:spPr>
            <a:xfrm>
              <a:off x="3193100" y="203782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1"/>
            <p:cNvSpPr/>
            <p:nvPr/>
          </p:nvSpPr>
          <p:spPr>
            <a:xfrm>
              <a:off x="3609525" y="1307550"/>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1"/>
            <p:cNvSpPr/>
            <p:nvPr/>
          </p:nvSpPr>
          <p:spPr>
            <a:xfrm>
              <a:off x="4035675" y="2035550"/>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1"/>
            <p:cNvSpPr/>
            <p:nvPr/>
          </p:nvSpPr>
          <p:spPr>
            <a:xfrm>
              <a:off x="4452075" y="1305825"/>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1"/>
            <p:cNvSpPr/>
            <p:nvPr/>
          </p:nvSpPr>
          <p:spPr>
            <a:xfrm>
              <a:off x="4878800" y="203382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1"/>
            <p:cNvSpPr/>
            <p:nvPr/>
          </p:nvSpPr>
          <p:spPr>
            <a:xfrm>
              <a:off x="5294650" y="1303525"/>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1"/>
            <p:cNvSpPr/>
            <p:nvPr/>
          </p:nvSpPr>
          <p:spPr>
            <a:xfrm>
              <a:off x="5721375" y="203210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1"/>
            <p:cNvSpPr/>
            <p:nvPr/>
          </p:nvSpPr>
          <p:spPr>
            <a:xfrm>
              <a:off x="6137775" y="13018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1"/>
            <p:cNvSpPr/>
            <p:nvPr/>
          </p:nvSpPr>
          <p:spPr>
            <a:xfrm>
              <a:off x="6563925" y="202982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1"/>
            <p:cNvSpPr/>
            <p:nvPr/>
          </p:nvSpPr>
          <p:spPr>
            <a:xfrm>
              <a:off x="257575" y="2774425"/>
              <a:ext cx="784175" cy="891850"/>
            </a:xfrm>
            <a:custGeom>
              <a:avLst/>
              <a:gdLst/>
              <a:ahLst/>
              <a:cxnLst/>
              <a:rect l="l" t="t" r="r" b="b"/>
              <a:pathLst>
                <a:path w="31367" h="35674" extrusionOk="0">
                  <a:moveTo>
                    <a:pt x="15214" y="1"/>
                  </a:moveTo>
                  <a:lnTo>
                    <a:pt x="1" y="9349"/>
                  </a:lnTo>
                  <a:lnTo>
                    <a:pt x="482" y="27174"/>
                  </a:lnTo>
                  <a:lnTo>
                    <a:pt x="16153" y="35674"/>
                  </a:lnTo>
                  <a:lnTo>
                    <a:pt x="31367" y="26349"/>
                  </a:lnTo>
                  <a:lnTo>
                    <a:pt x="30885" y="8524"/>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1"/>
            <p:cNvSpPr/>
            <p:nvPr/>
          </p:nvSpPr>
          <p:spPr>
            <a:xfrm>
              <a:off x="683750" y="3503025"/>
              <a:ext cx="784150" cy="891825"/>
            </a:xfrm>
            <a:custGeom>
              <a:avLst/>
              <a:gdLst/>
              <a:ahLst/>
              <a:cxnLst/>
              <a:rect l="l" t="t" r="r" b="b"/>
              <a:pathLst>
                <a:path w="31366" h="35673" extrusionOk="0">
                  <a:moveTo>
                    <a:pt x="15213" y="0"/>
                  </a:moveTo>
                  <a:lnTo>
                    <a:pt x="0" y="9325"/>
                  </a:lnTo>
                  <a:lnTo>
                    <a:pt x="481" y="27150"/>
                  </a:lnTo>
                  <a:lnTo>
                    <a:pt x="16175" y="35673"/>
                  </a:lnTo>
                  <a:lnTo>
                    <a:pt x="31366" y="26325"/>
                  </a:lnTo>
                  <a:lnTo>
                    <a:pt x="30907"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1"/>
            <p:cNvSpPr/>
            <p:nvPr/>
          </p:nvSpPr>
          <p:spPr>
            <a:xfrm>
              <a:off x="1100150" y="27727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1"/>
            <p:cNvSpPr/>
            <p:nvPr/>
          </p:nvSpPr>
          <p:spPr>
            <a:xfrm>
              <a:off x="1526875" y="3501300"/>
              <a:ext cx="784175" cy="891275"/>
            </a:xfrm>
            <a:custGeom>
              <a:avLst/>
              <a:gdLst/>
              <a:ahLst/>
              <a:cxnLst/>
              <a:rect l="l" t="t" r="r" b="b"/>
              <a:pathLst>
                <a:path w="31367" h="35651" extrusionOk="0">
                  <a:moveTo>
                    <a:pt x="15191" y="0"/>
                  </a:moveTo>
                  <a:lnTo>
                    <a:pt x="0" y="9325"/>
                  </a:lnTo>
                  <a:lnTo>
                    <a:pt x="482" y="27150"/>
                  </a:lnTo>
                  <a:lnTo>
                    <a:pt x="16153" y="35650"/>
                  </a:lnTo>
                  <a:lnTo>
                    <a:pt x="31366" y="26325"/>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1"/>
            <p:cNvSpPr/>
            <p:nvPr/>
          </p:nvSpPr>
          <p:spPr>
            <a:xfrm>
              <a:off x="1943300" y="2771000"/>
              <a:ext cx="784150" cy="891850"/>
            </a:xfrm>
            <a:custGeom>
              <a:avLst/>
              <a:gdLst/>
              <a:ahLst/>
              <a:cxnLst/>
              <a:rect l="l" t="t" r="r" b="b"/>
              <a:pathLst>
                <a:path w="31366" h="35674" extrusionOk="0">
                  <a:moveTo>
                    <a:pt x="15190" y="0"/>
                  </a:moveTo>
                  <a:lnTo>
                    <a:pt x="0" y="9325"/>
                  </a:lnTo>
                  <a:lnTo>
                    <a:pt x="458" y="27173"/>
                  </a:lnTo>
                  <a:lnTo>
                    <a:pt x="16152" y="35673"/>
                  </a:lnTo>
                  <a:lnTo>
                    <a:pt x="31366" y="26325"/>
                  </a:lnTo>
                  <a:lnTo>
                    <a:pt x="30884"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1"/>
            <p:cNvSpPr/>
            <p:nvPr/>
          </p:nvSpPr>
          <p:spPr>
            <a:xfrm>
              <a:off x="2369450" y="3499000"/>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1"/>
            <p:cNvSpPr/>
            <p:nvPr/>
          </p:nvSpPr>
          <p:spPr>
            <a:xfrm>
              <a:off x="2785850" y="276927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1"/>
            <p:cNvSpPr/>
            <p:nvPr/>
          </p:nvSpPr>
          <p:spPr>
            <a:xfrm>
              <a:off x="3212575" y="3497275"/>
              <a:ext cx="783600" cy="891850"/>
            </a:xfrm>
            <a:custGeom>
              <a:avLst/>
              <a:gdLst/>
              <a:ahLst/>
              <a:cxnLst/>
              <a:rect l="l" t="t" r="r" b="b"/>
              <a:pathLst>
                <a:path w="31344" h="35674" extrusionOk="0">
                  <a:moveTo>
                    <a:pt x="15191" y="1"/>
                  </a:moveTo>
                  <a:lnTo>
                    <a:pt x="0" y="9326"/>
                  </a:lnTo>
                  <a:lnTo>
                    <a:pt x="459" y="27174"/>
                  </a:lnTo>
                  <a:lnTo>
                    <a:pt x="16153" y="35674"/>
                  </a:lnTo>
                  <a:lnTo>
                    <a:pt x="31343"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1"/>
            <p:cNvSpPr/>
            <p:nvPr/>
          </p:nvSpPr>
          <p:spPr>
            <a:xfrm>
              <a:off x="3628425" y="2767000"/>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1"/>
            <p:cNvSpPr/>
            <p:nvPr/>
          </p:nvSpPr>
          <p:spPr>
            <a:xfrm>
              <a:off x="4055150" y="3495575"/>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1"/>
            <p:cNvSpPr/>
            <p:nvPr/>
          </p:nvSpPr>
          <p:spPr>
            <a:xfrm>
              <a:off x="4471550" y="2765275"/>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1"/>
            <p:cNvSpPr/>
            <p:nvPr/>
          </p:nvSpPr>
          <p:spPr>
            <a:xfrm>
              <a:off x="4897700" y="3493850"/>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1"/>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2">
  <p:cSld name="CUSTOM_16_2">
    <p:spTree>
      <p:nvGrpSpPr>
        <p:cNvPr id="1" name="Shape 897"/>
        <p:cNvGrpSpPr/>
        <p:nvPr/>
      </p:nvGrpSpPr>
      <p:grpSpPr>
        <a:xfrm>
          <a:off x="0" y="0"/>
          <a:ext cx="0" cy="0"/>
          <a:chOff x="0" y="0"/>
          <a:chExt cx="0" cy="0"/>
        </a:xfrm>
      </p:grpSpPr>
      <p:grpSp>
        <p:nvGrpSpPr>
          <p:cNvPr id="898" name="Google Shape;898;p32"/>
          <p:cNvGrpSpPr/>
          <p:nvPr/>
        </p:nvGrpSpPr>
        <p:grpSpPr>
          <a:xfrm>
            <a:off x="-372900" y="-698287"/>
            <a:ext cx="3738575" cy="6020150"/>
            <a:chOff x="-372900" y="-698287"/>
            <a:chExt cx="3738575" cy="6020150"/>
          </a:xfrm>
        </p:grpSpPr>
        <p:sp>
          <p:nvSpPr>
            <p:cNvPr id="899" name="Google Shape;899;p32"/>
            <p:cNvSpPr/>
            <p:nvPr/>
          </p:nvSpPr>
          <p:spPr>
            <a:xfrm>
              <a:off x="-372900" y="-692562"/>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2"/>
            <p:cNvSpPr/>
            <p:nvPr/>
          </p:nvSpPr>
          <p:spPr>
            <a:xfrm>
              <a:off x="53250" y="35438"/>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2"/>
            <p:cNvSpPr/>
            <p:nvPr/>
          </p:nvSpPr>
          <p:spPr>
            <a:xfrm>
              <a:off x="469650" y="-694287"/>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2"/>
            <p:cNvSpPr/>
            <p:nvPr/>
          </p:nvSpPr>
          <p:spPr>
            <a:xfrm>
              <a:off x="1312225" y="-696587"/>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2"/>
            <p:cNvSpPr/>
            <p:nvPr/>
          </p:nvSpPr>
          <p:spPr>
            <a:xfrm>
              <a:off x="1738950" y="31988"/>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2"/>
            <p:cNvSpPr/>
            <p:nvPr/>
          </p:nvSpPr>
          <p:spPr>
            <a:xfrm>
              <a:off x="2155350" y="-698287"/>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2"/>
            <p:cNvSpPr/>
            <p:nvPr/>
          </p:nvSpPr>
          <p:spPr>
            <a:xfrm>
              <a:off x="2581500" y="29713"/>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2"/>
            <p:cNvSpPr/>
            <p:nvPr/>
          </p:nvSpPr>
          <p:spPr>
            <a:xfrm>
              <a:off x="-354000" y="766888"/>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2"/>
            <p:cNvSpPr/>
            <p:nvPr/>
          </p:nvSpPr>
          <p:spPr>
            <a:xfrm>
              <a:off x="72725" y="1495463"/>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2"/>
            <p:cNvSpPr/>
            <p:nvPr/>
          </p:nvSpPr>
          <p:spPr>
            <a:xfrm>
              <a:off x="489125" y="765163"/>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2"/>
            <p:cNvSpPr/>
            <p:nvPr/>
          </p:nvSpPr>
          <p:spPr>
            <a:xfrm>
              <a:off x="915275" y="1493738"/>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2"/>
            <p:cNvSpPr/>
            <p:nvPr/>
          </p:nvSpPr>
          <p:spPr>
            <a:xfrm>
              <a:off x="1331700" y="763438"/>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2"/>
            <p:cNvSpPr/>
            <p:nvPr/>
          </p:nvSpPr>
          <p:spPr>
            <a:xfrm>
              <a:off x="-372900" y="2242013"/>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2"/>
            <p:cNvSpPr/>
            <p:nvPr/>
          </p:nvSpPr>
          <p:spPr>
            <a:xfrm>
              <a:off x="53250" y="2970013"/>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2"/>
            <p:cNvSpPr/>
            <p:nvPr/>
          </p:nvSpPr>
          <p:spPr>
            <a:xfrm>
              <a:off x="896375" y="2968288"/>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2"/>
            <p:cNvSpPr/>
            <p:nvPr/>
          </p:nvSpPr>
          <p:spPr>
            <a:xfrm>
              <a:off x="1312225" y="2237988"/>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2"/>
            <p:cNvSpPr/>
            <p:nvPr/>
          </p:nvSpPr>
          <p:spPr>
            <a:xfrm>
              <a:off x="1738950" y="2966563"/>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2"/>
            <p:cNvSpPr/>
            <p:nvPr/>
          </p:nvSpPr>
          <p:spPr>
            <a:xfrm>
              <a:off x="2155350" y="2236288"/>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2"/>
            <p:cNvSpPr/>
            <p:nvPr/>
          </p:nvSpPr>
          <p:spPr>
            <a:xfrm>
              <a:off x="2581500" y="2964288"/>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2"/>
            <p:cNvSpPr/>
            <p:nvPr/>
          </p:nvSpPr>
          <p:spPr>
            <a:xfrm>
              <a:off x="-354000" y="3701463"/>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2"/>
            <p:cNvSpPr/>
            <p:nvPr/>
          </p:nvSpPr>
          <p:spPr>
            <a:xfrm>
              <a:off x="72725" y="4430038"/>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2"/>
            <p:cNvSpPr/>
            <p:nvPr/>
          </p:nvSpPr>
          <p:spPr>
            <a:xfrm>
              <a:off x="489125" y="3699738"/>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2"/>
            <p:cNvSpPr/>
            <p:nvPr/>
          </p:nvSpPr>
          <p:spPr>
            <a:xfrm>
              <a:off x="915275" y="4428313"/>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2"/>
            <p:cNvSpPr/>
            <p:nvPr/>
          </p:nvSpPr>
          <p:spPr>
            <a:xfrm>
              <a:off x="1331700" y="3698013"/>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3">
  <p:cSld name="CUSTOM_16_3">
    <p:spTree>
      <p:nvGrpSpPr>
        <p:cNvPr id="1" name="Shape 923"/>
        <p:cNvGrpSpPr/>
        <p:nvPr/>
      </p:nvGrpSpPr>
      <p:grpSpPr>
        <a:xfrm>
          <a:off x="0" y="0"/>
          <a:ext cx="0" cy="0"/>
          <a:chOff x="0" y="0"/>
          <a:chExt cx="0" cy="0"/>
        </a:xfrm>
      </p:grpSpPr>
      <p:grpSp>
        <p:nvGrpSpPr>
          <p:cNvPr id="924" name="Google Shape;924;p33"/>
          <p:cNvGrpSpPr/>
          <p:nvPr/>
        </p:nvGrpSpPr>
        <p:grpSpPr>
          <a:xfrm>
            <a:off x="7441775" y="-698287"/>
            <a:ext cx="4978650" cy="3089025"/>
            <a:chOff x="2369450" y="1301825"/>
            <a:chExt cx="4978650" cy="3089025"/>
          </a:xfrm>
        </p:grpSpPr>
        <p:sp>
          <p:nvSpPr>
            <p:cNvPr id="925" name="Google Shape;925;p33"/>
            <p:cNvSpPr/>
            <p:nvPr/>
          </p:nvSpPr>
          <p:spPr>
            <a:xfrm>
              <a:off x="2766375" y="1309250"/>
              <a:ext cx="784175" cy="891850"/>
            </a:xfrm>
            <a:custGeom>
              <a:avLst/>
              <a:gdLst/>
              <a:ahLst/>
              <a:cxnLst/>
              <a:rect l="l" t="t" r="r" b="b"/>
              <a:pathLst>
                <a:path w="31367" h="35674" extrusionOk="0">
                  <a:moveTo>
                    <a:pt x="15214" y="1"/>
                  </a:moveTo>
                  <a:lnTo>
                    <a:pt x="1" y="9326"/>
                  </a:lnTo>
                  <a:lnTo>
                    <a:pt x="482" y="27174"/>
                  </a:lnTo>
                  <a:lnTo>
                    <a:pt x="16176" y="35674"/>
                  </a:lnTo>
                  <a:lnTo>
                    <a:pt x="31366" y="26349"/>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p:cNvSpPr/>
            <p:nvPr/>
          </p:nvSpPr>
          <p:spPr>
            <a:xfrm>
              <a:off x="3193100" y="203782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p:cNvSpPr/>
            <p:nvPr/>
          </p:nvSpPr>
          <p:spPr>
            <a:xfrm>
              <a:off x="3609525" y="1307550"/>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p:cNvSpPr/>
            <p:nvPr/>
          </p:nvSpPr>
          <p:spPr>
            <a:xfrm>
              <a:off x="4035675" y="2035550"/>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p:cNvSpPr/>
            <p:nvPr/>
          </p:nvSpPr>
          <p:spPr>
            <a:xfrm>
              <a:off x="4452075" y="1305825"/>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3"/>
            <p:cNvSpPr/>
            <p:nvPr/>
          </p:nvSpPr>
          <p:spPr>
            <a:xfrm>
              <a:off x="4878800" y="203382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3"/>
            <p:cNvSpPr/>
            <p:nvPr/>
          </p:nvSpPr>
          <p:spPr>
            <a:xfrm>
              <a:off x="5294650" y="1303525"/>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3"/>
            <p:cNvSpPr/>
            <p:nvPr/>
          </p:nvSpPr>
          <p:spPr>
            <a:xfrm>
              <a:off x="5721375" y="203210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3"/>
            <p:cNvSpPr/>
            <p:nvPr/>
          </p:nvSpPr>
          <p:spPr>
            <a:xfrm>
              <a:off x="6137775" y="13018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3"/>
            <p:cNvSpPr/>
            <p:nvPr/>
          </p:nvSpPr>
          <p:spPr>
            <a:xfrm>
              <a:off x="6563925" y="202982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3"/>
            <p:cNvSpPr/>
            <p:nvPr/>
          </p:nvSpPr>
          <p:spPr>
            <a:xfrm>
              <a:off x="2369450" y="3499000"/>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3"/>
            <p:cNvSpPr/>
            <p:nvPr/>
          </p:nvSpPr>
          <p:spPr>
            <a:xfrm>
              <a:off x="2785850" y="276927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3"/>
            <p:cNvSpPr/>
            <p:nvPr/>
          </p:nvSpPr>
          <p:spPr>
            <a:xfrm>
              <a:off x="3212575" y="3497275"/>
              <a:ext cx="783600" cy="891850"/>
            </a:xfrm>
            <a:custGeom>
              <a:avLst/>
              <a:gdLst/>
              <a:ahLst/>
              <a:cxnLst/>
              <a:rect l="l" t="t" r="r" b="b"/>
              <a:pathLst>
                <a:path w="31344" h="35674" extrusionOk="0">
                  <a:moveTo>
                    <a:pt x="15191" y="1"/>
                  </a:moveTo>
                  <a:lnTo>
                    <a:pt x="0" y="9326"/>
                  </a:lnTo>
                  <a:lnTo>
                    <a:pt x="459" y="27174"/>
                  </a:lnTo>
                  <a:lnTo>
                    <a:pt x="16153" y="35674"/>
                  </a:lnTo>
                  <a:lnTo>
                    <a:pt x="31343"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3"/>
            <p:cNvSpPr/>
            <p:nvPr/>
          </p:nvSpPr>
          <p:spPr>
            <a:xfrm>
              <a:off x="3628425" y="2767000"/>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3"/>
            <p:cNvSpPr/>
            <p:nvPr/>
          </p:nvSpPr>
          <p:spPr>
            <a:xfrm>
              <a:off x="4055150" y="3495575"/>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3"/>
            <p:cNvSpPr/>
            <p:nvPr/>
          </p:nvSpPr>
          <p:spPr>
            <a:xfrm>
              <a:off x="4471550" y="2765275"/>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3"/>
            <p:cNvSpPr/>
            <p:nvPr/>
          </p:nvSpPr>
          <p:spPr>
            <a:xfrm>
              <a:off x="4897700" y="3493850"/>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3"/>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33"/>
          <p:cNvGrpSpPr/>
          <p:nvPr/>
        </p:nvGrpSpPr>
        <p:grpSpPr>
          <a:xfrm>
            <a:off x="5788175" y="2236288"/>
            <a:ext cx="6664350" cy="3093025"/>
            <a:chOff x="683750" y="1301825"/>
            <a:chExt cx="6664350" cy="3093025"/>
          </a:xfrm>
        </p:grpSpPr>
        <p:sp>
          <p:nvSpPr>
            <p:cNvPr id="944" name="Google Shape;944;p33"/>
            <p:cNvSpPr/>
            <p:nvPr/>
          </p:nvSpPr>
          <p:spPr>
            <a:xfrm>
              <a:off x="1507400" y="2041275"/>
              <a:ext cx="784175" cy="891850"/>
            </a:xfrm>
            <a:custGeom>
              <a:avLst/>
              <a:gdLst/>
              <a:ahLst/>
              <a:cxnLst/>
              <a:rect l="l" t="t" r="r" b="b"/>
              <a:pathLst>
                <a:path w="31367" h="35674" extrusionOk="0">
                  <a:moveTo>
                    <a:pt x="15214" y="0"/>
                  </a:moveTo>
                  <a:lnTo>
                    <a:pt x="0" y="9325"/>
                  </a:lnTo>
                  <a:lnTo>
                    <a:pt x="482" y="27173"/>
                  </a:lnTo>
                  <a:lnTo>
                    <a:pt x="16153" y="35673"/>
                  </a:lnTo>
                  <a:lnTo>
                    <a:pt x="31366" y="26348"/>
                  </a:lnTo>
                  <a:lnTo>
                    <a:pt x="30885"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3"/>
            <p:cNvSpPr/>
            <p:nvPr/>
          </p:nvSpPr>
          <p:spPr>
            <a:xfrm>
              <a:off x="1923825" y="1310975"/>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3"/>
            <p:cNvSpPr/>
            <p:nvPr/>
          </p:nvSpPr>
          <p:spPr>
            <a:xfrm>
              <a:off x="2349975" y="2039550"/>
              <a:ext cx="784150" cy="891850"/>
            </a:xfrm>
            <a:custGeom>
              <a:avLst/>
              <a:gdLst/>
              <a:ahLst/>
              <a:cxnLst/>
              <a:rect l="l" t="t" r="r" b="b"/>
              <a:pathLst>
                <a:path w="31366" h="35674" extrusionOk="0">
                  <a:moveTo>
                    <a:pt x="15213" y="1"/>
                  </a:moveTo>
                  <a:lnTo>
                    <a:pt x="0" y="9326"/>
                  </a:lnTo>
                  <a:lnTo>
                    <a:pt x="481" y="27151"/>
                  </a:lnTo>
                  <a:lnTo>
                    <a:pt x="16175" y="35674"/>
                  </a:lnTo>
                  <a:lnTo>
                    <a:pt x="31366" y="26326"/>
                  </a:lnTo>
                  <a:lnTo>
                    <a:pt x="30907"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3"/>
            <p:cNvSpPr/>
            <p:nvPr/>
          </p:nvSpPr>
          <p:spPr>
            <a:xfrm>
              <a:off x="3193100" y="203782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3"/>
            <p:cNvSpPr/>
            <p:nvPr/>
          </p:nvSpPr>
          <p:spPr>
            <a:xfrm>
              <a:off x="3609525" y="1307550"/>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3"/>
            <p:cNvSpPr/>
            <p:nvPr/>
          </p:nvSpPr>
          <p:spPr>
            <a:xfrm>
              <a:off x="4035675" y="2035550"/>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3"/>
            <p:cNvSpPr/>
            <p:nvPr/>
          </p:nvSpPr>
          <p:spPr>
            <a:xfrm>
              <a:off x="4452075" y="1305825"/>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3"/>
            <p:cNvSpPr/>
            <p:nvPr/>
          </p:nvSpPr>
          <p:spPr>
            <a:xfrm>
              <a:off x="4878800" y="203382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3"/>
            <p:cNvSpPr/>
            <p:nvPr/>
          </p:nvSpPr>
          <p:spPr>
            <a:xfrm>
              <a:off x="5294650" y="1303525"/>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3"/>
            <p:cNvSpPr/>
            <p:nvPr/>
          </p:nvSpPr>
          <p:spPr>
            <a:xfrm>
              <a:off x="5721375" y="203210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3"/>
            <p:cNvSpPr/>
            <p:nvPr/>
          </p:nvSpPr>
          <p:spPr>
            <a:xfrm>
              <a:off x="6137775" y="13018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3"/>
            <p:cNvSpPr/>
            <p:nvPr/>
          </p:nvSpPr>
          <p:spPr>
            <a:xfrm>
              <a:off x="6563925" y="202982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3"/>
            <p:cNvSpPr/>
            <p:nvPr/>
          </p:nvSpPr>
          <p:spPr>
            <a:xfrm>
              <a:off x="683750" y="3503025"/>
              <a:ext cx="784150" cy="891825"/>
            </a:xfrm>
            <a:custGeom>
              <a:avLst/>
              <a:gdLst/>
              <a:ahLst/>
              <a:cxnLst/>
              <a:rect l="l" t="t" r="r" b="b"/>
              <a:pathLst>
                <a:path w="31366" h="35673" extrusionOk="0">
                  <a:moveTo>
                    <a:pt x="15213" y="0"/>
                  </a:moveTo>
                  <a:lnTo>
                    <a:pt x="0" y="9325"/>
                  </a:lnTo>
                  <a:lnTo>
                    <a:pt x="481" y="27150"/>
                  </a:lnTo>
                  <a:lnTo>
                    <a:pt x="16175" y="35673"/>
                  </a:lnTo>
                  <a:lnTo>
                    <a:pt x="31366" y="26325"/>
                  </a:lnTo>
                  <a:lnTo>
                    <a:pt x="30907"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3"/>
            <p:cNvSpPr/>
            <p:nvPr/>
          </p:nvSpPr>
          <p:spPr>
            <a:xfrm>
              <a:off x="1526875" y="3501300"/>
              <a:ext cx="784175" cy="891275"/>
            </a:xfrm>
            <a:custGeom>
              <a:avLst/>
              <a:gdLst/>
              <a:ahLst/>
              <a:cxnLst/>
              <a:rect l="l" t="t" r="r" b="b"/>
              <a:pathLst>
                <a:path w="31367" h="35651" extrusionOk="0">
                  <a:moveTo>
                    <a:pt x="15191" y="0"/>
                  </a:moveTo>
                  <a:lnTo>
                    <a:pt x="0" y="9325"/>
                  </a:lnTo>
                  <a:lnTo>
                    <a:pt x="482" y="27150"/>
                  </a:lnTo>
                  <a:lnTo>
                    <a:pt x="16153" y="35650"/>
                  </a:lnTo>
                  <a:lnTo>
                    <a:pt x="31366" y="26325"/>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3"/>
            <p:cNvSpPr/>
            <p:nvPr/>
          </p:nvSpPr>
          <p:spPr>
            <a:xfrm>
              <a:off x="1943300" y="2771000"/>
              <a:ext cx="784150" cy="891850"/>
            </a:xfrm>
            <a:custGeom>
              <a:avLst/>
              <a:gdLst/>
              <a:ahLst/>
              <a:cxnLst/>
              <a:rect l="l" t="t" r="r" b="b"/>
              <a:pathLst>
                <a:path w="31366" h="35674" extrusionOk="0">
                  <a:moveTo>
                    <a:pt x="15190" y="0"/>
                  </a:moveTo>
                  <a:lnTo>
                    <a:pt x="0" y="9325"/>
                  </a:lnTo>
                  <a:lnTo>
                    <a:pt x="458" y="27173"/>
                  </a:lnTo>
                  <a:lnTo>
                    <a:pt x="16152" y="35673"/>
                  </a:lnTo>
                  <a:lnTo>
                    <a:pt x="31366" y="26325"/>
                  </a:lnTo>
                  <a:lnTo>
                    <a:pt x="30884"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3"/>
            <p:cNvSpPr/>
            <p:nvPr/>
          </p:nvSpPr>
          <p:spPr>
            <a:xfrm>
              <a:off x="2369450" y="3499000"/>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3212575" y="3497275"/>
              <a:ext cx="783600" cy="891850"/>
            </a:xfrm>
            <a:custGeom>
              <a:avLst/>
              <a:gdLst/>
              <a:ahLst/>
              <a:cxnLst/>
              <a:rect l="l" t="t" r="r" b="b"/>
              <a:pathLst>
                <a:path w="31344" h="35674" extrusionOk="0">
                  <a:moveTo>
                    <a:pt x="15191" y="1"/>
                  </a:moveTo>
                  <a:lnTo>
                    <a:pt x="0" y="9326"/>
                  </a:lnTo>
                  <a:lnTo>
                    <a:pt x="459" y="27174"/>
                  </a:lnTo>
                  <a:lnTo>
                    <a:pt x="16153" y="35674"/>
                  </a:lnTo>
                  <a:lnTo>
                    <a:pt x="31343"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3628425" y="2767000"/>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4055150" y="3495575"/>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3"/>
            <p:cNvSpPr/>
            <p:nvPr/>
          </p:nvSpPr>
          <p:spPr>
            <a:xfrm>
              <a:off x="4471550" y="2765275"/>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3"/>
            <p:cNvSpPr/>
            <p:nvPr/>
          </p:nvSpPr>
          <p:spPr>
            <a:xfrm>
              <a:off x="4897700" y="3493850"/>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3"/>
          <p:cNvGrpSpPr/>
          <p:nvPr/>
        </p:nvGrpSpPr>
        <p:grpSpPr>
          <a:xfrm>
            <a:off x="-2083225" y="-698287"/>
            <a:ext cx="4978650" cy="3089025"/>
            <a:chOff x="2369450" y="1301825"/>
            <a:chExt cx="4978650" cy="3089025"/>
          </a:xfrm>
        </p:grpSpPr>
        <p:sp>
          <p:nvSpPr>
            <p:cNvPr id="967" name="Google Shape;967;p33"/>
            <p:cNvSpPr/>
            <p:nvPr/>
          </p:nvSpPr>
          <p:spPr>
            <a:xfrm>
              <a:off x="2766375" y="1309250"/>
              <a:ext cx="784175" cy="891850"/>
            </a:xfrm>
            <a:custGeom>
              <a:avLst/>
              <a:gdLst/>
              <a:ahLst/>
              <a:cxnLst/>
              <a:rect l="l" t="t" r="r" b="b"/>
              <a:pathLst>
                <a:path w="31367" h="35674" extrusionOk="0">
                  <a:moveTo>
                    <a:pt x="15214" y="1"/>
                  </a:moveTo>
                  <a:lnTo>
                    <a:pt x="1" y="9326"/>
                  </a:lnTo>
                  <a:lnTo>
                    <a:pt x="482" y="27174"/>
                  </a:lnTo>
                  <a:lnTo>
                    <a:pt x="16176" y="35674"/>
                  </a:lnTo>
                  <a:lnTo>
                    <a:pt x="31366" y="26349"/>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3"/>
            <p:cNvSpPr/>
            <p:nvPr/>
          </p:nvSpPr>
          <p:spPr>
            <a:xfrm>
              <a:off x="3193100" y="203782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3"/>
            <p:cNvSpPr/>
            <p:nvPr/>
          </p:nvSpPr>
          <p:spPr>
            <a:xfrm>
              <a:off x="3609525" y="1307550"/>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3"/>
            <p:cNvSpPr/>
            <p:nvPr/>
          </p:nvSpPr>
          <p:spPr>
            <a:xfrm>
              <a:off x="4035675" y="2035550"/>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3"/>
            <p:cNvSpPr/>
            <p:nvPr/>
          </p:nvSpPr>
          <p:spPr>
            <a:xfrm>
              <a:off x="4452075" y="1305825"/>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3"/>
            <p:cNvSpPr/>
            <p:nvPr/>
          </p:nvSpPr>
          <p:spPr>
            <a:xfrm>
              <a:off x="4878800" y="203382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3"/>
            <p:cNvSpPr/>
            <p:nvPr/>
          </p:nvSpPr>
          <p:spPr>
            <a:xfrm>
              <a:off x="5294650" y="1303525"/>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3"/>
            <p:cNvSpPr/>
            <p:nvPr/>
          </p:nvSpPr>
          <p:spPr>
            <a:xfrm>
              <a:off x="5721375" y="203210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p:nvPr/>
          </p:nvSpPr>
          <p:spPr>
            <a:xfrm>
              <a:off x="6137775" y="13018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p:nvPr/>
          </p:nvSpPr>
          <p:spPr>
            <a:xfrm>
              <a:off x="6563925" y="202982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a:off x="2369450" y="3499000"/>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a:off x="2785850" y="276927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3"/>
            <p:cNvSpPr/>
            <p:nvPr/>
          </p:nvSpPr>
          <p:spPr>
            <a:xfrm>
              <a:off x="3212575" y="3497275"/>
              <a:ext cx="783600" cy="891850"/>
            </a:xfrm>
            <a:custGeom>
              <a:avLst/>
              <a:gdLst/>
              <a:ahLst/>
              <a:cxnLst/>
              <a:rect l="l" t="t" r="r" b="b"/>
              <a:pathLst>
                <a:path w="31344" h="35674" extrusionOk="0">
                  <a:moveTo>
                    <a:pt x="15191" y="1"/>
                  </a:moveTo>
                  <a:lnTo>
                    <a:pt x="0" y="9326"/>
                  </a:lnTo>
                  <a:lnTo>
                    <a:pt x="459" y="27174"/>
                  </a:lnTo>
                  <a:lnTo>
                    <a:pt x="16153" y="35674"/>
                  </a:lnTo>
                  <a:lnTo>
                    <a:pt x="31343"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a:off x="3628425" y="2767000"/>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a:off x="4055150" y="3495575"/>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a:off x="4471550" y="2765275"/>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3"/>
            <p:cNvSpPr/>
            <p:nvPr/>
          </p:nvSpPr>
          <p:spPr>
            <a:xfrm>
              <a:off x="4897700" y="3493850"/>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3"/>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33"/>
          <p:cNvGrpSpPr/>
          <p:nvPr/>
        </p:nvGrpSpPr>
        <p:grpSpPr>
          <a:xfrm>
            <a:off x="-3736825" y="2237988"/>
            <a:ext cx="5414525" cy="3091325"/>
            <a:chOff x="683750" y="1303525"/>
            <a:chExt cx="5414525" cy="3091325"/>
          </a:xfrm>
        </p:grpSpPr>
        <p:sp>
          <p:nvSpPr>
            <p:cNvPr id="986" name="Google Shape;986;p33"/>
            <p:cNvSpPr/>
            <p:nvPr/>
          </p:nvSpPr>
          <p:spPr>
            <a:xfrm>
              <a:off x="1507400" y="2041275"/>
              <a:ext cx="784175" cy="891850"/>
            </a:xfrm>
            <a:custGeom>
              <a:avLst/>
              <a:gdLst/>
              <a:ahLst/>
              <a:cxnLst/>
              <a:rect l="l" t="t" r="r" b="b"/>
              <a:pathLst>
                <a:path w="31367" h="35674" extrusionOk="0">
                  <a:moveTo>
                    <a:pt x="15214" y="0"/>
                  </a:moveTo>
                  <a:lnTo>
                    <a:pt x="0" y="9325"/>
                  </a:lnTo>
                  <a:lnTo>
                    <a:pt x="482" y="27173"/>
                  </a:lnTo>
                  <a:lnTo>
                    <a:pt x="16153" y="35673"/>
                  </a:lnTo>
                  <a:lnTo>
                    <a:pt x="31366" y="26348"/>
                  </a:lnTo>
                  <a:lnTo>
                    <a:pt x="30885"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3"/>
            <p:cNvSpPr/>
            <p:nvPr/>
          </p:nvSpPr>
          <p:spPr>
            <a:xfrm>
              <a:off x="1923825" y="1310975"/>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3"/>
            <p:cNvSpPr/>
            <p:nvPr/>
          </p:nvSpPr>
          <p:spPr>
            <a:xfrm>
              <a:off x="2349975" y="2039550"/>
              <a:ext cx="784150" cy="891850"/>
            </a:xfrm>
            <a:custGeom>
              <a:avLst/>
              <a:gdLst/>
              <a:ahLst/>
              <a:cxnLst/>
              <a:rect l="l" t="t" r="r" b="b"/>
              <a:pathLst>
                <a:path w="31366" h="35674" extrusionOk="0">
                  <a:moveTo>
                    <a:pt x="15213" y="1"/>
                  </a:moveTo>
                  <a:lnTo>
                    <a:pt x="0" y="9326"/>
                  </a:lnTo>
                  <a:lnTo>
                    <a:pt x="481" y="27151"/>
                  </a:lnTo>
                  <a:lnTo>
                    <a:pt x="16175" y="35674"/>
                  </a:lnTo>
                  <a:lnTo>
                    <a:pt x="31366" y="26326"/>
                  </a:lnTo>
                  <a:lnTo>
                    <a:pt x="30907"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3"/>
            <p:cNvSpPr/>
            <p:nvPr/>
          </p:nvSpPr>
          <p:spPr>
            <a:xfrm>
              <a:off x="3193100" y="203782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3"/>
            <p:cNvSpPr/>
            <p:nvPr/>
          </p:nvSpPr>
          <p:spPr>
            <a:xfrm>
              <a:off x="3609525" y="1307550"/>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a:off x="4035675" y="2035550"/>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a:off x="4452075" y="1305825"/>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3"/>
            <p:cNvSpPr/>
            <p:nvPr/>
          </p:nvSpPr>
          <p:spPr>
            <a:xfrm>
              <a:off x="4878800" y="203382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a:off x="5294650" y="1303525"/>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683750" y="3503025"/>
              <a:ext cx="784150" cy="891825"/>
            </a:xfrm>
            <a:custGeom>
              <a:avLst/>
              <a:gdLst/>
              <a:ahLst/>
              <a:cxnLst/>
              <a:rect l="l" t="t" r="r" b="b"/>
              <a:pathLst>
                <a:path w="31366" h="35673" extrusionOk="0">
                  <a:moveTo>
                    <a:pt x="15213" y="0"/>
                  </a:moveTo>
                  <a:lnTo>
                    <a:pt x="0" y="9325"/>
                  </a:lnTo>
                  <a:lnTo>
                    <a:pt x="481" y="27150"/>
                  </a:lnTo>
                  <a:lnTo>
                    <a:pt x="16175" y="35673"/>
                  </a:lnTo>
                  <a:lnTo>
                    <a:pt x="31366" y="26325"/>
                  </a:lnTo>
                  <a:lnTo>
                    <a:pt x="30907"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a:off x="1526875" y="3501300"/>
              <a:ext cx="784175" cy="891275"/>
            </a:xfrm>
            <a:custGeom>
              <a:avLst/>
              <a:gdLst/>
              <a:ahLst/>
              <a:cxnLst/>
              <a:rect l="l" t="t" r="r" b="b"/>
              <a:pathLst>
                <a:path w="31367" h="35651" extrusionOk="0">
                  <a:moveTo>
                    <a:pt x="15191" y="0"/>
                  </a:moveTo>
                  <a:lnTo>
                    <a:pt x="0" y="9325"/>
                  </a:lnTo>
                  <a:lnTo>
                    <a:pt x="482" y="27150"/>
                  </a:lnTo>
                  <a:lnTo>
                    <a:pt x="16153" y="35650"/>
                  </a:lnTo>
                  <a:lnTo>
                    <a:pt x="31366" y="26325"/>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a:off x="1943300" y="2771000"/>
              <a:ext cx="784150" cy="891850"/>
            </a:xfrm>
            <a:custGeom>
              <a:avLst/>
              <a:gdLst/>
              <a:ahLst/>
              <a:cxnLst/>
              <a:rect l="l" t="t" r="r" b="b"/>
              <a:pathLst>
                <a:path w="31366" h="35674" extrusionOk="0">
                  <a:moveTo>
                    <a:pt x="15190" y="0"/>
                  </a:moveTo>
                  <a:lnTo>
                    <a:pt x="0" y="9325"/>
                  </a:lnTo>
                  <a:lnTo>
                    <a:pt x="458" y="27173"/>
                  </a:lnTo>
                  <a:lnTo>
                    <a:pt x="16152" y="35673"/>
                  </a:lnTo>
                  <a:lnTo>
                    <a:pt x="31366" y="26325"/>
                  </a:lnTo>
                  <a:lnTo>
                    <a:pt x="30884"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a:off x="2369450" y="3499000"/>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3"/>
            <p:cNvSpPr/>
            <p:nvPr/>
          </p:nvSpPr>
          <p:spPr>
            <a:xfrm>
              <a:off x="3212575" y="3497275"/>
              <a:ext cx="783600" cy="891850"/>
            </a:xfrm>
            <a:custGeom>
              <a:avLst/>
              <a:gdLst/>
              <a:ahLst/>
              <a:cxnLst/>
              <a:rect l="l" t="t" r="r" b="b"/>
              <a:pathLst>
                <a:path w="31344" h="35674" extrusionOk="0">
                  <a:moveTo>
                    <a:pt x="15191" y="1"/>
                  </a:moveTo>
                  <a:lnTo>
                    <a:pt x="0" y="9326"/>
                  </a:lnTo>
                  <a:lnTo>
                    <a:pt x="459" y="27174"/>
                  </a:lnTo>
                  <a:lnTo>
                    <a:pt x="16153" y="35674"/>
                  </a:lnTo>
                  <a:lnTo>
                    <a:pt x="31343"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3"/>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2/17/23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extLst>
      <p:ext uri="{BB962C8B-B14F-4D97-AF65-F5344CB8AC3E}">
        <p14:creationId xmlns:p14="http://schemas.microsoft.com/office/powerpoint/2010/main" val="16130117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1pPr>
            <a:lvl2pPr lvl="1">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2pPr>
            <a:lvl3pPr lvl="2">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3pPr>
            <a:lvl4pPr lvl="3">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4pPr>
            <a:lvl5pPr lvl="4">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5pPr>
            <a:lvl6pPr lvl="5">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6pPr>
            <a:lvl7pPr lvl="6">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7pPr>
            <a:lvl8pPr lvl="7">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8pPr>
            <a:lvl9pPr lvl="8">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Nunito"/>
              <a:buChar char="●"/>
              <a:defRPr sz="1800">
                <a:solidFill>
                  <a:schemeClr val="dk1"/>
                </a:solidFill>
                <a:latin typeface="Nunito"/>
                <a:ea typeface="Nunito"/>
                <a:cs typeface="Nunito"/>
                <a:sym typeface="Nunito"/>
              </a:defRPr>
            </a:lvl1pPr>
            <a:lvl2pPr marL="914400" lvl="1"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04800">
              <a:lnSpc>
                <a:spcPct val="115000"/>
              </a:lnSpc>
              <a:spcBef>
                <a:spcPts val="1600"/>
              </a:spcBef>
              <a:spcAft>
                <a:spcPts val="0"/>
              </a:spcAft>
              <a:buClr>
                <a:schemeClr val="dk1"/>
              </a:buClr>
              <a:buSzPts val="1200"/>
              <a:buFont typeface="Nunito"/>
              <a:buChar char="■"/>
              <a:defRPr sz="1200">
                <a:solidFill>
                  <a:schemeClr val="dk1"/>
                </a:solidFill>
                <a:latin typeface="Nunito"/>
                <a:ea typeface="Nunito"/>
                <a:cs typeface="Nunito"/>
                <a:sym typeface="Nunito"/>
              </a:defRPr>
            </a:lvl3pPr>
            <a:lvl4pPr marL="1828800" lvl="3" indent="-304800">
              <a:lnSpc>
                <a:spcPct val="115000"/>
              </a:lnSpc>
              <a:spcBef>
                <a:spcPts val="1600"/>
              </a:spcBef>
              <a:spcAft>
                <a:spcPts val="0"/>
              </a:spcAft>
              <a:buClr>
                <a:schemeClr val="dk1"/>
              </a:buClr>
              <a:buSzPts val="1200"/>
              <a:buFont typeface="Nunito"/>
              <a:buChar char="●"/>
              <a:defRPr sz="1200">
                <a:solidFill>
                  <a:schemeClr val="dk1"/>
                </a:solidFill>
                <a:latin typeface="Nunito"/>
                <a:ea typeface="Nunito"/>
                <a:cs typeface="Nunito"/>
                <a:sym typeface="Nunito"/>
              </a:defRPr>
            </a:lvl4pPr>
            <a:lvl5pPr marL="2286000" lvl="4" indent="-304800">
              <a:lnSpc>
                <a:spcPct val="115000"/>
              </a:lnSpc>
              <a:spcBef>
                <a:spcPts val="1600"/>
              </a:spcBef>
              <a:spcAft>
                <a:spcPts val="0"/>
              </a:spcAft>
              <a:buClr>
                <a:schemeClr val="dk1"/>
              </a:buClr>
              <a:buSzPts val="1200"/>
              <a:buFont typeface="Nunito"/>
              <a:buChar char="○"/>
              <a:defRPr sz="1200">
                <a:solidFill>
                  <a:schemeClr val="dk1"/>
                </a:solidFill>
                <a:latin typeface="Nunito"/>
                <a:ea typeface="Nunito"/>
                <a:cs typeface="Nunito"/>
                <a:sym typeface="Nunito"/>
              </a:defRPr>
            </a:lvl5pPr>
            <a:lvl6pPr marL="2743200" lvl="5" indent="-304800">
              <a:lnSpc>
                <a:spcPct val="115000"/>
              </a:lnSpc>
              <a:spcBef>
                <a:spcPts val="1600"/>
              </a:spcBef>
              <a:spcAft>
                <a:spcPts val="0"/>
              </a:spcAft>
              <a:buClr>
                <a:schemeClr val="dk1"/>
              </a:buClr>
              <a:buSzPts val="1200"/>
              <a:buFont typeface="Nunito"/>
              <a:buChar char="■"/>
              <a:defRPr sz="1200">
                <a:solidFill>
                  <a:schemeClr val="dk1"/>
                </a:solidFill>
                <a:latin typeface="Nunito"/>
                <a:ea typeface="Nunito"/>
                <a:cs typeface="Nunito"/>
                <a:sym typeface="Nunito"/>
              </a:defRPr>
            </a:lvl6pPr>
            <a:lvl7pPr marL="3200400" lvl="6" indent="-304800">
              <a:lnSpc>
                <a:spcPct val="115000"/>
              </a:lnSpc>
              <a:spcBef>
                <a:spcPts val="1600"/>
              </a:spcBef>
              <a:spcAft>
                <a:spcPts val="0"/>
              </a:spcAft>
              <a:buClr>
                <a:schemeClr val="dk1"/>
              </a:buClr>
              <a:buSzPts val="1200"/>
              <a:buFont typeface="Nunito"/>
              <a:buChar char="●"/>
              <a:defRPr sz="1200">
                <a:solidFill>
                  <a:schemeClr val="dk1"/>
                </a:solidFill>
                <a:latin typeface="Nunito"/>
                <a:ea typeface="Nunito"/>
                <a:cs typeface="Nunito"/>
                <a:sym typeface="Nunito"/>
              </a:defRPr>
            </a:lvl7pPr>
            <a:lvl8pPr marL="3657600" lvl="7" indent="-304800">
              <a:lnSpc>
                <a:spcPct val="115000"/>
              </a:lnSpc>
              <a:spcBef>
                <a:spcPts val="1600"/>
              </a:spcBef>
              <a:spcAft>
                <a:spcPts val="0"/>
              </a:spcAft>
              <a:buClr>
                <a:schemeClr val="dk1"/>
              </a:buClr>
              <a:buSzPts val="1200"/>
              <a:buFont typeface="Nunito"/>
              <a:buChar char="○"/>
              <a:defRPr sz="1200">
                <a:solidFill>
                  <a:schemeClr val="dk1"/>
                </a:solidFill>
                <a:latin typeface="Nunito"/>
                <a:ea typeface="Nunito"/>
                <a:cs typeface="Nunito"/>
                <a:sym typeface="Nunito"/>
              </a:defRPr>
            </a:lvl8pPr>
            <a:lvl9pPr marL="4114800" lvl="8" indent="-304800">
              <a:lnSpc>
                <a:spcPct val="115000"/>
              </a:lnSpc>
              <a:spcBef>
                <a:spcPts val="1600"/>
              </a:spcBef>
              <a:spcAft>
                <a:spcPts val="1600"/>
              </a:spcAft>
              <a:buClr>
                <a:schemeClr val="dk1"/>
              </a:buClr>
              <a:buSzPts val="1200"/>
              <a:buFont typeface="Nunito"/>
              <a:buChar char="■"/>
              <a:defRPr sz="1200">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794"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0000FF"/>
          </p15:clr>
        </p15:guide>
        <p15:guide id="2">
          <p15:clr>
            <a:srgbClr val="0000FF"/>
          </p15:clr>
        </p15:guide>
        <p15:guide id="3" pos="5760">
          <p15:clr>
            <a:srgbClr val="0000FF"/>
          </p15:clr>
        </p15:guide>
        <p15:guide id="4" pos="449">
          <p15:clr>
            <a:srgbClr val="0000FF"/>
          </p15:clr>
        </p15:guide>
        <p15:guide id="5" pos="5311">
          <p15:clr>
            <a:srgbClr val="0000FF"/>
          </p15:clr>
        </p15:guide>
        <p15:guide id="6" orient="horz" pos="1620">
          <p15:clr>
            <a:srgbClr val="0000FF"/>
          </p15:clr>
        </p15:guide>
        <p15:guide id="7" orient="horz" pos="340">
          <p15:clr>
            <a:srgbClr val="0000FF"/>
          </p15:clr>
        </p15:guide>
        <p15:guide id="8" orient="horz">
          <p15:clr>
            <a:srgbClr val="0000FF"/>
          </p15:clr>
        </p15:guide>
        <p15:guide id="9" orient="horz" pos="2903">
          <p15:clr>
            <a:srgbClr val="0000FF"/>
          </p15:clr>
        </p15:guide>
        <p15:guide id="10" orient="horz" pos="3237">
          <p15:clr>
            <a:srgbClr val="0000F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1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9.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notesSlide" Target="../notesSlides/notesSlide26.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61.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0.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65.emf"/><Relationship Id="rId5" Type="http://schemas.openxmlformats.org/officeDocument/2006/relationships/image" Target="../media/image64.pn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emf"/></Relationships>
</file>

<file path=ppt/slides/_rels/slide3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jpg"/><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4.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EB6D6508-8B51-4D62-DE9C-D46F70040B75}"/>
              </a:ext>
            </a:extLst>
          </p:cNvPr>
          <p:cNvSpPr txBox="1"/>
          <p:nvPr/>
        </p:nvSpPr>
        <p:spPr>
          <a:xfrm>
            <a:off x="0" y="1161393"/>
            <a:ext cx="9144000" cy="258532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a:ln>
                  <a:noFill/>
                </a:ln>
                <a:solidFill>
                  <a:srgbClr val="F9B321"/>
                </a:solidFill>
                <a:effectLst/>
                <a:uLnTx/>
                <a:uFillTx/>
                <a:latin typeface="Poppins" pitchFamily="2" charset="77"/>
                <a:ea typeface="Hiragino Maru Gothic Pro W4" panose="020F0400000000000000" pitchFamily="34" charset="-128"/>
                <a:cs typeface="Poppins" pitchFamily="2" charset="77"/>
                <a:sym typeface="Arial"/>
              </a:rPr>
              <a:t>HONEYBEE HEALTH</a:t>
            </a:r>
          </a:p>
          <a:p>
            <a:pPr marL="457200" marR="0" lvl="0" indent="-298450" algn="ctr"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3600" b="1">
                <a:solidFill>
                  <a:srgbClr val="FFFFFF"/>
                </a:solidFill>
                <a:latin typeface="Poppins" pitchFamily="2" charset="77"/>
                <a:ea typeface="Hiragino Maru Gothic Pro W4" panose="020F0400000000000000" pitchFamily="34" charset="-128"/>
                <a:cs typeface="Poppins" pitchFamily="2" charset="77"/>
              </a:rPr>
              <a:t>Evaluation of risk</a:t>
            </a:r>
            <a:r>
              <a:rPr kumimoji="0" lang="en-US" sz="3600" b="1" i="0" u="none" strike="noStrike" kern="0" cap="none" spc="0" normalizeH="0" baseline="0" noProof="0">
                <a:ln>
                  <a:noFill/>
                </a:ln>
                <a:solidFill>
                  <a:srgbClr val="FFFFFF"/>
                </a:solidFill>
                <a:effectLst/>
                <a:uLnTx/>
                <a:uFillTx/>
                <a:latin typeface="Poppins" pitchFamily="2" charset="77"/>
                <a:ea typeface="Hiragino Maru Gothic Pro W4" panose="020F0400000000000000" pitchFamily="34" charset="-128"/>
                <a:cs typeface="Poppins" pitchFamily="2" charset="77"/>
                <a:sym typeface="Arial"/>
              </a:rPr>
              <a:t> factors &amp; </a:t>
            </a:r>
          </a:p>
          <a:p>
            <a:pPr marL="457200" marR="0" lvl="0" indent="-298450" algn="ctr"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3600" b="1" i="0" u="none" strike="noStrike" kern="0" cap="none" spc="0" normalizeH="0" baseline="0" noProof="0">
                <a:ln>
                  <a:noFill/>
                </a:ln>
                <a:solidFill>
                  <a:srgbClr val="FFFFFF"/>
                </a:solidFill>
                <a:effectLst/>
                <a:uLnTx/>
                <a:uFillTx/>
                <a:latin typeface="Poppins" pitchFamily="2" charset="77"/>
                <a:ea typeface="Hiragino Maru Gothic Pro W4" panose="020F0400000000000000" pitchFamily="34" charset="-128"/>
                <a:cs typeface="Poppins" pitchFamily="2" charset="77"/>
                <a:sym typeface="Arial"/>
              </a:rPr>
              <a:t>strategies to mitigate </a:t>
            </a:r>
          </a:p>
          <a:p>
            <a:pPr marL="457200" marR="0" lvl="0" indent="-298450" algn="ctr"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3600" b="1" i="0" u="none" strike="noStrike" kern="0" cap="none" spc="0" normalizeH="0" baseline="0" noProof="0">
                <a:ln>
                  <a:noFill/>
                </a:ln>
                <a:solidFill>
                  <a:srgbClr val="FFFFFF"/>
                </a:solidFill>
                <a:effectLst/>
                <a:uLnTx/>
                <a:uFillTx/>
                <a:latin typeface="Poppins" pitchFamily="2" charset="77"/>
                <a:ea typeface="Hiragino Maru Gothic Pro W4" panose="020F0400000000000000" pitchFamily="34" charset="-128"/>
                <a:cs typeface="Poppins" pitchFamily="2" charset="77"/>
                <a:sym typeface="Arial"/>
              </a:rPr>
              <a:t>colony losses</a:t>
            </a:r>
            <a:endParaRPr lang="en-US" sz="3600">
              <a:effectLst/>
              <a:latin typeface="Calibri" panose="020F0502020204030204" pitchFamily="34" charset="0"/>
              <a:cs typeface="Calibri" panose="020F0502020204030204" pitchFamily="34" charset="0"/>
            </a:endParaRPr>
          </a:p>
        </p:txBody>
      </p:sp>
      <p:sp>
        <p:nvSpPr>
          <p:cNvPr id="4" name="CasellaDiTesto 3">
            <a:extLst>
              <a:ext uri="{FF2B5EF4-FFF2-40B4-BE49-F238E27FC236}">
                <a16:creationId xmlns:a16="http://schemas.microsoft.com/office/drawing/2014/main" id="{CA5D93D7-A38D-13A4-A6B0-C78A8637B11D}"/>
              </a:ext>
            </a:extLst>
          </p:cNvPr>
          <p:cNvSpPr txBox="1"/>
          <p:nvPr/>
        </p:nvSpPr>
        <p:spPr>
          <a:xfrm>
            <a:off x="230898" y="3918823"/>
            <a:ext cx="196187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a:solidFill>
                  <a:schemeClr val="bg1"/>
                </a:solidFill>
                <a:latin typeface="Helvetica" pitchFamily="2" charset="0"/>
                <a:cs typeface="Calibri"/>
              </a:rPr>
              <a:t>Marta </a:t>
            </a:r>
            <a:r>
              <a:rPr lang="en-AU" err="1">
                <a:solidFill>
                  <a:schemeClr val="bg1"/>
                </a:solidFill>
                <a:latin typeface="Helvetica" pitchFamily="2" charset="0"/>
                <a:cs typeface="Calibri"/>
              </a:rPr>
              <a:t>Cerri</a:t>
            </a:r>
            <a:r>
              <a:rPr lang="en-AU">
                <a:solidFill>
                  <a:schemeClr val="bg1"/>
                </a:solidFill>
                <a:latin typeface="Helvetica" pitchFamily="2" charset="0"/>
                <a:cs typeface="Calibri"/>
              </a:rPr>
              <a:t> (5 CFU)</a:t>
            </a:r>
          </a:p>
          <a:p>
            <a:r>
              <a:rPr lang="en-AU">
                <a:solidFill>
                  <a:schemeClr val="bg1"/>
                </a:solidFill>
                <a:latin typeface="Helvetica" pitchFamily="2" charset="0"/>
                <a:cs typeface="Calibri"/>
              </a:rPr>
              <a:t>Luca </a:t>
            </a:r>
            <a:r>
              <a:rPr lang="en-AU" err="1">
                <a:solidFill>
                  <a:schemeClr val="bg1"/>
                </a:solidFill>
                <a:latin typeface="Helvetica" pitchFamily="2" charset="0"/>
                <a:cs typeface="Calibri"/>
              </a:rPr>
              <a:t>Mainini</a:t>
            </a:r>
            <a:r>
              <a:rPr lang="en-AU">
                <a:solidFill>
                  <a:schemeClr val="bg1"/>
                </a:solidFill>
                <a:latin typeface="Helvetica" pitchFamily="2" charset="0"/>
                <a:cs typeface="Calibri"/>
              </a:rPr>
              <a:t> (5)</a:t>
            </a:r>
          </a:p>
          <a:p>
            <a:r>
              <a:rPr lang="en-AU" err="1">
                <a:solidFill>
                  <a:schemeClr val="bg1"/>
                </a:solidFill>
                <a:latin typeface="Helvetica" pitchFamily="2" charset="0"/>
                <a:cs typeface="Calibri"/>
              </a:rPr>
              <a:t>Lupo</a:t>
            </a:r>
            <a:r>
              <a:rPr lang="en-AU">
                <a:solidFill>
                  <a:schemeClr val="bg1"/>
                </a:solidFill>
                <a:latin typeface="Helvetica" pitchFamily="2" charset="0"/>
                <a:cs typeface="Calibri"/>
              </a:rPr>
              <a:t> </a:t>
            </a:r>
            <a:r>
              <a:rPr lang="en-AU" err="1">
                <a:solidFill>
                  <a:schemeClr val="bg1"/>
                </a:solidFill>
                <a:latin typeface="Helvetica" pitchFamily="2" charset="0"/>
                <a:cs typeface="Calibri"/>
              </a:rPr>
              <a:t>Marsigli</a:t>
            </a:r>
            <a:r>
              <a:rPr lang="en-AU">
                <a:solidFill>
                  <a:schemeClr val="bg1"/>
                </a:solidFill>
                <a:latin typeface="Helvetica" pitchFamily="2" charset="0"/>
                <a:cs typeface="Calibri"/>
              </a:rPr>
              <a:t> (8)</a:t>
            </a:r>
          </a:p>
          <a:p>
            <a:r>
              <a:rPr lang="en-AU">
                <a:solidFill>
                  <a:schemeClr val="bg1"/>
                </a:solidFill>
                <a:latin typeface="Helvetica" pitchFamily="2" charset="0"/>
                <a:cs typeface="Calibri"/>
              </a:rPr>
              <a:t>Eugenio </a:t>
            </a:r>
            <a:r>
              <a:rPr lang="en-AU" err="1">
                <a:solidFill>
                  <a:schemeClr val="bg1"/>
                </a:solidFill>
                <a:latin typeface="Helvetica" pitchFamily="2" charset="0"/>
                <a:cs typeface="Calibri"/>
              </a:rPr>
              <a:t>Varetti</a:t>
            </a:r>
            <a:r>
              <a:rPr lang="en-AU">
                <a:solidFill>
                  <a:schemeClr val="bg1"/>
                </a:solidFill>
                <a:latin typeface="Helvetica" pitchFamily="2" charset="0"/>
                <a:cs typeface="Calibri"/>
              </a:rPr>
              <a:t> (8)</a:t>
            </a:r>
          </a:p>
        </p:txBody>
      </p:sp>
      <p:sp>
        <p:nvSpPr>
          <p:cNvPr id="5" name="CasellaDiTesto 4">
            <a:extLst>
              <a:ext uri="{FF2B5EF4-FFF2-40B4-BE49-F238E27FC236}">
                <a16:creationId xmlns:a16="http://schemas.microsoft.com/office/drawing/2014/main" id="{0ABE020C-9F9C-4DB3-5803-8C5063511B1D}"/>
              </a:ext>
            </a:extLst>
          </p:cNvPr>
          <p:cNvSpPr txBox="1"/>
          <p:nvPr/>
        </p:nvSpPr>
        <p:spPr>
          <a:xfrm>
            <a:off x="3020132" y="434487"/>
            <a:ext cx="3103735" cy="338554"/>
          </a:xfrm>
          <a:prstGeom prst="rect">
            <a:avLst/>
          </a:prstGeom>
          <a:noFill/>
        </p:spPr>
        <p:txBody>
          <a:bodyPr wrap="none" rtlCol="0">
            <a:spAutoFit/>
          </a:bodyPr>
          <a:lstStyle/>
          <a:p>
            <a:r>
              <a:rPr lang="en-AU" sz="1600">
                <a:solidFill>
                  <a:schemeClr val="bg1"/>
                </a:solidFill>
                <a:latin typeface="Helvetica" pitchFamily="2" charset="0"/>
                <a:cs typeface="Calibri"/>
              </a:rPr>
              <a:t>Nonparametric</a:t>
            </a:r>
            <a:r>
              <a:rPr lang="en-AU" sz="1600">
                <a:solidFill>
                  <a:schemeClr val="bg1"/>
                </a:solidFill>
                <a:latin typeface="Helvetica" pitchFamily="2" charset="0"/>
              </a:rPr>
              <a:t> </a:t>
            </a:r>
            <a:r>
              <a:rPr lang="en-AU" sz="1600">
                <a:solidFill>
                  <a:schemeClr val="bg1"/>
                </a:solidFill>
                <a:latin typeface="Helvetica" pitchFamily="2" charset="0"/>
                <a:cs typeface="Calibri"/>
              </a:rPr>
              <a:t>Statistics Project</a:t>
            </a:r>
          </a:p>
        </p:txBody>
      </p:sp>
    </p:spTree>
    <p:extLst>
      <p:ext uri="{BB962C8B-B14F-4D97-AF65-F5344CB8AC3E}">
        <p14:creationId xmlns:p14="http://schemas.microsoft.com/office/powerpoint/2010/main" val="1660210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6" name="Rectangle: Rounded Corners 2">
            <a:extLst>
              <a:ext uri="{FF2B5EF4-FFF2-40B4-BE49-F238E27FC236}">
                <a16:creationId xmlns:a16="http://schemas.microsoft.com/office/drawing/2014/main" id="{CE6EC13D-1464-541E-785F-41C771A9FDCD}"/>
              </a:ext>
            </a:extLst>
          </p:cNvPr>
          <p:cNvSpPr/>
          <p:nvPr/>
        </p:nvSpPr>
        <p:spPr>
          <a:xfrm>
            <a:off x="2803090" y="719697"/>
            <a:ext cx="1768910" cy="369284"/>
          </a:xfrm>
          <a:prstGeom prst="roundRect">
            <a:avLst>
              <a:gd name="adj" fmla="val 50000"/>
            </a:avLst>
          </a:prstGeom>
          <a:solidFill>
            <a:srgbClr val="FFE184"/>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ysClr val="windowText" lastClr="000000"/>
                </a:solidFill>
              </a:rPr>
              <a:t>Q1: January - March</a:t>
            </a:r>
          </a:p>
        </p:txBody>
      </p:sp>
      <p:sp>
        <p:nvSpPr>
          <p:cNvPr id="7" name="Rectangle: Rounded Corners 3">
            <a:extLst>
              <a:ext uri="{FF2B5EF4-FFF2-40B4-BE49-F238E27FC236}">
                <a16:creationId xmlns:a16="http://schemas.microsoft.com/office/drawing/2014/main" id="{081FD830-80F8-098A-84CF-2993E2CC8FA6}"/>
              </a:ext>
            </a:extLst>
          </p:cNvPr>
          <p:cNvSpPr/>
          <p:nvPr/>
        </p:nvSpPr>
        <p:spPr>
          <a:xfrm>
            <a:off x="2803089" y="1439018"/>
            <a:ext cx="1768911" cy="369284"/>
          </a:xfrm>
          <a:prstGeom prst="roundRect">
            <a:avLst>
              <a:gd name="adj" fmla="val 50000"/>
            </a:avLst>
          </a:prstGeom>
          <a:solidFill>
            <a:srgbClr val="FFE184"/>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ysClr val="windowText" lastClr="000000"/>
                </a:solidFill>
              </a:rPr>
              <a:t>Q2: April - June </a:t>
            </a:r>
          </a:p>
        </p:txBody>
      </p:sp>
      <p:sp>
        <p:nvSpPr>
          <p:cNvPr id="8" name="Rectangle: Rounded Corners 4">
            <a:extLst>
              <a:ext uri="{FF2B5EF4-FFF2-40B4-BE49-F238E27FC236}">
                <a16:creationId xmlns:a16="http://schemas.microsoft.com/office/drawing/2014/main" id="{1BD90D62-2BBF-32C7-172E-E62A99824D9F}"/>
              </a:ext>
            </a:extLst>
          </p:cNvPr>
          <p:cNvSpPr/>
          <p:nvPr/>
        </p:nvSpPr>
        <p:spPr>
          <a:xfrm>
            <a:off x="2800196" y="2132672"/>
            <a:ext cx="1771805" cy="369284"/>
          </a:xfrm>
          <a:prstGeom prst="roundRect">
            <a:avLst>
              <a:gd name="adj" fmla="val 50000"/>
            </a:avLst>
          </a:prstGeom>
          <a:solidFill>
            <a:srgbClr val="FFE184"/>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Q3: July - September </a:t>
            </a:r>
          </a:p>
        </p:txBody>
      </p:sp>
      <p:cxnSp>
        <p:nvCxnSpPr>
          <p:cNvPr id="9" name="Connector: Elbow 8">
            <a:extLst>
              <a:ext uri="{FF2B5EF4-FFF2-40B4-BE49-F238E27FC236}">
                <a16:creationId xmlns:a16="http://schemas.microsoft.com/office/drawing/2014/main" id="{3BAD02EB-304A-1022-42D0-D42361ADD2C0}"/>
              </a:ext>
            </a:extLst>
          </p:cNvPr>
          <p:cNvCxnSpPr>
            <a:cxnSpLocks/>
            <a:stCxn id="6" idx="1"/>
            <a:endCxn id="35" idx="3"/>
          </p:cNvCxnSpPr>
          <p:nvPr/>
        </p:nvCxnSpPr>
        <p:spPr>
          <a:xfrm rot="10800000" flipV="1">
            <a:off x="2140898" y="904339"/>
            <a:ext cx="662192" cy="1214870"/>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 name="Connector: Elbow 8">
            <a:extLst>
              <a:ext uri="{FF2B5EF4-FFF2-40B4-BE49-F238E27FC236}">
                <a16:creationId xmlns:a16="http://schemas.microsoft.com/office/drawing/2014/main" id="{A70B52D5-6B47-15A1-9702-C56D2546DCDB}"/>
              </a:ext>
            </a:extLst>
          </p:cNvPr>
          <p:cNvCxnSpPr>
            <a:cxnSpLocks/>
            <a:stCxn id="7" idx="1"/>
            <a:endCxn id="35" idx="3"/>
          </p:cNvCxnSpPr>
          <p:nvPr/>
        </p:nvCxnSpPr>
        <p:spPr>
          <a:xfrm rot="10800000" flipV="1">
            <a:off x="2140899" y="1623659"/>
            <a:ext cx="662191" cy="495549"/>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2" name="Connector: Elbow 8">
            <a:extLst>
              <a:ext uri="{FF2B5EF4-FFF2-40B4-BE49-F238E27FC236}">
                <a16:creationId xmlns:a16="http://schemas.microsoft.com/office/drawing/2014/main" id="{B3E66956-997E-C426-B585-73769DCB8B08}"/>
              </a:ext>
            </a:extLst>
          </p:cNvPr>
          <p:cNvCxnSpPr>
            <a:cxnSpLocks/>
            <a:stCxn id="8" idx="1"/>
            <a:endCxn id="35" idx="3"/>
          </p:cNvCxnSpPr>
          <p:nvPr/>
        </p:nvCxnSpPr>
        <p:spPr>
          <a:xfrm rot="10800000">
            <a:off x="2140898" y="2119210"/>
            <a:ext cx="659298" cy="198105"/>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 name="Connector: Elbow 8">
            <a:extLst>
              <a:ext uri="{FF2B5EF4-FFF2-40B4-BE49-F238E27FC236}">
                <a16:creationId xmlns:a16="http://schemas.microsoft.com/office/drawing/2014/main" id="{788F6994-F50A-FF38-91C7-69B76BA709F1}"/>
              </a:ext>
            </a:extLst>
          </p:cNvPr>
          <p:cNvCxnSpPr>
            <a:cxnSpLocks/>
            <a:stCxn id="23" idx="1"/>
            <a:endCxn id="35" idx="3"/>
          </p:cNvCxnSpPr>
          <p:nvPr/>
        </p:nvCxnSpPr>
        <p:spPr>
          <a:xfrm rot="10800000">
            <a:off x="2140899" y="2119210"/>
            <a:ext cx="654317" cy="927993"/>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4" name="Rectangle: Rounded Corners 61">
            <a:extLst>
              <a:ext uri="{FF2B5EF4-FFF2-40B4-BE49-F238E27FC236}">
                <a16:creationId xmlns:a16="http://schemas.microsoft.com/office/drawing/2014/main" id="{0AEFE34D-5056-929F-C2E4-0C4A015F0B53}"/>
              </a:ext>
            </a:extLst>
          </p:cNvPr>
          <p:cNvSpPr/>
          <p:nvPr/>
        </p:nvSpPr>
        <p:spPr>
          <a:xfrm>
            <a:off x="4911803" y="539379"/>
            <a:ext cx="1016034"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chemeClr val="tx1"/>
                </a:solidFill>
                <a:ea typeface="Open Sans Light"/>
                <a:cs typeface="Open Sans Light"/>
              </a:rPr>
              <a:t>Number of colonies</a:t>
            </a:r>
          </a:p>
        </p:txBody>
      </p:sp>
      <p:sp>
        <p:nvSpPr>
          <p:cNvPr id="15" name="Rectangle: Rounded Corners 62">
            <a:extLst>
              <a:ext uri="{FF2B5EF4-FFF2-40B4-BE49-F238E27FC236}">
                <a16:creationId xmlns:a16="http://schemas.microsoft.com/office/drawing/2014/main" id="{BA75313A-B6CF-9F22-B413-6F7FA009E862}"/>
              </a:ext>
            </a:extLst>
          </p:cNvPr>
          <p:cNvSpPr/>
          <p:nvPr/>
        </p:nvSpPr>
        <p:spPr>
          <a:xfrm>
            <a:off x="4911803" y="936210"/>
            <a:ext cx="1016034"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chemeClr val="tx1"/>
                </a:solidFill>
              </a:rPr>
              <a:t>Max number of colonies</a:t>
            </a:r>
          </a:p>
        </p:txBody>
      </p:sp>
      <p:sp>
        <p:nvSpPr>
          <p:cNvPr id="16" name="Rectangle: Rounded Corners 80">
            <a:extLst>
              <a:ext uri="{FF2B5EF4-FFF2-40B4-BE49-F238E27FC236}">
                <a16:creationId xmlns:a16="http://schemas.microsoft.com/office/drawing/2014/main" id="{E8314B00-35B9-97A3-7D94-8569965A36D4}"/>
              </a:ext>
            </a:extLst>
          </p:cNvPr>
          <p:cNvSpPr/>
          <p:nvPr/>
        </p:nvSpPr>
        <p:spPr>
          <a:xfrm>
            <a:off x="4921532" y="1353932"/>
            <a:ext cx="1016034"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Colony lost</a:t>
            </a:r>
          </a:p>
        </p:txBody>
      </p:sp>
      <p:sp>
        <p:nvSpPr>
          <p:cNvPr id="17" name="Rectangle: Rounded Corners 81">
            <a:extLst>
              <a:ext uri="{FF2B5EF4-FFF2-40B4-BE49-F238E27FC236}">
                <a16:creationId xmlns:a16="http://schemas.microsoft.com/office/drawing/2014/main" id="{8238F102-BD9B-D4E2-FE51-F998CCDD9847}"/>
              </a:ext>
            </a:extLst>
          </p:cNvPr>
          <p:cNvSpPr/>
          <p:nvPr/>
        </p:nvSpPr>
        <p:spPr>
          <a:xfrm>
            <a:off x="4911802" y="1781558"/>
            <a:ext cx="1016035"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Colony added</a:t>
            </a:r>
          </a:p>
        </p:txBody>
      </p:sp>
      <p:sp>
        <p:nvSpPr>
          <p:cNvPr id="18" name="Rectangle: Rounded Corners 83">
            <a:extLst>
              <a:ext uri="{FF2B5EF4-FFF2-40B4-BE49-F238E27FC236}">
                <a16:creationId xmlns:a16="http://schemas.microsoft.com/office/drawing/2014/main" id="{5A24D535-3DD9-7EF9-E259-82BF30E76A4D}"/>
              </a:ext>
            </a:extLst>
          </p:cNvPr>
          <p:cNvSpPr/>
          <p:nvPr/>
        </p:nvSpPr>
        <p:spPr>
          <a:xfrm>
            <a:off x="4911802" y="2199963"/>
            <a:ext cx="1052927"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Colony renovated</a:t>
            </a:r>
          </a:p>
        </p:txBody>
      </p:sp>
      <p:sp>
        <p:nvSpPr>
          <p:cNvPr id="19" name="Rectangle: Rounded Corners 84">
            <a:extLst>
              <a:ext uri="{FF2B5EF4-FFF2-40B4-BE49-F238E27FC236}">
                <a16:creationId xmlns:a16="http://schemas.microsoft.com/office/drawing/2014/main" id="{ADDBC158-9494-9976-CE4A-34A9B694A04A}"/>
              </a:ext>
            </a:extLst>
          </p:cNvPr>
          <p:cNvSpPr/>
          <p:nvPr/>
        </p:nvSpPr>
        <p:spPr>
          <a:xfrm>
            <a:off x="4911803" y="2579818"/>
            <a:ext cx="1052926" cy="277448"/>
          </a:xfrm>
          <a:prstGeom prst="roundRect">
            <a:avLst>
              <a:gd name="adj" fmla="val 50000"/>
            </a:avLst>
          </a:prstGeom>
          <a:solidFill>
            <a:srgbClr val="FFA7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Stressors</a:t>
            </a:r>
          </a:p>
        </p:txBody>
      </p:sp>
      <p:sp>
        <p:nvSpPr>
          <p:cNvPr id="20" name="TextBox 141">
            <a:extLst>
              <a:ext uri="{FF2B5EF4-FFF2-40B4-BE49-F238E27FC236}">
                <a16:creationId xmlns:a16="http://schemas.microsoft.com/office/drawing/2014/main" id="{9C2C19A0-41A1-91E7-D80C-49E38E744C59}"/>
              </a:ext>
            </a:extLst>
          </p:cNvPr>
          <p:cNvSpPr txBox="1"/>
          <p:nvPr/>
        </p:nvSpPr>
        <p:spPr>
          <a:xfrm>
            <a:off x="5856036" y="541364"/>
            <a:ext cx="3175979" cy="230832"/>
          </a:xfrm>
          <a:prstGeom prst="rect">
            <a:avLst/>
          </a:prstGeom>
          <a:noFill/>
        </p:spPr>
        <p:txBody>
          <a:bodyPr wrap="square" rtlCol="0" anchor="ctr">
            <a:spAutoFit/>
          </a:bodyPr>
          <a:lstStyle/>
          <a:p>
            <a:r>
              <a:rPr lang="en-US" sz="900"/>
              <a:t> </a:t>
            </a:r>
          </a:p>
        </p:txBody>
      </p:sp>
      <p:sp>
        <p:nvSpPr>
          <p:cNvPr id="21" name="TextBox 143">
            <a:extLst>
              <a:ext uri="{FF2B5EF4-FFF2-40B4-BE49-F238E27FC236}">
                <a16:creationId xmlns:a16="http://schemas.microsoft.com/office/drawing/2014/main" id="{6E305E03-89B6-CB3E-5311-114021402FF9}"/>
              </a:ext>
            </a:extLst>
          </p:cNvPr>
          <p:cNvSpPr txBox="1"/>
          <p:nvPr/>
        </p:nvSpPr>
        <p:spPr>
          <a:xfrm>
            <a:off x="5964729" y="1374956"/>
            <a:ext cx="2833529" cy="246221"/>
          </a:xfrm>
          <a:prstGeom prst="rect">
            <a:avLst/>
          </a:prstGeom>
          <a:noFill/>
        </p:spPr>
        <p:txBody>
          <a:bodyPr wrap="square" rtlCol="0">
            <a:spAutoFit/>
          </a:bodyPr>
          <a:lstStyle>
            <a:defPPr marR="0" lvl="0" algn="l" rtl="0">
              <a:lnSpc>
                <a:spcPct val="100000"/>
              </a:lnSpc>
              <a:spcBef>
                <a:spcPts val="0"/>
              </a:spcBef>
              <a:spcAft>
                <a:spcPts val="0"/>
              </a:spcAft>
              <a:defRPr/>
            </a:defPPr>
            <a:lvl1pPr>
              <a:defRPr sz="1000"/>
            </a:lvl1pPr>
          </a:lstStyle>
          <a:p>
            <a:r>
              <a:rPr lang="en-US">
                <a:latin typeface="Helvetica" pitchFamily="2" charset="0"/>
                <a:ea typeface="Open Sans" panose="020B0606030504020204" pitchFamily="34" charset="0"/>
                <a:cs typeface="Calibri" panose="020F0502020204030204" pitchFamily="34" charset="0"/>
              </a:rPr>
              <a:t>Percentage and absolute values of colony lost</a:t>
            </a:r>
          </a:p>
        </p:txBody>
      </p:sp>
      <p:cxnSp>
        <p:nvCxnSpPr>
          <p:cNvPr id="22" name="Connector: Elbow 8">
            <a:extLst>
              <a:ext uri="{FF2B5EF4-FFF2-40B4-BE49-F238E27FC236}">
                <a16:creationId xmlns:a16="http://schemas.microsoft.com/office/drawing/2014/main" id="{DFF0D388-7761-5E46-3381-FD30A1FC9845}"/>
              </a:ext>
            </a:extLst>
          </p:cNvPr>
          <p:cNvCxnSpPr>
            <a:cxnSpLocks/>
            <a:stCxn id="19" idx="1"/>
            <a:endCxn id="7" idx="3"/>
          </p:cNvCxnSpPr>
          <p:nvPr/>
        </p:nvCxnSpPr>
        <p:spPr>
          <a:xfrm rot="10800000">
            <a:off x="4572001" y="1623660"/>
            <a:ext cx="339803" cy="1094882"/>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5">
            <a:extLst>
              <a:ext uri="{FF2B5EF4-FFF2-40B4-BE49-F238E27FC236}">
                <a16:creationId xmlns:a16="http://schemas.microsoft.com/office/drawing/2014/main" id="{2F74313D-3A22-B6CD-E217-22EC6D63E78A}"/>
              </a:ext>
            </a:extLst>
          </p:cNvPr>
          <p:cNvSpPr/>
          <p:nvPr/>
        </p:nvSpPr>
        <p:spPr>
          <a:xfrm>
            <a:off x="2795215" y="2862560"/>
            <a:ext cx="1784657" cy="369284"/>
          </a:xfrm>
          <a:prstGeom prst="roundRect">
            <a:avLst>
              <a:gd name="adj" fmla="val 50000"/>
            </a:avLst>
          </a:prstGeom>
          <a:solidFill>
            <a:srgbClr val="FFE184"/>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Q4: October - December</a:t>
            </a:r>
          </a:p>
        </p:txBody>
      </p:sp>
      <p:cxnSp>
        <p:nvCxnSpPr>
          <p:cNvPr id="24" name="Connector: Elbow 8">
            <a:extLst>
              <a:ext uri="{FF2B5EF4-FFF2-40B4-BE49-F238E27FC236}">
                <a16:creationId xmlns:a16="http://schemas.microsoft.com/office/drawing/2014/main" id="{6AA4AEEB-70AD-22D4-8A32-19C8A4D6E13E}"/>
              </a:ext>
            </a:extLst>
          </p:cNvPr>
          <p:cNvCxnSpPr>
            <a:cxnSpLocks/>
            <a:stCxn id="18" idx="1"/>
            <a:endCxn id="7" idx="3"/>
          </p:cNvCxnSpPr>
          <p:nvPr/>
        </p:nvCxnSpPr>
        <p:spPr>
          <a:xfrm rot="10800000">
            <a:off x="4572000" y="1623661"/>
            <a:ext cx="339802" cy="715027"/>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Connector: Elbow 8">
            <a:extLst>
              <a:ext uri="{FF2B5EF4-FFF2-40B4-BE49-F238E27FC236}">
                <a16:creationId xmlns:a16="http://schemas.microsoft.com/office/drawing/2014/main" id="{5C4A0B42-F44B-A184-EAC3-4F2B57788FF5}"/>
              </a:ext>
            </a:extLst>
          </p:cNvPr>
          <p:cNvCxnSpPr>
            <a:cxnSpLocks/>
            <a:stCxn id="17" idx="1"/>
            <a:endCxn id="7" idx="3"/>
          </p:cNvCxnSpPr>
          <p:nvPr/>
        </p:nvCxnSpPr>
        <p:spPr>
          <a:xfrm rot="10800000">
            <a:off x="4572000" y="1623660"/>
            <a:ext cx="339802" cy="296622"/>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Connector: Elbow 8">
            <a:extLst>
              <a:ext uri="{FF2B5EF4-FFF2-40B4-BE49-F238E27FC236}">
                <a16:creationId xmlns:a16="http://schemas.microsoft.com/office/drawing/2014/main" id="{43F64B5D-A796-CF63-9F55-1408919AC7CA}"/>
              </a:ext>
            </a:extLst>
          </p:cNvPr>
          <p:cNvCxnSpPr>
            <a:cxnSpLocks/>
            <a:stCxn id="16" idx="1"/>
            <a:endCxn id="7" idx="3"/>
          </p:cNvCxnSpPr>
          <p:nvPr/>
        </p:nvCxnSpPr>
        <p:spPr>
          <a:xfrm rot="10800000" flipV="1">
            <a:off x="4572000" y="1492656"/>
            <a:ext cx="349532" cy="131004"/>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Connector: Elbow 8">
            <a:extLst>
              <a:ext uri="{FF2B5EF4-FFF2-40B4-BE49-F238E27FC236}">
                <a16:creationId xmlns:a16="http://schemas.microsoft.com/office/drawing/2014/main" id="{911651B2-BBB6-C46A-B862-EE259DE003BB}"/>
              </a:ext>
            </a:extLst>
          </p:cNvPr>
          <p:cNvCxnSpPr>
            <a:cxnSpLocks/>
            <a:stCxn id="15" idx="1"/>
            <a:endCxn id="7" idx="3"/>
          </p:cNvCxnSpPr>
          <p:nvPr/>
        </p:nvCxnSpPr>
        <p:spPr>
          <a:xfrm rot="10800000" flipV="1">
            <a:off x="4572001" y="1074934"/>
            <a:ext cx="339803" cy="548726"/>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Connector: Elbow 8">
            <a:extLst>
              <a:ext uri="{FF2B5EF4-FFF2-40B4-BE49-F238E27FC236}">
                <a16:creationId xmlns:a16="http://schemas.microsoft.com/office/drawing/2014/main" id="{EA17A1B5-B3B6-CEB6-DC5D-70C8871C606C}"/>
              </a:ext>
            </a:extLst>
          </p:cNvPr>
          <p:cNvCxnSpPr>
            <a:cxnSpLocks/>
            <a:stCxn id="14" idx="1"/>
            <a:endCxn id="7" idx="3"/>
          </p:cNvCxnSpPr>
          <p:nvPr/>
        </p:nvCxnSpPr>
        <p:spPr>
          <a:xfrm rot="10800000" flipV="1">
            <a:off x="4572001" y="678102"/>
            <a:ext cx="339803" cy="945557"/>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Connector: Elbow 8">
            <a:extLst>
              <a:ext uri="{FF2B5EF4-FFF2-40B4-BE49-F238E27FC236}">
                <a16:creationId xmlns:a16="http://schemas.microsoft.com/office/drawing/2014/main" id="{8BD56149-FF08-C822-2036-B3054539B618}"/>
              </a:ext>
            </a:extLst>
          </p:cNvPr>
          <p:cNvCxnSpPr>
            <a:cxnSpLocks/>
            <a:stCxn id="37" idx="0"/>
            <a:endCxn id="19" idx="2"/>
          </p:cNvCxnSpPr>
          <p:nvPr/>
        </p:nvCxnSpPr>
        <p:spPr>
          <a:xfrm rot="5400000" flipH="1" flipV="1">
            <a:off x="4962483" y="2886914"/>
            <a:ext cx="505430" cy="446135"/>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Connector: Elbow 8">
            <a:extLst>
              <a:ext uri="{FF2B5EF4-FFF2-40B4-BE49-F238E27FC236}">
                <a16:creationId xmlns:a16="http://schemas.microsoft.com/office/drawing/2014/main" id="{1916A011-D878-E273-9FBD-57B69AC86F4E}"/>
              </a:ext>
            </a:extLst>
          </p:cNvPr>
          <p:cNvCxnSpPr>
            <a:cxnSpLocks/>
            <a:stCxn id="39" idx="0"/>
            <a:endCxn id="19" idx="2"/>
          </p:cNvCxnSpPr>
          <p:nvPr/>
        </p:nvCxnSpPr>
        <p:spPr>
          <a:xfrm rot="16200000" flipV="1">
            <a:off x="5167464" y="3128069"/>
            <a:ext cx="872137" cy="330531"/>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Connector: Elbow 8">
            <a:extLst>
              <a:ext uri="{FF2B5EF4-FFF2-40B4-BE49-F238E27FC236}">
                <a16:creationId xmlns:a16="http://schemas.microsoft.com/office/drawing/2014/main" id="{828E7793-2B1A-15AF-2750-7FEE67D61C74}"/>
              </a:ext>
            </a:extLst>
          </p:cNvPr>
          <p:cNvCxnSpPr>
            <a:cxnSpLocks/>
            <a:stCxn id="38" idx="0"/>
            <a:endCxn id="19" idx="2"/>
          </p:cNvCxnSpPr>
          <p:nvPr/>
        </p:nvCxnSpPr>
        <p:spPr>
          <a:xfrm rot="16200000" flipV="1">
            <a:off x="5634092" y="2661441"/>
            <a:ext cx="507151" cy="898802"/>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Oval 8">
            <a:extLst>
              <a:ext uri="{FF2B5EF4-FFF2-40B4-BE49-F238E27FC236}">
                <a16:creationId xmlns:a16="http://schemas.microsoft.com/office/drawing/2014/main" id="{6578CCA4-70CA-5F8A-B165-1E24441C20E8}"/>
              </a:ext>
            </a:extLst>
          </p:cNvPr>
          <p:cNvSpPr/>
          <p:nvPr/>
        </p:nvSpPr>
        <p:spPr>
          <a:xfrm>
            <a:off x="718134" y="2529312"/>
            <a:ext cx="627182" cy="586859"/>
          </a:xfrm>
          <a:prstGeom prst="ellipse">
            <a:avLst/>
          </a:prstGeom>
          <a:solidFill>
            <a:srgbClr val="FFF1D0">
              <a:alpha val="66000"/>
            </a:srgbClr>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9">
            <a:extLst>
              <a:ext uri="{FF2B5EF4-FFF2-40B4-BE49-F238E27FC236}">
                <a16:creationId xmlns:a16="http://schemas.microsoft.com/office/drawing/2014/main" id="{76D886E6-FCF2-5278-14F9-136C5B28EBF8}"/>
              </a:ext>
            </a:extLst>
          </p:cNvPr>
          <p:cNvSpPr/>
          <p:nvPr/>
        </p:nvSpPr>
        <p:spPr>
          <a:xfrm>
            <a:off x="732371" y="2003516"/>
            <a:ext cx="914319" cy="870793"/>
          </a:xfrm>
          <a:prstGeom prst="ellipse">
            <a:avLst/>
          </a:prstGeom>
          <a:solidFill>
            <a:srgbClr val="FFF1D0">
              <a:alpha val="66000"/>
            </a:srgbClr>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10">
            <a:extLst>
              <a:ext uri="{FF2B5EF4-FFF2-40B4-BE49-F238E27FC236}">
                <a16:creationId xmlns:a16="http://schemas.microsoft.com/office/drawing/2014/main" id="{22B39966-C1EA-69C5-441B-C3E6B4991984}"/>
              </a:ext>
            </a:extLst>
          </p:cNvPr>
          <p:cNvSpPr/>
          <p:nvPr/>
        </p:nvSpPr>
        <p:spPr>
          <a:xfrm>
            <a:off x="788835" y="1804072"/>
            <a:ext cx="1058044" cy="854186"/>
          </a:xfrm>
          <a:prstGeom prst="ellipse">
            <a:avLst/>
          </a:prstGeom>
          <a:solidFill>
            <a:srgbClr val="FFF1D0">
              <a:alpha val="66000"/>
            </a:srgbClr>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35" name="Rectangle: Rounded Corners 1">
            <a:extLst>
              <a:ext uri="{FF2B5EF4-FFF2-40B4-BE49-F238E27FC236}">
                <a16:creationId xmlns:a16="http://schemas.microsoft.com/office/drawing/2014/main" id="{ED81FC75-32A6-C51E-6F4B-2F22F858A91B}"/>
              </a:ext>
            </a:extLst>
          </p:cNvPr>
          <p:cNvSpPr/>
          <p:nvPr/>
        </p:nvSpPr>
        <p:spPr>
          <a:xfrm>
            <a:off x="969008" y="1731443"/>
            <a:ext cx="1171890" cy="775531"/>
          </a:xfrm>
          <a:prstGeom prst="roundRect">
            <a:avLst>
              <a:gd name="adj" fmla="val 50000"/>
            </a:avLst>
          </a:prstGeom>
          <a:solidFill>
            <a:srgbClr val="FFD34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solidFill>
                  <a:srgbClr val="000000"/>
                </a:solidFill>
                <a:ea typeface="Open Sans Light"/>
                <a:cs typeface="Open Sans Light"/>
              </a:rPr>
              <a:t>YEAR</a:t>
            </a:r>
          </a:p>
          <a:p>
            <a:pPr algn="ctr"/>
            <a:r>
              <a:rPr lang="en-US" sz="1100" b="1">
                <a:solidFill>
                  <a:srgbClr val="000000"/>
                </a:solidFill>
                <a:ea typeface="Open Sans Light"/>
                <a:cs typeface="Open Sans Light"/>
              </a:rPr>
              <a:t>from 2015 to 2022</a:t>
            </a:r>
          </a:p>
        </p:txBody>
      </p:sp>
      <p:sp>
        <p:nvSpPr>
          <p:cNvPr id="36" name="Rectangle: Rounded Corners 81">
            <a:extLst>
              <a:ext uri="{FF2B5EF4-FFF2-40B4-BE49-F238E27FC236}">
                <a16:creationId xmlns:a16="http://schemas.microsoft.com/office/drawing/2014/main" id="{65780E92-77E6-6D9C-DA81-40B99F234F1D}"/>
              </a:ext>
            </a:extLst>
          </p:cNvPr>
          <p:cNvSpPr/>
          <p:nvPr/>
        </p:nvSpPr>
        <p:spPr>
          <a:xfrm>
            <a:off x="6759556" y="3664223"/>
            <a:ext cx="1089243" cy="27744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Varroa mites</a:t>
            </a:r>
          </a:p>
        </p:txBody>
      </p:sp>
      <p:sp>
        <p:nvSpPr>
          <p:cNvPr id="37" name="Rectangle: Rounded Corners 81">
            <a:extLst>
              <a:ext uri="{FF2B5EF4-FFF2-40B4-BE49-F238E27FC236}">
                <a16:creationId xmlns:a16="http://schemas.microsoft.com/office/drawing/2014/main" id="{102DADFE-6A1E-D0EF-33F7-9D81A9373DF9}"/>
              </a:ext>
            </a:extLst>
          </p:cNvPr>
          <p:cNvSpPr/>
          <p:nvPr/>
        </p:nvSpPr>
        <p:spPr>
          <a:xfrm>
            <a:off x="4447509" y="3362696"/>
            <a:ext cx="1089243" cy="27744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Diseases</a:t>
            </a:r>
          </a:p>
        </p:txBody>
      </p:sp>
      <p:sp>
        <p:nvSpPr>
          <p:cNvPr id="38" name="Rectangle: Rounded Corners 81">
            <a:extLst>
              <a:ext uri="{FF2B5EF4-FFF2-40B4-BE49-F238E27FC236}">
                <a16:creationId xmlns:a16="http://schemas.microsoft.com/office/drawing/2014/main" id="{A82935BA-6B3D-7565-5F16-A40053269356}"/>
              </a:ext>
            </a:extLst>
          </p:cNvPr>
          <p:cNvSpPr/>
          <p:nvPr/>
        </p:nvSpPr>
        <p:spPr>
          <a:xfrm>
            <a:off x="5792446" y="3364417"/>
            <a:ext cx="1089243" cy="27744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Pesticides</a:t>
            </a:r>
          </a:p>
        </p:txBody>
      </p:sp>
      <p:sp>
        <p:nvSpPr>
          <p:cNvPr id="39" name="Rectangle: Rounded Corners 81">
            <a:extLst>
              <a:ext uri="{FF2B5EF4-FFF2-40B4-BE49-F238E27FC236}">
                <a16:creationId xmlns:a16="http://schemas.microsoft.com/office/drawing/2014/main" id="{A4ED3D13-B4E5-1A4D-B489-B2B3EADEF163}"/>
              </a:ext>
            </a:extLst>
          </p:cNvPr>
          <p:cNvSpPr/>
          <p:nvPr/>
        </p:nvSpPr>
        <p:spPr>
          <a:xfrm>
            <a:off x="5224175" y="3729403"/>
            <a:ext cx="1089243" cy="27744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Other</a:t>
            </a:r>
          </a:p>
        </p:txBody>
      </p:sp>
      <p:sp>
        <p:nvSpPr>
          <p:cNvPr id="40" name="CasellaDiTesto 39">
            <a:extLst>
              <a:ext uri="{FF2B5EF4-FFF2-40B4-BE49-F238E27FC236}">
                <a16:creationId xmlns:a16="http://schemas.microsoft.com/office/drawing/2014/main" id="{B05E44FF-413D-05DC-58A1-B8A0FEE27F92}"/>
              </a:ext>
            </a:extLst>
          </p:cNvPr>
          <p:cNvSpPr txBox="1"/>
          <p:nvPr/>
        </p:nvSpPr>
        <p:spPr>
          <a:xfrm>
            <a:off x="5927837" y="549206"/>
            <a:ext cx="3175980" cy="246221"/>
          </a:xfrm>
          <a:prstGeom prst="rect">
            <a:avLst/>
          </a:prstGeom>
          <a:noFill/>
        </p:spPr>
        <p:txBody>
          <a:bodyPr wrap="square" rtlCol="0">
            <a:spAutoFit/>
          </a:bodyPr>
          <a:lstStyle/>
          <a:p>
            <a:r>
              <a:rPr lang="it-IT" sz="1000" err="1">
                <a:latin typeface="Helvetica" pitchFamily="2" charset="0"/>
                <a:ea typeface="Open Sans" panose="020B0606030504020204" pitchFamily="34" charset="0"/>
                <a:cs typeface="Calibri" panose="020F0502020204030204" pitchFamily="34" charset="0"/>
              </a:rPr>
              <a:t>Number</a:t>
            </a:r>
            <a:r>
              <a:rPr lang="it-IT" sz="1000">
                <a:latin typeface="Helvetica" pitchFamily="2" charset="0"/>
                <a:ea typeface="Open Sans" panose="020B0606030504020204" pitchFamily="34" charset="0"/>
                <a:cs typeface="Calibri" panose="020F0502020204030204" pitchFamily="34" charset="0"/>
              </a:rPr>
              <a:t> of </a:t>
            </a:r>
            <a:r>
              <a:rPr lang="it-IT" sz="1000" err="1">
                <a:latin typeface="Helvetica" pitchFamily="2" charset="0"/>
                <a:ea typeface="Open Sans" panose="020B0606030504020204" pitchFamily="34" charset="0"/>
                <a:cs typeface="Calibri" panose="020F0502020204030204" pitchFamily="34" charset="0"/>
              </a:rPr>
              <a:t>colonies</a:t>
            </a:r>
            <a:r>
              <a:rPr lang="it-IT" sz="1000">
                <a:latin typeface="Helvetica" pitchFamily="2" charset="0"/>
                <a:ea typeface="Open Sans" panose="020B0606030504020204" pitchFamily="34" charset="0"/>
                <a:cs typeface="Calibri" panose="020F0502020204030204" pitchFamily="34" charset="0"/>
              </a:rPr>
              <a:t> </a:t>
            </a:r>
            <a:r>
              <a:rPr lang="it-IT" sz="1000" err="1">
                <a:latin typeface="Helvetica" pitchFamily="2" charset="0"/>
                <a:ea typeface="Open Sans" panose="020B0606030504020204" pitchFamily="34" charset="0"/>
                <a:cs typeface="Calibri" panose="020F0502020204030204" pitchFamily="34" charset="0"/>
              </a:rPr>
              <a:t>at</a:t>
            </a:r>
            <a:r>
              <a:rPr lang="it-IT" sz="1000">
                <a:latin typeface="Helvetica" pitchFamily="2" charset="0"/>
                <a:ea typeface="Open Sans" panose="020B0606030504020204" pitchFamily="34" charset="0"/>
                <a:cs typeface="Calibri" panose="020F0502020204030204" pitchFamily="34" charset="0"/>
              </a:rPr>
              <a:t> the </a:t>
            </a:r>
            <a:r>
              <a:rPr lang="it-IT" sz="1000" err="1">
                <a:latin typeface="Helvetica" pitchFamily="2" charset="0"/>
                <a:ea typeface="Open Sans" panose="020B0606030504020204" pitchFamily="34" charset="0"/>
                <a:cs typeface="Calibri" panose="020F0502020204030204" pitchFamily="34" charset="0"/>
              </a:rPr>
              <a:t>beginning</a:t>
            </a:r>
            <a:r>
              <a:rPr lang="it-IT" sz="1000">
                <a:latin typeface="Helvetica" pitchFamily="2" charset="0"/>
                <a:ea typeface="Open Sans" panose="020B0606030504020204" pitchFamily="34" charset="0"/>
                <a:cs typeface="Calibri" panose="020F0502020204030204" pitchFamily="34" charset="0"/>
              </a:rPr>
              <a:t> of the quarter</a:t>
            </a:r>
          </a:p>
        </p:txBody>
      </p:sp>
      <p:sp>
        <p:nvSpPr>
          <p:cNvPr id="41" name="CasellaDiTesto 40">
            <a:extLst>
              <a:ext uri="{FF2B5EF4-FFF2-40B4-BE49-F238E27FC236}">
                <a16:creationId xmlns:a16="http://schemas.microsoft.com/office/drawing/2014/main" id="{EE7BCAD9-D558-6139-B42B-B3085923CC39}"/>
              </a:ext>
            </a:extLst>
          </p:cNvPr>
          <p:cNvSpPr txBox="1"/>
          <p:nvPr/>
        </p:nvSpPr>
        <p:spPr>
          <a:xfrm>
            <a:off x="5927837" y="885587"/>
            <a:ext cx="2568273" cy="400110"/>
          </a:xfrm>
          <a:prstGeom prst="rect">
            <a:avLst/>
          </a:prstGeom>
          <a:noFill/>
        </p:spPr>
        <p:txBody>
          <a:bodyPr wrap="square" rtlCol="0">
            <a:spAutoFit/>
          </a:bodyPr>
          <a:lstStyle>
            <a:defPPr marR="0" lvl="0" algn="l" rtl="0">
              <a:lnSpc>
                <a:spcPct val="100000"/>
              </a:lnSpc>
              <a:spcBef>
                <a:spcPts val="0"/>
              </a:spcBef>
              <a:spcAft>
                <a:spcPts val="0"/>
              </a:spcAft>
            </a:defPPr>
            <a:lvl1pPr>
              <a:defRPr sz="1000"/>
            </a:lvl1pPr>
          </a:lstStyle>
          <a:p>
            <a:r>
              <a:rPr lang="it-IT" err="1">
                <a:latin typeface="Helvetica" pitchFamily="2" charset="0"/>
                <a:ea typeface="Open Sans" panose="020B0606030504020204" pitchFamily="34" charset="0"/>
                <a:cs typeface="Calibri" panose="020F0502020204030204" pitchFamily="34" charset="0"/>
              </a:rPr>
              <a:t>Colonies</a:t>
            </a:r>
            <a:r>
              <a:rPr lang="it-IT">
                <a:latin typeface="Helvetica" pitchFamily="2" charset="0"/>
                <a:ea typeface="Open Sans" panose="020B0606030504020204" pitchFamily="34" charset="0"/>
                <a:cs typeface="Calibri" panose="020F0502020204030204" pitchFamily="34" charset="0"/>
              </a:rPr>
              <a:t> plus </a:t>
            </a:r>
            <a:r>
              <a:rPr lang="it-IT" err="1">
                <a:latin typeface="Helvetica" pitchFamily="2" charset="0"/>
                <a:ea typeface="Open Sans" panose="020B0606030504020204" pitchFamily="34" charset="0"/>
                <a:cs typeface="Calibri" panose="020F0502020204030204" pitchFamily="34" charset="0"/>
              </a:rPr>
              <a:t>all</a:t>
            </a:r>
            <a:r>
              <a:rPr lang="it-IT">
                <a:latin typeface="Helvetica" pitchFamily="2" charset="0"/>
                <a:ea typeface="Open Sans" panose="020B0606030504020204" pitchFamily="34" charset="0"/>
                <a:cs typeface="Calibri" panose="020F0502020204030204" pitchFamily="34" charset="0"/>
              </a:rPr>
              <a:t> </a:t>
            </a:r>
            <a:r>
              <a:rPr lang="it-IT" err="1">
                <a:latin typeface="Helvetica" pitchFamily="2" charset="0"/>
                <a:ea typeface="Open Sans" panose="020B0606030504020204" pitchFamily="34" charset="0"/>
                <a:cs typeface="Calibri" panose="020F0502020204030204" pitchFamily="34" charset="0"/>
              </a:rPr>
              <a:t>colonies</a:t>
            </a:r>
            <a:r>
              <a:rPr lang="it-IT">
                <a:latin typeface="Helvetica" pitchFamily="2" charset="0"/>
                <a:ea typeface="Open Sans" panose="020B0606030504020204" pitchFamily="34" charset="0"/>
                <a:cs typeface="Calibri" panose="020F0502020204030204" pitchFamily="34" charset="0"/>
              </a:rPr>
              <a:t> </a:t>
            </a:r>
            <a:r>
              <a:rPr lang="it-IT" err="1">
                <a:latin typeface="Helvetica" pitchFamily="2" charset="0"/>
                <a:ea typeface="Open Sans" panose="020B0606030504020204" pitchFamily="34" charset="0"/>
                <a:cs typeface="Calibri" panose="020F0502020204030204" pitchFamily="34" charset="0"/>
              </a:rPr>
              <a:t>moved</a:t>
            </a:r>
            <a:r>
              <a:rPr lang="it-IT">
                <a:latin typeface="Helvetica" pitchFamily="2" charset="0"/>
                <a:ea typeface="Open Sans" panose="020B0606030504020204" pitchFamily="34" charset="0"/>
                <a:cs typeface="Calibri" panose="020F0502020204030204" pitchFamily="34" charset="0"/>
              </a:rPr>
              <a:t> </a:t>
            </a:r>
            <a:r>
              <a:rPr lang="it-IT" err="1">
                <a:latin typeface="Helvetica" pitchFamily="2" charset="0"/>
                <a:ea typeface="Open Sans" panose="020B0606030504020204" pitchFamily="34" charset="0"/>
                <a:cs typeface="Calibri" panose="020F0502020204030204" pitchFamily="34" charset="0"/>
              </a:rPr>
              <a:t>into</a:t>
            </a:r>
            <a:r>
              <a:rPr lang="it-IT">
                <a:latin typeface="Helvetica" pitchFamily="2" charset="0"/>
                <a:ea typeface="Open Sans" panose="020B0606030504020204" pitchFamily="34" charset="0"/>
                <a:cs typeface="Calibri" panose="020F0502020204030204" pitchFamily="34" charset="0"/>
              </a:rPr>
              <a:t> </a:t>
            </a:r>
            <a:r>
              <a:rPr lang="it-IT" err="1">
                <a:latin typeface="Helvetica" pitchFamily="2" charset="0"/>
                <a:ea typeface="Open Sans" panose="020B0606030504020204" pitchFamily="34" charset="0"/>
                <a:cs typeface="Calibri" panose="020F0502020204030204" pitchFamily="34" charset="0"/>
              </a:rPr>
              <a:t>that</a:t>
            </a:r>
            <a:r>
              <a:rPr lang="it-IT">
                <a:latin typeface="Helvetica" pitchFamily="2" charset="0"/>
                <a:ea typeface="Open Sans" panose="020B0606030504020204" pitchFamily="34" charset="0"/>
                <a:cs typeface="Calibri" panose="020F0502020204030204" pitchFamily="34" charset="0"/>
              </a:rPr>
              <a:t> state </a:t>
            </a:r>
            <a:r>
              <a:rPr lang="it-IT" err="1">
                <a:latin typeface="Helvetica" pitchFamily="2" charset="0"/>
                <a:ea typeface="Open Sans" panose="020B0606030504020204" pitchFamily="34" charset="0"/>
                <a:cs typeface="Calibri" panose="020F0502020204030204" pitchFamily="34" charset="0"/>
              </a:rPr>
              <a:t>during</a:t>
            </a:r>
            <a:r>
              <a:rPr lang="it-IT">
                <a:latin typeface="Helvetica" pitchFamily="2" charset="0"/>
                <a:ea typeface="Open Sans" panose="020B0606030504020204" pitchFamily="34" charset="0"/>
                <a:cs typeface="Calibri" panose="020F0502020204030204" pitchFamily="34" charset="0"/>
              </a:rPr>
              <a:t> the quarter</a:t>
            </a:r>
          </a:p>
        </p:txBody>
      </p:sp>
      <p:sp>
        <p:nvSpPr>
          <p:cNvPr id="42" name="CasellaDiTesto 41">
            <a:extLst>
              <a:ext uri="{FF2B5EF4-FFF2-40B4-BE49-F238E27FC236}">
                <a16:creationId xmlns:a16="http://schemas.microsoft.com/office/drawing/2014/main" id="{55DC7DE1-2479-6F7A-4EFC-16FA0E356888}"/>
              </a:ext>
            </a:extLst>
          </p:cNvPr>
          <p:cNvSpPr txBox="1"/>
          <p:nvPr/>
        </p:nvSpPr>
        <p:spPr>
          <a:xfrm>
            <a:off x="5964729" y="1794062"/>
            <a:ext cx="2771029" cy="246221"/>
          </a:xfrm>
          <a:prstGeom prst="rect">
            <a:avLst/>
          </a:prstGeom>
          <a:noFill/>
        </p:spPr>
        <p:txBody>
          <a:bodyPr wrap="square" rtlCol="0">
            <a:spAutoFit/>
          </a:bodyPr>
          <a:lstStyle>
            <a:defPPr marR="0" lvl="0" algn="l" rtl="0">
              <a:lnSpc>
                <a:spcPct val="100000"/>
              </a:lnSpc>
              <a:spcBef>
                <a:spcPts val="0"/>
              </a:spcBef>
              <a:spcAft>
                <a:spcPts val="0"/>
              </a:spcAft>
              <a:defRPr/>
            </a:defPPr>
            <a:lvl1pPr>
              <a:defRPr sz="1000"/>
            </a:lvl1pPr>
          </a:lstStyle>
          <a:p>
            <a:r>
              <a:rPr lang="it-IT" err="1">
                <a:latin typeface="Helvetica" pitchFamily="2" charset="0"/>
                <a:ea typeface="Open Sans" panose="020B0606030504020204" pitchFamily="34" charset="0"/>
                <a:cs typeface="Calibri" panose="020F0502020204030204" pitchFamily="34" charset="0"/>
              </a:rPr>
              <a:t>Colony</a:t>
            </a:r>
            <a:r>
              <a:rPr lang="it-IT">
                <a:latin typeface="Helvetica" pitchFamily="2" charset="0"/>
                <a:ea typeface="Open Sans" panose="020B0606030504020204" pitchFamily="34" charset="0"/>
                <a:cs typeface="Calibri" panose="020F0502020204030204" pitchFamily="34" charset="0"/>
              </a:rPr>
              <a:t> </a:t>
            </a:r>
            <a:r>
              <a:rPr lang="it-IT" err="1">
                <a:latin typeface="Helvetica" pitchFamily="2" charset="0"/>
                <a:ea typeface="Open Sans" panose="020B0606030504020204" pitchFamily="34" charset="0"/>
                <a:cs typeface="Calibri" panose="020F0502020204030204" pitchFamily="34" charset="0"/>
              </a:rPr>
              <a:t>that</a:t>
            </a:r>
            <a:r>
              <a:rPr lang="it-IT">
                <a:latin typeface="Helvetica" pitchFamily="2" charset="0"/>
                <a:ea typeface="Open Sans" panose="020B0606030504020204" pitchFamily="34" charset="0"/>
                <a:cs typeface="Calibri" panose="020F0502020204030204" pitchFamily="34" charset="0"/>
              </a:rPr>
              <a:t> </a:t>
            </a:r>
            <a:r>
              <a:rPr lang="it-IT" err="1">
                <a:latin typeface="Helvetica" pitchFamily="2" charset="0"/>
                <a:ea typeface="Open Sans" panose="020B0606030504020204" pitchFamily="34" charset="0"/>
                <a:cs typeface="Calibri" panose="020F0502020204030204" pitchFamily="34" charset="0"/>
              </a:rPr>
              <a:t>was</a:t>
            </a:r>
            <a:r>
              <a:rPr lang="it-IT">
                <a:latin typeface="Helvetica" pitchFamily="2" charset="0"/>
                <a:ea typeface="Open Sans" panose="020B0606030504020204" pitchFamily="34" charset="0"/>
                <a:cs typeface="Calibri" panose="020F0502020204030204" pitchFamily="34" charset="0"/>
              </a:rPr>
              <a:t> </a:t>
            </a:r>
            <a:r>
              <a:rPr lang="it-IT" err="1">
                <a:latin typeface="Helvetica" pitchFamily="2" charset="0"/>
                <a:ea typeface="Open Sans" panose="020B0606030504020204" pitchFamily="34" charset="0"/>
                <a:cs typeface="Calibri" panose="020F0502020204030204" pitchFamily="34" charset="0"/>
              </a:rPr>
              <a:t>either</a:t>
            </a:r>
            <a:r>
              <a:rPr lang="it-IT">
                <a:latin typeface="Helvetica" pitchFamily="2" charset="0"/>
                <a:ea typeface="Open Sans" panose="020B0606030504020204" pitchFamily="34" charset="0"/>
                <a:cs typeface="Calibri" panose="020F0502020204030204" pitchFamily="34" charset="0"/>
              </a:rPr>
              <a:t> </a:t>
            </a:r>
            <a:r>
              <a:rPr lang="it-IT" err="1">
                <a:latin typeface="Helvetica" pitchFamily="2" charset="0"/>
                <a:ea typeface="Open Sans" panose="020B0606030504020204" pitchFamily="34" charset="0"/>
                <a:cs typeface="Calibri" panose="020F0502020204030204" pitchFamily="34" charset="0"/>
              </a:rPr>
              <a:t>created</a:t>
            </a:r>
            <a:r>
              <a:rPr lang="it-IT">
                <a:latin typeface="Helvetica" pitchFamily="2" charset="0"/>
                <a:ea typeface="Open Sans" panose="020B0606030504020204" pitchFamily="34" charset="0"/>
                <a:cs typeface="Calibri" panose="020F0502020204030204" pitchFamily="34" charset="0"/>
              </a:rPr>
              <a:t> or </a:t>
            </a:r>
            <a:r>
              <a:rPr lang="it-IT" err="1">
                <a:latin typeface="Helvetica" pitchFamily="2" charset="0"/>
                <a:ea typeface="Open Sans" panose="020B0606030504020204" pitchFamily="34" charset="0"/>
                <a:cs typeface="Calibri" panose="020F0502020204030204" pitchFamily="34" charset="0"/>
              </a:rPr>
              <a:t>purchased</a:t>
            </a:r>
            <a:r>
              <a:rPr lang="it-IT">
                <a:latin typeface="Helvetica" pitchFamily="2" charset="0"/>
                <a:ea typeface="Open Sans" panose="020B0606030504020204" pitchFamily="34" charset="0"/>
                <a:cs typeface="Calibri" panose="020F0502020204030204" pitchFamily="34" charset="0"/>
              </a:rPr>
              <a:t> </a:t>
            </a:r>
          </a:p>
        </p:txBody>
      </p:sp>
      <p:sp>
        <p:nvSpPr>
          <p:cNvPr id="43" name="CasellaDiTesto 42">
            <a:extLst>
              <a:ext uri="{FF2B5EF4-FFF2-40B4-BE49-F238E27FC236}">
                <a16:creationId xmlns:a16="http://schemas.microsoft.com/office/drawing/2014/main" id="{B11F8B2F-1A65-AB30-1A06-371AC453A2BE}"/>
              </a:ext>
            </a:extLst>
          </p:cNvPr>
          <p:cNvSpPr txBox="1"/>
          <p:nvPr/>
        </p:nvSpPr>
        <p:spPr>
          <a:xfrm>
            <a:off x="5986665" y="2168494"/>
            <a:ext cx="3012363" cy="400110"/>
          </a:xfrm>
          <a:prstGeom prst="rect">
            <a:avLst/>
          </a:prstGeom>
          <a:noFill/>
        </p:spPr>
        <p:txBody>
          <a:bodyPr wrap="square" rtlCol="0">
            <a:spAutoFit/>
          </a:bodyPr>
          <a:lstStyle>
            <a:defPPr marR="0" lvl="0" algn="l" rtl="0">
              <a:lnSpc>
                <a:spcPct val="100000"/>
              </a:lnSpc>
              <a:spcBef>
                <a:spcPts val="0"/>
              </a:spcBef>
              <a:spcAft>
                <a:spcPts val="0"/>
              </a:spcAft>
              <a:defRPr/>
            </a:defPPr>
            <a:lvl1pPr>
              <a:defRPr sz="1000"/>
            </a:lvl1pPr>
          </a:lstStyle>
          <a:p>
            <a:r>
              <a:rPr lang="it-IT" err="1">
                <a:latin typeface="Helvetica" pitchFamily="2" charset="0"/>
                <a:ea typeface="Open Sans" panose="020B0606030504020204" pitchFamily="34" charset="0"/>
                <a:cs typeface="Calibri" panose="020F0502020204030204" pitchFamily="34" charset="0"/>
              </a:rPr>
              <a:t>Number</a:t>
            </a:r>
            <a:r>
              <a:rPr lang="it-IT">
                <a:latin typeface="Helvetica" pitchFamily="2" charset="0"/>
                <a:ea typeface="Open Sans" panose="020B0606030504020204" pitchFamily="34" charset="0"/>
                <a:cs typeface="Calibri" panose="020F0502020204030204" pitchFamily="34" charset="0"/>
              </a:rPr>
              <a:t> of </a:t>
            </a:r>
            <a:r>
              <a:rPr lang="it-IT" err="1">
                <a:latin typeface="Helvetica" pitchFamily="2" charset="0"/>
                <a:ea typeface="Open Sans" panose="020B0606030504020204" pitchFamily="34" charset="0"/>
                <a:cs typeface="Calibri" panose="020F0502020204030204" pitchFamily="34" charset="0"/>
              </a:rPr>
              <a:t>surviving</a:t>
            </a:r>
            <a:r>
              <a:rPr lang="it-IT">
                <a:latin typeface="Helvetica" pitchFamily="2" charset="0"/>
                <a:ea typeface="Open Sans" panose="020B0606030504020204" pitchFamily="34" charset="0"/>
                <a:cs typeface="Calibri" panose="020F0502020204030204" pitchFamily="34" charset="0"/>
              </a:rPr>
              <a:t> </a:t>
            </a:r>
            <a:r>
              <a:rPr lang="it-IT" err="1">
                <a:latin typeface="Helvetica" pitchFamily="2" charset="0"/>
                <a:ea typeface="Open Sans" panose="020B0606030504020204" pitchFamily="34" charset="0"/>
                <a:cs typeface="Calibri" panose="020F0502020204030204" pitchFamily="34" charset="0"/>
              </a:rPr>
              <a:t>colonies</a:t>
            </a:r>
            <a:r>
              <a:rPr lang="it-IT">
                <a:latin typeface="Helvetica" pitchFamily="2" charset="0"/>
                <a:ea typeface="Open Sans" panose="020B0606030504020204" pitchFamily="34" charset="0"/>
                <a:cs typeface="Calibri" panose="020F0502020204030204" pitchFamily="34" charset="0"/>
              </a:rPr>
              <a:t> </a:t>
            </a:r>
            <a:r>
              <a:rPr lang="it-IT" err="1">
                <a:latin typeface="Helvetica" pitchFamily="2" charset="0"/>
                <a:ea typeface="Open Sans" panose="020B0606030504020204" pitchFamily="34" charset="0"/>
                <a:cs typeface="Calibri" panose="020F0502020204030204" pitchFamily="34" charset="0"/>
              </a:rPr>
              <a:t>that</a:t>
            </a:r>
            <a:r>
              <a:rPr lang="it-IT">
                <a:latin typeface="Helvetica" pitchFamily="2" charset="0"/>
                <a:ea typeface="Open Sans" panose="020B0606030504020204" pitchFamily="34" charset="0"/>
                <a:cs typeface="Calibri" panose="020F0502020204030204" pitchFamily="34" charset="0"/>
              </a:rPr>
              <a:t> </a:t>
            </a:r>
            <a:r>
              <a:rPr lang="it-IT" err="1">
                <a:latin typeface="Helvetica" pitchFamily="2" charset="0"/>
                <a:ea typeface="Open Sans" panose="020B0606030504020204" pitchFamily="34" charset="0"/>
                <a:cs typeface="Calibri" panose="020F0502020204030204" pitchFamily="34" charset="0"/>
              </a:rPr>
              <a:t>were</a:t>
            </a:r>
            <a:r>
              <a:rPr lang="it-IT">
                <a:latin typeface="Helvetica" pitchFamily="2" charset="0"/>
                <a:ea typeface="Open Sans" panose="020B0606030504020204" pitchFamily="34" charset="0"/>
                <a:cs typeface="Calibri" panose="020F0502020204030204" pitchFamily="34" charset="0"/>
              </a:rPr>
              <a:t> </a:t>
            </a:r>
            <a:r>
              <a:rPr lang="it-IT" err="1">
                <a:latin typeface="Helvetica" pitchFamily="2" charset="0"/>
                <a:ea typeface="Open Sans" panose="020B0606030504020204" pitchFamily="34" charset="0"/>
                <a:cs typeface="Calibri" panose="020F0502020204030204" pitchFamily="34" charset="0"/>
              </a:rPr>
              <a:t>renewed</a:t>
            </a:r>
            <a:r>
              <a:rPr lang="it-IT">
                <a:latin typeface="Helvetica" pitchFamily="2" charset="0"/>
                <a:ea typeface="Open Sans" panose="020B0606030504020204" pitchFamily="34" charset="0"/>
                <a:cs typeface="Calibri" panose="020F0502020204030204" pitchFamily="34" charset="0"/>
              </a:rPr>
              <a:t> </a:t>
            </a:r>
          </a:p>
          <a:p>
            <a:endParaRPr lang="it-IT">
              <a:latin typeface="Calibri" panose="020F0502020204030204" pitchFamily="34" charset="0"/>
              <a:ea typeface="Open Sans" panose="020B0606030504020204" pitchFamily="34" charset="0"/>
              <a:cs typeface="Calibri" panose="020F0502020204030204" pitchFamily="34" charset="0"/>
            </a:endParaRPr>
          </a:p>
        </p:txBody>
      </p:sp>
      <p:sp>
        <p:nvSpPr>
          <p:cNvPr id="44" name="CasellaDiTesto 43">
            <a:extLst>
              <a:ext uri="{FF2B5EF4-FFF2-40B4-BE49-F238E27FC236}">
                <a16:creationId xmlns:a16="http://schemas.microsoft.com/office/drawing/2014/main" id="{29DBC200-37B3-F8EF-0AB5-F87894C62C7A}"/>
              </a:ext>
            </a:extLst>
          </p:cNvPr>
          <p:cNvSpPr txBox="1"/>
          <p:nvPr/>
        </p:nvSpPr>
        <p:spPr>
          <a:xfrm>
            <a:off x="6003572" y="2501956"/>
            <a:ext cx="3012363" cy="400110"/>
          </a:xfrm>
          <a:prstGeom prst="rect">
            <a:avLst/>
          </a:prstGeom>
          <a:noFill/>
        </p:spPr>
        <p:txBody>
          <a:bodyPr wrap="square" rtlCol="0">
            <a:spAutoFit/>
          </a:bodyPr>
          <a:lstStyle>
            <a:defPPr marR="0" lvl="0" algn="l" rtl="0">
              <a:lnSpc>
                <a:spcPct val="100000"/>
              </a:lnSpc>
              <a:spcBef>
                <a:spcPts val="0"/>
              </a:spcBef>
              <a:spcAft>
                <a:spcPts val="0"/>
              </a:spcAft>
              <a:defRPr/>
            </a:defPPr>
            <a:lvl1pPr>
              <a:defRPr sz="1000"/>
            </a:lvl1pPr>
          </a:lstStyle>
          <a:p>
            <a:r>
              <a:rPr lang="it-IT" err="1">
                <a:latin typeface="Helvetica" pitchFamily="2" charset="0"/>
                <a:ea typeface="Open Sans" panose="020B0606030504020204" pitchFamily="34" charset="0"/>
                <a:cs typeface="Calibri" panose="020F0502020204030204" pitchFamily="34" charset="0"/>
              </a:rPr>
              <a:t>Percentage</a:t>
            </a:r>
            <a:r>
              <a:rPr lang="it-IT">
                <a:latin typeface="Helvetica" pitchFamily="2" charset="0"/>
                <a:ea typeface="Open Sans" panose="020B0606030504020204" pitchFamily="34" charset="0"/>
                <a:cs typeface="Calibri" panose="020F0502020204030204" pitchFamily="34" charset="0"/>
              </a:rPr>
              <a:t> of </a:t>
            </a:r>
            <a:r>
              <a:rPr lang="it-IT" err="1">
                <a:latin typeface="Helvetica" pitchFamily="2" charset="0"/>
                <a:ea typeface="Open Sans" panose="020B0606030504020204" pitchFamily="34" charset="0"/>
                <a:cs typeface="Calibri" panose="020F0502020204030204" pitchFamily="34" charset="0"/>
              </a:rPr>
              <a:t>colonies</a:t>
            </a:r>
            <a:r>
              <a:rPr lang="it-IT">
                <a:latin typeface="Helvetica" pitchFamily="2" charset="0"/>
                <a:ea typeface="Open Sans" panose="020B0606030504020204" pitchFamily="34" charset="0"/>
                <a:cs typeface="Calibri" panose="020F0502020204030204" pitchFamily="34" charset="0"/>
              </a:rPr>
              <a:t> </a:t>
            </a:r>
            <a:r>
              <a:rPr lang="it-IT" err="1">
                <a:latin typeface="Helvetica" pitchFamily="2" charset="0"/>
                <a:ea typeface="Open Sans" panose="020B0606030504020204" pitchFamily="34" charset="0"/>
                <a:cs typeface="Calibri" panose="020F0502020204030204" pitchFamily="34" charset="0"/>
              </a:rPr>
              <a:t>affected</a:t>
            </a:r>
            <a:r>
              <a:rPr lang="it-IT">
                <a:latin typeface="Helvetica" pitchFamily="2" charset="0"/>
                <a:ea typeface="Open Sans" panose="020B0606030504020204" pitchFamily="34" charset="0"/>
                <a:cs typeface="Calibri" panose="020F0502020204030204" pitchFamily="34" charset="0"/>
              </a:rPr>
              <a:t> by </a:t>
            </a:r>
            <a:r>
              <a:rPr lang="it-IT" err="1">
                <a:latin typeface="Helvetica" pitchFamily="2" charset="0"/>
                <a:ea typeface="Open Sans" panose="020B0606030504020204" pitchFamily="34" charset="0"/>
                <a:cs typeface="Calibri" panose="020F0502020204030204" pitchFamily="34" charset="0"/>
              </a:rPr>
              <a:t>different</a:t>
            </a:r>
            <a:r>
              <a:rPr lang="it-IT">
                <a:latin typeface="Helvetica" pitchFamily="2" charset="0"/>
                <a:ea typeface="Open Sans" panose="020B0606030504020204" pitchFamily="34" charset="0"/>
                <a:cs typeface="Calibri" panose="020F0502020204030204" pitchFamily="34" charset="0"/>
              </a:rPr>
              <a:t> </a:t>
            </a:r>
            <a:r>
              <a:rPr lang="it-IT" err="1">
                <a:latin typeface="Helvetica" pitchFamily="2" charset="0"/>
                <a:ea typeface="Open Sans" panose="020B0606030504020204" pitchFamily="34" charset="0"/>
                <a:cs typeface="Calibri" panose="020F0502020204030204" pitchFamily="34" charset="0"/>
              </a:rPr>
              <a:t>types</a:t>
            </a:r>
            <a:r>
              <a:rPr lang="it-IT">
                <a:latin typeface="Helvetica" pitchFamily="2" charset="0"/>
                <a:ea typeface="Open Sans" panose="020B0606030504020204" pitchFamily="34" charset="0"/>
                <a:cs typeface="Calibri" panose="020F0502020204030204" pitchFamily="34" charset="0"/>
              </a:rPr>
              <a:t> of </a:t>
            </a:r>
            <a:r>
              <a:rPr lang="it-IT" err="1">
                <a:latin typeface="Helvetica" pitchFamily="2" charset="0"/>
                <a:ea typeface="Open Sans" panose="020B0606030504020204" pitchFamily="34" charset="0"/>
                <a:cs typeface="Calibri" panose="020F0502020204030204" pitchFamily="34" charset="0"/>
              </a:rPr>
              <a:t>stressors</a:t>
            </a:r>
            <a:r>
              <a:rPr lang="it-IT">
                <a:latin typeface="Helvetica" pitchFamily="2" charset="0"/>
                <a:ea typeface="Open Sans" panose="020B0606030504020204" pitchFamily="34" charset="0"/>
                <a:cs typeface="Calibri" panose="020F0502020204030204" pitchFamily="34" charset="0"/>
              </a:rPr>
              <a:t> (1 feature </a:t>
            </a:r>
            <a:r>
              <a:rPr lang="it-IT" err="1">
                <a:latin typeface="Helvetica" pitchFamily="2" charset="0"/>
                <a:ea typeface="Open Sans" panose="020B0606030504020204" pitchFamily="34" charset="0"/>
                <a:cs typeface="Calibri" panose="020F0502020204030204" pitchFamily="34" charset="0"/>
              </a:rPr>
              <a:t>each</a:t>
            </a:r>
            <a:r>
              <a:rPr lang="it-IT">
                <a:latin typeface="Helvetica" pitchFamily="2" charset="0"/>
                <a:ea typeface="Open Sans" panose="020B0606030504020204" pitchFamily="34" charset="0"/>
                <a:cs typeface="Calibri" panose="020F0502020204030204" pitchFamily="34" charset="0"/>
              </a:rPr>
              <a:t>)</a:t>
            </a:r>
          </a:p>
        </p:txBody>
      </p:sp>
      <p:cxnSp>
        <p:nvCxnSpPr>
          <p:cNvPr id="45" name="Connector: Elbow 8">
            <a:extLst>
              <a:ext uri="{FF2B5EF4-FFF2-40B4-BE49-F238E27FC236}">
                <a16:creationId xmlns:a16="http://schemas.microsoft.com/office/drawing/2014/main" id="{3449FDF2-D766-2C2F-D7B5-D056BC7CB97D}"/>
              </a:ext>
            </a:extLst>
          </p:cNvPr>
          <p:cNvCxnSpPr>
            <a:cxnSpLocks/>
            <a:stCxn id="36" idx="0"/>
            <a:endCxn id="19" idx="2"/>
          </p:cNvCxnSpPr>
          <p:nvPr/>
        </p:nvCxnSpPr>
        <p:spPr>
          <a:xfrm rot="16200000" flipV="1">
            <a:off x="5967744" y="2327789"/>
            <a:ext cx="806957" cy="1865912"/>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riangolo 45">
            <a:extLst>
              <a:ext uri="{FF2B5EF4-FFF2-40B4-BE49-F238E27FC236}">
                <a16:creationId xmlns:a16="http://schemas.microsoft.com/office/drawing/2014/main" id="{E1F1AE9C-7A4C-2158-E265-32E1C2574617}"/>
              </a:ext>
            </a:extLst>
          </p:cNvPr>
          <p:cNvSpPr/>
          <p:nvPr/>
        </p:nvSpPr>
        <p:spPr>
          <a:xfrm rot="11941284">
            <a:off x="682411" y="3028987"/>
            <a:ext cx="212848" cy="617405"/>
          </a:xfrm>
          <a:prstGeom prst="triangle">
            <a:avLst>
              <a:gd name="adj" fmla="val 57200"/>
            </a:avLst>
          </a:prstGeom>
          <a:solidFill>
            <a:srgbClr val="FFF1D0">
              <a:alpha val="66000"/>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47" name="CasellaDiTesto 46">
            <a:extLst>
              <a:ext uri="{FF2B5EF4-FFF2-40B4-BE49-F238E27FC236}">
                <a16:creationId xmlns:a16="http://schemas.microsoft.com/office/drawing/2014/main" id="{6624D786-7D3E-6572-A85E-81881D3E1E8F}"/>
              </a:ext>
            </a:extLst>
          </p:cNvPr>
          <p:cNvSpPr txBox="1"/>
          <p:nvPr/>
        </p:nvSpPr>
        <p:spPr>
          <a:xfrm>
            <a:off x="379692" y="1278031"/>
            <a:ext cx="2005389" cy="307777"/>
          </a:xfrm>
          <a:prstGeom prst="rect">
            <a:avLst/>
          </a:prstGeom>
          <a:noFill/>
        </p:spPr>
        <p:txBody>
          <a:bodyPr wrap="square" rtlCol="0">
            <a:spAutoFit/>
          </a:bodyPr>
          <a:lstStyle/>
          <a:p>
            <a:r>
              <a:rPr lang="it-IT">
                <a:latin typeface="Helvetica" pitchFamily="2" charset="0"/>
                <a:ea typeface="Open Sans" panose="020B0606030504020204" pitchFamily="34" charset="0"/>
                <a:cs typeface="Calibri" panose="020F0502020204030204" pitchFamily="34" charset="0"/>
              </a:rPr>
              <a:t>For </a:t>
            </a:r>
            <a:r>
              <a:rPr lang="en-GB">
                <a:latin typeface="Helvetica" pitchFamily="2" charset="0"/>
                <a:ea typeface="Open Sans" panose="020B0606030504020204" pitchFamily="34" charset="0"/>
                <a:cs typeface="Calibri" panose="020F0502020204030204" pitchFamily="34" charset="0"/>
              </a:rPr>
              <a:t>each</a:t>
            </a:r>
            <a:r>
              <a:rPr lang="it-IT">
                <a:latin typeface="Helvetica" pitchFamily="2" charset="0"/>
                <a:ea typeface="Open Sans" panose="020B0606030504020204" pitchFamily="34" charset="0"/>
                <a:cs typeface="Calibri" panose="020F0502020204030204" pitchFamily="34" charset="0"/>
              </a:rPr>
              <a:t> state in US:</a:t>
            </a:r>
          </a:p>
        </p:txBody>
      </p:sp>
      <p:sp>
        <p:nvSpPr>
          <p:cNvPr id="281" name="CasellaDiTesto 280">
            <a:extLst>
              <a:ext uri="{FF2B5EF4-FFF2-40B4-BE49-F238E27FC236}">
                <a16:creationId xmlns:a16="http://schemas.microsoft.com/office/drawing/2014/main" id="{F3626406-4FEC-2880-095C-C1EA4D5D72B0}"/>
              </a:ext>
            </a:extLst>
          </p:cNvPr>
          <p:cNvSpPr txBox="1"/>
          <p:nvPr/>
        </p:nvSpPr>
        <p:spPr>
          <a:xfrm>
            <a:off x="475934" y="236605"/>
            <a:ext cx="2945344" cy="646331"/>
          </a:xfrm>
          <a:prstGeom prst="rect">
            <a:avLst/>
          </a:prstGeom>
          <a:noFill/>
        </p:spPr>
        <p:txBody>
          <a:bodyPr wrap="square">
            <a:spAutoFit/>
          </a:bodyPr>
          <a:lstStyle/>
          <a:p>
            <a:r>
              <a:rPr lang="en-AU" sz="3600" b="1">
                <a:solidFill>
                  <a:srgbClr val="593700"/>
                </a:solidFill>
                <a:latin typeface="Helvetica" pitchFamily="2" charset="0"/>
                <a:ea typeface="Hiragino Maru Gothic Pro W4" panose="020F0400000000000000" pitchFamily="34" charset="-128"/>
                <a:cs typeface="Poppins" pitchFamily="2" charset="77"/>
              </a:rPr>
              <a:t>Data</a:t>
            </a:r>
          </a:p>
        </p:txBody>
      </p:sp>
      <p:pic>
        <p:nvPicPr>
          <p:cNvPr id="286" name="Immagine 285">
            <a:extLst>
              <a:ext uri="{FF2B5EF4-FFF2-40B4-BE49-F238E27FC236}">
                <a16:creationId xmlns:a16="http://schemas.microsoft.com/office/drawing/2014/main" id="{459812A4-E64C-7558-55D3-729E89EC553F}"/>
              </a:ext>
            </a:extLst>
          </p:cNvPr>
          <p:cNvPicPr>
            <a:picLocks noChangeAspect="1"/>
          </p:cNvPicPr>
          <p:nvPr/>
        </p:nvPicPr>
        <p:blipFill>
          <a:blip r:embed="rId3"/>
          <a:stretch>
            <a:fillRect/>
          </a:stretch>
        </p:blipFill>
        <p:spPr>
          <a:xfrm>
            <a:off x="7897125" y="4309524"/>
            <a:ext cx="1050436" cy="714582"/>
          </a:xfrm>
          <a:prstGeom prst="rect">
            <a:avLst/>
          </a:prstGeom>
        </p:spPr>
      </p:pic>
      <p:cxnSp>
        <p:nvCxnSpPr>
          <p:cNvPr id="287" name="Connector: Elbow 8">
            <a:extLst>
              <a:ext uri="{FF2B5EF4-FFF2-40B4-BE49-F238E27FC236}">
                <a16:creationId xmlns:a16="http://schemas.microsoft.com/office/drawing/2014/main" id="{33D86D2F-1C06-DB94-2717-9F1E07BAB945}"/>
              </a:ext>
            </a:extLst>
          </p:cNvPr>
          <p:cNvCxnSpPr>
            <a:cxnSpLocks/>
            <a:endCxn id="294" idx="1"/>
          </p:cNvCxnSpPr>
          <p:nvPr/>
        </p:nvCxnSpPr>
        <p:spPr>
          <a:xfrm rot="16200000" flipH="1">
            <a:off x="1483873" y="2805023"/>
            <a:ext cx="2054304" cy="709602"/>
          </a:xfrm>
          <a:prstGeom prst="curvedConnector2">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94" name="Rectangle: Rounded Corners 83">
            <a:extLst>
              <a:ext uri="{FF2B5EF4-FFF2-40B4-BE49-F238E27FC236}">
                <a16:creationId xmlns:a16="http://schemas.microsoft.com/office/drawing/2014/main" id="{8B0CDD2A-FC57-BE95-9D09-531E52BFEA28}"/>
              </a:ext>
            </a:extLst>
          </p:cNvPr>
          <p:cNvSpPr/>
          <p:nvPr/>
        </p:nvSpPr>
        <p:spPr>
          <a:xfrm>
            <a:off x="2865826" y="4048252"/>
            <a:ext cx="1052927" cy="277448"/>
          </a:xfrm>
          <a:prstGeom prst="roundRect">
            <a:avLst>
              <a:gd name="adj" fmla="val 50000"/>
            </a:avLst>
          </a:prstGeom>
          <a:solidFill>
            <a:srgbClr val="FFD34F"/>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Honey Production</a:t>
            </a:r>
          </a:p>
        </p:txBody>
      </p:sp>
      <p:sp>
        <p:nvSpPr>
          <p:cNvPr id="298" name="Rectangle: Rounded Corners 83">
            <a:extLst>
              <a:ext uri="{FF2B5EF4-FFF2-40B4-BE49-F238E27FC236}">
                <a16:creationId xmlns:a16="http://schemas.microsoft.com/office/drawing/2014/main" id="{5523BACD-EDBF-43E5-FE11-EDF3B7DD6060}"/>
              </a:ext>
            </a:extLst>
          </p:cNvPr>
          <p:cNvSpPr/>
          <p:nvPr/>
        </p:nvSpPr>
        <p:spPr>
          <a:xfrm>
            <a:off x="2847770" y="4511028"/>
            <a:ext cx="1052927" cy="277448"/>
          </a:xfrm>
          <a:prstGeom prst="roundRect">
            <a:avLst>
              <a:gd name="adj" fmla="val 50000"/>
            </a:avLst>
          </a:prstGeom>
          <a:solidFill>
            <a:srgbClr val="FFD34F"/>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Honey Price</a:t>
            </a:r>
          </a:p>
        </p:txBody>
      </p:sp>
      <p:cxnSp>
        <p:nvCxnSpPr>
          <p:cNvPr id="299" name="Connector: Elbow 8">
            <a:extLst>
              <a:ext uri="{FF2B5EF4-FFF2-40B4-BE49-F238E27FC236}">
                <a16:creationId xmlns:a16="http://schemas.microsoft.com/office/drawing/2014/main" id="{A8D74494-28F2-431A-5B37-70E73FC14ECE}"/>
              </a:ext>
            </a:extLst>
          </p:cNvPr>
          <p:cNvCxnSpPr>
            <a:cxnSpLocks/>
            <a:endCxn id="298" idx="1"/>
          </p:cNvCxnSpPr>
          <p:nvPr/>
        </p:nvCxnSpPr>
        <p:spPr>
          <a:xfrm rot="16200000" flipH="1">
            <a:off x="1239598" y="3041580"/>
            <a:ext cx="2513354" cy="702990"/>
          </a:xfrm>
          <a:prstGeom prst="curvedConnector2">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48" name="Gruppo 47">
            <a:extLst>
              <a:ext uri="{FF2B5EF4-FFF2-40B4-BE49-F238E27FC236}">
                <a16:creationId xmlns:a16="http://schemas.microsoft.com/office/drawing/2014/main" id="{F20630BF-9583-C03B-FC87-4BA1D39F1E25}"/>
              </a:ext>
            </a:extLst>
          </p:cNvPr>
          <p:cNvGrpSpPr/>
          <p:nvPr/>
        </p:nvGrpSpPr>
        <p:grpSpPr>
          <a:xfrm>
            <a:off x="386081" y="3306610"/>
            <a:ext cx="2288316" cy="1481629"/>
            <a:chOff x="478218" y="1307072"/>
            <a:chExt cx="5261936" cy="2949630"/>
          </a:xfrm>
          <a:solidFill>
            <a:srgbClr val="F9B321"/>
          </a:solidFill>
        </p:grpSpPr>
        <p:sp>
          <p:nvSpPr>
            <p:cNvPr id="49" name="Freeform 7">
              <a:extLst>
                <a:ext uri="{FF2B5EF4-FFF2-40B4-BE49-F238E27FC236}">
                  <a16:creationId xmlns:a16="http://schemas.microsoft.com/office/drawing/2014/main" id="{177451CD-F992-A42D-E628-7B19726C9A2C}"/>
                </a:ext>
              </a:extLst>
            </p:cNvPr>
            <p:cNvSpPr>
              <a:spLocks/>
            </p:cNvSpPr>
            <p:nvPr/>
          </p:nvSpPr>
          <p:spPr bwMode="auto">
            <a:xfrm>
              <a:off x="597217" y="1887800"/>
              <a:ext cx="2356" cy="2139"/>
            </a:xfrm>
            <a:custGeom>
              <a:avLst/>
              <a:gdLst>
                <a:gd name="T0" fmla="*/ 2 w 2"/>
                <a:gd name="T1" fmla="*/ 0 h 2"/>
                <a:gd name="T2" fmla="*/ 0 w 2"/>
                <a:gd name="T3" fmla="*/ 2 h 2"/>
                <a:gd name="T4" fmla="*/ 2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2"/>
                  </a:lnTo>
                  <a:lnTo>
                    <a:pt x="2"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0" name="Freeform 15">
              <a:extLst>
                <a:ext uri="{FF2B5EF4-FFF2-40B4-BE49-F238E27FC236}">
                  <a16:creationId xmlns:a16="http://schemas.microsoft.com/office/drawing/2014/main" id="{E68F89D8-7111-E05C-3B3A-1E003F0BA20D}"/>
                </a:ext>
              </a:extLst>
            </p:cNvPr>
            <p:cNvSpPr>
              <a:spLocks/>
            </p:cNvSpPr>
            <p:nvPr/>
          </p:nvSpPr>
          <p:spPr bwMode="auto">
            <a:xfrm>
              <a:off x="541841" y="1586208"/>
              <a:ext cx="804712" cy="609604"/>
            </a:xfrm>
            <a:custGeom>
              <a:avLst/>
              <a:gdLst>
                <a:gd name="T0" fmla="*/ 465 w 683"/>
                <a:gd name="T1" fmla="*/ 549 h 570"/>
                <a:gd name="T2" fmla="*/ 604 w 683"/>
                <a:gd name="T3" fmla="*/ 374 h 570"/>
                <a:gd name="T4" fmla="*/ 613 w 683"/>
                <a:gd name="T5" fmla="*/ 348 h 570"/>
                <a:gd name="T6" fmla="*/ 607 w 683"/>
                <a:gd name="T7" fmla="*/ 329 h 570"/>
                <a:gd name="T8" fmla="*/ 604 w 683"/>
                <a:gd name="T9" fmla="*/ 303 h 570"/>
                <a:gd name="T10" fmla="*/ 630 w 683"/>
                <a:gd name="T11" fmla="*/ 275 h 570"/>
                <a:gd name="T12" fmla="*/ 639 w 683"/>
                <a:gd name="T13" fmla="*/ 256 h 570"/>
                <a:gd name="T14" fmla="*/ 679 w 683"/>
                <a:gd name="T15" fmla="*/ 203 h 570"/>
                <a:gd name="T16" fmla="*/ 666 w 683"/>
                <a:gd name="T17" fmla="*/ 169 h 570"/>
                <a:gd name="T18" fmla="*/ 660 w 683"/>
                <a:gd name="T19" fmla="*/ 149 h 570"/>
                <a:gd name="T20" fmla="*/ 498 w 683"/>
                <a:gd name="T21" fmla="*/ 121 h 570"/>
                <a:gd name="T22" fmla="*/ 466 w 683"/>
                <a:gd name="T23" fmla="*/ 115 h 570"/>
                <a:gd name="T24" fmla="*/ 433 w 683"/>
                <a:gd name="T25" fmla="*/ 117 h 570"/>
                <a:gd name="T26" fmla="*/ 399 w 683"/>
                <a:gd name="T27" fmla="*/ 122 h 570"/>
                <a:gd name="T28" fmla="*/ 378 w 683"/>
                <a:gd name="T29" fmla="*/ 113 h 570"/>
                <a:gd name="T30" fmla="*/ 337 w 683"/>
                <a:gd name="T31" fmla="*/ 115 h 570"/>
                <a:gd name="T32" fmla="*/ 322 w 683"/>
                <a:gd name="T33" fmla="*/ 102 h 570"/>
                <a:gd name="T34" fmla="*/ 295 w 683"/>
                <a:gd name="T35" fmla="*/ 94 h 570"/>
                <a:gd name="T36" fmla="*/ 275 w 683"/>
                <a:gd name="T37" fmla="*/ 100 h 570"/>
                <a:gd name="T38" fmla="*/ 247 w 683"/>
                <a:gd name="T39" fmla="*/ 96 h 570"/>
                <a:gd name="T40" fmla="*/ 226 w 683"/>
                <a:gd name="T41" fmla="*/ 87 h 570"/>
                <a:gd name="T42" fmla="*/ 224 w 683"/>
                <a:gd name="T43" fmla="*/ 34 h 570"/>
                <a:gd name="T44" fmla="*/ 207 w 683"/>
                <a:gd name="T45" fmla="*/ 19 h 570"/>
                <a:gd name="T46" fmla="*/ 194 w 683"/>
                <a:gd name="T47" fmla="*/ 17 h 570"/>
                <a:gd name="T48" fmla="*/ 175 w 683"/>
                <a:gd name="T49" fmla="*/ 8 h 570"/>
                <a:gd name="T50" fmla="*/ 162 w 683"/>
                <a:gd name="T51" fmla="*/ 4 h 570"/>
                <a:gd name="T52" fmla="*/ 162 w 683"/>
                <a:gd name="T53" fmla="*/ 10 h 570"/>
                <a:gd name="T54" fmla="*/ 151 w 683"/>
                <a:gd name="T55" fmla="*/ 8 h 570"/>
                <a:gd name="T56" fmla="*/ 143 w 683"/>
                <a:gd name="T57" fmla="*/ 30 h 570"/>
                <a:gd name="T58" fmla="*/ 139 w 683"/>
                <a:gd name="T59" fmla="*/ 51 h 570"/>
                <a:gd name="T60" fmla="*/ 132 w 683"/>
                <a:gd name="T61" fmla="*/ 70 h 570"/>
                <a:gd name="T62" fmla="*/ 130 w 683"/>
                <a:gd name="T63" fmla="*/ 79 h 570"/>
                <a:gd name="T64" fmla="*/ 122 w 683"/>
                <a:gd name="T65" fmla="*/ 100 h 570"/>
                <a:gd name="T66" fmla="*/ 113 w 683"/>
                <a:gd name="T67" fmla="*/ 126 h 570"/>
                <a:gd name="T68" fmla="*/ 92 w 683"/>
                <a:gd name="T69" fmla="*/ 173 h 570"/>
                <a:gd name="T70" fmla="*/ 89 w 683"/>
                <a:gd name="T71" fmla="*/ 186 h 570"/>
                <a:gd name="T72" fmla="*/ 68 w 683"/>
                <a:gd name="T73" fmla="*/ 241 h 570"/>
                <a:gd name="T74" fmla="*/ 68 w 683"/>
                <a:gd name="T75" fmla="*/ 252 h 570"/>
                <a:gd name="T76" fmla="*/ 57 w 683"/>
                <a:gd name="T77" fmla="*/ 262 h 570"/>
                <a:gd name="T78" fmla="*/ 47 w 683"/>
                <a:gd name="T79" fmla="*/ 284 h 570"/>
                <a:gd name="T80" fmla="*/ 51 w 683"/>
                <a:gd name="T81" fmla="*/ 284 h 570"/>
                <a:gd name="T82" fmla="*/ 47 w 683"/>
                <a:gd name="T83" fmla="*/ 284 h 570"/>
                <a:gd name="T84" fmla="*/ 36 w 683"/>
                <a:gd name="T85" fmla="*/ 288 h 570"/>
                <a:gd name="T86" fmla="*/ 10 w 683"/>
                <a:gd name="T87" fmla="*/ 346 h 570"/>
                <a:gd name="T88" fmla="*/ 6 w 683"/>
                <a:gd name="T89" fmla="*/ 376 h 570"/>
                <a:gd name="T90" fmla="*/ 2 w 683"/>
                <a:gd name="T91" fmla="*/ 418 h 570"/>
                <a:gd name="T92" fmla="*/ 184 w 683"/>
                <a:gd name="T93" fmla="*/ 48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3" h="570">
                  <a:moveTo>
                    <a:pt x="184" y="480"/>
                  </a:moveTo>
                  <a:lnTo>
                    <a:pt x="329" y="517"/>
                  </a:lnTo>
                  <a:lnTo>
                    <a:pt x="465" y="549"/>
                  </a:lnTo>
                  <a:lnTo>
                    <a:pt x="560" y="570"/>
                  </a:lnTo>
                  <a:lnTo>
                    <a:pt x="600" y="378"/>
                  </a:lnTo>
                  <a:lnTo>
                    <a:pt x="604" y="374"/>
                  </a:lnTo>
                  <a:lnTo>
                    <a:pt x="606" y="371"/>
                  </a:lnTo>
                  <a:lnTo>
                    <a:pt x="613" y="357"/>
                  </a:lnTo>
                  <a:lnTo>
                    <a:pt x="613" y="348"/>
                  </a:lnTo>
                  <a:lnTo>
                    <a:pt x="619" y="340"/>
                  </a:lnTo>
                  <a:lnTo>
                    <a:pt x="615" y="335"/>
                  </a:lnTo>
                  <a:lnTo>
                    <a:pt x="607" y="329"/>
                  </a:lnTo>
                  <a:lnTo>
                    <a:pt x="602" y="327"/>
                  </a:lnTo>
                  <a:lnTo>
                    <a:pt x="598" y="324"/>
                  </a:lnTo>
                  <a:lnTo>
                    <a:pt x="604" y="303"/>
                  </a:lnTo>
                  <a:lnTo>
                    <a:pt x="609" y="295"/>
                  </a:lnTo>
                  <a:lnTo>
                    <a:pt x="619" y="282"/>
                  </a:lnTo>
                  <a:lnTo>
                    <a:pt x="630" y="275"/>
                  </a:lnTo>
                  <a:lnTo>
                    <a:pt x="636" y="269"/>
                  </a:lnTo>
                  <a:lnTo>
                    <a:pt x="639" y="262"/>
                  </a:lnTo>
                  <a:lnTo>
                    <a:pt x="639" y="256"/>
                  </a:lnTo>
                  <a:lnTo>
                    <a:pt x="653" y="243"/>
                  </a:lnTo>
                  <a:lnTo>
                    <a:pt x="662" y="220"/>
                  </a:lnTo>
                  <a:lnTo>
                    <a:pt x="679" y="203"/>
                  </a:lnTo>
                  <a:lnTo>
                    <a:pt x="683" y="196"/>
                  </a:lnTo>
                  <a:lnTo>
                    <a:pt x="681" y="183"/>
                  </a:lnTo>
                  <a:lnTo>
                    <a:pt x="666" y="169"/>
                  </a:lnTo>
                  <a:lnTo>
                    <a:pt x="664" y="166"/>
                  </a:lnTo>
                  <a:lnTo>
                    <a:pt x="660" y="158"/>
                  </a:lnTo>
                  <a:lnTo>
                    <a:pt x="660" y="149"/>
                  </a:lnTo>
                  <a:lnTo>
                    <a:pt x="572" y="132"/>
                  </a:lnTo>
                  <a:lnTo>
                    <a:pt x="504" y="115"/>
                  </a:lnTo>
                  <a:lnTo>
                    <a:pt x="498" y="121"/>
                  </a:lnTo>
                  <a:lnTo>
                    <a:pt x="491" y="119"/>
                  </a:lnTo>
                  <a:lnTo>
                    <a:pt x="483" y="117"/>
                  </a:lnTo>
                  <a:lnTo>
                    <a:pt x="466" y="115"/>
                  </a:lnTo>
                  <a:lnTo>
                    <a:pt x="463" y="113"/>
                  </a:lnTo>
                  <a:lnTo>
                    <a:pt x="455" y="117"/>
                  </a:lnTo>
                  <a:lnTo>
                    <a:pt x="433" y="117"/>
                  </a:lnTo>
                  <a:lnTo>
                    <a:pt x="419" y="119"/>
                  </a:lnTo>
                  <a:lnTo>
                    <a:pt x="406" y="122"/>
                  </a:lnTo>
                  <a:lnTo>
                    <a:pt x="399" y="122"/>
                  </a:lnTo>
                  <a:lnTo>
                    <a:pt x="393" y="121"/>
                  </a:lnTo>
                  <a:lnTo>
                    <a:pt x="386" y="115"/>
                  </a:lnTo>
                  <a:lnTo>
                    <a:pt x="378" y="113"/>
                  </a:lnTo>
                  <a:lnTo>
                    <a:pt x="357" y="117"/>
                  </a:lnTo>
                  <a:lnTo>
                    <a:pt x="350" y="115"/>
                  </a:lnTo>
                  <a:lnTo>
                    <a:pt x="337" y="115"/>
                  </a:lnTo>
                  <a:lnTo>
                    <a:pt x="335" y="109"/>
                  </a:lnTo>
                  <a:lnTo>
                    <a:pt x="327" y="104"/>
                  </a:lnTo>
                  <a:lnTo>
                    <a:pt x="322" y="102"/>
                  </a:lnTo>
                  <a:lnTo>
                    <a:pt x="314" y="98"/>
                  </a:lnTo>
                  <a:lnTo>
                    <a:pt x="303" y="98"/>
                  </a:lnTo>
                  <a:lnTo>
                    <a:pt x="295" y="94"/>
                  </a:lnTo>
                  <a:lnTo>
                    <a:pt x="290" y="94"/>
                  </a:lnTo>
                  <a:lnTo>
                    <a:pt x="282" y="100"/>
                  </a:lnTo>
                  <a:lnTo>
                    <a:pt x="275" y="100"/>
                  </a:lnTo>
                  <a:lnTo>
                    <a:pt x="262" y="102"/>
                  </a:lnTo>
                  <a:lnTo>
                    <a:pt x="254" y="102"/>
                  </a:lnTo>
                  <a:lnTo>
                    <a:pt x="247" y="96"/>
                  </a:lnTo>
                  <a:lnTo>
                    <a:pt x="245" y="96"/>
                  </a:lnTo>
                  <a:lnTo>
                    <a:pt x="237" y="90"/>
                  </a:lnTo>
                  <a:lnTo>
                    <a:pt x="226" y="87"/>
                  </a:lnTo>
                  <a:lnTo>
                    <a:pt x="224" y="83"/>
                  </a:lnTo>
                  <a:lnTo>
                    <a:pt x="228" y="47"/>
                  </a:lnTo>
                  <a:lnTo>
                    <a:pt x="224" y="34"/>
                  </a:lnTo>
                  <a:lnTo>
                    <a:pt x="216" y="27"/>
                  </a:lnTo>
                  <a:lnTo>
                    <a:pt x="213" y="21"/>
                  </a:lnTo>
                  <a:lnTo>
                    <a:pt x="207" y="19"/>
                  </a:lnTo>
                  <a:lnTo>
                    <a:pt x="201" y="21"/>
                  </a:lnTo>
                  <a:lnTo>
                    <a:pt x="194" y="19"/>
                  </a:lnTo>
                  <a:lnTo>
                    <a:pt x="194" y="17"/>
                  </a:lnTo>
                  <a:lnTo>
                    <a:pt x="188" y="11"/>
                  </a:lnTo>
                  <a:lnTo>
                    <a:pt x="183" y="6"/>
                  </a:lnTo>
                  <a:lnTo>
                    <a:pt x="175" y="8"/>
                  </a:lnTo>
                  <a:lnTo>
                    <a:pt x="168" y="8"/>
                  </a:lnTo>
                  <a:lnTo>
                    <a:pt x="166" y="4"/>
                  </a:lnTo>
                  <a:lnTo>
                    <a:pt x="162" y="4"/>
                  </a:lnTo>
                  <a:lnTo>
                    <a:pt x="160" y="6"/>
                  </a:lnTo>
                  <a:lnTo>
                    <a:pt x="164" y="10"/>
                  </a:lnTo>
                  <a:lnTo>
                    <a:pt x="162" y="10"/>
                  </a:lnTo>
                  <a:lnTo>
                    <a:pt x="160" y="8"/>
                  </a:lnTo>
                  <a:lnTo>
                    <a:pt x="154" y="0"/>
                  </a:lnTo>
                  <a:lnTo>
                    <a:pt x="151" y="8"/>
                  </a:lnTo>
                  <a:lnTo>
                    <a:pt x="149" y="23"/>
                  </a:lnTo>
                  <a:lnTo>
                    <a:pt x="143" y="28"/>
                  </a:lnTo>
                  <a:lnTo>
                    <a:pt x="143" y="30"/>
                  </a:lnTo>
                  <a:lnTo>
                    <a:pt x="141" y="36"/>
                  </a:lnTo>
                  <a:lnTo>
                    <a:pt x="139" y="43"/>
                  </a:lnTo>
                  <a:lnTo>
                    <a:pt x="139" y="51"/>
                  </a:lnTo>
                  <a:lnTo>
                    <a:pt x="141" y="55"/>
                  </a:lnTo>
                  <a:lnTo>
                    <a:pt x="136" y="62"/>
                  </a:lnTo>
                  <a:lnTo>
                    <a:pt x="132" y="70"/>
                  </a:lnTo>
                  <a:lnTo>
                    <a:pt x="137" y="75"/>
                  </a:lnTo>
                  <a:lnTo>
                    <a:pt x="130" y="74"/>
                  </a:lnTo>
                  <a:lnTo>
                    <a:pt x="130" y="79"/>
                  </a:lnTo>
                  <a:lnTo>
                    <a:pt x="126" y="87"/>
                  </a:lnTo>
                  <a:lnTo>
                    <a:pt x="126" y="92"/>
                  </a:lnTo>
                  <a:lnTo>
                    <a:pt x="122" y="100"/>
                  </a:lnTo>
                  <a:lnTo>
                    <a:pt x="121" y="107"/>
                  </a:lnTo>
                  <a:lnTo>
                    <a:pt x="115" y="119"/>
                  </a:lnTo>
                  <a:lnTo>
                    <a:pt x="113" y="126"/>
                  </a:lnTo>
                  <a:lnTo>
                    <a:pt x="102" y="145"/>
                  </a:lnTo>
                  <a:lnTo>
                    <a:pt x="98" y="158"/>
                  </a:lnTo>
                  <a:lnTo>
                    <a:pt x="92" y="173"/>
                  </a:lnTo>
                  <a:lnTo>
                    <a:pt x="94" y="181"/>
                  </a:lnTo>
                  <a:lnTo>
                    <a:pt x="94" y="183"/>
                  </a:lnTo>
                  <a:lnTo>
                    <a:pt x="89" y="186"/>
                  </a:lnTo>
                  <a:lnTo>
                    <a:pt x="85" y="192"/>
                  </a:lnTo>
                  <a:lnTo>
                    <a:pt x="81" y="207"/>
                  </a:lnTo>
                  <a:lnTo>
                    <a:pt x="68" y="241"/>
                  </a:lnTo>
                  <a:lnTo>
                    <a:pt x="62" y="248"/>
                  </a:lnTo>
                  <a:lnTo>
                    <a:pt x="60" y="256"/>
                  </a:lnTo>
                  <a:lnTo>
                    <a:pt x="68" y="252"/>
                  </a:lnTo>
                  <a:lnTo>
                    <a:pt x="70" y="256"/>
                  </a:lnTo>
                  <a:lnTo>
                    <a:pt x="62" y="256"/>
                  </a:lnTo>
                  <a:lnTo>
                    <a:pt x="57" y="262"/>
                  </a:lnTo>
                  <a:lnTo>
                    <a:pt x="47" y="275"/>
                  </a:lnTo>
                  <a:lnTo>
                    <a:pt x="45" y="282"/>
                  </a:lnTo>
                  <a:lnTo>
                    <a:pt x="47" y="284"/>
                  </a:lnTo>
                  <a:lnTo>
                    <a:pt x="49" y="282"/>
                  </a:lnTo>
                  <a:lnTo>
                    <a:pt x="49" y="284"/>
                  </a:lnTo>
                  <a:lnTo>
                    <a:pt x="51" y="284"/>
                  </a:lnTo>
                  <a:lnTo>
                    <a:pt x="49" y="288"/>
                  </a:lnTo>
                  <a:lnTo>
                    <a:pt x="49" y="284"/>
                  </a:lnTo>
                  <a:lnTo>
                    <a:pt x="47" y="284"/>
                  </a:lnTo>
                  <a:lnTo>
                    <a:pt x="42" y="288"/>
                  </a:lnTo>
                  <a:lnTo>
                    <a:pt x="38" y="295"/>
                  </a:lnTo>
                  <a:lnTo>
                    <a:pt x="36" y="288"/>
                  </a:lnTo>
                  <a:lnTo>
                    <a:pt x="23" y="316"/>
                  </a:lnTo>
                  <a:lnTo>
                    <a:pt x="10" y="333"/>
                  </a:lnTo>
                  <a:lnTo>
                    <a:pt x="10" y="346"/>
                  </a:lnTo>
                  <a:lnTo>
                    <a:pt x="13" y="361"/>
                  </a:lnTo>
                  <a:lnTo>
                    <a:pt x="12" y="369"/>
                  </a:lnTo>
                  <a:lnTo>
                    <a:pt x="6" y="376"/>
                  </a:lnTo>
                  <a:lnTo>
                    <a:pt x="4" y="382"/>
                  </a:lnTo>
                  <a:lnTo>
                    <a:pt x="0" y="391"/>
                  </a:lnTo>
                  <a:lnTo>
                    <a:pt x="2" y="418"/>
                  </a:lnTo>
                  <a:lnTo>
                    <a:pt x="8" y="433"/>
                  </a:lnTo>
                  <a:lnTo>
                    <a:pt x="12" y="433"/>
                  </a:lnTo>
                  <a:lnTo>
                    <a:pt x="184" y="48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1" name="Freeform 16">
              <a:extLst>
                <a:ext uri="{FF2B5EF4-FFF2-40B4-BE49-F238E27FC236}">
                  <a16:creationId xmlns:a16="http://schemas.microsoft.com/office/drawing/2014/main" id="{8E56FAD2-09FD-6322-A91B-D2EFABF6D43D}"/>
                </a:ext>
              </a:extLst>
            </p:cNvPr>
            <p:cNvSpPr>
              <a:spLocks/>
            </p:cNvSpPr>
            <p:nvPr/>
          </p:nvSpPr>
          <p:spPr bwMode="auto">
            <a:xfrm>
              <a:off x="599573" y="1889940"/>
              <a:ext cx="2356" cy="4278"/>
            </a:xfrm>
            <a:custGeom>
              <a:avLst/>
              <a:gdLst>
                <a:gd name="T0" fmla="*/ 2 w 2"/>
                <a:gd name="T1" fmla="*/ 0 h 4"/>
                <a:gd name="T2" fmla="*/ 0 w 2"/>
                <a:gd name="T3" fmla="*/ 0 h 4"/>
                <a:gd name="T4" fmla="*/ 0 w 2"/>
                <a:gd name="T5" fmla="*/ 4 h 4"/>
                <a:gd name="T6" fmla="*/ 2 w 2"/>
                <a:gd name="T7" fmla="*/ 0 h 4"/>
              </a:gdLst>
              <a:ahLst/>
              <a:cxnLst>
                <a:cxn ang="0">
                  <a:pos x="T0" y="T1"/>
                </a:cxn>
                <a:cxn ang="0">
                  <a:pos x="T2" y="T3"/>
                </a:cxn>
                <a:cxn ang="0">
                  <a:pos x="T4" y="T5"/>
                </a:cxn>
                <a:cxn ang="0">
                  <a:pos x="T6" y="T7"/>
                </a:cxn>
              </a:cxnLst>
              <a:rect l="0" t="0" r="r" b="b"/>
              <a:pathLst>
                <a:path w="2" h="4">
                  <a:moveTo>
                    <a:pt x="2" y="0"/>
                  </a:moveTo>
                  <a:lnTo>
                    <a:pt x="0" y="0"/>
                  </a:lnTo>
                  <a:lnTo>
                    <a:pt x="0" y="4"/>
                  </a:lnTo>
                  <a:lnTo>
                    <a:pt x="2"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2" name="Freeform 17">
              <a:extLst>
                <a:ext uri="{FF2B5EF4-FFF2-40B4-BE49-F238E27FC236}">
                  <a16:creationId xmlns:a16="http://schemas.microsoft.com/office/drawing/2014/main" id="{15EFEBE0-E4BE-119F-77C8-CFC96CF73ED7}"/>
                </a:ext>
              </a:extLst>
            </p:cNvPr>
            <p:cNvSpPr>
              <a:spLocks/>
            </p:cNvSpPr>
            <p:nvPr/>
          </p:nvSpPr>
          <p:spPr bwMode="auto">
            <a:xfrm>
              <a:off x="599573" y="1889940"/>
              <a:ext cx="2356" cy="4278"/>
            </a:xfrm>
            <a:custGeom>
              <a:avLst/>
              <a:gdLst>
                <a:gd name="T0" fmla="*/ 2 w 2"/>
                <a:gd name="T1" fmla="*/ 0 h 4"/>
                <a:gd name="T2" fmla="*/ 0 w 2"/>
                <a:gd name="T3" fmla="*/ 0 h 4"/>
                <a:gd name="T4" fmla="*/ 0 w 2"/>
                <a:gd name="T5" fmla="*/ 4 h 4"/>
                <a:gd name="T6" fmla="*/ 2 w 2"/>
                <a:gd name="T7" fmla="*/ 0 h 4"/>
              </a:gdLst>
              <a:ahLst/>
              <a:cxnLst>
                <a:cxn ang="0">
                  <a:pos x="T0" y="T1"/>
                </a:cxn>
                <a:cxn ang="0">
                  <a:pos x="T2" y="T3"/>
                </a:cxn>
                <a:cxn ang="0">
                  <a:pos x="T4" y="T5"/>
                </a:cxn>
                <a:cxn ang="0">
                  <a:pos x="T6" y="T7"/>
                </a:cxn>
              </a:cxnLst>
              <a:rect l="0" t="0" r="r" b="b"/>
              <a:pathLst>
                <a:path w="2" h="4">
                  <a:moveTo>
                    <a:pt x="2" y="0"/>
                  </a:moveTo>
                  <a:lnTo>
                    <a:pt x="0" y="0"/>
                  </a:lnTo>
                  <a:lnTo>
                    <a:pt x="0" y="4"/>
                  </a:lnTo>
                  <a:lnTo>
                    <a:pt x="2"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3" name="Freeform 18">
              <a:extLst>
                <a:ext uri="{FF2B5EF4-FFF2-40B4-BE49-F238E27FC236}">
                  <a16:creationId xmlns:a16="http://schemas.microsoft.com/office/drawing/2014/main" id="{57867C4E-526E-185A-AD56-29DC78136B01}"/>
                </a:ext>
              </a:extLst>
            </p:cNvPr>
            <p:cNvSpPr>
              <a:spLocks/>
            </p:cNvSpPr>
            <p:nvPr/>
          </p:nvSpPr>
          <p:spPr bwMode="auto">
            <a:xfrm>
              <a:off x="662018" y="2541254"/>
              <a:ext cx="10604" cy="16043"/>
            </a:xfrm>
            <a:custGeom>
              <a:avLst/>
              <a:gdLst>
                <a:gd name="T0" fmla="*/ 9 w 9"/>
                <a:gd name="T1" fmla="*/ 13 h 15"/>
                <a:gd name="T2" fmla="*/ 5 w 9"/>
                <a:gd name="T3" fmla="*/ 8 h 15"/>
                <a:gd name="T4" fmla="*/ 0 w 9"/>
                <a:gd name="T5" fmla="*/ 0 h 15"/>
                <a:gd name="T6" fmla="*/ 9 w 9"/>
                <a:gd name="T7" fmla="*/ 15 h 15"/>
                <a:gd name="T8" fmla="*/ 9 w 9"/>
                <a:gd name="T9" fmla="*/ 13 h 15"/>
              </a:gdLst>
              <a:ahLst/>
              <a:cxnLst>
                <a:cxn ang="0">
                  <a:pos x="T0" y="T1"/>
                </a:cxn>
                <a:cxn ang="0">
                  <a:pos x="T2" y="T3"/>
                </a:cxn>
                <a:cxn ang="0">
                  <a:pos x="T4" y="T5"/>
                </a:cxn>
                <a:cxn ang="0">
                  <a:pos x="T6" y="T7"/>
                </a:cxn>
                <a:cxn ang="0">
                  <a:pos x="T8" y="T9"/>
                </a:cxn>
              </a:cxnLst>
              <a:rect l="0" t="0" r="r" b="b"/>
              <a:pathLst>
                <a:path w="9" h="15">
                  <a:moveTo>
                    <a:pt x="9" y="13"/>
                  </a:moveTo>
                  <a:lnTo>
                    <a:pt x="5" y="8"/>
                  </a:lnTo>
                  <a:lnTo>
                    <a:pt x="0" y="0"/>
                  </a:lnTo>
                  <a:lnTo>
                    <a:pt x="9" y="15"/>
                  </a:lnTo>
                  <a:lnTo>
                    <a:pt x="9" y="13"/>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4" name="Freeform 19">
              <a:extLst>
                <a:ext uri="{FF2B5EF4-FFF2-40B4-BE49-F238E27FC236}">
                  <a16:creationId xmlns:a16="http://schemas.microsoft.com/office/drawing/2014/main" id="{0C228D2F-7DCF-DC2B-0C3A-2FEA094E502F}"/>
                </a:ext>
              </a:extLst>
            </p:cNvPr>
            <p:cNvSpPr>
              <a:spLocks/>
            </p:cNvSpPr>
            <p:nvPr/>
          </p:nvSpPr>
          <p:spPr bwMode="auto">
            <a:xfrm>
              <a:off x="662018" y="2541254"/>
              <a:ext cx="10604" cy="16043"/>
            </a:xfrm>
            <a:custGeom>
              <a:avLst/>
              <a:gdLst>
                <a:gd name="T0" fmla="*/ 9 w 9"/>
                <a:gd name="T1" fmla="*/ 13 h 15"/>
                <a:gd name="T2" fmla="*/ 5 w 9"/>
                <a:gd name="T3" fmla="*/ 8 h 15"/>
                <a:gd name="T4" fmla="*/ 0 w 9"/>
                <a:gd name="T5" fmla="*/ 0 h 15"/>
                <a:gd name="T6" fmla="*/ 9 w 9"/>
                <a:gd name="T7" fmla="*/ 15 h 15"/>
                <a:gd name="T8" fmla="*/ 9 w 9"/>
                <a:gd name="T9" fmla="*/ 13 h 15"/>
              </a:gdLst>
              <a:ahLst/>
              <a:cxnLst>
                <a:cxn ang="0">
                  <a:pos x="T0" y="T1"/>
                </a:cxn>
                <a:cxn ang="0">
                  <a:pos x="T2" y="T3"/>
                </a:cxn>
                <a:cxn ang="0">
                  <a:pos x="T4" y="T5"/>
                </a:cxn>
                <a:cxn ang="0">
                  <a:pos x="T6" y="T7"/>
                </a:cxn>
                <a:cxn ang="0">
                  <a:pos x="T8" y="T9"/>
                </a:cxn>
              </a:cxnLst>
              <a:rect l="0" t="0" r="r" b="b"/>
              <a:pathLst>
                <a:path w="9" h="15">
                  <a:moveTo>
                    <a:pt x="9" y="13"/>
                  </a:moveTo>
                  <a:lnTo>
                    <a:pt x="5" y="8"/>
                  </a:lnTo>
                  <a:lnTo>
                    <a:pt x="0" y="0"/>
                  </a:lnTo>
                  <a:lnTo>
                    <a:pt x="9" y="15"/>
                  </a:lnTo>
                  <a:lnTo>
                    <a:pt x="9" y="13"/>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5" name="Freeform 8">
              <a:extLst>
                <a:ext uri="{FF2B5EF4-FFF2-40B4-BE49-F238E27FC236}">
                  <a16:creationId xmlns:a16="http://schemas.microsoft.com/office/drawing/2014/main" id="{A654B403-AAA8-BE40-9853-3EDBD8230FF4}"/>
                </a:ext>
              </a:extLst>
            </p:cNvPr>
            <p:cNvSpPr>
              <a:spLocks/>
            </p:cNvSpPr>
            <p:nvPr/>
          </p:nvSpPr>
          <p:spPr bwMode="auto">
            <a:xfrm>
              <a:off x="865847" y="1339157"/>
              <a:ext cx="12961" cy="18181"/>
            </a:xfrm>
            <a:custGeom>
              <a:avLst/>
              <a:gdLst>
                <a:gd name="T0" fmla="*/ 9 w 11"/>
                <a:gd name="T1" fmla="*/ 17 h 17"/>
                <a:gd name="T2" fmla="*/ 11 w 11"/>
                <a:gd name="T3" fmla="*/ 9 h 17"/>
                <a:gd name="T4" fmla="*/ 5 w 11"/>
                <a:gd name="T5" fmla="*/ 4 h 17"/>
                <a:gd name="T6" fmla="*/ 2 w 11"/>
                <a:gd name="T7" fmla="*/ 0 h 17"/>
                <a:gd name="T8" fmla="*/ 0 w 11"/>
                <a:gd name="T9" fmla="*/ 9 h 17"/>
                <a:gd name="T10" fmla="*/ 3 w 11"/>
                <a:gd name="T11" fmla="*/ 17 h 17"/>
                <a:gd name="T12" fmla="*/ 9 w 11"/>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9" y="17"/>
                  </a:moveTo>
                  <a:lnTo>
                    <a:pt x="11" y="9"/>
                  </a:lnTo>
                  <a:lnTo>
                    <a:pt x="5" y="4"/>
                  </a:lnTo>
                  <a:lnTo>
                    <a:pt x="2" y="0"/>
                  </a:lnTo>
                  <a:lnTo>
                    <a:pt x="0" y="9"/>
                  </a:lnTo>
                  <a:lnTo>
                    <a:pt x="3" y="17"/>
                  </a:lnTo>
                  <a:lnTo>
                    <a:pt x="9" y="1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6" name="Freeform 9">
              <a:extLst>
                <a:ext uri="{FF2B5EF4-FFF2-40B4-BE49-F238E27FC236}">
                  <a16:creationId xmlns:a16="http://schemas.microsoft.com/office/drawing/2014/main" id="{7BC20BDF-D178-6BE1-02DF-50F36DBAA257}"/>
                </a:ext>
              </a:extLst>
            </p:cNvPr>
            <p:cNvSpPr>
              <a:spLocks/>
            </p:cNvSpPr>
            <p:nvPr/>
          </p:nvSpPr>
          <p:spPr bwMode="auto">
            <a:xfrm>
              <a:off x="865847" y="1339157"/>
              <a:ext cx="12961" cy="18181"/>
            </a:xfrm>
            <a:custGeom>
              <a:avLst/>
              <a:gdLst>
                <a:gd name="T0" fmla="*/ 9 w 11"/>
                <a:gd name="T1" fmla="*/ 17 h 17"/>
                <a:gd name="T2" fmla="*/ 11 w 11"/>
                <a:gd name="T3" fmla="*/ 9 h 17"/>
                <a:gd name="T4" fmla="*/ 5 w 11"/>
                <a:gd name="T5" fmla="*/ 4 h 17"/>
                <a:gd name="T6" fmla="*/ 2 w 11"/>
                <a:gd name="T7" fmla="*/ 0 h 17"/>
                <a:gd name="T8" fmla="*/ 0 w 11"/>
                <a:gd name="T9" fmla="*/ 9 h 17"/>
                <a:gd name="T10" fmla="*/ 3 w 11"/>
                <a:gd name="T11" fmla="*/ 17 h 17"/>
                <a:gd name="T12" fmla="*/ 9 w 11"/>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9" y="17"/>
                  </a:moveTo>
                  <a:lnTo>
                    <a:pt x="11" y="9"/>
                  </a:lnTo>
                  <a:lnTo>
                    <a:pt x="5" y="4"/>
                  </a:lnTo>
                  <a:lnTo>
                    <a:pt x="2" y="0"/>
                  </a:lnTo>
                  <a:lnTo>
                    <a:pt x="0" y="9"/>
                  </a:lnTo>
                  <a:lnTo>
                    <a:pt x="3" y="17"/>
                  </a:lnTo>
                  <a:lnTo>
                    <a:pt x="9" y="1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7" name="Freeform 10">
              <a:extLst>
                <a:ext uri="{FF2B5EF4-FFF2-40B4-BE49-F238E27FC236}">
                  <a16:creationId xmlns:a16="http://schemas.microsoft.com/office/drawing/2014/main" id="{0A4E9E32-AD93-87E5-4F45-3E6CE8305611}"/>
                </a:ext>
              </a:extLst>
            </p:cNvPr>
            <p:cNvSpPr>
              <a:spLocks/>
            </p:cNvSpPr>
            <p:nvPr/>
          </p:nvSpPr>
          <p:spPr bwMode="auto">
            <a:xfrm>
              <a:off x="885877" y="1334879"/>
              <a:ext cx="15317" cy="12833"/>
            </a:xfrm>
            <a:custGeom>
              <a:avLst/>
              <a:gdLst>
                <a:gd name="T0" fmla="*/ 7 w 13"/>
                <a:gd name="T1" fmla="*/ 6 h 12"/>
                <a:gd name="T2" fmla="*/ 9 w 13"/>
                <a:gd name="T3" fmla="*/ 12 h 12"/>
                <a:gd name="T4" fmla="*/ 13 w 13"/>
                <a:gd name="T5" fmla="*/ 6 h 12"/>
                <a:gd name="T6" fmla="*/ 7 w 13"/>
                <a:gd name="T7" fmla="*/ 0 h 12"/>
                <a:gd name="T8" fmla="*/ 3 w 13"/>
                <a:gd name="T9" fmla="*/ 0 h 12"/>
                <a:gd name="T10" fmla="*/ 0 w 13"/>
                <a:gd name="T11" fmla="*/ 8 h 12"/>
                <a:gd name="T12" fmla="*/ 5 w 13"/>
                <a:gd name="T13" fmla="*/ 12 h 12"/>
                <a:gd name="T14" fmla="*/ 7 w 1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2">
                  <a:moveTo>
                    <a:pt x="7" y="6"/>
                  </a:moveTo>
                  <a:lnTo>
                    <a:pt x="9" y="12"/>
                  </a:lnTo>
                  <a:lnTo>
                    <a:pt x="13" y="6"/>
                  </a:lnTo>
                  <a:lnTo>
                    <a:pt x="7" y="0"/>
                  </a:lnTo>
                  <a:lnTo>
                    <a:pt x="3" y="0"/>
                  </a:lnTo>
                  <a:lnTo>
                    <a:pt x="0" y="8"/>
                  </a:lnTo>
                  <a:lnTo>
                    <a:pt x="5" y="12"/>
                  </a:lnTo>
                  <a:lnTo>
                    <a:pt x="7"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8" name="Freeform 11">
              <a:extLst>
                <a:ext uri="{FF2B5EF4-FFF2-40B4-BE49-F238E27FC236}">
                  <a16:creationId xmlns:a16="http://schemas.microsoft.com/office/drawing/2014/main" id="{ED11347E-99B7-4010-4636-4CD1BD84D7F7}"/>
                </a:ext>
              </a:extLst>
            </p:cNvPr>
            <p:cNvSpPr>
              <a:spLocks/>
            </p:cNvSpPr>
            <p:nvPr/>
          </p:nvSpPr>
          <p:spPr bwMode="auto">
            <a:xfrm>
              <a:off x="885877" y="1334879"/>
              <a:ext cx="15317" cy="12833"/>
            </a:xfrm>
            <a:custGeom>
              <a:avLst/>
              <a:gdLst>
                <a:gd name="T0" fmla="*/ 7 w 13"/>
                <a:gd name="T1" fmla="*/ 6 h 12"/>
                <a:gd name="T2" fmla="*/ 9 w 13"/>
                <a:gd name="T3" fmla="*/ 12 h 12"/>
                <a:gd name="T4" fmla="*/ 13 w 13"/>
                <a:gd name="T5" fmla="*/ 6 h 12"/>
                <a:gd name="T6" fmla="*/ 7 w 13"/>
                <a:gd name="T7" fmla="*/ 0 h 12"/>
                <a:gd name="T8" fmla="*/ 3 w 13"/>
                <a:gd name="T9" fmla="*/ 0 h 12"/>
                <a:gd name="T10" fmla="*/ 0 w 13"/>
                <a:gd name="T11" fmla="*/ 8 h 12"/>
                <a:gd name="T12" fmla="*/ 5 w 13"/>
                <a:gd name="T13" fmla="*/ 12 h 12"/>
                <a:gd name="T14" fmla="*/ 7 w 1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2">
                  <a:moveTo>
                    <a:pt x="7" y="6"/>
                  </a:moveTo>
                  <a:lnTo>
                    <a:pt x="9" y="12"/>
                  </a:lnTo>
                  <a:lnTo>
                    <a:pt x="13" y="6"/>
                  </a:lnTo>
                  <a:lnTo>
                    <a:pt x="7" y="0"/>
                  </a:lnTo>
                  <a:lnTo>
                    <a:pt x="3" y="0"/>
                  </a:lnTo>
                  <a:lnTo>
                    <a:pt x="0" y="8"/>
                  </a:lnTo>
                  <a:lnTo>
                    <a:pt x="5" y="12"/>
                  </a:lnTo>
                  <a:lnTo>
                    <a:pt x="7"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9" name="Freeform 12">
              <a:extLst>
                <a:ext uri="{FF2B5EF4-FFF2-40B4-BE49-F238E27FC236}">
                  <a16:creationId xmlns:a16="http://schemas.microsoft.com/office/drawing/2014/main" id="{3011B15B-3156-8121-7C8A-FA1EA6C02F11}"/>
                </a:ext>
              </a:extLst>
            </p:cNvPr>
            <p:cNvSpPr>
              <a:spLocks/>
            </p:cNvSpPr>
            <p:nvPr/>
          </p:nvSpPr>
          <p:spPr bwMode="auto">
            <a:xfrm>
              <a:off x="888233" y="1375520"/>
              <a:ext cx="25920" cy="55613"/>
            </a:xfrm>
            <a:custGeom>
              <a:avLst/>
              <a:gdLst>
                <a:gd name="T0" fmla="*/ 20 w 22"/>
                <a:gd name="T1" fmla="*/ 7 h 52"/>
                <a:gd name="T2" fmla="*/ 16 w 22"/>
                <a:gd name="T3" fmla="*/ 0 h 52"/>
                <a:gd name="T4" fmla="*/ 15 w 22"/>
                <a:gd name="T5" fmla="*/ 0 h 52"/>
                <a:gd name="T6" fmla="*/ 7 w 22"/>
                <a:gd name="T7" fmla="*/ 5 h 52"/>
                <a:gd name="T8" fmla="*/ 0 w 22"/>
                <a:gd name="T9" fmla="*/ 13 h 52"/>
                <a:gd name="T10" fmla="*/ 3 w 22"/>
                <a:gd name="T11" fmla="*/ 21 h 52"/>
                <a:gd name="T12" fmla="*/ 9 w 22"/>
                <a:gd name="T13" fmla="*/ 28 h 52"/>
                <a:gd name="T14" fmla="*/ 7 w 22"/>
                <a:gd name="T15" fmla="*/ 34 h 52"/>
                <a:gd name="T16" fmla="*/ 9 w 22"/>
                <a:gd name="T17" fmla="*/ 41 h 52"/>
                <a:gd name="T18" fmla="*/ 16 w 22"/>
                <a:gd name="T19" fmla="*/ 49 h 52"/>
                <a:gd name="T20" fmla="*/ 16 w 22"/>
                <a:gd name="T21" fmla="*/ 52 h 52"/>
                <a:gd name="T22" fmla="*/ 22 w 22"/>
                <a:gd name="T23" fmla="*/ 49 h 52"/>
                <a:gd name="T24" fmla="*/ 22 w 22"/>
                <a:gd name="T25" fmla="*/ 43 h 52"/>
                <a:gd name="T26" fmla="*/ 18 w 22"/>
                <a:gd name="T27" fmla="*/ 36 h 52"/>
                <a:gd name="T28" fmla="*/ 11 w 22"/>
                <a:gd name="T29" fmla="*/ 36 h 52"/>
                <a:gd name="T30" fmla="*/ 11 w 22"/>
                <a:gd name="T31" fmla="*/ 21 h 52"/>
                <a:gd name="T32" fmla="*/ 5 w 22"/>
                <a:gd name="T33" fmla="*/ 13 h 52"/>
                <a:gd name="T34" fmla="*/ 13 w 22"/>
                <a:gd name="T35" fmla="*/ 9 h 52"/>
                <a:gd name="T36" fmla="*/ 20 w 22"/>
                <a:gd name="T3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52">
                  <a:moveTo>
                    <a:pt x="20" y="7"/>
                  </a:moveTo>
                  <a:lnTo>
                    <a:pt x="16" y="0"/>
                  </a:lnTo>
                  <a:lnTo>
                    <a:pt x="15" y="0"/>
                  </a:lnTo>
                  <a:lnTo>
                    <a:pt x="7" y="5"/>
                  </a:lnTo>
                  <a:lnTo>
                    <a:pt x="0" y="13"/>
                  </a:lnTo>
                  <a:lnTo>
                    <a:pt x="3" y="21"/>
                  </a:lnTo>
                  <a:lnTo>
                    <a:pt x="9" y="28"/>
                  </a:lnTo>
                  <a:lnTo>
                    <a:pt x="7" y="34"/>
                  </a:lnTo>
                  <a:lnTo>
                    <a:pt x="9" y="41"/>
                  </a:lnTo>
                  <a:lnTo>
                    <a:pt x="16" y="49"/>
                  </a:lnTo>
                  <a:lnTo>
                    <a:pt x="16" y="52"/>
                  </a:lnTo>
                  <a:lnTo>
                    <a:pt x="22" y="49"/>
                  </a:lnTo>
                  <a:lnTo>
                    <a:pt x="22" y="43"/>
                  </a:lnTo>
                  <a:lnTo>
                    <a:pt x="18" y="36"/>
                  </a:lnTo>
                  <a:lnTo>
                    <a:pt x="11" y="36"/>
                  </a:lnTo>
                  <a:lnTo>
                    <a:pt x="11" y="21"/>
                  </a:lnTo>
                  <a:lnTo>
                    <a:pt x="5" y="13"/>
                  </a:lnTo>
                  <a:lnTo>
                    <a:pt x="13" y="9"/>
                  </a:lnTo>
                  <a:lnTo>
                    <a:pt x="20"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0" name="Freeform 13">
              <a:extLst>
                <a:ext uri="{FF2B5EF4-FFF2-40B4-BE49-F238E27FC236}">
                  <a16:creationId xmlns:a16="http://schemas.microsoft.com/office/drawing/2014/main" id="{D74BAB81-8D52-89B6-25B6-FE6C2B4124F5}"/>
                </a:ext>
              </a:extLst>
            </p:cNvPr>
            <p:cNvSpPr>
              <a:spLocks/>
            </p:cNvSpPr>
            <p:nvPr/>
          </p:nvSpPr>
          <p:spPr bwMode="auto">
            <a:xfrm>
              <a:off x="888233" y="1375520"/>
              <a:ext cx="25920" cy="55613"/>
            </a:xfrm>
            <a:custGeom>
              <a:avLst/>
              <a:gdLst>
                <a:gd name="T0" fmla="*/ 20 w 22"/>
                <a:gd name="T1" fmla="*/ 7 h 52"/>
                <a:gd name="T2" fmla="*/ 16 w 22"/>
                <a:gd name="T3" fmla="*/ 0 h 52"/>
                <a:gd name="T4" fmla="*/ 15 w 22"/>
                <a:gd name="T5" fmla="*/ 0 h 52"/>
                <a:gd name="T6" fmla="*/ 7 w 22"/>
                <a:gd name="T7" fmla="*/ 5 h 52"/>
                <a:gd name="T8" fmla="*/ 0 w 22"/>
                <a:gd name="T9" fmla="*/ 13 h 52"/>
                <a:gd name="T10" fmla="*/ 3 w 22"/>
                <a:gd name="T11" fmla="*/ 21 h 52"/>
                <a:gd name="T12" fmla="*/ 9 w 22"/>
                <a:gd name="T13" fmla="*/ 28 h 52"/>
                <a:gd name="T14" fmla="*/ 7 w 22"/>
                <a:gd name="T15" fmla="*/ 34 h 52"/>
                <a:gd name="T16" fmla="*/ 9 w 22"/>
                <a:gd name="T17" fmla="*/ 41 h 52"/>
                <a:gd name="T18" fmla="*/ 16 w 22"/>
                <a:gd name="T19" fmla="*/ 49 h 52"/>
                <a:gd name="T20" fmla="*/ 16 w 22"/>
                <a:gd name="T21" fmla="*/ 52 h 52"/>
                <a:gd name="T22" fmla="*/ 22 w 22"/>
                <a:gd name="T23" fmla="*/ 49 h 52"/>
                <a:gd name="T24" fmla="*/ 22 w 22"/>
                <a:gd name="T25" fmla="*/ 43 h 52"/>
                <a:gd name="T26" fmla="*/ 18 w 22"/>
                <a:gd name="T27" fmla="*/ 36 h 52"/>
                <a:gd name="T28" fmla="*/ 11 w 22"/>
                <a:gd name="T29" fmla="*/ 36 h 52"/>
                <a:gd name="T30" fmla="*/ 11 w 22"/>
                <a:gd name="T31" fmla="*/ 21 h 52"/>
                <a:gd name="T32" fmla="*/ 5 w 22"/>
                <a:gd name="T33" fmla="*/ 13 h 52"/>
                <a:gd name="T34" fmla="*/ 13 w 22"/>
                <a:gd name="T35" fmla="*/ 9 h 52"/>
                <a:gd name="T36" fmla="*/ 20 w 22"/>
                <a:gd name="T3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52">
                  <a:moveTo>
                    <a:pt x="20" y="7"/>
                  </a:moveTo>
                  <a:lnTo>
                    <a:pt x="16" y="0"/>
                  </a:lnTo>
                  <a:lnTo>
                    <a:pt x="15" y="0"/>
                  </a:lnTo>
                  <a:lnTo>
                    <a:pt x="7" y="5"/>
                  </a:lnTo>
                  <a:lnTo>
                    <a:pt x="0" y="13"/>
                  </a:lnTo>
                  <a:lnTo>
                    <a:pt x="3" y="21"/>
                  </a:lnTo>
                  <a:lnTo>
                    <a:pt x="9" y="28"/>
                  </a:lnTo>
                  <a:lnTo>
                    <a:pt x="7" y="34"/>
                  </a:lnTo>
                  <a:lnTo>
                    <a:pt x="9" y="41"/>
                  </a:lnTo>
                  <a:lnTo>
                    <a:pt x="16" y="49"/>
                  </a:lnTo>
                  <a:lnTo>
                    <a:pt x="16" y="52"/>
                  </a:lnTo>
                  <a:lnTo>
                    <a:pt x="22" y="49"/>
                  </a:lnTo>
                  <a:lnTo>
                    <a:pt x="22" y="43"/>
                  </a:lnTo>
                  <a:lnTo>
                    <a:pt x="18" y="36"/>
                  </a:lnTo>
                  <a:lnTo>
                    <a:pt x="11" y="36"/>
                  </a:lnTo>
                  <a:lnTo>
                    <a:pt x="11" y="21"/>
                  </a:lnTo>
                  <a:lnTo>
                    <a:pt x="5" y="13"/>
                  </a:lnTo>
                  <a:lnTo>
                    <a:pt x="13" y="9"/>
                  </a:lnTo>
                  <a:lnTo>
                    <a:pt x="20"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1" name="Freeform 20">
              <a:extLst>
                <a:ext uri="{FF2B5EF4-FFF2-40B4-BE49-F238E27FC236}">
                  <a16:creationId xmlns:a16="http://schemas.microsoft.com/office/drawing/2014/main" id="{EEEAA4A9-D457-6888-7EAE-9C52659A2CC4}"/>
                </a:ext>
              </a:extLst>
            </p:cNvPr>
            <p:cNvSpPr>
              <a:spLocks/>
            </p:cNvSpPr>
            <p:nvPr/>
          </p:nvSpPr>
          <p:spPr bwMode="auto">
            <a:xfrm>
              <a:off x="717395" y="1307072"/>
              <a:ext cx="666862" cy="438488"/>
            </a:xfrm>
            <a:custGeom>
              <a:avLst/>
              <a:gdLst>
                <a:gd name="T0" fmla="*/ 75 w 566"/>
                <a:gd name="T1" fmla="*/ 344 h 410"/>
                <a:gd name="T2" fmla="*/ 98 w 566"/>
                <a:gd name="T3" fmla="*/ 357 h 410"/>
                <a:gd name="T4" fmla="*/ 133 w 566"/>
                <a:gd name="T5" fmla="*/ 361 h 410"/>
                <a:gd name="T6" fmla="*/ 165 w 566"/>
                <a:gd name="T7" fmla="*/ 359 h 410"/>
                <a:gd name="T8" fmla="*/ 188 w 566"/>
                <a:gd name="T9" fmla="*/ 376 h 410"/>
                <a:gd name="T10" fmla="*/ 237 w 566"/>
                <a:gd name="T11" fmla="*/ 376 h 410"/>
                <a:gd name="T12" fmla="*/ 270 w 566"/>
                <a:gd name="T13" fmla="*/ 380 h 410"/>
                <a:gd name="T14" fmla="*/ 317 w 566"/>
                <a:gd name="T15" fmla="*/ 376 h 410"/>
                <a:gd name="T16" fmla="*/ 355 w 566"/>
                <a:gd name="T17" fmla="*/ 376 h 410"/>
                <a:gd name="T18" fmla="*/ 511 w 566"/>
                <a:gd name="T19" fmla="*/ 383 h 410"/>
                <a:gd name="T20" fmla="*/ 564 w 566"/>
                <a:gd name="T21" fmla="*/ 100 h 410"/>
                <a:gd name="T22" fmla="*/ 263 w 566"/>
                <a:gd name="T23" fmla="*/ 24 h 410"/>
                <a:gd name="T24" fmla="*/ 165 w 566"/>
                <a:gd name="T25" fmla="*/ 17 h 410"/>
                <a:gd name="T26" fmla="*/ 176 w 566"/>
                <a:gd name="T27" fmla="*/ 38 h 410"/>
                <a:gd name="T28" fmla="*/ 173 w 566"/>
                <a:gd name="T29" fmla="*/ 53 h 410"/>
                <a:gd name="T30" fmla="*/ 158 w 566"/>
                <a:gd name="T31" fmla="*/ 62 h 410"/>
                <a:gd name="T32" fmla="*/ 171 w 566"/>
                <a:gd name="T33" fmla="*/ 83 h 410"/>
                <a:gd name="T34" fmla="*/ 175 w 566"/>
                <a:gd name="T35" fmla="*/ 115 h 410"/>
                <a:gd name="T36" fmla="*/ 154 w 566"/>
                <a:gd name="T37" fmla="*/ 141 h 410"/>
                <a:gd name="T38" fmla="*/ 146 w 566"/>
                <a:gd name="T39" fmla="*/ 177 h 410"/>
                <a:gd name="T40" fmla="*/ 116 w 566"/>
                <a:gd name="T41" fmla="*/ 192 h 410"/>
                <a:gd name="T42" fmla="*/ 99 w 566"/>
                <a:gd name="T43" fmla="*/ 190 h 410"/>
                <a:gd name="T44" fmla="*/ 107 w 566"/>
                <a:gd name="T45" fmla="*/ 175 h 410"/>
                <a:gd name="T46" fmla="*/ 116 w 566"/>
                <a:gd name="T47" fmla="*/ 186 h 410"/>
                <a:gd name="T48" fmla="*/ 131 w 566"/>
                <a:gd name="T49" fmla="*/ 167 h 410"/>
                <a:gd name="T50" fmla="*/ 141 w 566"/>
                <a:gd name="T51" fmla="*/ 147 h 410"/>
                <a:gd name="T52" fmla="*/ 141 w 566"/>
                <a:gd name="T53" fmla="*/ 137 h 410"/>
                <a:gd name="T54" fmla="*/ 154 w 566"/>
                <a:gd name="T55" fmla="*/ 120 h 410"/>
                <a:gd name="T56" fmla="*/ 114 w 566"/>
                <a:gd name="T57" fmla="*/ 139 h 410"/>
                <a:gd name="T58" fmla="*/ 116 w 566"/>
                <a:gd name="T59" fmla="*/ 158 h 410"/>
                <a:gd name="T60" fmla="*/ 114 w 566"/>
                <a:gd name="T61" fmla="*/ 137 h 410"/>
                <a:gd name="T62" fmla="*/ 131 w 566"/>
                <a:gd name="T63" fmla="*/ 132 h 410"/>
                <a:gd name="T64" fmla="*/ 141 w 566"/>
                <a:gd name="T65" fmla="*/ 92 h 410"/>
                <a:gd name="T66" fmla="*/ 129 w 566"/>
                <a:gd name="T67" fmla="*/ 86 h 410"/>
                <a:gd name="T68" fmla="*/ 113 w 566"/>
                <a:gd name="T69" fmla="*/ 77 h 410"/>
                <a:gd name="T70" fmla="*/ 77 w 566"/>
                <a:gd name="T71" fmla="*/ 64 h 410"/>
                <a:gd name="T72" fmla="*/ 41 w 566"/>
                <a:gd name="T73" fmla="*/ 45 h 410"/>
                <a:gd name="T74" fmla="*/ 17 w 566"/>
                <a:gd name="T75" fmla="*/ 30 h 410"/>
                <a:gd name="T76" fmla="*/ 7 w 566"/>
                <a:gd name="T77" fmla="*/ 53 h 410"/>
                <a:gd name="T78" fmla="*/ 13 w 566"/>
                <a:gd name="T79" fmla="*/ 83 h 410"/>
                <a:gd name="T80" fmla="*/ 17 w 566"/>
                <a:gd name="T81" fmla="*/ 148 h 410"/>
                <a:gd name="T82" fmla="*/ 17 w 566"/>
                <a:gd name="T83" fmla="*/ 171 h 410"/>
                <a:gd name="T84" fmla="*/ 24 w 566"/>
                <a:gd name="T85" fmla="*/ 188 h 410"/>
                <a:gd name="T86" fmla="*/ 13 w 566"/>
                <a:gd name="T87" fmla="*/ 207 h 410"/>
                <a:gd name="T88" fmla="*/ 28 w 566"/>
                <a:gd name="T89" fmla="*/ 216 h 410"/>
                <a:gd name="T90" fmla="*/ 13 w 566"/>
                <a:gd name="T91" fmla="*/ 233 h 410"/>
                <a:gd name="T92" fmla="*/ 5 w 566"/>
                <a:gd name="T93" fmla="*/ 237 h 410"/>
                <a:gd name="T94" fmla="*/ 5 w 566"/>
                <a:gd name="T95" fmla="*/ 252 h 410"/>
                <a:gd name="T96" fmla="*/ 35 w 566"/>
                <a:gd name="T97" fmla="*/ 263 h 410"/>
                <a:gd name="T98" fmla="*/ 45 w 566"/>
                <a:gd name="T99" fmla="*/ 272 h 410"/>
                <a:gd name="T100" fmla="*/ 67 w 566"/>
                <a:gd name="T101" fmla="*/ 28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66" h="410">
                  <a:moveTo>
                    <a:pt x="67" y="288"/>
                  </a:moveTo>
                  <a:lnTo>
                    <a:pt x="75" y="295"/>
                  </a:lnTo>
                  <a:lnTo>
                    <a:pt x="79" y="308"/>
                  </a:lnTo>
                  <a:lnTo>
                    <a:pt x="75" y="344"/>
                  </a:lnTo>
                  <a:lnTo>
                    <a:pt x="77" y="348"/>
                  </a:lnTo>
                  <a:lnTo>
                    <a:pt x="88" y="351"/>
                  </a:lnTo>
                  <a:lnTo>
                    <a:pt x="96" y="357"/>
                  </a:lnTo>
                  <a:lnTo>
                    <a:pt x="98" y="357"/>
                  </a:lnTo>
                  <a:lnTo>
                    <a:pt x="105" y="363"/>
                  </a:lnTo>
                  <a:lnTo>
                    <a:pt x="113" y="363"/>
                  </a:lnTo>
                  <a:lnTo>
                    <a:pt x="126" y="361"/>
                  </a:lnTo>
                  <a:lnTo>
                    <a:pt x="133" y="361"/>
                  </a:lnTo>
                  <a:lnTo>
                    <a:pt x="141" y="355"/>
                  </a:lnTo>
                  <a:lnTo>
                    <a:pt x="146" y="355"/>
                  </a:lnTo>
                  <a:lnTo>
                    <a:pt x="154" y="359"/>
                  </a:lnTo>
                  <a:lnTo>
                    <a:pt x="165" y="359"/>
                  </a:lnTo>
                  <a:lnTo>
                    <a:pt x="173" y="363"/>
                  </a:lnTo>
                  <a:lnTo>
                    <a:pt x="178" y="365"/>
                  </a:lnTo>
                  <a:lnTo>
                    <a:pt x="186" y="370"/>
                  </a:lnTo>
                  <a:lnTo>
                    <a:pt x="188" y="376"/>
                  </a:lnTo>
                  <a:lnTo>
                    <a:pt x="201" y="376"/>
                  </a:lnTo>
                  <a:lnTo>
                    <a:pt x="208" y="378"/>
                  </a:lnTo>
                  <a:lnTo>
                    <a:pt x="229" y="374"/>
                  </a:lnTo>
                  <a:lnTo>
                    <a:pt x="237" y="376"/>
                  </a:lnTo>
                  <a:lnTo>
                    <a:pt x="244" y="382"/>
                  </a:lnTo>
                  <a:lnTo>
                    <a:pt x="250" y="383"/>
                  </a:lnTo>
                  <a:lnTo>
                    <a:pt x="257" y="383"/>
                  </a:lnTo>
                  <a:lnTo>
                    <a:pt x="270" y="380"/>
                  </a:lnTo>
                  <a:lnTo>
                    <a:pt x="284" y="378"/>
                  </a:lnTo>
                  <a:lnTo>
                    <a:pt x="306" y="378"/>
                  </a:lnTo>
                  <a:lnTo>
                    <a:pt x="314" y="374"/>
                  </a:lnTo>
                  <a:lnTo>
                    <a:pt x="317" y="376"/>
                  </a:lnTo>
                  <a:lnTo>
                    <a:pt x="334" y="378"/>
                  </a:lnTo>
                  <a:lnTo>
                    <a:pt x="342" y="380"/>
                  </a:lnTo>
                  <a:lnTo>
                    <a:pt x="349" y="382"/>
                  </a:lnTo>
                  <a:lnTo>
                    <a:pt x="355" y="376"/>
                  </a:lnTo>
                  <a:lnTo>
                    <a:pt x="423" y="393"/>
                  </a:lnTo>
                  <a:lnTo>
                    <a:pt x="511" y="410"/>
                  </a:lnTo>
                  <a:lnTo>
                    <a:pt x="509" y="404"/>
                  </a:lnTo>
                  <a:lnTo>
                    <a:pt x="511" y="383"/>
                  </a:lnTo>
                  <a:lnTo>
                    <a:pt x="507" y="368"/>
                  </a:lnTo>
                  <a:lnTo>
                    <a:pt x="511" y="363"/>
                  </a:lnTo>
                  <a:lnTo>
                    <a:pt x="513" y="340"/>
                  </a:lnTo>
                  <a:lnTo>
                    <a:pt x="564" y="100"/>
                  </a:lnTo>
                  <a:lnTo>
                    <a:pt x="566" y="96"/>
                  </a:lnTo>
                  <a:lnTo>
                    <a:pt x="498" y="81"/>
                  </a:lnTo>
                  <a:lnTo>
                    <a:pt x="372" y="53"/>
                  </a:lnTo>
                  <a:lnTo>
                    <a:pt x="263" y="24"/>
                  </a:lnTo>
                  <a:lnTo>
                    <a:pt x="167" y="0"/>
                  </a:lnTo>
                  <a:lnTo>
                    <a:pt x="161" y="4"/>
                  </a:lnTo>
                  <a:lnTo>
                    <a:pt x="163" y="11"/>
                  </a:lnTo>
                  <a:lnTo>
                    <a:pt x="165" y="17"/>
                  </a:lnTo>
                  <a:lnTo>
                    <a:pt x="165" y="19"/>
                  </a:lnTo>
                  <a:lnTo>
                    <a:pt x="171" y="26"/>
                  </a:lnTo>
                  <a:lnTo>
                    <a:pt x="178" y="30"/>
                  </a:lnTo>
                  <a:lnTo>
                    <a:pt x="176" y="38"/>
                  </a:lnTo>
                  <a:lnTo>
                    <a:pt x="176" y="43"/>
                  </a:lnTo>
                  <a:lnTo>
                    <a:pt x="176" y="51"/>
                  </a:lnTo>
                  <a:lnTo>
                    <a:pt x="169" y="47"/>
                  </a:lnTo>
                  <a:lnTo>
                    <a:pt x="173" y="53"/>
                  </a:lnTo>
                  <a:lnTo>
                    <a:pt x="171" y="60"/>
                  </a:lnTo>
                  <a:lnTo>
                    <a:pt x="163" y="56"/>
                  </a:lnTo>
                  <a:lnTo>
                    <a:pt x="158" y="56"/>
                  </a:lnTo>
                  <a:lnTo>
                    <a:pt x="158" y="62"/>
                  </a:lnTo>
                  <a:lnTo>
                    <a:pt x="165" y="62"/>
                  </a:lnTo>
                  <a:lnTo>
                    <a:pt x="167" y="69"/>
                  </a:lnTo>
                  <a:lnTo>
                    <a:pt x="173" y="77"/>
                  </a:lnTo>
                  <a:lnTo>
                    <a:pt x="171" y="83"/>
                  </a:lnTo>
                  <a:lnTo>
                    <a:pt x="173" y="86"/>
                  </a:lnTo>
                  <a:lnTo>
                    <a:pt x="171" y="100"/>
                  </a:lnTo>
                  <a:lnTo>
                    <a:pt x="175" y="107"/>
                  </a:lnTo>
                  <a:lnTo>
                    <a:pt x="175" y="115"/>
                  </a:lnTo>
                  <a:lnTo>
                    <a:pt x="167" y="120"/>
                  </a:lnTo>
                  <a:lnTo>
                    <a:pt x="160" y="130"/>
                  </a:lnTo>
                  <a:lnTo>
                    <a:pt x="161" y="137"/>
                  </a:lnTo>
                  <a:lnTo>
                    <a:pt x="154" y="141"/>
                  </a:lnTo>
                  <a:lnTo>
                    <a:pt x="158" y="148"/>
                  </a:lnTo>
                  <a:lnTo>
                    <a:pt x="152" y="154"/>
                  </a:lnTo>
                  <a:lnTo>
                    <a:pt x="154" y="169"/>
                  </a:lnTo>
                  <a:lnTo>
                    <a:pt x="146" y="177"/>
                  </a:lnTo>
                  <a:lnTo>
                    <a:pt x="133" y="180"/>
                  </a:lnTo>
                  <a:lnTo>
                    <a:pt x="129" y="186"/>
                  </a:lnTo>
                  <a:lnTo>
                    <a:pt x="124" y="192"/>
                  </a:lnTo>
                  <a:lnTo>
                    <a:pt x="116" y="192"/>
                  </a:lnTo>
                  <a:lnTo>
                    <a:pt x="113" y="184"/>
                  </a:lnTo>
                  <a:lnTo>
                    <a:pt x="105" y="188"/>
                  </a:lnTo>
                  <a:lnTo>
                    <a:pt x="105" y="195"/>
                  </a:lnTo>
                  <a:lnTo>
                    <a:pt x="99" y="190"/>
                  </a:lnTo>
                  <a:lnTo>
                    <a:pt x="101" y="184"/>
                  </a:lnTo>
                  <a:lnTo>
                    <a:pt x="94" y="182"/>
                  </a:lnTo>
                  <a:lnTo>
                    <a:pt x="101" y="180"/>
                  </a:lnTo>
                  <a:lnTo>
                    <a:pt x="107" y="175"/>
                  </a:lnTo>
                  <a:lnTo>
                    <a:pt x="120" y="165"/>
                  </a:lnTo>
                  <a:lnTo>
                    <a:pt x="118" y="173"/>
                  </a:lnTo>
                  <a:lnTo>
                    <a:pt x="116" y="179"/>
                  </a:lnTo>
                  <a:lnTo>
                    <a:pt x="116" y="186"/>
                  </a:lnTo>
                  <a:lnTo>
                    <a:pt x="118" y="182"/>
                  </a:lnTo>
                  <a:lnTo>
                    <a:pt x="120" y="175"/>
                  </a:lnTo>
                  <a:lnTo>
                    <a:pt x="126" y="169"/>
                  </a:lnTo>
                  <a:lnTo>
                    <a:pt x="131" y="167"/>
                  </a:lnTo>
                  <a:lnTo>
                    <a:pt x="126" y="175"/>
                  </a:lnTo>
                  <a:lnTo>
                    <a:pt x="133" y="179"/>
                  </a:lnTo>
                  <a:lnTo>
                    <a:pt x="145" y="154"/>
                  </a:lnTo>
                  <a:lnTo>
                    <a:pt x="141" y="147"/>
                  </a:lnTo>
                  <a:lnTo>
                    <a:pt x="133" y="148"/>
                  </a:lnTo>
                  <a:lnTo>
                    <a:pt x="133" y="141"/>
                  </a:lnTo>
                  <a:lnTo>
                    <a:pt x="141" y="143"/>
                  </a:lnTo>
                  <a:lnTo>
                    <a:pt x="141" y="137"/>
                  </a:lnTo>
                  <a:lnTo>
                    <a:pt x="141" y="130"/>
                  </a:lnTo>
                  <a:lnTo>
                    <a:pt x="146" y="132"/>
                  </a:lnTo>
                  <a:lnTo>
                    <a:pt x="152" y="128"/>
                  </a:lnTo>
                  <a:lnTo>
                    <a:pt x="154" y="120"/>
                  </a:lnTo>
                  <a:lnTo>
                    <a:pt x="150" y="113"/>
                  </a:lnTo>
                  <a:lnTo>
                    <a:pt x="133" y="128"/>
                  </a:lnTo>
                  <a:lnTo>
                    <a:pt x="128" y="135"/>
                  </a:lnTo>
                  <a:lnTo>
                    <a:pt x="114" y="139"/>
                  </a:lnTo>
                  <a:lnTo>
                    <a:pt x="99" y="152"/>
                  </a:lnTo>
                  <a:lnTo>
                    <a:pt x="101" y="160"/>
                  </a:lnTo>
                  <a:lnTo>
                    <a:pt x="109" y="158"/>
                  </a:lnTo>
                  <a:lnTo>
                    <a:pt x="116" y="158"/>
                  </a:lnTo>
                  <a:lnTo>
                    <a:pt x="101" y="162"/>
                  </a:lnTo>
                  <a:lnTo>
                    <a:pt x="96" y="156"/>
                  </a:lnTo>
                  <a:lnTo>
                    <a:pt x="99" y="148"/>
                  </a:lnTo>
                  <a:lnTo>
                    <a:pt x="114" y="137"/>
                  </a:lnTo>
                  <a:lnTo>
                    <a:pt x="120" y="133"/>
                  </a:lnTo>
                  <a:lnTo>
                    <a:pt x="133" y="118"/>
                  </a:lnTo>
                  <a:lnTo>
                    <a:pt x="131" y="124"/>
                  </a:lnTo>
                  <a:lnTo>
                    <a:pt x="131" y="132"/>
                  </a:lnTo>
                  <a:lnTo>
                    <a:pt x="133" y="124"/>
                  </a:lnTo>
                  <a:lnTo>
                    <a:pt x="141" y="118"/>
                  </a:lnTo>
                  <a:lnTo>
                    <a:pt x="145" y="109"/>
                  </a:lnTo>
                  <a:lnTo>
                    <a:pt x="141" y="92"/>
                  </a:lnTo>
                  <a:lnTo>
                    <a:pt x="143" y="85"/>
                  </a:lnTo>
                  <a:lnTo>
                    <a:pt x="135" y="90"/>
                  </a:lnTo>
                  <a:lnTo>
                    <a:pt x="133" y="98"/>
                  </a:lnTo>
                  <a:lnTo>
                    <a:pt x="129" y="86"/>
                  </a:lnTo>
                  <a:lnTo>
                    <a:pt x="122" y="88"/>
                  </a:lnTo>
                  <a:lnTo>
                    <a:pt x="122" y="83"/>
                  </a:lnTo>
                  <a:lnTo>
                    <a:pt x="120" y="75"/>
                  </a:lnTo>
                  <a:lnTo>
                    <a:pt x="113" y="77"/>
                  </a:lnTo>
                  <a:lnTo>
                    <a:pt x="105" y="77"/>
                  </a:lnTo>
                  <a:lnTo>
                    <a:pt x="98" y="73"/>
                  </a:lnTo>
                  <a:lnTo>
                    <a:pt x="84" y="69"/>
                  </a:lnTo>
                  <a:lnTo>
                    <a:pt x="77" y="64"/>
                  </a:lnTo>
                  <a:lnTo>
                    <a:pt x="64" y="60"/>
                  </a:lnTo>
                  <a:lnTo>
                    <a:pt x="52" y="54"/>
                  </a:lnTo>
                  <a:lnTo>
                    <a:pt x="49" y="49"/>
                  </a:lnTo>
                  <a:lnTo>
                    <a:pt x="41" y="45"/>
                  </a:lnTo>
                  <a:lnTo>
                    <a:pt x="34" y="38"/>
                  </a:lnTo>
                  <a:lnTo>
                    <a:pt x="22" y="26"/>
                  </a:lnTo>
                  <a:lnTo>
                    <a:pt x="15" y="22"/>
                  </a:lnTo>
                  <a:lnTo>
                    <a:pt x="17" y="30"/>
                  </a:lnTo>
                  <a:lnTo>
                    <a:pt x="15" y="32"/>
                  </a:lnTo>
                  <a:lnTo>
                    <a:pt x="13" y="39"/>
                  </a:lnTo>
                  <a:lnTo>
                    <a:pt x="7" y="47"/>
                  </a:lnTo>
                  <a:lnTo>
                    <a:pt x="7" y="53"/>
                  </a:lnTo>
                  <a:lnTo>
                    <a:pt x="5" y="60"/>
                  </a:lnTo>
                  <a:lnTo>
                    <a:pt x="5" y="68"/>
                  </a:lnTo>
                  <a:lnTo>
                    <a:pt x="7" y="73"/>
                  </a:lnTo>
                  <a:lnTo>
                    <a:pt x="13" y="83"/>
                  </a:lnTo>
                  <a:lnTo>
                    <a:pt x="17" y="96"/>
                  </a:lnTo>
                  <a:lnTo>
                    <a:pt x="17" y="103"/>
                  </a:lnTo>
                  <a:lnTo>
                    <a:pt x="13" y="132"/>
                  </a:lnTo>
                  <a:lnTo>
                    <a:pt x="17" y="148"/>
                  </a:lnTo>
                  <a:lnTo>
                    <a:pt x="15" y="169"/>
                  </a:lnTo>
                  <a:lnTo>
                    <a:pt x="11" y="177"/>
                  </a:lnTo>
                  <a:lnTo>
                    <a:pt x="15" y="179"/>
                  </a:lnTo>
                  <a:lnTo>
                    <a:pt x="17" y="171"/>
                  </a:lnTo>
                  <a:lnTo>
                    <a:pt x="22" y="177"/>
                  </a:lnTo>
                  <a:lnTo>
                    <a:pt x="30" y="184"/>
                  </a:lnTo>
                  <a:lnTo>
                    <a:pt x="35" y="186"/>
                  </a:lnTo>
                  <a:lnTo>
                    <a:pt x="24" y="188"/>
                  </a:lnTo>
                  <a:lnTo>
                    <a:pt x="15" y="192"/>
                  </a:lnTo>
                  <a:lnTo>
                    <a:pt x="13" y="186"/>
                  </a:lnTo>
                  <a:lnTo>
                    <a:pt x="11" y="199"/>
                  </a:lnTo>
                  <a:lnTo>
                    <a:pt x="13" y="207"/>
                  </a:lnTo>
                  <a:lnTo>
                    <a:pt x="13" y="207"/>
                  </a:lnTo>
                  <a:lnTo>
                    <a:pt x="28" y="210"/>
                  </a:lnTo>
                  <a:lnTo>
                    <a:pt x="30" y="216"/>
                  </a:lnTo>
                  <a:lnTo>
                    <a:pt x="28" y="216"/>
                  </a:lnTo>
                  <a:lnTo>
                    <a:pt x="20" y="212"/>
                  </a:lnTo>
                  <a:lnTo>
                    <a:pt x="17" y="220"/>
                  </a:lnTo>
                  <a:lnTo>
                    <a:pt x="19" y="226"/>
                  </a:lnTo>
                  <a:lnTo>
                    <a:pt x="13" y="233"/>
                  </a:lnTo>
                  <a:lnTo>
                    <a:pt x="17" y="241"/>
                  </a:lnTo>
                  <a:lnTo>
                    <a:pt x="17" y="242"/>
                  </a:lnTo>
                  <a:lnTo>
                    <a:pt x="13" y="237"/>
                  </a:lnTo>
                  <a:lnTo>
                    <a:pt x="5" y="237"/>
                  </a:lnTo>
                  <a:lnTo>
                    <a:pt x="9" y="224"/>
                  </a:lnTo>
                  <a:lnTo>
                    <a:pt x="7" y="216"/>
                  </a:lnTo>
                  <a:lnTo>
                    <a:pt x="0" y="252"/>
                  </a:lnTo>
                  <a:lnTo>
                    <a:pt x="5" y="252"/>
                  </a:lnTo>
                  <a:lnTo>
                    <a:pt x="11" y="259"/>
                  </a:lnTo>
                  <a:lnTo>
                    <a:pt x="26" y="256"/>
                  </a:lnTo>
                  <a:lnTo>
                    <a:pt x="30" y="261"/>
                  </a:lnTo>
                  <a:lnTo>
                    <a:pt x="35" y="263"/>
                  </a:lnTo>
                  <a:lnTo>
                    <a:pt x="37" y="265"/>
                  </a:lnTo>
                  <a:lnTo>
                    <a:pt x="41" y="267"/>
                  </a:lnTo>
                  <a:lnTo>
                    <a:pt x="43" y="267"/>
                  </a:lnTo>
                  <a:lnTo>
                    <a:pt x="45" y="272"/>
                  </a:lnTo>
                  <a:lnTo>
                    <a:pt x="52" y="280"/>
                  </a:lnTo>
                  <a:lnTo>
                    <a:pt x="58" y="280"/>
                  </a:lnTo>
                  <a:lnTo>
                    <a:pt x="64" y="282"/>
                  </a:lnTo>
                  <a:lnTo>
                    <a:pt x="67" y="28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2" name="Freeform 21">
              <a:extLst>
                <a:ext uri="{FF2B5EF4-FFF2-40B4-BE49-F238E27FC236}">
                  <a16:creationId xmlns:a16="http://schemas.microsoft.com/office/drawing/2014/main" id="{4CFED655-94CE-1810-61C0-D36868D3E4B7}"/>
                </a:ext>
              </a:extLst>
            </p:cNvPr>
            <p:cNvSpPr>
              <a:spLocks/>
            </p:cNvSpPr>
            <p:nvPr/>
          </p:nvSpPr>
          <p:spPr bwMode="auto">
            <a:xfrm>
              <a:off x="838747" y="2139130"/>
              <a:ext cx="636230" cy="895156"/>
            </a:xfrm>
            <a:custGeom>
              <a:avLst/>
              <a:gdLst>
                <a:gd name="T0" fmla="*/ 434 w 540"/>
                <a:gd name="T1" fmla="*/ 79 h 837"/>
                <a:gd name="T2" fmla="*/ 308 w 540"/>
                <a:gd name="T3" fmla="*/ 53 h 837"/>
                <a:gd name="T4" fmla="*/ 213 w 540"/>
                <a:gd name="T5" fmla="*/ 32 h 837"/>
                <a:gd name="T6" fmla="*/ 77 w 540"/>
                <a:gd name="T7" fmla="*/ 0 h 837"/>
                <a:gd name="T8" fmla="*/ 19 w 540"/>
                <a:gd name="T9" fmla="*/ 243 h 837"/>
                <a:gd name="T10" fmla="*/ 0 w 540"/>
                <a:gd name="T11" fmla="*/ 314 h 837"/>
                <a:gd name="T12" fmla="*/ 250 w 540"/>
                <a:gd name="T13" fmla="*/ 681 h 837"/>
                <a:gd name="T14" fmla="*/ 357 w 540"/>
                <a:gd name="T15" fmla="*/ 837 h 837"/>
                <a:gd name="T16" fmla="*/ 359 w 540"/>
                <a:gd name="T17" fmla="*/ 822 h 837"/>
                <a:gd name="T18" fmla="*/ 365 w 540"/>
                <a:gd name="T19" fmla="*/ 814 h 837"/>
                <a:gd name="T20" fmla="*/ 367 w 540"/>
                <a:gd name="T21" fmla="*/ 799 h 837"/>
                <a:gd name="T22" fmla="*/ 365 w 540"/>
                <a:gd name="T23" fmla="*/ 786 h 837"/>
                <a:gd name="T24" fmla="*/ 365 w 540"/>
                <a:gd name="T25" fmla="*/ 778 h 837"/>
                <a:gd name="T26" fmla="*/ 367 w 540"/>
                <a:gd name="T27" fmla="*/ 769 h 837"/>
                <a:gd name="T28" fmla="*/ 367 w 540"/>
                <a:gd name="T29" fmla="*/ 754 h 837"/>
                <a:gd name="T30" fmla="*/ 367 w 540"/>
                <a:gd name="T31" fmla="*/ 748 h 837"/>
                <a:gd name="T32" fmla="*/ 370 w 540"/>
                <a:gd name="T33" fmla="*/ 741 h 837"/>
                <a:gd name="T34" fmla="*/ 367 w 540"/>
                <a:gd name="T35" fmla="*/ 728 h 837"/>
                <a:gd name="T36" fmla="*/ 370 w 540"/>
                <a:gd name="T37" fmla="*/ 718 h 837"/>
                <a:gd name="T38" fmla="*/ 378 w 540"/>
                <a:gd name="T39" fmla="*/ 715 h 837"/>
                <a:gd name="T40" fmla="*/ 386 w 540"/>
                <a:gd name="T41" fmla="*/ 713 h 837"/>
                <a:gd name="T42" fmla="*/ 391 w 540"/>
                <a:gd name="T43" fmla="*/ 716 h 837"/>
                <a:gd name="T44" fmla="*/ 399 w 540"/>
                <a:gd name="T45" fmla="*/ 716 h 837"/>
                <a:gd name="T46" fmla="*/ 406 w 540"/>
                <a:gd name="T47" fmla="*/ 724 h 837"/>
                <a:gd name="T48" fmla="*/ 408 w 540"/>
                <a:gd name="T49" fmla="*/ 731 h 837"/>
                <a:gd name="T50" fmla="*/ 416 w 540"/>
                <a:gd name="T51" fmla="*/ 733 h 837"/>
                <a:gd name="T52" fmla="*/ 423 w 540"/>
                <a:gd name="T53" fmla="*/ 724 h 837"/>
                <a:gd name="T54" fmla="*/ 431 w 540"/>
                <a:gd name="T55" fmla="*/ 715 h 837"/>
                <a:gd name="T56" fmla="*/ 446 w 540"/>
                <a:gd name="T57" fmla="*/ 630 h 837"/>
                <a:gd name="T58" fmla="*/ 540 w 540"/>
                <a:gd name="T59" fmla="*/ 98 h 837"/>
                <a:gd name="T60" fmla="*/ 434 w 540"/>
                <a:gd name="T61" fmla="*/ 79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0" h="837">
                  <a:moveTo>
                    <a:pt x="434" y="79"/>
                  </a:moveTo>
                  <a:lnTo>
                    <a:pt x="308" y="53"/>
                  </a:lnTo>
                  <a:lnTo>
                    <a:pt x="213" y="32"/>
                  </a:lnTo>
                  <a:lnTo>
                    <a:pt x="77" y="0"/>
                  </a:lnTo>
                  <a:lnTo>
                    <a:pt x="19" y="243"/>
                  </a:lnTo>
                  <a:lnTo>
                    <a:pt x="0" y="314"/>
                  </a:lnTo>
                  <a:lnTo>
                    <a:pt x="250" y="681"/>
                  </a:lnTo>
                  <a:lnTo>
                    <a:pt x="357" y="837"/>
                  </a:lnTo>
                  <a:lnTo>
                    <a:pt x="359" y="822"/>
                  </a:lnTo>
                  <a:lnTo>
                    <a:pt x="365" y="814"/>
                  </a:lnTo>
                  <a:lnTo>
                    <a:pt x="367" y="799"/>
                  </a:lnTo>
                  <a:lnTo>
                    <a:pt x="365" y="786"/>
                  </a:lnTo>
                  <a:lnTo>
                    <a:pt x="365" y="778"/>
                  </a:lnTo>
                  <a:lnTo>
                    <a:pt x="367" y="769"/>
                  </a:lnTo>
                  <a:lnTo>
                    <a:pt x="367" y="754"/>
                  </a:lnTo>
                  <a:lnTo>
                    <a:pt x="367" y="748"/>
                  </a:lnTo>
                  <a:lnTo>
                    <a:pt x="370" y="741"/>
                  </a:lnTo>
                  <a:lnTo>
                    <a:pt x="367" y="728"/>
                  </a:lnTo>
                  <a:lnTo>
                    <a:pt x="370" y="718"/>
                  </a:lnTo>
                  <a:lnTo>
                    <a:pt x="378" y="715"/>
                  </a:lnTo>
                  <a:lnTo>
                    <a:pt x="386" y="713"/>
                  </a:lnTo>
                  <a:lnTo>
                    <a:pt x="391" y="716"/>
                  </a:lnTo>
                  <a:lnTo>
                    <a:pt x="399" y="716"/>
                  </a:lnTo>
                  <a:lnTo>
                    <a:pt x="406" y="724"/>
                  </a:lnTo>
                  <a:lnTo>
                    <a:pt x="408" y="731"/>
                  </a:lnTo>
                  <a:lnTo>
                    <a:pt x="416" y="733"/>
                  </a:lnTo>
                  <a:lnTo>
                    <a:pt x="423" y="724"/>
                  </a:lnTo>
                  <a:lnTo>
                    <a:pt x="431" y="715"/>
                  </a:lnTo>
                  <a:lnTo>
                    <a:pt x="446" y="630"/>
                  </a:lnTo>
                  <a:lnTo>
                    <a:pt x="540" y="98"/>
                  </a:lnTo>
                  <a:lnTo>
                    <a:pt x="434" y="7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3" name="Freeform 22">
              <a:extLst>
                <a:ext uri="{FF2B5EF4-FFF2-40B4-BE49-F238E27FC236}">
                  <a16:creationId xmlns:a16="http://schemas.microsoft.com/office/drawing/2014/main" id="{BC73ED3A-6F8C-521E-3FF6-B9EC364E6A9E}"/>
                </a:ext>
              </a:extLst>
            </p:cNvPr>
            <p:cNvSpPr>
              <a:spLocks/>
            </p:cNvSpPr>
            <p:nvPr/>
          </p:nvSpPr>
          <p:spPr bwMode="auto">
            <a:xfrm>
              <a:off x="1182784" y="2812902"/>
              <a:ext cx="675109" cy="719760"/>
            </a:xfrm>
            <a:custGeom>
              <a:avLst/>
              <a:gdLst>
                <a:gd name="T0" fmla="*/ 456 w 573"/>
                <a:gd name="T1" fmla="*/ 51 h 673"/>
                <a:gd name="T2" fmla="*/ 231 w 573"/>
                <a:gd name="T3" fmla="*/ 15 h 673"/>
                <a:gd name="T4" fmla="*/ 139 w 573"/>
                <a:gd name="T5" fmla="*/ 85 h 673"/>
                <a:gd name="T6" fmla="*/ 124 w 573"/>
                <a:gd name="T7" fmla="*/ 103 h 673"/>
                <a:gd name="T8" fmla="*/ 114 w 573"/>
                <a:gd name="T9" fmla="*/ 94 h 673"/>
                <a:gd name="T10" fmla="*/ 99 w 573"/>
                <a:gd name="T11" fmla="*/ 86 h 673"/>
                <a:gd name="T12" fmla="*/ 86 w 573"/>
                <a:gd name="T13" fmla="*/ 85 h 673"/>
                <a:gd name="T14" fmla="*/ 75 w 573"/>
                <a:gd name="T15" fmla="*/ 98 h 673"/>
                <a:gd name="T16" fmla="*/ 75 w 573"/>
                <a:gd name="T17" fmla="*/ 118 h 673"/>
                <a:gd name="T18" fmla="*/ 75 w 573"/>
                <a:gd name="T19" fmla="*/ 139 h 673"/>
                <a:gd name="T20" fmla="*/ 73 w 573"/>
                <a:gd name="T21" fmla="*/ 156 h 673"/>
                <a:gd name="T22" fmla="*/ 73 w 573"/>
                <a:gd name="T23" fmla="*/ 184 h 673"/>
                <a:gd name="T24" fmla="*/ 65 w 573"/>
                <a:gd name="T25" fmla="*/ 207 h 673"/>
                <a:gd name="T26" fmla="*/ 63 w 573"/>
                <a:gd name="T27" fmla="*/ 220 h 673"/>
                <a:gd name="T28" fmla="*/ 75 w 573"/>
                <a:gd name="T29" fmla="*/ 244 h 673"/>
                <a:gd name="T30" fmla="*/ 78 w 573"/>
                <a:gd name="T31" fmla="*/ 258 h 673"/>
                <a:gd name="T32" fmla="*/ 90 w 573"/>
                <a:gd name="T33" fmla="*/ 280 h 673"/>
                <a:gd name="T34" fmla="*/ 88 w 573"/>
                <a:gd name="T35" fmla="*/ 293 h 673"/>
                <a:gd name="T36" fmla="*/ 62 w 573"/>
                <a:gd name="T37" fmla="*/ 312 h 673"/>
                <a:gd name="T38" fmla="*/ 52 w 573"/>
                <a:gd name="T39" fmla="*/ 329 h 673"/>
                <a:gd name="T40" fmla="*/ 48 w 573"/>
                <a:gd name="T41" fmla="*/ 348 h 673"/>
                <a:gd name="T42" fmla="*/ 33 w 573"/>
                <a:gd name="T43" fmla="*/ 372 h 673"/>
                <a:gd name="T44" fmla="*/ 22 w 573"/>
                <a:gd name="T45" fmla="*/ 383 h 673"/>
                <a:gd name="T46" fmla="*/ 24 w 573"/>
                <a:gd name="T47" fmla="*/ 399 h 673"/>
                <a:gd name="T48" fmla="*/ 22 w 573"/>
                <a:gd name="T49" fmla="*/ 412 h 673"/>
                <a:gd name="T50" fmla="*/ 37 w 573"/>
                <a:gd name="T51" fmla="*/ 419 h 673"/>
                <a:gd name="T52" fmla="*/ 37 w 573"/>
                <a:gd name="T53" fmla="*/ 436 h 673"/>
                <a:gd name="T54" fmla="*/ 28 w 573"/>
                <a:gd name="T55" fmla="*/ 447 h 673"/>
                <a:gd name="T56" fmla="*/ 18 w 573"/>
                <a:gd name="T57" fmla="*/ 446 h 673"/>
                <a:gd name="T58" fmla="*/ 13 w 573"/>
                <a:gd name="T59" fmla="*/ 446 h 673"/>
                <a:gd name="T60" fmla="*/ 0 w 573"/>
                <a:gd name="T61" fmla="*/ 468 h 673"/>
                <a:gd name="T62" fmla="*/ 199 w 573"/>
                <a:gd name="T63" fmla="*/ 583 h 673"/>
                <a:gd name="T64" fmla="*/ 451 w 573"/>
                <a:gd name="T65" fmla="*/ 667 h 673"/>
                <a:gd name="T66" fmla="*/ 498 w 573"/>
                <a:gd name="T67" fmla="*/ 669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3" h="673">
                  <a:moveTo>
                    <a:pt x="573" y="66"/>
                  </a:moveTo>
                  <a:lnTo>
                    <a:pt x="456" y="51"/>
                  </a:lnTo>
                  <a:lnTo>
                    <a:pt x="345" y="34"/>
                  </a:lnTo>
                  <a:lnTo>
                    <a:pt x="231" y="15"/>
                  </a:lnTo>
                  <a:lnTo>
                    <a:pt x="154" y="0"/>
                  </a:lnTo>
                  <a:lnTo>
                    <a:pt x="139" y="85"/>
                  </a:lnTo>
                  <a:lnTo>
                    <a:pt x="131" y="94"/>
                  </a:lnTo>
                  <a:lnTo>
                    <a:pt x="124" y="103"/>
                  </a:lnTo>
                  <a:lnTo>
                    <a:pt x="116" y="101"/>
                  </a:lnTo>
                  <a:lnTo>
                    <a:pt x="114" y="94"/>
                  </a:lnTo>
                  <a:lnTo>
                    <a:pt x="107" y="86"/>
                  </a:lnTo>
                  <a:lnTo>
                    <a:pt x="99" y="86"/>
                  </a:lnTo>
                  <a:lnTo>
                    <a:pt x="94" y="83"/>
                  </a:lnTo>
                  <a:lnTo>
                    <a:pt x="86" y="85"/>
                  </a:lnTo>
                  <a:lnTo>
                    <a:pt x="78" y="88"/>
                  </a:lnTo>
                  <a:lnTo>
                    <a:pt x="75" y="98"/>
                  </a:lnTo>
                  <a:lnTo>
                    <a:pt x="78" y="111"/>
                  </a:lnTo>
                  <a:lnTo>
                    <a:pt x="75" y="118"/>
                  </a:lnTo>
                  <a:lnTo>
                    <a:pt x="75" y="124"/>
                  </a:lnTo>
                  <a:lnTo>
                    <a:pt x="75" y="139"/>
                  </a:lnTo>
                  <a:lnTo>
                    <a:pt x="73" y="148"/>
                  </a:lnTo>
                  <a:lnTo>
                    <a:pt x="73" y="156"/>
                  </a:lnTo>
                  <a:lnTo>
                    <a:pt x="75" y="169"/>
                  </a:lnTo>
                  <a:lnTo>
                    <a:pt x="73" y="184"/>
                  </a:lnTo>
                  <a:lnTo>
                    <a:pt x="67" y="192"/>
                  </a:lnTo>
                  <a:lnTo>
                    <a:pt x="65" y="207"/>
                  </a:lnTo>
                  <a:lnTo>
                    <a:pt x="63" y="212"/>
                  </a:lnTo>
                  <a:lnTo>
                    <a:pt x="63" y="220"/>
                  </a:lnTo>
                  <a:lnTo>
                    <a:pt x="71" y="235"/>
                  </a:lnTo>
                  <a:lnTo>
                    <a:pt x="75" y="244"/>
                  </a:lnTo>
                  <a:lnTo>
                    <a:pt x="75" y="250"/>
                  </a:lnTo>
                  <a:lnTo>
                    <a:pt x="78" y="258"/>
                  </a:lnTo>
                  <a:lnTo>
                    <a:pt x="77" y="265"/>
                  </a:lnTo>
                  <a:lnTo>
                    <a:pt x="90" y="280"/>
                  </a:lnTo>
                  <a:lnTo>
                    <a:pt x="95" y="286"/>
                  </a:lnTo>
                  <a:lnTo>
                    <a:pt x="88" y="293"/>
                  </a:lnTo>
                  <a:lnTo>
                    <a:pt x="65" y="306"/>
                  </a:lnTo>
                  <a:lnTo>
                    <a:pt x="62" y="312"/>
                  </a:lnTo>
                  <a:lnTo>
                    <a:pt x="56" y="316"/>
                  </a:lnTo>
                  <a:lnTo>
                    <a:pt x="52" y="329"/>
                  </a:lnTo>
                  <a:lnTo>
                    <a:pt x="52" y="342"/>
                  </a:lnTo>
                  <a:lnTo>
                    <a:pt x="48" y="348"/>
                  </a:lnTo>
                  <a:lnTo>
                    <a:pt x="45" y="357"/>
                  </a:lnTo>
                  <a:lnTo>
                    <a:pt x="33" y="372"/>
                  </a:lnTo>
                  <a:lnTo>
                    <a:pt x="26" y="378"/>
                  </a:lnTo>
                  <a:lnTo>
                    <a:pt x="22" y="383"/>
                  </a:lnTo>
                  <a:lnTo>
                    <a:pt x="26" y="391"/>
                  </a:lnTo>
                  <a:lnTo>
                    <a:pt x="24" y="399"/>
                  </a:lnTo>
                  <a:lnTo>
                    <a:pt x="22" y="406"/>
                  </a:lnTo>
                  <a:lnTo>
                    <a:pt x="22" y="412"/>
                  </a:lnTo>
                  <a:lnTo>
                    <a:pt x="30" y="415"/>
                  </a:lnTo>
                  <a:lnTo>
                    <a:pt x="37" y="419"/>
                  </a:lnTo>
                  <a:lnTo>
                    <a:pt x="37" y="425"/>
                  </a:lnTo>
                  <a:lnTo>
                    <a:pt x="37" y="436"/>
                  </a:lnTo>
                  <a:lnTo>
                    <a:pt x="30" y="442"/>
                  </a:lnTo>
                  <a:lnTo>
                    <a:pt x="28" y="447"/>
                  </a:lnTo>
                  <a:lnTo>
                    <a:pt x="22" y="447"/>
                  </a:lnTo>
                  <a:lnTo>
                    <a:pt x="18" y="446"/>
                  </a:lnTo>
                  <a:lnTo>
                    <a:pt x="15" y="446"/>
                  </a:lnTo>
                  <a:lnTo>
                    <a:pt x="13" y="446"/>
                  </a:lnTo>
                  <a:lnTo>
                    <a:pt x="1" y="461"/>
                  </a:lnTo>
                  <a:lnTo>
                    <a:pt x="0" y="468"/>
                  </a:lnTo>
                  <a:lnTo>
                    <a:pt x="20" y="479"/>
                  </a:lnTo>
                  <a:lnTo>
                    <a:pt x="199" y="583"/>
                  </a:lnTo>
                  <a:lnTo>
                    <a:pt x="315" y="649"/>
                  </a:lnTo>
                  <a:lnTo>
                    <a:pt x="451" y="667"/>
                  </a:lnTo>
                  <a:lnTo>
                    <a:pt x="496" y="673"/>
                  </a:lnTo>
                  <a:lnTo>
                    <a:pt x="498" y="669"/>
                  </a:lnTo>
                  <a:lnTo>
                    <a:pt x="573" y="66"/>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4" name="Freeform 23">
              <a:extLst>
                <a:ext uri="{FF2B5EF4-FFF2-40B4-BE49-F238E27FC236}">
                  <a16:creationId xmlns:a16="http://schemas.microsoft.com/office/drawing/2014/main" id="{2DB12E88-7B11-E098-4F29-422B245682E4}"/>
                </a:ext>
              </a:extLst>
            </p:cNvPr>
            <p:cNvSpPr>
              <a:spLocks/>
            </p:cNvSpPr>
            <p:nvPr/>
          </p:nvSpPr>
          <p:spPr bwMode="auto">
            <a:xfrm>
              <a:off x="1201634" y="1409743"/>
              <a:ext cx="596170" cy="874835"/>
            </a:xfrm>
            <a:custGeom>
              <a:avLst/>
              <a:gdLst>
                <a:gd name="T0" fmla="*/ 100 w 506"/>
                <a:gd name="T1" fmla="*/ 267 h 818"/>
                <a:gd name="T2" fmla="*/ 100 w 506"/>
                <a:gd name="T3" fmla="*/ 287 h 818"/>
                <a:gd name="T4" fmla="*/ 100 w 506"/>
                <a:gd name="T5" fmla="*/ 314 h 818"/>
                <a:gd name="T6" fmla="*/ 104 w 506"/>
                <a:gd name="T7" fmla="*/ 331 h 818"/>
                <a:gd name="T8" fmla="*/ 121 w 506"/>
                <a:gd name="T9" fmla="*/ 348 h 818"/>
                <a:gd name="T10" fmla="*/ 119 w 506"/>
                <a:gd name="T11" fmla="*/ 368 h 818"/>
                <a:gd name="T12" fmla="*/ 93 w 506"/>
                <a:gd name="T13" fmla="*/ 408 h 818"/>
                <a:gd name="T14" fmla="*/ 79 w 506"/>
                <a:gd name="T15" fmla="*/ 427 h 818"/>
                <a:gd name="T16" fmla="*/ 70 w 506"/>
                <a:gd name="T17" fmla="*/ 440 h 818"/>
                <a:gd name="T18" fmla="*/ 49 w 506"/>
                <a:gd name="T19" fmla="*/ 460 h 818"/>
                <a:gd name="T20" fmla="*/ 38 w 506"/>
                <a:gd name="T21" fmla="*/ 489 h 818"/>
                <a:gd name="T22" fmla="*/ 47 w 506"/>
                <a:gd name="T23" fmla="*/ 494 h 818"/>
                <a:gd name="T24" fmla="*/ 59 w 506"/>
                <a:gd name="T25" fmla="*/ 505 h 818"/>
                <a:gd name="T26" fmla="*/ 53 w 506"/>
                <a:gd name="T27" fmla="*/ 522 h 818"/>
                <a:gd name="T28" fmla="*/ 44 w 506"/>
                <a:gd name="T29" fmla="*/ 539 h 818"/>
                <a:gd name="T30" fmla="*/ 0 w 506"/>
                <a:gd name="T31" fmla="*/ 735 h 818"/>
                <a:gd name="T32" fmla="*/ 232 w 506"/>
                <a:gd name="T33" fmla="*/ 780 h 818"/>
                <a:gd name="T34" fmla="*/ 375 w 506"/>
                <a:gd name="T35" fmla="*/ 804 h 818"/>
                <a:gd name="T36" fmla="*/ 506 w 506"/>
                <a:gd name="T37" fmla="*/ 551 h 818"/>
                <a:gd name="T38" fmla="*/ 495 w 506"/>
                <a:gd name="T39" fmla="*/ 537 h 818"/>
                <a:gd name="T40" fmla="*/ 484 w 506"/>
                <a:gd name="T41" fmla="*/ 522 h 818"/>
                <a:gd name="T42" fmla="*/ 472 w 506"/>
                <a:gd name="T43" fmla="*/ 541 h 818"/>
                <a:gd name="T44" fmla="*/ 453 w 506"/>
                <a:gd name="T45" fmla="*/ 539 h 818"/>
                <a:gd name="T46" fmla="*/ 433 w 506"/>
                <a:gd name="T47" fmla="*/ 536 h 818"/>
                <a:gd name="T48" fmla="*/ 414 w 506"/>
                <a:gd name="T49" fmla="*/ 532 h 818"/>
                <a:gd name="T50" fmla="*/ 401 w 506"/>
                <a:gd name="T51" fmla="*/ 537 h 818"/>
                <a:gd name="T52" fmla="*/ 380 w 506"/>
                <a:gd name="T53" fmla="*/ 532 h 818"/>
                <a:gd name="T54" fmla="*/ 371 w 506"/>
                <a:gd name="T55" fmla="*/ 543 h 818"/>
                <a:gd name="T56" fmla="*/ 361 w 506"/>
                <a:gd name="T57" fmla="*/ 537 h 818"/>
                <a:gd name="T58" fmla="*/ 359 w 506"/>
                <a:gd name="T59" fmla="*/ 522 h 818"/>
                <a:gd name="T60" fmla="*/ 358 w 506"/>
                <a:gd name="T61" fmla="*/ 509 h 818"/>
                <a:gd name="T62" fmla="*/ 346 w 506"/>
                <a:gd name="T63" fmla="*/ 490 h 818"/>
                <a:gd name="T64" fmla="*/ 333 w 506"/>
                <a:gd name="T65" fmla="*/ 487 h 818"/>
                <a:gd name="T66" fmla="*/ 335 w 506"/>
                <a:gd name="T67" fmla="*/ 470 h 818"/>
                <a:gd name="T68" fmla="*/ 333 w 506"/>
                <a:gd name="T69" fmla="*/ 455 h 818"/>
                <a:gd name="T70" fmla="*/ 322 w 506"/>
                <a:gd name="T71" fmla="*/ 436 h 818"/>
                <a:gd name="T72" fmla="*/ 320 w 506"/>
                <a:gd name="T73" fmla="*/ 402 h 818"/>
                <a:gd name="T74" fmla="*/ 311 w 506"/>
                <a:gd name="T75" fmla="*/ 391 h 818"/>
                <a:gd name="T76" fmla="*/ 277 w 506"/>
                <a:gd name="T77" fmla="*/ 406 h 818"/>
                <a:gd name="T78" fmla="*/ 262 w 506"/>
                <a:gd name="T79" fmla="*/ 395 h 818"/>
                <a:gd name="T80" fmla="*/ 269 w 506"/>
                <a:gd name="T81" fmla="*/ 381 h 818"/>
                <a:gd name="T82" fmla="*/ 271 w 506"/>
                <a:gd name="T83" fmla="*/ 366 h 818"/>
                <a:gd name="T84" fmla="*/ 281 w 506"/>
                <a:gd name="T85" fmla="*/ 351 h 818"/>
                <a:gd name="T86" fmla="*/ 281 w 506"/>
                <a:gd name="T87" fmla="*/ 338 h 818"/>
                <a:gd name="T88" fmla="*/ 284 w 506"/>
                <a:gd name="T89" fmla="*/ 325 h 818"/>
                <a:gd name="T90" fmla="*/ 292 w 506"/>
                <a:gd name="T91" fmla="*/ 302 h 818"/>
                <a:gd name="T92" fmla="*/ 294 w 506"/>
                <a:gd name="T93" fmla="*/ 280 h 818"/>
                <a:gd name="T94" fmla="*/ 277 w 506"/>
                <a:gd name="T95" fmla="*/ 276 h 818"/>
                <a:gd name="T96" fmla="*/ 273 w 506"/>
                <a:gd name="T97" fmla="*/ 270 h 818"/>
                <a:gd name="T98" fmla="*/ 262 w 506"/>
                <a:gd name="T99" fmla="*/ 257 h 818"/>
                <a:gd name="T100" fmla="*/ 262 w 506"/>
                <a:gd name="T101" fmla="*/ 246 h 818"/>
                <a:gd name="T102" fmla="*/ 249 w 506"/>
                <a:gd name="T103" fmla="*/ 225 h 818"/>
                <a:gd name="T104" fmla="*/ 241 w 506"/>
                <a:gd name="T105" fmla="*/ 212 h 818"/>
                <a:gd name="T106" fmla="*/ 228 w 506"/>
                <a:gd name="T107" fmla="*/ 199 h 818"/>
                <a:gd name="T108" fmla="*/ 215 w 506"/>
                <a:gd name="T109" fmla="*/ 180 h 818"/>
                <a:gd name="T110" fmla="*/ 218 w 506"/>
                <a:gd name="T111" fmla="*/ 171 h 818"/>
                <a:gd name="T112" fmla="*/ 220 w 506"/>
                <a:gd name="T113" fmla="*/ 158 h 818"/>
                <a:gd name="T114" fmla="*/ 215 w 506"/>
                <a:gd name="T115" fmla="*/ 139 h 818"/>
                <a:gd name="T116" fmla="*/ 222 w 506"/>
                <a:gd name="T117" fmla="*/ 17 h 818"/>
                <a:gd name="T118" fmla="*/ 207 w 506"/>
                <a:gd name="T119" fmla="*/ 11 h 818"/>
                <a:gd name="T120" fmla="*/ 153 w 506"/>
                <a:gd name="T121" fmla="*/ 4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6" h="818">
                  <a:moveTo>
                    <a:pt x="102" y="244"/>
                  </a:moveTo>
                  <a:lnTo>
                    <a:pt x="100" y="267"/>
                  </a:lnTo>
                  <a:lnTo>
                    <a:pt x="96" y="272"/>
                  </a:lnTo>
                  <a:lnTo>
                    <a:pt x="100" y="287"/>
                  </a:lnTo>
                  <a:lnTo>
                    <a:pt x="98" y="308"/>
                  </a:lnTo>
                  <a:lnTo>
                    <a:pt x="100" y="314"/>
                  </a:lnTo>
                  <a:lnTo>
                    <a:pt x="100" y="323"/>
                  </a:lnTo>
                  <a:lnTo>
                    <a:pt x="104" y="331"/>
                  </a:lnTo>
                  <a:lnTo>
                    <a:pt x="106" y="334"/>
                  </a:lnTo>
                  <a:lnTo>
                    <a:pt x="121" y="348"/>
                  </a:lnTo>
                  <a:lnTo>
                    <a:pt x="123" y="361"/>
                  </a:lnTo>
                  <a:lnTo>
                    <a:pt x="119" y="368"/>
                  </a:lnTo>
                  <a:lnTo>
                    <a:pt x="102" y="385"/>
                  </a:lnTo>
                  <a:lnTo>
                    <a:pt x="93" y="408"/>
                  </a:lnTo>
                  <a:lnTo>
                    <a:pt x="79" y="421"/>
                  </a:lnTo>
                  <a:lnTo>
                    <a:pt x="79" y="427"/>
                  </a:lnTo>
                  <a:lnTo>
                    <a:pt x="76" y="434"/>
                  </a:lnTo>
                  <a:lnTo>
                    <a:pt x="70" y="440"/>
                  </a:lnTo>
                  <a:lnTo>
                    <a:pt x="59" y="447"/>
                  </a:lnTo>
                  <a:lnTo>
                    <a:pt x="49" y="460"/>
                  </a:lnTo>
                  <a:lnTo>
                    <a:pt x="44" y="468"/>
                  </a:lnTo>
                  <a:lnTo>
                    <a:pt x="38" y="489"/>
                  </a:lnTo>
                  <a:lnTo>
                    <a:pt x="42" y="492"/>
                  </a:lnTo>
                  <a:lnTo>
                    <a:pt x="47" y="494"/>
                  </a:lnTo>
                  <a:lnTo>
                    <a:pt x="55" y="500"/>
                  </a:lnTo>
                  <a:lnTo>
                    <a:pt x="59" y="505"/>
                  </a:lnTo>
                  <a:lnTo>
                    <a:pt x="53" y="513"/>
                  </a:lnTo>
                  <a:lnTo>
                    <a:pt x="53" y="522"/>
                  </a:lnTo>
                  <a:lnTo>
                    <a:pt x="46" y="536"/>
                  </a:lnTo>
                  <a:lnTo>
                    <a:pt x="44" y="539"/>
                  </a:lnTo>
                  <a:lnTo>
                    <a:pt x="40" y="543"/>
                  </a:lnTo>
                  <a:lnTo>
                    <a:pt x="0" y="735"/>
                  </a:lnTo>
                  <a:lnTo>
                    <a:pt x="126" y="761"/>
                  </a:lnTo>
                  <a:lnTo>
                    <a:pt x="232" y="780"/>
                  </a:lnTo>
                  <a:lnTo>
                    <a:pt x="264" y="786"/>
                  </a:lnTo>
                  <a:lnTo>
                    <a:pt x="375" y="804"/>
                  </a:lnTo>
                  <a:lnTo>
                    <a:pt x="467" y="818"/>
                  </a:lnTo>
                  <a:lnTo>
                    <a:pt x="506" y="551"/>
                  </a:lnTo>
                  <a:lnTo>
                    <a:pt x="499" y="545"/>
                  </a:lnTo>
                  <a:lnTo>
                    <a:pt x="495" y="537"/>
                  </a:lnTo>
                  <a:lnTo>
                    <a:pt x="491" y="524"/>
                  </a:lnTo>
                  <a:lnTo>
                    <a:pt x="484" y="522"/>
                  </a:lnTo>
                  <a:lnTo>
                    <a:pt x="472" y="536"/>
                  </a:lnTo>
                  <a:lnTo>
                    <a:pt x="472" y="541"/>
                  </a:lnTo>
                  <a:lnTo>
                    <a:pt x="459" y="537"/>
                  </a:lnTo>
                  <a:lnTo>
                    <a:pt x="453" y="539"/>
                  </a:lnTo>
                  <a:lnTo>
                    <a:pt x="446" y="536"/>
                  </a:lnTo>
                  <a:lnTo>
                    <a:pt x="433" y="536"/>
                  </a:lnTo>
                  <a:lnTo>
                    <a:pt x="418" y="530"/>
                  </a:lnTo>
                  <a:lnTo>
                    <a:pt x="414" y="532"/>
                  </a:lnTo>
                  <a:lnTo>
                    <a:pt x="406" y="537"/>
                  </a:lnTo>
                  <a:lnTo>
                    <a:pt x="401" y="537"/>
                  </a:lnTo>
                  <a:lnTo>
                    <a:pt x="393" y="534"/>
                  </a:lnTo>
                  <a:lnTo>
                    <a:pt x="380" y="532"/>
                  </a:lnTo>
                  <a:lnTo>
                    <a:pt x="373" y="536"/>
                  </a:lnTo>
                  <a:lnTo>
                    <a:pt x="371" y="543"/>
                  </a:lnTo>
                  <a:lnTo>
                    <a:pt x="369" y="543"/>
                  </a:lnTo>
                  <a:lnTo>
                    <a:pt x="361" y="537"/>
                  </a:lnTo>
                  <a:lnTo>
                    <a:pt x="358" y="530"/>
                  </a:lnTo>
                  <a:lnTo>
                    <a:pt x="359" y="522"/>
                  </a:lnTo>
                  <a:lnTo>
                    <a:pt x="356" y="517"/>
                  </a:lnTo>
                  <a:lnTo>
                    <a:pt x="358" y="509"/>
                  </a:lnTo>
                  <a:lnTo>
                    <a:pt x="354" y="498"/>
                  </a:lnTo>
                  <a:lnTo>
                    <a:pt x="346" y="490"/>
                  </a:lnTo>
                  <a:lnTo>
                    <a:pt x="339" y="492"/>
                  </a:lnTo>
                  <a:lnTo>
                    <a:pt x="333" y="487"/>
                  </a:lnTo>
                  <a:lnTo>
                    <a:pt x="331" y="479"/>
                  </a:lnTo>
                  <a:lnTo>
                    <a:pt x="335" y="470"/>
                  </a:lnTo>
                  <a:lnTo>
                    <a:pt x="335" y="462"/>
                  </a:lnTo>
                  <a:lnTo>
                    <a:pt x="333" y="455"/>
                  </a:lnTo>
                  <a:lnTo>
                    <a:pt x="328" y="449"/>
                  </a:lnTo>
                  <a:lnTo>
                    <a:pt x="322" y="436"/>
                  </a:lnTo>
                  <a:lnTo>
                    <a:pt x="320" y="417"/>
                  </a:lnTo>
                  <a:lnTo>
                    <a:pt x="320" y="402"/>
                  </a:lnTo>
                  <a:lnTo>
                    <a:pt x="312" y="396"/>
                  </a:lnTo>
                  <a:lnTo>
                    <a:pt x="311" y="391"/>
                  </a:lnTo>
                  <a:lnTo>
                    <a:pt x="284" y="406"/>
                  </a:lnTo>
                  <a:lnTo>
                    <a:pt x="277" y="406"/>
                  </a:lnTo>
                  <a:lnTo>
                    <a:pt x="271" y="396"/>
                  </a:lnTo>
                  <a:lnTo>
                    <a:pt x="262" y="395"/>
                  </a:lnTo>
                  <a:lnTo>
                    <a:pt x="264" y="387"/>
                  </a:lnTo>
                  <a:lnTo>
                    <a:pt x="269" y="381"/>
                  </a:lnTo>
                  <a:lnTo>
                    <a:pt x="267" y="374"/>
                  </a:lnTo>
                  <a:lnTo>
                    <a:pt x="271" y="366"/>
                  </a:lnTo>
                  <a:lnTo>
                    <a:pt x="279" y="366"/>
                  </a:lnTo>
                  <a:lnTo>
                    <a:pt x="281" y="351"/>
                  </a:lnTo>
                  <a:lnTo>
                    <a:pt x="277" y="346"/>
                  </a:lnTo>
                  <a:lnTo>
                    <a:pt x="281" y="338"/>
                  </a:lnTo>
                  <a:lnTo>
                    <a:pt x="279" y="331"/>
                  </a:lnTo>
                  <a:lnTo>
                    <a:pt x="284" y="325"/>
                  </a:lnTo>
                  <a:lnTo>
                    <a:pt x="286" y="317"/>
                  </a:lnTo>
                  <a:lnTo>
                    <a:pt x="292" y="302"/>
                  </a:lnTo>
                  <a:lnTo>
                    <a:pt x="299" y="282"/>
                  </a:lnTo>
                  <a:lnTo>
                    <a:pt x="294" y="280"/>
                  </a:lnTo>
                  <a:lnTo>
                    <a:pt x="284" y="280"/>
                  </a:lnTo>
                  <a:lnTo>
                    <a:pt x="277" y="276"/>
                  </a:lnTo>
                  <a:lnTo>
                    <a:pt x="279" y="270"/>
                  </a:lnTo>
                  <a:lnTo>
                    <a:pt x="273" y="270"/>
                  </a:lnTo>
                  <a:lnTo>
                    <a:pt x="269" y="263"/>
                  </a:lnTo>
                  <a:lnTo>
                    <a:pt x="262" y="257"/>
                  </a:lnTo>
                  <a:lnTo>
                    <a:pt x="262" y="250"/>
                  </a:lnTo>
                  <a:lnTo>
                    <a:pt x="262" y="246"/>
                  </a:lnTo>
                  <a:lnTo>
                    <a:pt x="256" y="240"/>
                  </a:lnTo>
                  <a:lnTo>
                    <a:pt x="249" y="225"/>
                  </a:lnTo>
                  <a:lnTo>
                    <a:pt x="245" y="218"/>
                  </a:lnTo>
                  <a:lnTo>
                    <a:pt x="241" y="212"/>
                  </a:lnTo>
                  <a:lnTo>
                    <a:pt x="239" y="205"/>
                  </a:lnTo>
                  <a:lnTo>
                    <a:pt x="228" y="199"/>
                  </a:lnTo>
                  <a:lnTo>
                    <a:pt x="226" y="193"/>
                  </a:lnTo>
                  <a:lnTo>
                    <a:pt x="215" y="180"/>
                  </a:lnTo>
                  <a:lnTo>
                    <a:pt x="222" y="178"/>
                  </a:lnTo>
                  <a:lnTo>
                    <a:pt x="218" y="171"/>
                  </a:lnTo>
                  <a:lnTo>
                    <a:pt x="220" y="163"/>
                  </a:lnTo>
                  <a:lnTo>
                    <a:pt x="220" y="158"/>
                  </a:lnTo>
                  <a:lnTo>
                    <a:pt x="215" y="143"/>
                  </a:lnTo>
                  <a:lnTo>
                    <a:pt x="215" y="139"/>
                  </a:lnTo>
                  <a:lnTo>
                    <a:pt x="203" y="118"/>
                  </a:lnTo>
                  <a:lnTo>
                    <a:pt x="222" y="17"/>
                  </a:lnTo>
                  <a:lnTo>
                    <a:pt x="224" y="13"/>
                  </a:lnTo>
                  <a:lnTo>
                    <a:pt x="207" y="11"/>
                  </a:lnTo>
                  <a:lnTo>
                    <a:pt x="155" y="0"/>
                  </a:lnTo>
                  <a:lnTo>
                    <a:pt x="153" y="4"/>
                  </a:lnTo>
                  <a:lnTo>
                    <a:pt x="102" y="24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5" name="Freeform 24">
              <a:extLst>
                <a:ext uri="{FF2B5EF4-FFF2-40B4-BE49-F238E27FC236}">
                  <a16:creationId xmlns:a16="http://schemas.microsoft.com/office/drawing/2014/main" id="{C7C71ED9-F9BF-CEEA-DB27-878FCB10801D}"/>
                </a:ext>
              </a:extLst>
            </p:cNvPr>
            <p:cNvSpPr>
              <a:spLocks/>
            </p:cNvSpPr>
            <p:nvPr/>
          </p:nvSpPr>
          <p:spPr bwMode="auto">
            <a:xfrm>
              <a:off x="1364225" y="2243939"/>
              <a:ext cx="557289" cy="639549"/>
            </a:xfrm>
            <a:custGeom>
              <a:avLst/>
              <a:gdLst>
                <a:gd name="T0" fmla="*/ 314 w 473"/>
                <a:gd name="T1" fmla="*/ 145 h 598"/>
                <a:gd name="T2" fmla="*/ 329 w 473"/>
                <a:gd name="T3" fmla="*/ 38 h 598"/>
                <a:gd name="T4" fmla="*/ 237 w 473"/>
                <a:gd name="T5" fmla="*/ 24 h 598"/>
                <a:gd name="T6" fmla="*/ 126 w 473"/>
                <a:gd name="T7" fmla="*/ 6 h 598"/>
                <a:gd name="T8" fmla="*/ 94 w 473"/>
                <a:gd name="T9" fmla="*/ 0 h 598"/>
                <a:gd name="T10" fmla="*/ 0 w 473"/>
                <a:gd name="T11" fmla="*/ 532 h 598"/>
                <a:gd name="T12" fmla="*/ 77 w 473"/>
                <a:gd name="T13" fmla="*/ 547 h 598"/>
                <a:gd name="T14" fmla="*/ 191 w 473"/>
                <a:gd name="T15" fmla="*/ 566 h 598"/>
                <a:gd name="T16" fmla="*/ 302 w 473"/>
                <a:gd name="T17" fmla="*/ 583 h 598"/>
                <a:gd name="T18" fmla="*/ 419 w 473"/>
                <a:gd name="T19" fmla="*/ 598 h 598"/>
                <a:gd name="T20" fmla="*/ 473 w 473"/>
                <a:gd name="T21" fmla="*/ 167 h 598"/>
                <a:gd name="T22" fmla="*/ 314 w 473"/>
                <a:gd name="T23" fmla="*/ 14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3" h="598">
                  <a:moveTo>
                    <a:pt x="314" y="145"/>
                  </a:moveTo>
                  <a:lnTo>
                    <a:pt x="329" y="38"/>
                  </a:lnTo>
                  <a:lnTo>
                    <a:pt x="237" y="24"/>
                  </a:lnTo>
                  <a:lnTo>
                    <a:pt x="126" y="6"/>
                  </a:lnTo>
                  <a:lnTo>
                    <a:pt x="94" y="0"/>
                  </a:lnTo>
                  <a:lnTo>
                    <a:pt x="0" y="532"/>
                  </a:lnTo>
                  <a:lnTo>
                    <a:pt x="77" y="547"/>
                  </a:lnTo>
                  <a:lnTo>
                    <a:pt x="191" y="566"/>
                  </a:lnTo>
                  <a:lnTo>
                    <a:pt x="302" y="583"/>
                  </a:lnTo>
                  <a:lnTo>
                    <a:pt x="419" y="598"/>
                  </a:lnTo>
                  <a:lnTo>
                    <a:pt x="473" y="167"/>
                  </a:lnTo>
                  <a:lnTo>
                    <a:pt x="314" y="14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6" name="Freeform 25">
              <a:extLst>
                <a:ext uri="{FF2B5EF4-FFF2-40B4-BE49-F238E27FC236}">
                  <a16:creationId xmlns:a16="http://schemas.microsoft.com/office/drawing/2014/main" id="{F1DCAC8F-77A0-24B7-9A8A-A53D8F8A18F4}"/>
                </a:ext>
              </a:extLst>
            </p:cNvPr>
            <p:cNvSpPr>
              <a:spLocks/>
            </p:cNvSpPr>
            <p:nvPr/>
          </p:nvSpPr>
          <p:spPr bwMode="auto">
            <a:xfrm>
              <a:off x="1440808" y="1423645"/>
              <a:ext cx="1028570" cy="580728"/>
            </a:xfrm>
            <a:custGeom>
              <a:avLst/>
              <a:gdLst>
                <a:gd name="T0" fmla="*/ 12 w 873"/>
                <a:gd name="T1" fmla="*/ 126 h 543"/>
                <a:gd name="T2" fmla="*/ 17 w 873"/>
                <a:gd name="T3" fmla="*/ 145 h 543"/>
                <a:gd name="T4" fmla="*/ 15 w 873"/>
                <a:gd name="T5" fmla="*/ 158 h 543"/>
                <a:gd name="T6" fmla="*/ 12 w 873"/>
                <a:gd name="T7" fmla="*/ 167 h 543"/>
                <a:gd name="T8" fmla="*/ 25 w 873"/>
                <a:gd name="T9" fmla="*/ 186 h 543"/>
                <a:gd name="T10" fmla="*/ 38 w 873"/>
                <a:gd name="T11" fmla="*/ 199 h 543"/>
                <a:gd name="T12" fmla="*/ 46 w 873"/>
                <a:gd name="T13" fmla="*/ 212 h 543"/>
                <a:gd name="T14" fmla="*/ 59 w 873"/>
                <a:gd name="T15" fmla="*/ 233 h 543"/>
                <a:gd name="T16" fmla="*/ 59 w 873"/>
                <a:gd name="T17" fmla="*/ 244 h 543"/>
                <a:gd name="T18" fmla="*/ 70 w 873"/>
                <a:gd name="T19" fmla="*/ 257 h 543"/>
                <a:gd name="T20" fmla="*/ 74 w 873"/>
                <a:gd name="T21" fmla="*/ 263 h 543"/>
                <a:gd name="T22" fmla="*/ 91 w 873"/>
                <a:gd name="T23" fmla="*/ 267 h 543"/>
                <a:gd name="T24" fmla="*/ 89 w 873"/>
                <a:gd name="T25" fmla="*/ 289 h 543"/>
                <a:gd name="T26" fmla="*/ 81 w 873"/>
                <a:gd name="T27" fmla="*/ 312 h 543"/>
                <a:gd name="T28" fmla="*/ 78 w 873"/>
                <a:gd name="T29" fmla="*/ 325 h 543"/>
                <a:gd name="T30" fmla="*/ 78 w 873"/>
                <a:gd name="T31" fmla="*/ 338 h 543"/>
                <a:gd name="T32" fmla="*/ 68 w 873"/>
                <a:gd name="T33" fmla="*/ 353 h 543"/>
                <a:gd name="T34" fmla="*/ 66 w 873"/>
                <a:gd name="T35" fmla="*/ 368 h 543"/>
                <a:gd name="T36" fmla="*/ 59 w 873"/>
                <a:gd name="T37" fmla="*/ 382 h 543"/>
                <a:gd name="T38" fmla="*/ 74 w 873"/>
                <a:gd name="T39" fmla="*/ 393 h 543"/>
                <a:gd name="T40" fmla="*/ 108 w 873"/>
                <a:gd name="T41" fmla="*/ 378 h 543"/>
                <a:gd name="T42" fmla="*/ 117 w 873"/>
                <a:gd name="T43" fmla="*/ 389 h 543"/>
                <a:gd name="T44" fmla="*/ 119 w 873"/>
                <a:gd name="T45" fmla="*/ 423 h 543"/>
                <a:gd name="T46" fmla="*/ 130 w 873"/>
                <a:gd name="T47" fmla="*/ 442 h 543"/>
                <a:gd name="T48" fmla="*/ 132 w 873"/>
                <a:gd name="T49" fmla="*/ 457 h 543"/>
                <a:gd name="T50" fmla="*/ 130 w 873"/>
                <a:gd name="T51" fmla="*/ 474 h 543"/>
                <a:gd name="T52" fmla="*/ 143 w 873"/>
                <a:gd name="T53" fmla="*/ 477 h 543"/>
                <a:gd name="T54" fmla="*/ 155 w 873"/>
                <a:gd name="T55" fmla="*/ 496 h 543"/>
                <a:gd name="T56" fmla="*/ 156 w 873"/>
                <a:gd name="T57" fmla="*/ 509 h 543"/>
                <a:gd name="T58" fmla="*/ 158 w 873"/>
                <a:gd name="T59" fmla="*/ 524 h 543"/>
                <a:gd name="T60" fmla="*/ 168 w 873"/>
                <a:gd name="T61" fmla="*/ 530 h 543"/>
                <a:gd name="T62" fmla="*/ 177 w 873"/>
                <a:gd name="T63" fmla="*/ 519 h 543"/>
                <a:gd name="T64" fmla="*/ 198 w 873"/>
                <a:gd name="T65" fmla="*/ 524 h 543"/>
                <a:gd name="T66" fmla="*/ 211 w 873"/>
                <a:gd name="T67" fmla="*/ 519 h 543"/>
                <a:gd name="T68" fmla="*/ 230 w 873"/>
                <a:gd name="T69" fmla="*/ 523 h 543"/>
                <a:gd name="T70" fmla="*/ 250 w 873"/>
                <a:gd name="T71" fmla="*/ 526 h 543"/>
                <a:gd name="T72" fmla="*/ 269 w 873"/>
                <a:gd name="T73" fmla="*/ 528 h 543"/>
                <a:gd name="T74" fmla="*/ 281 w 873"/>
                <a:gd name="T75" fmla="*/ 509 h 543"/>
                <a:gd name="T76" fmla="*/ 292 w 873"/>
                <a:gd name="T77" fmla="*/ 524 h 543"/>
                <a:gd name="T78" fmla="*/ 303 w 873"/>
                <a:gd name="T79" fmla="*/ 538 h 543"/>
                <a:gd name="T80" fmla="*/ 316 w 873"/>
                <a:gd name="T81" fmla="*/ 485 h 543"/>
                <a:gd name="T82" fmla="*/ 591 w 873"/>
                <a:gd name="T83" fmla="*/ 521 h 543"/>
                <a:gd name="T84" fmla="*/ 841 w 873"/>
                <a:gd name="T85" fmla="*/ 543 h 543"/>
                <a:gd name="T86" fmla="*/ 850 w 873"/>
                <a:gd name="T87" fmla="*/ 442 h 543"/>
                <a:gd name="T88" fmla="*/ 873 w 873"/>
                <a:gd name="T89" fmla="*/ 117 h 543"/>
                <a:gd name="T90" fmla="*/ 683 w 873"/>
                <a:gd name="T91" fmla="*/ 101 h 543"/>
                <a:gd name="T92" fmla="*/ 469 w 873"/>
                <a:gd name="T93" fmla="*/ 75 h 543"/>
                <a:gd name="T94" fmla="*/ 125 w 873"/>
                <a:gd name="T95" fmla="*/ 21 h 543"/>
                <a:gd name="T96" fmla="*/ 19 w 873"/>
                <a:gd name="T97" fmla="*/ 4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3" h="543">
                  <a:moveTo>
                    <a:pt x="0" y="105"/>
                  </a:moveTo>
                  <a:lnTo>
                    <a:pt x="12" y="126"/>
                  </a:lnTo>
                  <a:lnTo>
                    <a:pt x="12" y="130"/>
                  </a:lnTo>
                  <a:lnTo>
                    <a:pt x="17" y="145"/>
                  </a:lnTo>
                  <a:lnTo>
                    <a:pt x="17" y="150"/>
                  </a:lnTo>
                  <a:lnTo>
                    <a:pt x="15" y="158"/>
                  </a:lnTo>
                  <a:lnTo>
                    <a:pt x="19" y="165"/>
                  </a:lnTo>
                  <a:lnTo>
                    <a:pt x="12" y="167"/>
                  </a:lnTo>
                  <a:lnTo>
                    <a:pt x="23" y="180"/>
                  </a:lnTo>
                  <a:lnTo>
                    <a:pt x="25" y="186"/>
                  </a:lnTo>
                  <a:lnTo>
                    <a:pt x="36" y="192"/>
                  </a:lnTo>
                  <a:lnTo>
                    <a:pt x="38" y="199"/>
                  </a:lnTo>
                  <a:lnTo>
                    <a:pt x="42" y="205"/>
                  </a:lnTo>
                  <a:lnTo>
                    <a:pt x="46" y="212"/>
                  </a:lnTo>
                  <a:lnTo>
                    <a:pt x="53" y="227"/>
                  </a:lnTo>
                  <a:lnTo>
                    <a:pt x="59" y="233"/>
                  </a:lnTo>
                  <a:lnTo>
                    <a:pt x="59" y="237"/>
                  </a:lnTo>
                  <a:lnTo>
                    <a:pt x="59" y="244"/>
                  </a:lnTo>
                  <a:lnTo>
                    <a:pt x="66" y="250"/>
                  </a:lnTo>
                  <a:lnTo>
                    <a:pt x="70" y="257"/>
                  </a:lnTo>
                  <a:lnTo>
                    <a:pt x="76" y="257"/>
                  </a:lnTo>
                  <a:lnTo>
                    <a:pt x="74" y="263"/>
                  </a:lnTo>
                  <a:lnTo>
                    <a:pt x="81" y="267"/>
                  </a:lnTo>
                  <a:lnTo>
                    <a:pt x="91" y="267"/>
                  </a:lnTo>
                  <a:lnTo>
                    <a:pt x="96" y="269"/>
                  </a:lnTo>
                  <a:lnTo>
                    <a:pt x="89" y="289"/>
                  </a:lnTo>
                  <a:lnTo>
                    <a:pt x="83" y="304"/>
                  </a:lnTo>
                  <a:lnTo>
                    <a:pt x="81" y="312"/>
                  </a:lnTo>
                  <a:lnTo>
                    <a:pt x="76" y="318"/>
                  </a:lnTo>
                  <a:lnTo>
                    <a:pt x="78" y="325"/>
                  </a:lnTo>
                  <a:lnTo>
                    <a:pt x="74" y="333"/>
                  </a:lnTo>
                  <a:lnTo>
                    <a:pt x="78" y="338"/>
                  </a:lnTo>
                  <a:lnTo>
                    <a:pt x="76" y="353"/>
                  </a:lnTo>
                  <a:lnTo>
                    <a:pt x="68" y="353"/>
                  </a:lnTo>
                  <a:lnTo>
                    <a:pt x="64" y="361"/>
                  </a:lnTo>
                  <a:lnTo>
                    <a:pt x="66" y="368"/>
                  </a:lnTo>
                  <a:lnTo>
                    <a:pt x="61" y="374"/>
                  </a:lnTo>
                  <a:lnTo>
                    <a:pt x="59" y="382"/>
                  </a:lnTo>
                  <a:lnTo>
                    <a:pt x="68" y="383"/>
                  </a:lnTo>
                  <a:lnTo>
                    <a:pt x="74" y="393"/>
                  </a:lnTo>
                  <a:lnTo>
                    <a:pt x="81" y="393"/>
                  </a:lnTo>
                  <a:lnTo>
                    <a:pt x="108" y="378"/>
                  </a:lnTo>
                  <a:lnTo>
                    <a:pt x="109" y="383"/>
                  </a:lnTo>
                  <a:lnTo>
                    <a:pt x="117" y="389"/>
                  </a:lnTo>
                  <a:lnTo>
                    <a:pt x="117" y="404"/>
                  </a:lnTo>
                  <a:lnTo>
                    <a:pt x="119" y="423"/>
                  </a:lnTo>
                  <a:lnTo>
                    <a:pt x="125" y="436"/>
                  </a:lnTo>
                  <a:lnTo>
                    <a:pt x="130" y="442"/>
                  </a:lnTo>
                  <a:lnTo>
                    <a:pt x="132" y="449"/>
                  </a:lnTo>
                  <a:lnTo>
                    <a:pt x="132" y="457"/>
                  </a:lnTo>
                  <a:lnTo>
                    <a:pt x="128" y="466"/>
                  </a:lnTo>
                  <a:lnTo>
                    <a:pt x="130" y="474"/>
                  </a:lnTo>
                  <a:lnTo>
                    <a:pt x="136" y="479"/>
                  </a:lnTo>
                  <a:lnTo>
                    <a:pt x="143" y="477"/>
                  </a:lnTo>
                  <a:lnTo>
                    <a:pt x="151" y="485"/>
                  </a:lnTo>
                  <a:lnTo>
                    <a:pt x="155" y="496"/>
                  </a:lnTo>
                  <a:lnTo>
                    <a:pt x="153" y="504"/>
                  </a:lnTo>
                  <a:lnTo>
                    <a:pt x="156" y="509"/>
                  </a:lnTo>
                  <a:lnTo>
                    <a:pt x="155" y="517"/>
                  </a:lnTo>
                  <a:lnTo>
                    <a:pt x="158" y="524"/>
                  </a:lnTo>
                  <a:lnTo>
                    <a:pt x="166" y="530"/>
                  </a:lnTo>
                  <a:lnTo>
                    <a:pt x="168" y="530"/>
                  </a:lnTo>
                  <a:lnTo>
                    <a:pt x="170" y="523"/>
                  </a:lnTo>
                  <a:lnTo>
                    <a:pt x="177" y="519"/>
                  </a:lnTo>
                  <a:lnTo>
                    <a:pt x="190" y="521"/>
                  </a:lnTo>
                  <a:lnTo>
                    <a:pt x="198" y="524"/>
                  </a:lnTo>
                  <a:lnTo>
                    <a:pt x="203" y="524"/>
                  </a:lnTo>
                  <a:lnTo>
                    <a:pt x="211" y="519"/>
                  </a:lnTo>
                  <a:lnTo>
                    <a:pt x="215" y="517"/>
                  </a:lnTo>
                  <a:lnTo>
                    <a:pt x="230" y="523"/>
                  </a:lnTo>
                  <a:lnTo>
                    <a:pt x="243" y="523"/>
                  </a:lnTo>
                  <a:lnTo>
                    <a:pt x="250" y="526"/>
                  </a:lnTo>
                  <a:lnTo>
                    <a:pt x="256" y="524"/>
                  </a:lnTo>
                  <a:lnTo>
                    <a:pt x="269" y="528"/>
                  </a:lnTo>
                  <a:lnTo>
                    <a:pt x="269" y="523"/>
                  </a:lnTo>
                  <a:lnTo>
                    <a:pt x="281" y="509"/>
                  </a:lnTo>
                  <a:lnTo>
                    <a:pt x="288" y="511"/>
                  </a:lnTo>
                  <a:lnTo>
                    <a:pt x="292" y="524"/>
                  </a:lnTo>
                  <a:lnTo>
                    <a:pt x="296" y="532"/>
                  </a:lnTo>
                  <a:lnTo>
                    <a:pt x="303" y="538"/>
                  </a:lnTo>
                  <a:lnTo>
                    <a:pt x="311" y="491"/>
                  </a:lnTo>
                  <a:lnTo>
                    <a:pt x="316" y="485"/>
                  </a:lnTo>
                  <a:lnTo>
                    <a:pt x="455" y="506"/>
                  </a:lnTo>
                  <a:lnTo>
                    <a:pt x="591" y="521"/>
                  </a:lnTo>
                  <a:lnTo>
                    <a:pt x="739" y="536"/>
                  </a:lnTo>
                  <a:lnTo>
                    <a:pt x="841" y="543"/>
                  </a:lnTo>
                  <a:lnTo>
                    <a:pt x="844" y="536"/>
                  </a:lnTo>
                  <a:lnTo>
                    <a:pt x="850" y="442"/>
                  </a:lnTo>
                  <a:lnTo>
                    <a:pt x="873" y="120"/>
                  </a:lnTo>
                  <a:lnTo>
                    <a:pt x="873" y="117"/>
                  </a:lnTo>
                  <a:lnTo>
                    <a:pt x="822" y="113"/>
                  </a:lnTo>
                  <a:lnTo>
                    <a:pt x="683" y="101"/>
                  </a:lnTo>
                  <a:lnTo>
                    <a:pt x="572" y="88"/>
                  </a:lnTo>
                  <a:lnTo>
                    <a:pt x="469" y="75"/>
                  </a:lnTo>
                  <a:lnTo>
                    <a:pt x="307" y="53"/>
                  </a:lnTo>
                  <a:lnTo>
                    <a:pt x="125" y="21"/>
                  </a:lnTo>
                  <a:lnTo>
                    <a:pt x="21" y="0"/>
                  </a:lnTo>
                  <a:lnTo>
                    <a:pt x="19" y="4"/>
                  </a:lnTo>
                  <a:lnTo>
                    <a:pt x="0" y="10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7" name="Freeform 26">
              <a:extLst>
                <a:ext uri="{FF2B5EF4-FFF2-40B4-BE49-F238E27FC236}">
                  <a16:creationId xmlns:a16="http://schemas.microsoft.com/office/drawing/2014/main" id="{111B12C8-E02D-0742-97FB-E4A64E90706F}"/>
                </a:ext>
              </a:extLst>
            </p:cNvPr>
            <p:cNvSpPr>
              <a:spLocks/>
            </p:cNvSpPr>
            <p:nvPr/>
          </p:nvSpPr>
          <p:spPr bwMode="auto">
            <a:xfrm>
              <a:off x="1734181" y="1942344"/>
              <a:ext cx="697495" cy="522977"/>
            </a:xfrm>
            <a:custGeom>
              <a:avLst/>
              <a:gdLst>
                <a:gd name="T0" fmla="*/ 159 w 592"/>
                <a:gd name="T1" fmla="*/ 449 h 489"/>
                <a:gd name="T2" fmla="*/ 236 w 592"/>
                <a:gd name="T3" fmla="*/ 459 h 489"/>
                <a:gd name="T4" fmla="*/ 366 w 592"/>
                <a:gd name="T5" fmla="*/ 472 h 489"/>
                <a:gd name="T6" fmla="*/ 436 w 592"/>
                <a:gd name="T7" fmla="*/ 479 h 489"/>
                <a:gd name="T8" fmla="*/ 562 w 592"/>
                <a:gd name="T9" fmla="*/ 489 h 489"/>
                <a:gd name="T10" fmla="*/ 577 w 592"/>
                <a:gd name="T11" fmla="*/ 273 h 489"/>
                <a:gd name="T12" fmla="*/ 592 w 592"/>
                <a:gd name="T13" fmla="*/ 58 h 489"/>
                <a:gd name="T14" fmla="*/ 490 w 592"/>
                <a:gd name="T15" fmla="*/ 51 h 489"/>
                <a:gd name="T16" fmla="*/ 342 w 592"/>
                <a:gd name="T17" fmla="*/ 36 h 489"/>
                <a:gd name="T18" fmla="*/ 206 w 592"/>
                <a:gd name="T19" fmla="*/ 21 h 489"/>
                <a:gd name="T20" fmla="*/ 67 w 592"/>
                <a:gd name="T21" fmla="*/ 0 h 489"/>
                <a:gd name="T22" fmla="*/ 62 w 592"/>
                <a:gd name="T23" fmla="*/ 6 h 489"/>
                <a:gd name="T24" fmla="*/ 54 w 592"/>
                <a:gd name="T25" fmla="*/ 53 h 489"/>
                <a:gd name="T26" fmla="*/ 15 w 592"/>
                <a:gd name="T27" fmla="*/ 320 h 489"/>
                <a:gd name="T28" fmla="*/ 0 w 592"/>
                <a:gd name="T29" fmla="*/ 427 h 489"/>
                <a:gd name="T30" fmla="*/ 159 w 592"/>
                <a:gd name="T31" fmla="*/ 44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2" h="489">
                  <a:moveTo>
                    <a:pt x="159" y="449"/>
                  </a:moveTo>
                  <a:lnTo>
                    <a:pt x="236" y="459"/>
                  </a:lnTo>
                  <a:lnTo>
                    <a:pt x="366" y="472"/>
                  </a:lnTo>
                  <a:lnTo>
                    <a:pt x="436" y="479"/>
                  </a:lnTo>
                  <a:lnTo>
                    <a:pt x="562" y="489"/>
                  </a:lnTo>
                  <a:lnTo>
                    <a:pt x="577" y="273"/>
                  </a:lnTo>
                  <a:lnTo>
                    <a:pt x="592" y="58"/>
                  </a:lnTo>
                  <a:lnTo>
                    <a:pt x="490" y="51"/>
                  </a:lnTo>
                  <a:lnTo>
                    <a:pt x="342" y="36"/>
                  </a:lnTo>
                  <a:lnTo>
                    <a:pt x="206" y="21"/>
                  </a:lnTo>
                  <a:lnTo>
                    <a:pt x="67" y="0"/>
                  </a:lnTo>
                  <a:lnTo>
                    <a:pt x="62" y="6"/>
                  </a:lnTo>
                  <a:lnTo>
                    <a:pt x="54" y="53"/>
                  </a:lnTo>
                  <a:lnTo>
                    <a:pt x="15" y="320"/>
                  </a:lnTo>
                  <a:lnTo>
                    <a:pt x="0" y="427"/>
                  </a:lnTo>
                  <a:lnTo>
                    <a:pt x="159" y="44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8" name="Freeform 27">
              <a:extLst>
                <a:ext uri="{FF2B5EF4-FFF2-40B4-BE49-F238E27FC236}">
                  <a16:creationId xmlns:a16="http://schemas.microsoft.com/office/drawing/2014/main" id="{14753B8A-05CC-F93C-3A14-F68CD01556F4}"/>
                </a:ext>
              </a:extLst>
            </p:cNvPr>
            <p:cNvSpPr>
              <a:spLocks/>
            </p:cNvSpPr>
            <p:nvPr/>
          </p:nvSpPr>
          <p:spPr bwMode="auto">
            <a:xfrm>
              <a:off x="1767170" y="2883488"/>
              <a:ext cx="692783" cy="657731"/>
            </a:xfrm>
            <a:custGeom>
              <a:avLst/>
              <a:gdLst>
                <a:gd name="T0" fmla="*/ 227 w 588"/>
                <a:gd name="T1" fmla="*/ 577 h 615"/>
                <a:gd name="T2" fmla="*/ 223 w 588"/>
                <a:gd name="T3" fmla="*/ 564 h 615"/>
                <a:gd name="T4" fmla="*/ 223 w 588"/>
                <a:gd name="T5" fmla="*/ 560 h 615"/>
                <a:gd name="T6" fmla="*/ 293 w 588"/>
                <a:gd name="T7" fmla="*/ 568 h 615"/>
                <a:gd name="T8" fmla="*/ 381 w 588"/>
                <a:gd name="T9" fmla="*/ 575 h 615"/>
                <a:gd name="T10" fmla="*/ 460 w 588"/>
                <a:gd name="T11" fmla="*/ 581 h 615"/>
                <a:gd name="T12" fmla="*/ 539 w 588"/>
                <a:gd name="T13" fmla="*/ 586 h 615"/>
                <a:gd name="T14" fmla="*/ 543 w 588"/>
                <a:gd name="T15" fmla="*/ 586 h 615"/>
                <a:gd name="T16" fmla="*/ 549 w 588"/>
                <a:gd name="T17" fmla="*/ 579 h 615"/>
                <a:gd name="T18" fmla="*/ 556 w 588"/>
                <a:gd name="T19" fmla="*/ 468 h 615"/>
                <a:gd name="T20" fmla="*/ 566 w 588"/>
                <a:gd name="T21" fmla="*/ 370 h 615"/>
                <a:gd name="T22" fmla="*/ 581 w 588"/>
                <a:gd name="T23" fmla="*/ 109 h 615"/>
                <a:gd name="T24" fmla="*/ 583 w 588"/>
                <a:gd name="T25" fmla="*/ 103 h 615"/>
                <a:gd name="T26" fmla="*/ 586 w 588"/>
                <a:gd name="T27" fmla="*/ 101 h 615"/>
                <a:gd name="T28" fmla="*/ 588 w 588"/>
                <a:gd name="T29" fmla="*/ 47 h 615"/>
                <a:gd name="T30" fmla="*/ 494 w 588"/>
                <a:gd name="T31" fmla="*/ 41 h 615"/>
                <a:gd name="T32" fmla="*/ 342 w 588"/>
                <a:gd name="T33" fmla="*/ 28 h 615"/>
                <a:gd name="T34" fmla="*/ 218 w 588"/>
                <a:gd name="T35" fmla="*/ 15 h 615"/>
                <a:gd name="T36" fmla="*/ 77 w 588"/>
                <a:gd name="T37" fmla="*/ 0 h 615"/>
                <a:gd name="T38" fmla="*/ 2 w 588"/>
                <a:gd name="T39" fmla="*/ 603 h 615"/>
                <a:gd name="T40" fmla="*/ 0 w 588"/>
                <a:gd name="T41" fmla="*/ 607 h 615"/>
                <a:gd name="T42" fmla="*/ 71 w 588"/>
                <a:gd name="T43" fmla="*/ 615 h 615"/>
                <a:gd name="T44" fmla="*/ 77 w 588"/>
                <a:gd name="T45" fmla="*/ 613 h 615"/>
                <a:gd name="T46" fmla="*/ 81 w 588"/>
                <a:gd name="T47" fmla="*/ 577 h 615"/>
                <a:gd name="T48" fmla="*/ 84 w 588"/>
                <a:gd name="T49" fmla="*/ 568 h 615"/>
                <a:gd name="T50" fmla="*/ 231 w 588"/>
                <a:gd name="T51" fmla="*/ 584 h 615"/>
                <a:gd name="T52" fmla="*/ 233 w 588"/>
                <a:gd name="T53" fmla="*/ 584 h 615"/>
                <a:gd name="T54" fmla="*/ 233 w 588"/>
                <a:gd name="T55" fmla="*/ 581 h 615"/>
                <a:gd name="T56" fmla="*/ 227 w 588"/>
                <a:gd name="T57" fmla="*/ 577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8" h="615">
                  <a:moveTo>
                    <a:pt x="227" y="577"/>
                  </a:moveTo>
                  <a:lnTo>
                    <a:pt x="223" y="564"/>
                  </a:lnTo>
                  <a:lnTo>
                    <a:pt x="223" y="560"/>
                  </a:lnTo>
                  <a:lnTo>
                    <a:pt x="293" y="568"/>
                  </a:lnTo>
                  <a:lnTo>
                    <a:pt x="381" y="575"/>
                  </a:lnTo>
                  <a:lnTo>
                    <a:pt x="460" y="581"/>
                  </a:lnTo>
                  <a:lnTo>
                    <a:pt x="539" y="586"/>
                  </a:lnTo>
                  <a:lnTo>
                    <a:pt x="543" y="586"/>
                  </a:lnTo>
                  <a:lnTo>
                    <a:pt x="549" y="579"/>
                  </a:lnTo>
                  <a:lnTo>
                    <a:pt x="556" y="468"/>
                  </a:lnTo>
                  <a:lnTo>
                    <a:pt x="566" y="370"/>
                  </a:lnTo>
                  <a:lnTo>
                    <a:pt x="581" y="109"/>
                  </a:lnTo>
                  <a:lnTo>
                    <a:pt x="583" y="103"/>
                  </a:lnTo>
                  <a:lnTo>
                    <a:pt x="586" y="101"/>
                  </a:lnTo>
                  <a:lnTo>
                    <a:pt x="588" y="47"/>
                  </a:lnTo>
                  <a:lnTo>
                    <a:pt x="494" y="41"/>
                  </a:lnTo>
                  <a:lnTo>
                    <a:pt x="342" y="28"/>
                  </a:lnTo>
                  <a:lnTo>
                    <a:pt x="218" y="15"/>
                  </a:lnTo>
                  <a:lnTo>
                    <a:pt x="77" y="0"/>
                  </a:lnTo>
                  <a:lnTo>
                    <a:pt x="2" y="603"/>
                  </a:lnTo>
                  <a:lnTo>
                    <a:pt x="0" y="607"/>
                  </a:lnTo>
                  <a:lnTo>
                    <a:pt x="71" y="615"/>
                  </a:lnTo>
                  <a:lnTo>
                    <a:pt x="77" y="613"/>
                  </a:lnTo>
                  <a:lnTo>
                    <a:pt x="81" y="577"/>
                  </a:lnTo>
                  <a:lnTo>
                    <a:pt x="84" y="568"/>
                  </a:lnTo>
                  <a:lnTo>
                    <a:pt x="231" y="584"/>
                  </a:lnTo>
                  <a:lnTo>
                    <a:pt x="233" y="584"/>
                  </a:lnTo>
                  <a:lnTo>
                    <a:pt x="233" y="581"/>
                  </a:lnTo>
                  <a:lnTo>
                    <a:pt x="227" y="577"/>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9" name="Freeform 28">
              <a:extLst>
                <a:ext uri="{FF2B5EF4-FFF2-40B4-BE49-F238E27FC236}">
                  <a16:creationId xmlns:a16="http://schemas.microsoft.com/office/drawing/2014/main" id="{1A7E160A-9B4C-6B5B-1ACC-2495B39F562D}"/>
                </a:ext>
              </a:extLst>
            </p:cNvPr>
            <p:cNvSpPr>
              <a:spLocks/>
            </p:cNvSpPr>
            <p:nvPr/>
          </p:nvSpPr>
          <p:spPr bwMode="auto">
            <a:xfrm>
              <a:off x="1857892" y="2422541"/>
              <a:ext cx="725772" cy="516560"/>
            </a:xfrm>
            <a:custGeom>
              <a:avLst/>
              <a:gdLst>
                <a:gd name="T0" fmla="*/ 611 w 616"/>
                <a:gd name="T1" fmla="*/ 158 h 483"/>
                <a:gd name="T2" fmla="*/ 616 w 616"/>
                <a:gd name="T3" fmla="*/ 53 h 483"/>
                <a:gd name="T4" fmla="*/ 609 w 616"/>
                <a:gd name="T5" fmla="*/ 49 h 483"/>
                <a:gd name="T6" fmla="*/ 530 w 616"/>
                <a:gd name="T7" fmla="*/ 45 h 483"/>
                <a:gd name="T8" fmla="*/ 457 w 616"/>
                <a:gd name="T9" fmla="*/ 40 h 483"/>
                <a:gd name="T10" fmla="*/ 331 w 616"/>
                <a:gd name="T11" fmla="*/ 30 h 483"/>
                <a:gd name="T12" fmla="*/ 261 w 616"/>
                <a:gd name="T13" fmla="*/ 23 h 483"/>
                <a:gd name="T14" fmla="*/ 131 w 616"/>
                <a:gd name="T15" fmla="*/ 10 h 483"/>
                <a:gd name="T16" fmla="*/ 54 w 616"/>
                <a:gd name="T17" fmla="*/ 0 h 483"/>
                <a:gd name="T18" fmla="*/ 0 w 616"/>
                <a:gd name="T19" fmla="*/ 431 h 483"/>
                <a:gd name="T20" fmla="*/ 141 w 616"/>
                <a:gd name="T21" fmla="*/ 446 h 483"/>
                <a:gd name="T22" fmla="*/ 265 w 616"/>
                <a:gd name="T23" fmla="*/ 459 h 483"/>
                <a:gd name="T24" fmla="*/ 417 w 616"/>
                <a:gd name="T25" fmla="*/ 472 h 483"/>
                <a:gd name="T26" fmla="*/ 511 w 616"/>
                <a:gd name="T27" fmla="*/ 478 h 483"/>
                <a:gd name="T28" fmla="*/ 596 w 616"/>
                <a:gd name="T29" fmla="*/ 483 h 483"/>
                <a:gd name="T30" fmla="*/ 611 w 616"/>
                <a:gd name="T31" fmla="*/ 158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6" h="483">
                  <a:moveTo>
                    <a:pt x="611" y="158"/>
                  </a:moveTo>
                  <a:lnTo>
                    <a:pt x="616" y="53"/>
                  </a:lnTo>
                  <a:lnTo>
                    <a:pt x="609" y="49"/>
                  </a:lnTo>
                  <a:lnTo>
                    <a:pt x="530" y="45"/>
                  </a:lnTo>
                  <a:lnTo>
                    <a:pt x="457" y="40"/>
                  </a:lnTo>
                  <a:lnTo>
                    <a:pt x="331" y="30"/>
                  </a:lnTo>
                  <a:lnTo>
                    <a:pt x="261" y="23"/>
                  </a:lnTo>
                  <a:lnTo>
                    <a:pt x="131" y="10"/>
                  </a:lnTo>
                  <a:lnTo>
                    <a:pt x="54" y="0"/>
                  </a:lnTo>
                  <a:lnTo>
                    <a:pt x="0" y="431"/>
                  </a:lnTo>
                  <a:lnTo>
                    <a:pt x="141" y="446"/>
                  </a:lnTo>
                  <a:lnTo>
                    <a:pt x="265" y="459"/>
                  </a:lnTo>
                  <a:lnTo>
                    <a:pt x="417" y="472"/>
                  </a:lnTo>
                  <a:lnTo>
                    <a:pt x="511" y="478"/>
                  </a:lnTo>
                  <a:lnTo>
                    <a:pt x="596" y="483"/>
                  </a:lnTo>
                  <a:lnTo>
                    <a:pt x="611" y="15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0" name="Freeform 29">
              <a:extLst>
                <a:ext uri="{FF2B5EF4-FFF2-40B4-BE49-F238E27FC236}">
                  <a16:creationId xmlns:a16="http://schemas.microsoft.com/office/drawing/2014/main" id="{8F9FF9EC-2965-B0B2-5335-8A3714D267B3}"/>
                </a:ext>
              </a:extLst>
            </p:cNvPr>
            <p:cNvSpPr>
              <a:spLocks/>
            </p:cNvSpPr>
            <p:nvPr/>
          </p:nvSpPr>
          <p:spPr bwMode="auto">
            <a:xfrm>
              <a:off x="2396329" y="2234313"/>
              <a:ext cx="828276" cy="368971"/>
            </a:xfrm>
            <a:custGeom>
              <a:avLst/>
              <a:gdLst>
                <a:gd name="T0" fmla="*/ 565 w 703"/>
                <a:gd name="T1" fmla="*/ 345 h 345"/>
                <a:gd name="T2" fmla="*/ 695 w 703"/>
                <a:gd name="T3" fmla="*/ 338 h 345"/>
                <a:gd name="T4" fmla="*/ 690 w 703"/>
                <a:gd name="T5" fmla="*/ 325 h 345"/>
                <a:gd name="T6" fmla="*/ 682 w 703"/>
                <a:gd name="T7" fmla="*/ 314 h 345"/>
                <a:gd name="T8" fmla="*/ 671 w 703"/>
                <a:gd name="T9" fmla="*/ 293 h 345"/>
                <a:gd name="T10" fmla="*/ 665 w 703"/>
                <a:gd name="T11" fmla="*/ 280 h 345"/>
                <a:gd name="T12" fmla="*/ 656 w 703"/>
                <a:gd name="T13" fmla="*/ 268 h 345"/>
                <a:gd name="T14" fmla="*/ 656 w 703"/>
                <a:gd name="T15" fmla="*/ 233 h 345"/>
                <a:gd name="T16" fmla="*/ 658 w 703"/>
                <a:gd name="T17" fmla="*/ 216 h 345"/>
                <a:gd name="T18" fmla="*/ 654 w 703"/>
                <a:gd name="T19" fmla="*/ 201 h 345"/>
                <a:gd name="T20" fmla="*/ 652 w 703"/>
                <a:gd name="T21" fmla="*/ 188 h 345"/>
                <a:gd name="T22" fmla="*/ 644 w 703"/>
                <a:gd name="T23" fmla="*/ 176 h 345"/>
                <a:gd name="T24" fmla="*/ 639 w 703"/>
                <a:gd name="T25" fmla="*/ 174 h 345"/>
                <a:gd name="T26" fmla="*/ 637 w 703"/>
                <a:gd name="T27" fmla="*/ 159 h 345"/>
                <a:gd name="T28" fmla="*/ 637 w 703"/>
                <a:gd name="T29" fmla="*/ 146 h 345"/>
                <a:gd name="T30" fmla="*/ 633 w 703"/>
                <a:gd name="T31" fmla="*/ 133 h 345"/>
                <a:gd name="T32" fmla="*/ 624 w 703"/>
                <a:gd name="T33" fmla="*/ 114 h 345"/>
                <a:gd name="T34" fmla="*/ 618 w 703"/>
                <a:gd name="T35" fmla="*/ 101 h 345"/>
                <a:gd name="T36" fmla="*/ 612 w 703"/>
                <a:gd name="T37" fmla="*/ 86 h 345"/>
                <a:gd name="T38" fmla="*/ 612 w 703"/>
                <a:gd name="T39" fmla="*/ 75 h 345"/>
                <a:gd name="T40" fmla="*/ 599 w 703"/>
                <a:gd name="T41" fmla="*/ 71 h 345"/>
                <a:gd name="T42" fmla="*/ 590 w 703"/>
                <a:gd name="T43" fmla="*/ 58 h 345"/>
                <a:gd name="T44" fmla="*/ 575 w 703"/>
                <a:gd name="T45" fmla="*/ 48 h 345"/>
                <a:gd name="T46" fmla="*/ 567 w 703"/>
                <a:gd name="T47" fmla="*/ 47 h 345"/>
                <a:gd name="T48" fmla="*/ 554 w 703"/>
                <a:gd name="T49" fmla="*/ 43 h 345"/>
                <a:gd name="T50" fmla="*/ 513 w 703"/>
                <a:gd name="T51" fmla="*/ 37 h 345"/>
                <a:gd name="T52" fmla="*/ 492 w 703"/>
                <a:gd name="T53" fmla="*/ 41 h 345"/>
                <a:gd name="T54" fmla="*/ 456 w 703"/>
                <a:gd name="T55" fmla="*/ 28 h 345"/>
                <a:gd name="T56" fmla="*/ 361 w 703"/>
                <a:gd name="T57" fmla="*/ 18 h 345"/>
                <a:gd name="T58" fmla="*/ 96 w 703"/>
                <a:gd name="T59" fmla="*/ 5 h 345"/>
                <a:gd name="T60" fmla="*/ 0 w 703"/>
                <a:gd name="T61" fmla="*/ 216 h 345"/>
                <a:gd name="T62" fmla="*/ 152 w 703"/>
                <a:gd name="T63" fmla="*/ 225 h 345"/>
                <a:gd name="T64" fmla="*/ 154 w 703"/>
                <a:gd name="T65" fmla="*/ 334 h 345"/>
                <a:gd name="T66" fmla="*/ 460 w 703"/>
                <a:gd name="T67" fmla="*/ 34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3" h="345">
                  <a:moveTo>
                    <a:pt x="460" y="344"/>
                  </a:moveTo>
                  <a:lnTo>
                    <a:pt x="565" y="345"/>
                  </a:lnTo>
                  <a:lnTo>
                    <a:pt x="703" y="344"/>
                  </a:lnTo>
                  <a:lnTo>
                    <a:pt x="695" y="338"/>
                  </a:lnTo>
                  <a:lnTo>
                    <a:pt x="695" y="330"/>
                  </a:lnTo>
                  <a:lnTo>
                    <a:pt x="690" y="325"/>
                  </a:lnTo>
                  <a:lnTo>
                    <a:pt x="688" y="317"/>
                  </a:lnTo>
                  <a:lnTo>
                    <a:pt x="682" y="314"/>
                  </a:lnTo>
                  <a:lnTo>
                    <a:pt x="676" y="306"/>
                  </a:lnTo>
                  <a:lnTo>
                    <a:pt x="671" y="293"/>
                  </a:lnTo>
                  <a:lnTo>
                    <a:pt x="665" y="285"/>
                  </a:lnTo>
                  <a:lnTo>
                    <a:pt x="665" y="280"/>
                  </a:lnTo>
                  <a:lnTo>
                    <a:pt x="663" y="272"/>
                  </a:lnTo>
                  <a:lnTo>
                    <a:pt x="656" y="268"/>
                  </a:lnTo>
                  <a:lnTo>
                    <a:pt x="659" y="248"/>
                  </a:lnTo>
                  <a:lnTo>
                    <a:pt x="656" y="233"/>
                  </a:lnTo>
                  <a:lnTo>
                    <a:pt x="656" y="223"/>
                  </a:lnTo>
                  <a:lnTo>
                    <a:pt x="658" y="216"/>
                  </a:lnTo>
                  <a:lnTo>
                    <a:pt x="652" y="210"/>
                  </a:lnTo>
                  <a:lnTo>
                    <a:pt x="654" y="201"/>
                  </a:lnTo>
                  <a:lnTo>
                    <a:pt x="650" y="195"/>
                  </a:lnTo>
                  <a:lnTo>
                    <a:pt x="652" y="188"/>
                  </a:lnTo>
                  <a:lnTo>
                    <a:pt x="644" y="184"/>
                  </a:lnTo>
                  <a:lnTo>
                    <a:pt x="644" y="176"/>
                  </a:lnTo>
                  <a:lnTo>
                    <a:pt x="639" y="176"/>
                  </a:lnTo>
                  <a:lnTo>
                    <a:pt x="639" y="174"/>
                  </a:lnTo>
                  <a:lnTo>
                    <a:pt x="637" y="167"/>
                  </a:lnTo>
                  <a:lnTo>
                    <a:pt x="637" y="159"/>
                  </a:lnTo>
                  <a:lnTo>
                    <a:pt x="639" y="154"/>
                  </a:lnTo>
                  <a:lnTo>
                    <a:pt x="637" y="146"/>
                  </a:lnTo>
                  <a:lnTo>
                    <a:pt x="633" y="141"/>
                  </a:lnTo>
                  <a:lnTo>
                    <a:pt x="633" y="133"/>
                  </a:lnTo>
                  <a:lnTo>
                    <a:pt x="624" y="122"/>
                  </a:lnTo>
                  <a:lnTo>
                    <a:pt x="624" y="114"/>
                  </a:lnTo>
                  <a:lnTo>
                    <a:pt x="616" y="107"/>
                  </a:lnTo>
                  <a:lnTo>
                    <a:pt x="618" y="101"/>
                  </a:lnTo>
                  <a:lnTo>
                    <a:pt x="616" y="94"/>
                  </a:lnTo>
                  <a:lnTo>
                    <a:pt x="612" y="86"/>
                  </a:lnTo>
                  <a:lnTo>
                    <a:pt x="612" y="82"/>
                  </a:lnTo>
                  <a:lnTo>
                    <a:pt x="612" y="75"/>
                  </a:lnTo>
                  <a:lnTo>
                    <a:pt x="605" y="73"/>
                  </a:lnTo>
                  <a:lnTo>
                    <a:pt x="599" y="71"/>
                  </a:lnTo>
                  <a:lnTo>
                    <a:pt x="592" y="65"/>
                  </a:lnTo>
                  <a:lnTo>
                    <a:pt x="590" y="58"/>
                  </a:lnTo>
                  <a:lnTo>
                    <a:pt x="582" y="54"/>
                  </a:lnTo>
                  <a:lnTo>
                    <a:pt x="575" y="48"/>
                  </a:lnTo>
                  <a:lnTo>
                    <a:pt x="569" y="48"/>
                  </a:lnTo>
                  <a:lnTo>
                    <a:pt x="567" y="47"/>
                  </a:lnTo>
                  <a:lnTo>
                    <a:pt x="560" y="43"/>
                  </a:lnTo>
                  <a:lnTo>
                    <a:pt x="554" y="43"/>
                  </a:lnTo>
                  <a:lnTo>
                    <a:pt x="543" y="33"/>
                  </a:lnTo>
                  <a:lnTo>
                    <a:pt x="513" y="37"/>
                  </a:lnTo>
                  <a:lnTo>
                    <a:pt x="498" y="35"/>
                  </a:lnTo>
                  <a:lnTo>
                    <a:pt x="492" y="41"/>
                  </a:lnTo>
                  <a:lnTo>
                    <a:pt x="487" y="43"/>
                  </a:lnTo>
                  <a:lnTo>
                    <a:pt x="456" y="28"/>
                  </a:lnTo>
                  <a:lnTo>
                    <a:pt x="447" y="18"/>
                  </a:lnTo>
                  <a:lnTo>
                    <a:pt x="361" y="18"/>
                  </a:lnTo>
                  <a:lnTo>
                    <a:pt x="231" y="13"/>
                  </a:lnTo>
                  <a:lnTo>
                    <a:pt x="96" y="5"/>
                  </a:lnTo>
                  <a:lnTo>
                    <a:pt x="15" y="0"/>
                  </a:lnTo>
                  <a:lnTo>
                    <a:pt x="0" y="216"/>
                  </a:lnTo>
                  <a:lnTo>
                    <a:pt x="73" y="221"/>
                  </a:lnTo>
                  <a:lnTo>
                    <a:pt x="152" y="225"/>
                  </a:lnTo>
                  <a:lnTo>
                    <a:pt x="159" y="229"/>
                  </a:lnTo>
                  <a:lnTo>
                    <a:pt x="154" y="334"/>
                  </a:lnTo>
                  <a:lnTo>
                    <a:pt x="259" y="340"/>
                  </a:lnTo>
                  <a:lnTo>
                    <a:pt x="460" y="34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1" name="Freeform 30">
              <a:extLst>
                <a:ext uri="{FF2B5EF4-FFF2-40B4-BE49-F238E27FC236}">
                  <a16:creationId xmlns:a16="http://schemas.microsoft.com/office/drawing/2014/main" id="{2B10088A-8C44-288F-C751-3E0F0E94A393}"/>
                </a:ext>
              </a:extLst>
            </p:cNvPr>
            <p:cNvSpPr>
              <a:spLocks/>
            </p:cNvSpPr>
            <p:nvPr/>
          </p:nvSpPr>
          <p:spPr bwMode="auto">
            <a:xfrm>
              <a:off x="2414004" y="1896356"/>
              <a:ext cx="697495" cy="416029"/>
            </a:xfrm>
            <a:custGeom>
              <a:avLst/>
              <a:gdLst>
                <a:gd name="T0" fmla="*/ 81 w 592"/>
                <a:gd name="T1" fmla="*/ 321 h 389"/>
                <a:gd name="T2" fmla="*/ 216 w 592"/>
                <a:gd name="T3" fmla="*/ 329 h 389"/>
                <a:gd name="T4" fmla="*/ 346 w 592"/>
                <a:gd name="T5" fmla="*/ 334 h 389"/>
                <a:gd name="T6" fmla="*/ 432 w 592"/>
                <a:gd name="T7" fmla="*/ 334 h 389"/>
                <a:gd name="T8" fmla="*/ 441 w 592"/>
                <a:gd name="T9" fmla="*/ 344 h 389"/>
                <a:gd name="T10" fmla="*/ 472 w 592"/>
                <a:gd name="T11" fmla="*/ 359 h 389"/>
                <a:gd name="T12" fmla="*/ 477 w 592"/>
                <a:gd name="T13" fmla="*/ 357 h 389"/>
                <a:gd name="T14" fmla="*/ 483 w 592"/>
                <a:gd name="T15" fmla="*/ 351 h 389"/>
                <a:gd name="T16" fmla="*/ 498 w 592"/>
                <a:gd name="T17" fmla="*/ 353 h 389"/>
                <a:gd name="T18" fmla="*/ 528 w 592"/>
                <a:gd name="T19" fmla="*/ 349 h 389"/>
                <a:gd name="T20" fmla="*/ 539 w 592"/>
                <a:gd name="T21" fmla="*/ 359 h 389"/>
                <a:gd name="T22" fmla="*/ 545 w 592"/>
                <a:gd name="T23" fmla="*/ 359 h 389"/>
                <a:gd name="T24" fmla="*/ 552 w 592"/>
                <a:gd name="T25" fmla="*/ 363 h 389"/>
                <a:gd name="T26" fmla="*/ 554 w 592"/>
                <a:gd name="T27" fmla="*/ 364 h 389"/>
                <a:gd name="T28" fmla="*/ 560 w 592"/>
                <a:gd name="T29" fmla="*/ 364 h 389"/>
                <a:gd name="T30" fmla="*/ 567 w 592"/>
                <a:gd name="T31" fmla="*/ 370 h 389"/>
                <a:gd name="T32" fmla="*/ 575 w 592"/>
                <a:gd name="T33" fmla="*/ 374 h 389"/>
                <a:gd name="T34" fmla="*/ 577 w 592"/>
                <a:gd name="T35" fmla="*/ 381 h 389"/>
                <a:gd name="T36" fmla="*/ 584 w 592"/>
                <a:gd name="T37" fmla="*/ 387 h 389"/>
                <a:gd name="T38" fmla="*/ 590 w 592"/>
                <a:gd name="T39" fmla="*/ 389 h 389"/>
                <a:gd name="T40" fmla="*/ 588 w 592"/>
                <a:gd name="T41" fmla="*/ 374 h 389"/>
                <a:gd name="T42" fmla="*/ 581 w 592"/>
                <a:gd name="T43" fmla="*/ 368 h 389"/>
                <a:gd name="T44" fmla="*/ 579 w 592"/>
                <a:gd name="T45" fmla="*/ 361 h 389"/>
                <a:gd name="T46" fmla="*/ 582 w 592"/>
                <a:gd name="T47" fmla="*/ 355 h 389"/>
                <a:gd name="T48" fmla="*/ 584 w 592"/>
                <a:gd name="T49" fmla="*/ 353 h 389"/>
                <a:gd name="T50" fmla="*/ 588 w 592"/>
                <a:gd name="T51" fmla="*/ 340 h 389"/>
                <a:gd name="T52" fmla="*/ 588 w 592"/>
                <a:gd name="T53" fmla="*/ 332 h 389"/>
                <a:gd name="T54" fmla="*/ 592 w 592"/>
                <a:gd name="T55" fmla="*/ 325 h 389"/>
                <a:gd name="T56" fmla="*/ 592 w 592"/>
                <a:gd name="T57" fmla="*/ 319 h 389"/>
                <a:gd name="T58" fmla="*/ 584 w 592"/>
                <a:gd name="T59" fmla="*/ 312 h 389"/>
                <a:gd name="T60" fmla="*/ 582 w 592"/>
                <a:gd name="T61" fmla="*/ 306 h 389"/>
                <a:gd name="T62" fmla="*/ 586 w 592"/>
                <a:gd name="T63" fmla="*/ 304 h 389"/>
                <a:gd name="T64" fmla="*/ 586 w 592"/>
                <a:gd name="T65" fmla="*/ 297 h 389"/>
                <a:gd name="T66" fmla="*/ 582 w 592"/>
                <a:gd name="T67" fmla="*/ 289 h 389"/>
                <a:gd name="T68" fmla="*/ 581 w 592"/>
                <a:gd name="T69" fmla="*/ 282 h 389"/>
                <a:gd name="T70" fmla="*/ 592 w 592"/>
                <a:gd name="T71" fmla="*/ 282 h 389"/>
                <a:gd name="T72" fmla="*/ 592 w 592"/>
                <a:gd name="T73" fmla="*/ 88 h 389"/>
                <a:gd name="T74" fmla="*/ 586 w 592"/>
                <a:gd name="T75" fmla="*/ 82 h 389"/>
                <a:gd name="T76" fmla="*/ 581 w 592"/>
                <a:gd name="T77" fmla="*/ 79 h 389"/>
                <a:gd name="T78" fmla="*/ 573 w 592"/>
                <a:gd name="T79" fmla="*/ 77 h 389"/>
                <a:gd name="T80" fmla="*/ 566 w 592"/>
                <a:gd name="T81" fmla="*/ 64 h 389"/>
                <a:gd name="T82" fmla="*/ 560 w 592"/>
                <a:gd name="T83" fmla="*/ 56 h 389"/>
                <a:gd name="T84" fmla="*/ 562 w 592"/>
                <a:gd name="T85" fmla="*/ 52 h 389"/>
                <a:gd name="T86" fmla="*/ 569 w 592"/>
                <a:gd name="T87" fmla="*/ 45 h 389"/>
                <a:gd name="T88" fmla="*/ 575 w 592"/>
                <a:gd name="T89" fmla="*/ 41 h 389"/>
                <a:gd name="T90" fmla="*/ 579 w 592"/>
                <a:gd name="T91" fmla="*/ 34 h 389"/>
                <a:gd name="T92" fmla="*/ 582 w 592"/>
                <a:gd name="T93" fmla="*/ 20 h 389"/>
                <a:gd name="T94" fmla="*/ 443 w 592"/>
                <a:gd name="T95" fmla="*/ 19 h 389"/>
                <a:gd name="T96" fmla="*/ 306 w 592"/>
                <a:gd name="T97" fmla="*/ 17 h 389"/>
                <a:gd name="T98" fmla="*/ 158 w 592"/>
                <a:gd name="T99" fmla="*/ 9 h 389"/>
                <a:gd name="T100" fmla="*/ 24 w 592"/>
                <a:gd name="T101" fmla="*/ 0 h 389"/>
                <a:gd name="T102" fmla="*/ 18 w 592"/>
                <a:gd name="T103" fmla="*/ 94 h 389"/>
                <a:gd name="T104" fmla="*/ 15 w 592"/>
                <a:gd name="T105" fmla="*/ 101 h 389"/>
                <a:gd name="T106" fmla="*/ 0 w 592"/>
                <a:gd name="T107" fmla="*/ 316 h 389"/>
                <a:gd name="T108" fmla="*/ 81 w 592"/>
                <a:gd name="T109" fmla="*/ 32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2" h="389">
                  <a:moveTo>
                    <a:pt x="81" y="321"/>
                  </a:moveTo>
                  <a:lnTo>
                    <a:pt x="216" y="329"/>
                  </a:lnTo>
                  <a:lnTo>
                    <a:pt x="346" y="334"/>
                  </a:lnTo>
                  <a:lnTo>
                    <a:pt x="432" y="334"/>
                  </a:lnTo>
                  <a:lnTo>
                    <a:pt x="441" y="344"/>
                  </a:lnTo>
                  <a:lnTo>
                    <a:pt x="472" y="359"/>
                  </a:lnTo>
                  <a:lnTo>
                    <a:pt x="477" y="357"/>
                  </a:lnTo>
                  <a:lnTo>
                    <a:pt x="483" y="351"/>
                  </a:lnTo>
                  <a:lnTo>
                    <a:pt x="498" y="353"/>
                  </a:lnTo>
                  <a:lnTo>
                    <a:pt x="528" y="349"/>
                  </a:lnTo>
                  <a:lnTo>
                    <a:pt x="539" y="359"/>
                  </a:lnTo>
                  <a:lnTo>
                    <a:pt x="545" y="359"/>
                  </a:lnTo>
                  <a:lnTo>
                    <a:pt x="552" y="363"/>
                  </a:lnTo>
                  <a:lnTo>
                    <a:pt x="554" y="364"/>
                  </a:lnTo>
                  <a:lnTo>
                    <a:pt x="560" y="364"/>
                  </a:lnTo>
                  <a:lnTo>
                    <a:pt x="567" y="370"/>
                  </a:lnTo>
                  <a:lnTo>
                    <a:pt x="575" y="374"/>
                  </a:lnTo>
                  <a:lnTo>
                    <a:pt x="577" y="381"/>
                  </a:lnTo>
                  <a:lnTo>
                    <a:pt x="584" y="387"/>
                  </a:lnTo>
                  <a:lnTo>
                    <a:pt x="590" y="389"/>
                  </a:lnTo>
                  <a:lnTo>
                    <a:pt x="588" y="374"/>
                  </a:lnTo>
                  <a:lnTo>
                    <a:pt x="581" y="368"/>
                  </a:lnTo>
                  <a:lnTo>
                    <a:pt x="579" y="361"/>
                  </a:lnTo>
                  <a:lnTo>
                    <a:pt x="582" y="355"/>
                  </a:lnTo>
                  <a:lnTo>
                    <a:pt x="584" y="353"/>
                  </a:lnTo>
                  <a:lnTo>
                    <a:pt x="588" y="340"/>
                  </a:lnTo>
                  <a:lnTo>
                    <a:pt x="588" y="332"/>
                  </a:lnTo>
                  <a:lnTo>
                    <a:pt x="592" y="325"/>
                  </a:lnTo>
                  <a:lnTo>
                    <a:pt x="592" y="319"/>
                  </a:lnTo>
                  <a:lnTo>
                    <a:pt x="584" y="312"/>
                  </a:lnTo>
                  <a:lnTo>
                    <a:pt x="582" y="306"/>
                  </a:lnTo>
                  <a:lnTo>
                    <a:pt x="586" y="304"/>
                  </a:lnTo>
                  <a:lnTo>
                    <a:pt x="586" y="297"/>
                  </a:lnTo>
                  <a:lnTo>
                    <a:pt x="582" y="289"/>
                  </a:lnTo>
                  <a:lnTo>
                    <a:pt x="581" y="282"/>
                  </a:lnTo>
                  <a:lnTo>
                    <a:pt x="592" y="282"/>
                  </a:lnTo>
                  <a:lnTo>
                    <a:pt x="592" y="88"/>
                  </a:lnTo>
                  <a:lnTo>
                    <a:pt x="586" y="82"/>
                  </a:lnTo>
                  <a:lnTo>
                    <a:pt x="581" y="79"/>
                  </a:lnTo>
                  <a:lnTo>
                    <a:pt x="573" y="77"/>
                  </a:lnTo>
                  <a:lnTo>
                    <a:pt x="566" y="64"/>
                  </a:lnTo>
                  <a:lnTo>
                    <a:pt x="560" y="56"/>
                  </a:lnTo>
                  <a:lnTo>
                    <a:pt x="562" y="52"/>
                  </a:lnTo>
                  <a:lnTo>
                    <a:pt x="569" y="45"/>
                  </a:lnTo>
                  <a:lnTo>
                    <a:pt x="575" y="41"/>
                  </a:lnTo>
                  <a:lnTo>
                    <a:pt x="579" y="34"/>
                  </a:lnTo>
                  <a:lnTo>
                    <a:pt x="582" y="20"/>
                  </a:lnTo>
                  <a:lnTo>
                    <a:pt x="443" y="19"/>
                  </a:lnTo>
                  <a:lnTo>
                    <a:pt x="306" y="17"/>
                  </a:lnTo>
                  <a:lnTo>
                    <a:pt x="158" y="9"/>
                  </a:lnTo>
                  <a:lnTo>
                    <a:pt x="24" y="0"/>
                  </a:lnTo>
                  <a:lnTo>
                    <a:pt x="18" y="94"/>
                  </a:lnTo>
                  <a:lnTo>
                    <a:pt x="15" y="101"/>
                  </a:lnTo>
                  <a:lnTo>
                    <a:pt x="0" y="316"/>
                  </a:lnTo>
                  <a:lnTo>
                    <a:pt x="81" y="321"/>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2" name="Freeform 31">
              <a:extLst>
                <a:ext uri="{FF2B5EF4-FFF2-40B4-BE49-F238E27FC236}">
                  <a16:creationId xmlns:a16="http://schemas.microsoft.com/office/drawing/2014/main" id="{4AFA0F83-414D-AA5C-491B-6B8ACE582E49}"/>
                </a:ext>
              </a:extLst>
            </p:cNvPr>
            <p:cNvSpPr>
              <a:spLocks/>
            </p:cNvSpPr>
            <p:nvPr/>
          </p:nvSpPr>
          <p:spPr bwMode="auto">
            <a:xfrm>
              <a:off x="2442280" y="1548775"/>
              <a:ext cx="657436" cy="368971"/>
            </a:xfrm>
            <a:custGeom>
              <a:avLst/>
              <a:gdLst>
                <a:gd name="T0" fmla="*/ 0 w 558"/>
                <a:gd name="T1" fmla="*/ 325 h 345"/>
                <a:gd name="T2" fmla="*/ 134 w 558"/>
                <a:gd name="T3" fmla="*/ 334 h 345"/>
                <a:gd name="T4" fmla="*/ 282 w 558"/>
                <a:gd name="T5" fmla="*/ 342 h 345"/>
                <a:gd name="T6" fmla="*/ 419 w 558"/>
                <a:gd name="T7" fmla="*/ 344 h 345"/>
                <a:gd name="T8" fmla="*/ 558 w 558"/>
                <a:gd name="T9" fmla="*/ 345 h 345"/>
                <a:gd name="T10" fmla="*/ 558 w 558"/>
                <a:gd name="T11" fmla="*/ 338 h 345"/>
                <a:gd name="T12" fmla="*/ 558 w 558"/>
                <a:gd name="T13" fmla="*/ 330 h 345"/>
                <a:gd name="T14" fmla="*/ 557 w 558"/>
                <a:gd name="T15" fmla="*/ 317 h 345"/>
                <a:gd name="T16" fmla="*/ 557 w 558"/>
                <a:gd name="T17" fmla="*/ 310 h 345"/>
                <a:gd name="T18" fmla="*/ 555 w 558"/>
                <a:gd name="T19" fmla="*/ 302 h 345"/>
                <a:gd name="T20" fmla="*/ 547 w 558"/>
                <a:gd name="T21" fmla="*/ 291 h 345"/>
                <a:gd name="T22" fmla="*/ 545 w 558"/>
                <a:gd name="T23" fmla="*/ 285 h 345"/>
                <a:gd name="T24" fmla="*/ 545 w 558"/>
                <a:gd name="T25" fmla="*/ 278 h 345"/>
                <a:gd name="T26" fmla="*/ 542 w 558"/>
                <a:gd name="T27" fmla="*/ 272 h 345"/>
                <a:gd name="T28" fmla="*/ 542 w 558"/>
                <a:gd name="T29" fmla="*/ 246 h 345"/>
                <a:gd name="T30" fmla="*/ 543 w 558"/>
                <a:gd name="T31" fmla="*/ 238 h 345"/>
                <a:gd name="T32" fmla="*/ 540 w 558"/>
                <a:gd name="T33" fmla="*/ 231 h 345"/>
                <a:gd name="T34" fmla="*/ 540 w 558"/>
                <a:gd name="T35" fmla="*/ 221 h 345"/>
                <a:gd name="T36" fmla="*/ 538 w 558"/>
                <a:gd name="T37" fmla="*/ 206 h 345"/>
                <a:gd name="T38" fmla="*/ 538 w 558"/>
                <a:gd name="T39" fmla="*/ 193 h 345"/>
                <a:gd name="T40" fmla="*/ 536 w 558"/>
                <a:gd name="T41" fmla="*/ 186 h 345"/>
                <a:gd name="T42" fmla="*/ 536 w 558"/>
                <a:gd name="T43" fmla="*/ 180 h 345"/>
                <a:gd name="T44" fmla="*/ 536 w 558"/>
                <a:gd name="T45" fmla="*/ 172 h 345"/>
                <a:gd name="T46" fmla="*/ 534 w 558"/>
                <a:gd name="T47" fmla="*/ 157 h 345"/>
                <a:gd name="T48" fmla="*/ 525 w 558"/>
                <a:gd name="T49" fmla="*/ 137 h 345"/>
                <a:gd name="T50" fmla="*/ 525 w 558"/>
                <a:gd name="T51" fmla="*/ 133 h 345"/>
                <a:gd name="T52" fmla="*/ 517 w 558"/>
                <a:gd name="T53" fmla="*/ 110 h 345"/>
                <a:gd name="T54" fmla="*/ 517 w 558"/>
                <a:gd name="T55" fmla="*/ 103 h 345"/>
                <a:gd name="T56" fmla="*/ 517 w 558"/>
                <a:gd name="T57" fmla="*/ 90 h 345"/>
                <a:gd name="T58" fmla="*/ 515 w 558"/>
                <a:gd name="T59" fmla="*/ 86 h 345"/>
                <a:gd name="T60" fmla="*/ 517 w 558"/>
                <a:gd name="T61" fmla="*/ 80 h 345"/>
                <a:gd name="T62" fmla="*/ 515 w 558"/>
                <a:gd name="T63" fmla="*/ 67 h 345"/>
                <a:gd name="T64" fmla="*/ 519 w 558"/>
                <a:gd name="T65" fmla="*/ 54 h 345"/>
                <a:gd name="T66" fmla="*/ 517 w 558"/>
                <a:gd name="T67" fmla="*/ 46 h 345"/>
                <a:gd name="T68" fmla="*/ 511 w 558"/>
                <a:gd name="T69" fmla="*/ 28 h 345"/>
                <a:gd name="T70" fmla="*/ 510 w 558"/>
                <a:gd name="T71" fmla="*/ 22 h 345"/>
                <a:gd name="T72" fmla="*/ 510 w 558"/>
                <a:gd name="T73" fmla="*/ 22 h 345"/>
                <a:gd name="T74" fmla="*/ 510 w 558"/>
                <a:gd name="T75" fmla="*/ 18 h 345"/>
                <a:gd name="T76" fmla="*/ 448 w 558"/>
                <a:gd name="T77" fmla="*/ 18 h 345"/>
                <a:gd name="T78" fmla="*/ 303 w 558"/>
                <a:gd name="T79" fmla="*/ 15 h 345"/>
                <a:gd name="T80" fmla="*/ 135 w 558"/>
                <a:gd name="T81" fmla="*/ 7 h 345"/>
                <a:gd name="T82" fmla="*/ 23 w 558"/>
                <a:gd name="T83" fmla="*/ 0 h 345"/>
                <a:gd name="T84" fmla="*/ 23 w 558"/>
                <a:gd name="T85" fmla="*/ 3 h 345"/>
                <a:gd name="T86" fmla="*/ 0 w 558"/>
                <a:gd name="T87" fmla="*/ 32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8" h="345">
                  <a:moveTo>
                    <a:pt x="0" y="325"/>
                  </a:moveTo>
                  <a:lnTo>
                    <a:pt x="134" y="334"/>
                  </a:lnTo>
                  <a:lnTo>
                    <a:pt x="282" y="342"/>
                  </a:lnTo>
                  <a:lnTo>
                    <a:pt x="419" y="344"/>
                  </a:lnTo>
                  <a:lnTo>
                    <a:pt x="558" y="345"/>
                  </a:lnTo>
                  <a:lnTo>
                    <a:pt x="558" y="338"/>
                  </a:lnTo>
                  <a:lnTo>
                    <a:pt x="558" y="330"/>
                  </a:lnTo>
                  <a:lnTo>
                    <a:pt x="557" y="317"/>
                  </a:lnTo>
                  <a:lnTo>
                    <a:pt x="557" y="310"/>
                  </a:lnTo>
                  <a:lnTo>
                    <a:pt x="555" y="302"/>
                  </a:lnTo>
                  <a:lnTo>
                    <a:pt x="547" y="291"/>
                  </a:lnTo>
                  <a:lnTo>
                    <a:pt x="545" y="285"/>
                  </a:lnTo>
                  <a:lnTo>
                    <a:pt x="545" y="278"/>
                  </a:lnTo>
                  <a:lnTo>
                    <a:pt x="542" y="272"/>
                  </a:lnTo>
                  <a:lnTo>
                    <a:pt x="542" y="246"/>
                  </a:lnTo>
                  <a:lnTo>
                    <a:pt x="543" y="238"/>
                  </a:lnTo>
                  <a:lnTo>
                    <a:pt x="540" y="231"/>
                  </a:lnTo>
                  <a:lnTo>
                    <a:pt x="540" y="221"/>
                  </a:lnTo>
                  <a:lnTo>
                    <a:pt x="538" y="206"/>
                  </a:lnTo>
                  <a:lnTo>
                    <a:pt x="538" y="193"/>
                  </a:lnTo>
                  <a:lnTo>
                    <a:pt x="536" y="186"/>
                  </a:lnTo>
                  <a:lnTo>
                    <a:pt x="536" y="180"/>
                  </a:lnTo>
                  <a:lnTo>
                    <a:pt x="536" y="172"/>
                  </a:lnTo>
                  <a:lnTo>
                    <a:pt x="534" y="157"/>
                  </a:lnTo>
                  <a:lnTo>
                    <a:pt x="525" y="137"/>
                  </a:lnTo>
                  <a:lnTo>
                    <a:pt x="525" y="133"/>
                  </a:lnTo>
                  <a:lnTo>
                    <a:pt x="517" y="110"/>
                  </a:lnTo>
                  <a:lnTo>
                    <a:pt x="517" y="103"/>
                  </a:lnTo>
                  <a:lnTo>
                    <a:pt x="517" y="90"/>
                  </a:lnTo>
                  <a:lnTo>
                    <a:pt x="515" y="86"/>
                  </a:lnTo>
                  <a:lnTo>
                    <a:pt x="517" y="80"/>
                  </a:lnTo>
                  <a:lnTo>
                    <a:pt x="515" y="67"/>
                  </a:lnTo>
                  <a:lnTo>
                    <a:pt x="519" y="54"/>
                  </a:lnTo>
                  <a:lnTo>
                    <a:pt x="517" y="46"/>
                  </a:lnTo>
                  <a:lnTo>
                    <a:pt x="511" y="28"/>
                  </a:lnTo>
                  <a:lnTo>
                    <a:pt x="510" y="22"/>
                  </a:lnTo>
                  <a:lnTo>
                    <a:pt x="510" y="22"/>
                  </a:lnTo>
                  <a:lnTo>
                    <a:pt x="510" y="18"/>
                  </a:lnTo>
                  <a:lnTo>
                    <a:pt x="448" y="18"/>
                  </a:lnTo>
                  <a:lnTo>
                    <a:pt x="303" y="15"/>
                  </a:lnTo>
                  <a:lnTo>
                    <a:pt x="135" y="7"/>
                  </a:lnTo>
                  <a:lnTo>
                    <a:pt x="23" y="0"/>
                  </a:lnTo>
                  <a:lnTo>
                    <a:pt x="23" y="3"/>
                  </a:lnTo>
                  <a:lnTo>
                    <a:pt x="0" y="32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3" name="Freeform 32">
              <a:extLst>
                <a:ext uri="{FF2B5EF4-FFF2-40B4-BE49-F238E27FC236}">
                  <a16:creationId xmlns:a16="http://schemas.microsoft.com/office/drawing/2014/main" id="{7BF53EF1-4FB6-69FC-F1CA-DC0C75D65AB0}"/>
                </a:ext>
              </a:extLst>
            </p:cNvPr>
            <p:cNvSpPr>
              <a:spLocks/>
            </p:cNvSpPr>
            <p:nvPr/>
          </p:nvSpPr>
          <p:spPr bwMode="auto">
            <a:xfrm>
              <a:off x="2457596" y="2933754"/>
              <a:ext cx="868334" cy="402125"/>
            </a:xfrm>
            <a:custGeom>
              <a:avLst/>
              <a:gdLst>
                <a:gd name="T0" fmla="*/ 716 w 737"/>
                <a:gd name="T1" fmla="*/ 67 h 376"/>
                <a:gd name="T2" fmla="*/ 609 w 737"/>
                <a:gd name="T3" fmla="*/ 15 h 376"/>
                <a:gd name="T4" fmla="*/ 222 w 737"/>
                <a:gd name="T5" fmla="*/ 11 h 376"/>
                <a:gd name="T6" fmla="*/ 2 w 737"/>
                <a:gd name="T7" fmla="*/ 0 h 376"/>
                <a:gd name="T8" fmla="*/ 117 w 737"/>
                <a:gd name="T9" fmla="*/ 60 h 376"/>
                <a:gd name="T10" fmla="*/ 241 w 737"/>
                <a:gd name="T11" fmla="*/ 66 h 376"/>
                <a:gd name="T12" fmla="*/ 256 w 737"/>
                <a:gd name="T13" fmla="*/ 69 h 376"/>
                <a:gd name="T14" fmla="*/ 250 w 737"/>
                <a:gd name="T15" fmla="*/ 274 h 376"/>
                <a:gd name="T16" fmla="*/ 263 w 737"/>
                <a:gd name="T17" fmla="*/ 280 h 376"/>
                <a:gd name="T18" fmla="*/ 282 w 737"/>
                <a:gd name="T19" fmla="*/ 297 h 376"/>
                <a:gd name="T20" fmla="*/ 295 w 737"/>
                <a:gd name="T21" fmla="*/ 297 h 376"/>
                <a:gd name="T22" fmla="*/ 307 w 737"/>
                <a:gd name="T23" fmla="*/ 287 h 376"/>
                <a:gd name="T24" fmla="*/ 314 w 737"/>
                <a:gd name="T25" fmla="*/ 295 h 376"/>
                <a:gd name="T26" fmla="*/ 320 w 737"/>
                <a:gd name="T27" fmla="*/ 308 h 376"/>
                <a:gd name="T28" fmla="*/ 329 w 737"/>
                <a:gd name="T29" fmla="*/ 316 h 376"/>
                <a:gd name="T30" fmla="*/ 339 w 737"/>
                <a:gd name="T31" fmla="*/ 316 h 376"/>
                <a:gd name="T32" fmla="*/ 359 w 737"/>
                <a:gd name="T33" fmla="*/ 325 h 376"/>
                <a:gd name="T34" fmla="*/ 372 w 737"/>
                <a:gd name="T35" fmla="*/ 323 h 376"/>
                <a:gd name="T36" fmla="*/ 382 w 737"/>
                <a:gd name="T37" fmla="*/ 333 h 376"/>
                <a:gd name="T38" fmla="*/ 395 w 737"/>
                <a:gd name="T39" fmla="*/ 325 h 376"/>
                <a:gd name="T40" fmla="*/ 418 w 737"/>
                <a:gd name="T41" fmla="*/ 325 h 376"/>
                <a:gd name="T42" fmla="*/ 421 w 737"/>
                <a:gd name="T43" fmla="*/ 340 h 376"/>
                <a:gd name="T44" fmla="*/ 429 w 737"/>
                <a:gd name="T45" fmla="*/ 346 h 376"/>
                <a:gd name="T46" fmla="*/ 436 w 737"/>
                <a:gd name="T47" fmla="*/ 355 h 376"/>
                <a:gd name="T48" fmla="*/ 453 w 737"/>
                <a:gd name="T49" fmla="*/ 342 h 376"/>
                <a:gd name="T50" fmla="*/ 463 w 737"/>
                <a:gd name="T51" fmla="*/ 351 h 376"/>
                <a:gd name="T52" fmla="*/ 472 w 737"/>
                <a:gd name="T53" fmla="*/ 359 h 376"/>
                <a:gd name="T54" fmla="*/ 491 w 737"/>
                <a:gd name="T55" fmla="*/ 355 h 376"/>
                <a:gd name="T56" fmla="*/ 495 w 737"/>
                <a:gd name="T57" fmla="*/ 361 h 376"/>
                <a:gd name="T58" fmla="*/ 498 w 737"/>
                <a:gd name="T59" fmla="*/ 370 h 376"/>
                <a:gd name="T60" fmla="*/ 506 w 737"/>
                <a:gd name="T61" fmla="*/ 357 h 376"/>
                <a:gd name="T62" fmla="*/ 515 w 737"/>
                <a:gd name="T63" fmla="*/ 348 h 376"/>
                <a:gd name="T64" fmla="*/ 523 w 737"/>
                <a:gd name="T65" fmla="*/ 348 h 376"/>
                <a:gd name="T66" fmla="*/ 536 w 737"/>
                <a:gd name="T67" fmla="*/ 357 h 376"/>
                <a:gd name="T68" fmla="*/ 549 w 737"/>
                <a:gd name="T69" fmla="*/ 353 h 376"/>
                <a:gd name="T70" fmla="*/ 560 w 737"/>
                <a:gd name="T71" fmla="*/ 364 h 376"/>
                <a:gd name="T72" fmla="*/ 574 w 737"/>
                <a:gd name="T73" fmla="*/ 372 h 376"/>
                <a:gd name="T74" fmla="*/ 585 w 737"/>
                <a:gd name="T75" fmla="*/ 366 h 376"/>
                <a:gd name="T76" fmla="*/ 600 w 737"/>
                <a:gd name="T77" fmla="*/ 357 h 376"/>
                <a:gd name="T78" fmla="*/ 613 w 737"/>
                <a:gd name="T79" fmla="*/ 357 h 376"/>
                <a:gd name="T80" fmla="*/ 626 w 737"/>
                <a:gd name="T81" fmla="*/ 351 h 376"/>
                <a:gd name="T82" fmla="*/ 647 w 737"/>
                <a:gd name="T83" fmla="*/ 353 h 376"/>
                <a:gd name="T84" fmla="*/ 658 w 737"/>
                <a:gd name="T85" fmla="*/ 355 h 376"/>
                <a:gd name="T86" fmla="*/ 668 w 737"/>
                <a:gd name="T87" fmla="*/ 346 h 376"/>
                <a:gd name="T88" fmla="*/ 690 w 737"/>
                <a:gd name="T89" fmla="*/ 355 h 376"/>
                <a:gd name="T90" fmla="*/ 711 w 737"/>
                <a:gd name="T91" fmla="*/ 368 h 376"/>
                <a:gd name="T92" fmla="*/ 737 w 737"/>
                <a:gd name="T93" fmla="*/ 376 h 376"/>
                <a:gd name="T94" fmla="*/ 732 w 737"/>
                <a:gd name="T95" fmla="*/ 15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37" h="376">
                  <a:moveTo>
                    <a:pt x="732" y="158"/>
                  </a:moveTo>
                  <a:lnTo>
                    <a:pt x="716" y="67"/>
                  </a:lnTo>
                  <a:lnTo>
                    <a:pt x="715" y="13"/>
                  </a:lnTo>
                  <a:lnTo>
                    <a:pt x="609" y="15"/>
                  </a:lnTo>
                  <a:lnTo>
                    <a:pt x="416" y="15"/>
                  </a:lnTo>
                  <a:lnTo>
                    <a:pt x="222" y="11"/>
                  </a:lnTo>
                  <a:lnTo>
                    <a:pt x="87" y="5"/>
                  </a:lnTo>
                  <a:lnTo>
                    <a:pt x="2" y="0"/>
                  </a:lnTo>
                  <a:lnTo>
                    <a:pt x="0" y="54"/>
                  </a:lnTo>
                  <a:lnTo>
                    <a:pt x="117" y="60"/>
                  </a:lnTo>
                  <a:lnTo>
                    <a:pt x="205" y="66"/>
                  </a:lnTo>
                  <a:lnTo>
                    <a:pt x="241" y="66"/>
                  </a:lnTo>
                  <a:lnTo>
                    <a:pt x="248" y="66"/>
                  </a:lnTo>
                  <a:lnTo>
                    <a:pt x="256" y="69"/>
                  </a:lnTo>
                  <a:lnTo>
                    <a:pt x="250" y="263"/>
                  </a:lnTo>
                  <a:lnTo>
                    <a:pt x="250" y="274"/>
                  </a:lnTo>
                  <a:lnTo>
                    <a:pt x="256" y="274"/>
                  </a:lnTo>
                  <a:lnTo>
                    <a:pt x="263" y="280"/>
                  </a:lnTo>
                  <a:lnTo>
                    <a:pt x="275" y="293"/>
                  </a:lnTo>
                  <a:lnTo>
                    <a:pt x="282" y="297"/>
                  </a:lnTo>
                  <a:lnTo>
                    <a:pt x="288" y="293"/>
                  </a:lnTo>
                  <a:lnTo>
                    <a:pt x="295" y="297"/>
                  </a:lnTo>
                  <a:lnTo>
                    <a:pt x="303" y="295"/>
                  </a:lnTo>
                  <a:lnTo>
                    <a:pt x="307" y="287"/>
                  </a:lnTo>
                  <a:lnTo>
                    <a:pt x="309" y="291"/>
                  </a:lnTo>
                  <a:lnTo>
                    <a:pt x="314" y="295"/>
                  </a:lnTo>
                  <a:lnTo>
                    <a:pt x="320" y="302"/>
                  </a:lnTo>
                  <a:lnTo>
                    <a:pt x="320" y="308"/>
                  </a:lnTo>
                  <a:lnTo>
                    <a:pt x="322" y="316"/>
                  </a:lnTo>
                  <a:lnTo>
                    <a:pt x="329" y="316"/>
                  </a:lnTo>
                  <a:lnTo>
                    <a:pt x="331" y="317"/>
                  </a:lnTo>
                  <a:lnTo>
                    <a:pt x="339" y="316"/>
                  </a:lnTo>
                  <a:lnTo>
                    <a:pt x="346" y="319"/>
                  </a:lnTo>
                  <a:lnTo>
                    <a:pt x="359" y="325"/>
                  </a:lnTo>
                  <a:lnTo>
                    <a:pt x="367" y="323"/>
                  </a:lnTo>
                  <a:lnTo>
                    <a:pt x="372" y="323"/>
                  </a:lnTo>
                  <a:lnTo>
                    <a:pt x="376" y="327"/>
                  </a:lnTo>
                  <a:lnTo>
                    <a:pt x="382" y="333"/>
                  </a:lnTo>
                  <a:lnTo>
                    <a:pt x="389" y="331"/>
                  </a:lnTo>
                  <a:lnTo>
                    <a:pt x="395" y="325"/>
                  </a:lnTo>
                  <a:lnTo>
                    <a:pt x="410" y="327"/>
                  </a:lnTo>
                  <a:lnTo>
                    <a:pt x="418" y="325"/>
                  </a:lnTo>
                  <a:lnTo>
                    <a:pt x="416" y="333"/>
                  </a:lnTo>
                  <a:lnTo>
                    <a:pt x="421" y="340"/>
                  </a:lnTo>
                  <a:lnTo>
                    <a:pt x="427" y="340"/>
                  </a:lnTo>
                  <a:lnTo>
                    <a:pt x="429" y="346"/>
                  </a:lnTo>
                  <a:lnTo>
                    <a:pt x="429" y="355"/>
                  </a:lnTo>
                  <a:lnTo>
                    <a:pt x="436" y="355"/>
                  </a:lnTo>
                  <a:lnTo>
                    <a:pt x="442" y="353"/>
                  </a:lnTo>
                  <a:lnTo>
                    <a:pt x="453" y="342"/>
                  </a:lnTo>
                  <a:lnTo>
                    <a:pt x="461" y="346"/>
                  </a:lnTo>
                  <a:lnTo>
                    <a:pt x="463" y="351"/>
                  </a:lnTo>
                  <a:lnTo>
                    <a:pt x="470" y="351"/>
                  </a:lnTo>
                  <a:lnTo>
                    <a:pt x="472" y="359"/>
                  </a:lnTo>
                  <a:lnTo>
                    <a:pt x="480" y="359"/>
                  </a:lnTo>
                  <a:lnTo>
                    <a:pt x="491" y="355"/>
                  </a:lnTo>
                  <a:lnTo>
                    <a:pt x="497" y="355"/>
                  </a:lnTo>
                  <a:lnTo>
                    <a:pt x="495" y="361"/>
                  </a:lnTo>
                  <a:lnTo>
                    <a:pt x="497" y="368"/>
                  </a:lnTo>
                  <a:lnTo>
                    <a:pt x="498" y="370"/>
                  </a:lnTo>
                  <a:lnTo>
                    <a:pt x="504" y="370"/>
                  </a:lnTo>
                  <a:lnTo>
                    <a:pt x="506" y="357"/>
                  </a:lnTo>
                  <a:lnTo>
                    <a:pt x="513" y="351"/>
                  </a:lnTo>
                  <a:lnTo>
                    <a:pt x="515" y="348"/>
                  </a:lnTo>
                  <a:lnTo>
                    <a:pt x="517" y="346"/>
                  </a:lnTo>
                  <a:lnTo>
                    <a:pt x="523" y="348"/>
                  </a:lnTo>
                  <a:lnTo>
                    <a:pt x="529" y="355"/>
                  </a:lnTo>
                  <a:lnTo>
                    <a:pt x="536" y="357"/>
                  </a:lnTo>
                  <a:lnTo>
                    <a:pt x="542" y="351"/>
                  </a:lnTo>
                  <a:lnTo>
                    <a:pt x="549" y="353"/>
                  </a:lnTo>
                  <a:lnTo>
                    <a:pt x="553" y="361"/>
                  </a:lnTo>
                  <a:lnTo>
                    <a:pt x="560" y="364"/>
                  </a:lnTo>
                  <a:lnTo>
                    <a:pt x="568" y="366"/>
                  </a:lnTo>
                  <a:lnTo>
                    <a:pt x="574" y="372"/>
                  </a:lnTo>
                  <a:lnTo>
                    <a:pt x="577" y="366"/>
                  </a:lnTo>
                  <a:lnTo>
                    <a:pt x="585" y="366"/>
                  </a:lnTo>
                  <a:lnTo>
                    <a:pt x="592" y="357"/>
                  </a:lnTo>
                  <a:lnTo>
                    <a:pt x="600" y="357"/>
                  </a:lnTo>
                  <a:lnTo>
                    <a:pt x="607" y="351"/>
                  </a:lnTo>
                  <a:lnTo>
                    <a:pt x="613" y="357"/>
                  </a:lnTo>
                  <a:lnTo>
                    <a:pt x="621" y="357"/>
                  </a:lnTo>
                  <a:lnTo>
                    <a:pt x="626" y="351"/>
                  </a:lnTo>
                  <a:lnTo>
                    <a:pt x="639" y="346"/>
                  </a:lnTo>
                  <a:lnTo>
                    <a:pt x="647" y="353"/>
                  </a:lnTo>
                  <a:lnTo>
                    <a:pt x="653" y="355"/>
                  </a:lnTo>
                  <a:lnTo>
                    <a:pt x="658" y="355"/>
                  </a:lnTo>
                  <a:lnTo>
                    <a:pt x="664" y="351"/>
                  </a:lnTo>
                  <a:lnTo>
                    <a:pt x="668" y="346"/>
                  </a:lnTo>
                  <a:lnTo>
                    <a:pt x="673" y="346"/>
                  </a:lnTo>
                  <a:lnTo>
                    <a:pt x="690" y="355"/>
                  </a:lnTo>
                  <a:lnTo>
                    <a:pt x="703" y="366"/>
                  </a:lnTo>
                  <a:lnTo>
                    <a:pt x="711" y="368"/>
                  </a:lnTo>
                  <a:lnTo>
                    <a:pt x="716" y="372"/>
                  </a:lnTo>
                  <a:lnTo>
                    <a:pt x="737" y="376"/>
                  </a:lnTo>
                  <a:lnTo>
                    <a:pt x="735" y="188"/>
                  </a:lnTo>
                  <a:lnTo>
                    <a:pt x="732" y="15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4" name="Freeform 33">
              <a:extLst>
                <a:ext uri="{FF2B5EF4-FFF2-40B4-BE49-F238E27FC236}">
                  <a16:creationId xmlns:a16="http://schemas.microsoft.com/office/drawing/2014/main" id="{CCD74781-91F5-D834-F706-A9855DA10425}"/>
                </a:ext>
              </a:extLst>
            </p:cNvPr>
            <p:cNvSpPr>
              <a:spLocks/>
            </p:cNvSpPr>
            <p:nvPr/>
          </p:nvSpPr>
          <p:spPr bwMode="auto">
            <a:xfrm>
              <a:off x="2560100" y="2591520"/>
              <a:ext cx="739910" cy="358277"/>
            </a:xfrm>
            <a:custGeom>
              <a:avLst/>
              <a:gdLst>
                <a:gd name="T0" fmla="*/ 616 w 628"/>
                <a:gd name="T1" fmla="*/ 98 h 335"/>
                <a:gd name="T2" fmla="*/ 609 w 628"/>
                <a:gd name="T3" fmla="*/ 96 h 335"/>
                <a:gd name="T4" fmla="*/ 599 w 628"/>
                <a:gd name="T5" fmla="*/ 83 h 335"/>
                <a:gd name="T6" fmla="*/ 599 w 628"/>
                <a:gd name="T7" fmla="*/ 75 h 335"/>
                <a:gd name="T8" fmla="*/ 592 w 628"/>
                <a:gd name="T9" fmla="*/ 72 h 335"/>
                <a:gd name="T10" fmla="*/ 584 w 628"/>
                <a:gd name="T11" fmla="*/ 62 h 335"/>
                <a:gd name="T12" fmla="*/ 582 w 628"/>
                <a:gd name="T13" fmla="*/ 55 h 335"/>
                <a:gd name="T14" fmla="*/ 590 w 628"/>
                <a:gd name="T15" fmla="*/ 43 h 335"/>
                <a:gd name="T16" fmla="*/ 592 w 628"/>
                <a:gd name="T17" fmla="*/ 38 h 335"/>
                <a:gd name="T18" fmla="*/ 599 w 628"/>
                <a:gd name="T19" fmla="*/ 38 h 335"/>
                <a:gd name="T20" fmla="*/ 601 w 628"/>
                <a:gd name="T21" fmla="*/ 36 h 335"/>
                <a:gd name="T22" fmla="*/ 599 w 628"/>
                <a:gd name="T23" fmla="*/ 28 h 335"/>
                <a:gd name="T24" fmla="*/ 594 w 628"/>
                <a:gd name="T25" fmla="*/ 21 h 335"/>
                <a:gd name="T26" fmla="*/ 590 w 628"/>
                <a:gd name="T27" fmla="*/ 19 h 335"/>
                <a:gd name="T28" fmla="*/ 582 w 628"/>
                <a:gd name="T29" fmla="*/ 25 h 335"/>
                <a:gd name="T30" fmla="*/ 564 w 628"/>
                <a:gd name="T31" fmla="*/ 10 h 335"/>
                <a:gd name="T32" fmla="*/ 426 w 628"/>
                <a:gd name="T33" fmla="*/ 11 h 335"/>
                <a:gd name="T34" fmla="*/ 321 w 628"/>
                <a:gd name="T35" fmla="*/ 10 h 335"/>
                <a:gd name="T36" fmla="*/ 120 w 628"/>
                <a:gd name="T37" fmla="*/ 6 h 335"/>
                <a:gd name="T38" fmla="*/ 15 w 628"/>
                <a:gd name="T39" fmla="*/ 0 h 335"/>
                <a:gd name="T40" fmla="*/ 0 w 628"/>
                <a:gd name="T41" fmla="*/ 325 h 335"/>
                <a:gd name="T42" fmla="*/ 135 w 628"/>
                <a:gd name="T43" fmla="*/ 331 h 335"/>
                <a:gd name="T44" fmla="*/ 329 w 628"/>
                <a:gd name="T45" fmla="*/ 335 h 335"/>
                <a:gd name="T46" fmla="*/ 522 w 628"/>
                <a:gd name="T47" fmla="*/ 335 h 335"/>
                <a:gd name="T48" fmla="*/ 628 w 628"/>
                <a:gd name="T49" fmla="*/ 333 h 335"/>
                <a:gd name="T50" fmla="*/ 624 w 628"/>
                <a:gd name="T51" fmla="*/ 104 h 335"/>
                <a:gd name="T52" fmla="*/ 616 w 628"/>
                <a:gd name="T53" fmla="*/ 9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28" h="335">
                  <a:moveTo>
                    <a:pt x="616" y="98"/>
                  </a:moveTo>
                  <a:lnTo>
                    <a:pt x="609" y="96"/>
                  </a:lnTo>
                  <a:lnTo>
                    <a:pt x="599" y="83"/>
                  </a:lnTo>
                  <a:lnTo>
                    <a:pt x="599" y="75"/>
                  </a:lnTo>
                  <a:lnTo>
                    <a:pt x="592" y="72"/>
                  </a:lnTo>
                  <a:lnTo>
                    <a:pt x="584" y="62"/>
                  </a:lnTo>
                  <a:lnTo>
                    <a:pt x="582" y="55"/>
                  </a:lnTo>
                  <a:lnTo>
                    <a:pt x="590" y="43"/>
                  </a:lnTo>
                  <a:lnTo>
                    <a:pt x="592" y="38"/>
                  </a:lnTo>
                  <a:lnTo>
                    <a:pt x="599" y="38"/>
                  </a:lnTo>
                  <a:lnTo>
                    <a:pt x="601" y="36"/>
                  </a:lnTo>
                  <a:lnTo>
                    <a:pt x="599" y="28"/>
                  </a:lnTo>
                  <a:lnTo>
                    <a:pt x="594" y="21"/>
                  </a:lnTo>
                  <a:lnTo>
                    <a:pt x="590" y="19"/>
                  </a:lnTo>
                  <a:lnTo>
                    <a:pt x="582" y="25"/>
                  </a:lnTo>
                  <a:lnTo>
                    <a:pt x="564" y="10"/>
                  </a:lnTo>
                  <a:lnTo>
                    <a:pt x="426" y="11"/>
                  </a:lnTo>
                  <a:lnTo>
                    <a:pt x="321" y="10"/>
                  </a:lnTo>
                  <a:lnTo>
                    <a:pt x="120" y="6"/>
                  </a:lnTo>
                  <a:lnTo>
                    <a:pt x="15" y="0"/>
                  </a:lnTo>
                  <a:lnTo>
                    <a:pt x="0" y="325"/>
                  </a:lnTo>
                  <a:lnTo>
                    <a:pt x="135" y="331"/>
                  </a:lnTo>
                  <a:lnTo>
                    <a:pt x="329" y="335"/>
                  </a:lnTo>
                  <a:lnTo>
                    <a:pt x="522" y="335"/>
                  </a:lnTo>
                  <a:lnTo>
                    <a:pt x="628" y="333"/>
                  </a:lnTo>
                  <a:lnTo>
                    <a:pt x="624" y="104"/>
                  </a:lnTo>
                  <a:lnTo>
                    <a:pt x="616" y="9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5" name="Freeform 34">
              <a:extLst>
                <a:ext uri="{FF2B5EF4-FFF2-40B4-BE49-F238E27FC236}">
                  <a16:creationId xmlns:a16="http://schemas.microsoft.com/office/drawing/2014/main" id="{F7C3D7EB-8331-8258-F17E-6213A995DB79}"/>
                </a:ext>
              </a:extLst>
            </p:cNvPr>
            <p:cNvSpPr>
              <a:spLocks/>
            </p:cNvSpPr>
            <p:nvPr/>
          </p:nvSpPr>
          <p:spPr bwMode="auto">
            <a:xfrm>
              <a:off x="3016064" y="4083447"/>
              <a:ext cx="27099" cy="118713"/>
            </a:xfrm>
            <a:custGeom>
              <a:avLst/>
              <a:gdLst>
                <a:gd name="T0" fmla="*/ 9 w 23"/>
                <a:gd name="T1" fmla="*/ 62 h 111"/>
                <a:gd name="T2" fmla="*/ 9 w 23"/>
                <a:gd name="T3" fmla="*/ 68 h 111"/>
                <a:gd name="T4" fmla="*/ 13 w 23"/>
                <a:gd name="T5" fmla="*/ 75 h 111"/>
                <a:gd name="T6" fmla="*/ 19 w 23"/>
                <a:gd name="T7" fmla="*/ 90 h 111"/>
                <a:gd name="T8" fmla="*/ 19 w 23"/>
                <a:gd name="T9" fmla="*/ 105 h 111"/>
                <a:gd name="T10" fmla="*/ 23 w 23"/>
                <a:gd name="T11" fmla="*/ 111 h 111"/>
                <a:gd name="T12" fmla="*/ 19 w 23"/>
                <a:gd name="T13" fmla="*/ 90 h 111"/>
                <a:gd name="T14" fmla="*/ 17 w 23"/>
                <a:gd name="T15" fmla="*/ 77 h 111"/>
                <a:gd name="T16" fmla="*/ 4 w 23"/>
                <a:gd name="T17" fmla="*/ 38 h 111"/>
                <a:gd name="T18" fmla="*/ 2 w 23"/>
                <a:gd name="T19" fmla="*/ 13 h 111"/>
                <a:gd name="T20" fmla="*/ 2 w 23"/>
                <a:gd name="T21" fmla="*/ 0 h 111"/>
                <a:gd name="T22" fmla="*/ 0 w 23"/>
                <a:gd name="T23" fmla="*/ 15 h 111"/>
                <a:gd name="T24" fmla="*/ 2 w 23"/>
                <a:gd name="T25" fmla="*/ 23 h 111"/>
                <a:gd name="T26" fmla="*/ 0 w 23"/>
                <a:gd name="T27" fmla="*/ 36 h 111"/>
                <a:gd name="T28" fmla="*/ 6 w 23"/>
                <a:gd name="T29" fmla="*/ 41 h 111"/>
                <a:gd name="T30" fmla="*/ 4 w 23"/>
                <a:gd name="T31" fmla="*/ 49 h 111"/>
                <a:gd name="T32" fmla="*/ 9 w 23"/>
                <a:gd name="T33" fmla="*/ 6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11">
                  <a:moveTo>
                    <a:pt x="9" y="62"/>
                  </a:moveTo>
                  <a:lnTo>
                    <a:pt x="9" y="68"/>
                  </a:lnTo>
                  <a:lnTo>
                    <a:pt x="13" y="75"/>
                  </a:lnTo>
                  <a:lnTo>
                    <a:pt x="19" y="90"/>
                  </a:lnTo>
                  <a:lnTo>
                    <a:pt x="19" y="105"/>
                  </a:lnTo>
                  <a:lnTo>
                    <a:pt x="23" y="111"/>
                  </a:lnTo>
                  <a:lnTo>
                    <a:pt x="19" y="90"/>
                  </a:lnTo>
                  <a:lnTo>
                    <a:pt x="17" y="77"/>
                  </a:lnTo>
                  <a:lnTo>
                    <a:pt x="4" y="38"/>
                  </a:lnTo>
                  <a:lnTo>
                    <a:pt x="2" y="13"/>
                  </a:lnTo>
                  <a:lnTo>
                    <a:pt x="2" y="0"/>
                  </a:lnTo>
                  <a:lnTo>
                    <a:pt x="0" y="15"/>
                  </a:lnTo>
                  <a:lnTo>
                    <a:pt x="2" y="23"/>
                  </a:lnTo>
                  <a:lnTo>
                    <a:pt x="0" y="36"/>
                  </a:lnTo>
                  <a:lnTo>
                    <a:pt x="6" y="41"/>
                  </a:lnTo>
                  <a:lnTo>
                    <a:pt x="4" y="49"/>
                  </a:lnTo>
                  <a:lnTo>
                    <a:pt x="9" y="6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6" name="Freeform 35">
              <a:extLst>
                <a:ext uri="{FF2B5EF4-FFF2-40B4-BE49-F238E27FC236}">
                  <a16:creationId xmlns:a16="http://schemas.microsoft.com/office/drawing/2014/main" id="{8E25BA35-663A-FD8D-0FA7-EE8DCAF02DF1}"/>
                </a:ext>
              </a:extLst>
            </p:cNvPr>
            <p:cNvSpPr>
              <a:spLocks/>
            </p:cNvSpPr>
            <p:nvPr/>
          </p:nvSpPr>
          <p:spPr bwMode="auto">
            <a:xfrm>
              <a:off x="3016064" y="4083447"/>
              <a:ext cx="27099" cy="118713"/>
            </a:xfrm>
            <a:custGeom>
              <a:avLst/>
              <a:gdLst>
                <a:gd name="T0" fmla="*/ 9 w 23"/>
                <a:gd name="T1" fmla="*/ 62 h 111"/>
                <a:gd name="T2" fmla="*/ 9 w 23"/>
                <a:gd name="T3" fmla="*/ 68 h 111"/>
                <a:gd name="T4" fmla="*/ 13 w 23"/>
                <a:gd name="T5" fmla="*/ 75 h 111"/>
                <a:gd name="T6" fmla="*/ 19 w 23"/>
                <a:gd name="T7" fmla="*/ 90 h 111"/>
                <a:gd name="T8" fmla="*/ 19 w 23"/>
                <a:gd name="T9" fmla="*/ 105 h 111"/>
                <a:gd name="T10" fmla="*/ 23 w 23"/>
                <a:gd name="T11" fmla="*/ 111 h 111"/>
                <a:gd name="T12" fmla="*/ 19 w 23"/>
                <a:gd name="T13" fmla="*/ 90 h 111"/>
                <a:gd name="T14" fmla="*/ 17 w 23"/>
                <a:gd name="T15" fmla="*/ 77 h 111"/>
                <a:gd name="T16" fmla="*/ 4 w 23"/>
                <a:gd name="T17" fmla="*/ 38 h 111"/>
                <a:gd name="T18" fmla="*/ 2 w 23"/>
                <a:gd name="T19" fmla="*/ 13 h 111"/>
                <a:gd name="T20" fmla="*/ 2 w 23"/>
                <a:gd name="T21" fmla="*/ 0 h 111"/>
                <a:gd name="T22" fmla="*/ 0 w 23"/>
                <a:gd name="T23" fmla="*/ 15 h 111"/>
                <a:gd name="T24" fmla="*/ 2 w 23"/>
                <a:gd name="T25" fmla="*/ 23 h 111"/>
                <a:gd name="T26" fmla="*/ 0 w 23"/>
                <a:gd name="T27" fmla="*/ 36 h 111"/>
                <a:gd name="T28" fmla="*/ 6 w 23"/>
                <a:gd name="T29" fmla="*/ 41 h 111"/>
                <a:gd name="T30" fmla="*/ 4 w 23"/>
                <a:gd name="T31" fmla="*/ 49 h 111"/>
                <a:gd name="T32" fmla="*/ 9 w 23"/>
                <a:gd name="T33" fmla="*/ 6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11">
                  <a:moveTo>
                    <a:pt x="9" y="62"/>
                  </a:moveTo>
                  <a:lnTo>
                    <a:pt x="9" y="68"/>
                  </a:lnTo>
                  <a:lnTo>
                    <a:pt x="13" y="75"/>
                  </a:lnTo>
                  <a:lnTo>
                    <a:pt x="19" y="90"/>
                  </a:lnTo>
                  <a:lnTo>
                    <a:pt x="19" y="105"/>
                  </a:lnTo>
                  <a:lnTo>
                    <a:pt x="23" y="111"/>
                  </a:lnTo>
                  <a:lnTo>
                    <a:pt x="19" y="90"/>
                  </a:lnTo>
                  <a:lnTo>
                    <a:pt x="17" y="77"/>
                  </a:lnTo>
                  <a:lnTo>
                    <a:pt x="4" y="38"/>
                  </a:lnTo>
                  <a:lnTo>
                    <a:pt x="2" y="13"/>
                  </a:lnTo>
                  <a:lnTo>
                    <a:pt x="2" y="0"/>
                  </a:lnTo>
                  <a:lnTo>
                    <a:pt x="0" y="15"/>
                  </a:lnTo>
                  <a:lnTo>
                    <a:pt x="2" y="23"/>
                  </a:lnTo>
                  <a:lnTo>
                    <a:pt x="0" y="36"/>
                  </a:lnTo>
                  <a:lnTo>
                    <a:pt x="6" y="41"/>
                  </a:lnTo>
                  <a:lnTo>
                    <a:pt x="4" y="49"/>
                  </a:lnTo>
                  <a:lnTo>
                    <a:pt x="9" y="6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7" name="Freeform 36">
              <a:extLst>
                <a:ext uri="{FF2B5EF4-FFF2-40B4-BE49-F238E27FC236}">
                  <a16:creationId xmlns:a16="http://schemas.microsoft.com/office/drawing/2014/main" id="{6D085EBA-A099-C180-E606-14998C7E95DC}"/>
                </a:ext>
              </a:extLst>
            </p:cNvPr>
            <p:cNvSpPr>
              <a:spLocks/>
            </p:cNvSpPr>
            <p:nvPr/>
          </p:nvSpPr>
          <p:spPr bwMode="auto">
            <a:xfrm>
              <a:off x="2029910" y="2991506"/>
              <a:ext cx="1406773" cy="1242737"/>
            </a:xfrm>
            <a:custGeom>
              <a:avLst/>
              <a:gdLst>
                <a:gd name="T0" fmla="*/ 1181 w 1194"/>
                <a:gd name="T1" fmla="*/ 645 h 1162"/>
                <a:gd name="T2" fmla="*/ 1194 w 1194"/>
                <a:gd name="T3" fmla="*/ 598 h 1162"/>
                <a:gd name="T4" fmla="*/ 1173 w 1194"/>
                <a:gd name="T5" fmla="*/ 555 h 1162"/>
                <a:gd name="T6" fmla="*/ 1140 w 1194"/>
                <a:gd name="T7" fmla="*/ 389 h 1162"/>
                <a:gd name="T8" fmla="*/ 1079 w 1194"/>
                <a:gd name="T9" fmla="*/ 318 h 1162"/>
                <a:gd name="T10" fmla="*/ 1021 w 1194"/>
                <a:gd name="T11" fmla="*/ 301 h 1162"/>
                <a:gd name="T12" fmla="*/ 970 w 1194"/>
                <a:gd name="T13" fmla="*/ 297 h 1162"/>
                <a:gd name="T14" fmla="*/ 923 w 1194"/>
                <a:gd name="T15" fmla="*/ 310 h 1162"/>
                <a:gd name="T16" fmla="*/ 880 w 1194"/>
                <a:gd name="T17" fmla="*/ 292 h 1162"/>
                <a:gd name="T18" fmla="*/ 858 w 1194"/>
                <a:gd name="T19" fmla="*/ 307 h 1162"/>
                <a:gd name="T20" fmla="*/ 824 w 1194"/>
                <a:gd name="T21" fmla="*/ 292 h 1162"/>
                <a:gd name="T22" fmla="*/ 784 w 1194"/>
                <a:gd name="T23" fmla="*/ 286 h 1162"/>
                <a:gd name="T24" fmla="*/ 739 w 1194"/>
                <a:gd name="T25" fmla="*/ 273 h 1162"/>
                <a:gd name="T26" fmla="*/ 692 w 1194"/>
                <a:gd name="T27" fmla="*/ 262 h 1162"/>
                <a:gd name="T28" fmla="*/ 666 w 1194"/>
                <a:gd name="T29" fmla="*/ 241 h 1162"/>
                <a:gd name="T30" fmla="*/ 613 w 1194"/>
                <a:gd name="T31" fmla="*/ 220 h 1162"/>
                <a:gd name="T32" fmla="*/ 363 w 1194"/>
                <a:gd name="T33" fmla="*/ 0 h 1162"/>
                <a:gd name="T34" fmla="*/ 316 w 1194"/>
                <a:gd name="T35" fmla="*/ 485 h 1162"/>
                <a:gd name="T36" fmla="*/ 10 w 1194"/>
                <a:gd name="T37" fmla="*/ 480 h 1162"/>
                <a:gd name="T38" fmla="*/ 31 w 1194"/>
                <a:gd name="T39" fmla="*/ 506 h 1162"/>
                <a:gd name="T40" fmla="*/ 93 w 1194"/>
                <a:gd name="T41" fmla="*/ 577 h 1162"/>
                <a:gd name="T42" fmla="*/ 147 w 1194"/>
                <a:gd name="T43" fmla="*/ 624 h 1162"/>
                <a:gd name="T44" fmla="*/ 162 w 1194"/>
                <a:gd name="T45" fmla="*/ 683 h 1162"/>
                <a:gd name="T46" fmla="*/ 220 w 1194"/>
                <a:gd name="T47" fmla="*/ 767 h 1162"/>
                <a:gd name="T48" fmla="*/ 282 w 1194"/>
                <a:gd name="T49" fmla="*/ 803 h 1162"/>
                <a:gd name="T50" fmla="*/ 322 w 1194"/>
                <a:gd name="T51" fmla="*/ 788 h 1162"/>
                <a:gd name="T52" fmla="*/ 356 w 1194"/>
                <a:gd name="T53" fmla="*/ 730 h 1162"/>
                <a:gd name="T54" fmla="*/ 407 w 1194"/>
                <a:gd name="T55" fmla="*/ 728 h 1162"/>
                <a:gd name="T56" fmla="*/ 467 w 1194"/>
                <a:gd name="T57" fmla="*/ 735 h 1162"/>
                <a:gd name="T58" fmla="*/ 499 w 1194"/>
                <a:gd name="T59" fmla="*/ 769 h 1162"/>
                <a:gd name="T60" fmla="*/ 548 w 1194"/>
                <a:gd name="T61" fmla="*/ 850 h 1162"/>
                <a:gd name="T62" fmla="*/ 568 w 1194"/>
                <a:gd name="T63" fmla="*/ 903 h 1162"/>
                <a:gd name="T64" fmla="*/ 604 w 1194"/>
                <a:gd name="T65" fmla="*/ 946 h 1162"/>
                <a:gd name="T66" fmla="*/ 638 w 1194"/>
                <a:gd name="T67" fmla="*/ 997 h 1162"/>
                <a:gd name="T68" fmla="*/ 653 w 1194"/>
                <a:gd name="T69" fmla="*/ 1049 h 1162"/>
                <a:gd name="T70" fmla="*/ 690 w 1194"/>
                <a:gd name="T71" fmla="*/ 1102 h 1162"/>
                <a:gd name="T72" fmla="*/ 730 w 1194"/>
                <a:gd name="T73" fmla="*/ 1121 h 1162"/>
                <a:gd name="T74" fmla="*/ 813 w 1194"/>
                <a:gd name="T75" fmla="*/ 1143 h 1162"/>
                <a:gd name="T76" fmla="*/ 861 w 1194"/>
                <a:gd name="T77" fmla="*/ 1149 h 1162"/>
                <a:gd name="T78" fmla="*/ 846 w 1194"/>
                <a:gd name="T79" fmla="*/ 1132 h 1162"/>
                <a:gd name="T80" fmla="*/ 829 w 1194"/>
                <a:gd name="T81" fmla="*/ 1053 h 1162"/>
                <a:gd name="T82" fmla="*/ 835 w 1194"/>
                <a:gd name="T83" fmla="*/ 1010 h 1162"/>
                <a:gd name="T84" fmla="*/ 814 w 1194"/>
                <a:gd name="T85" fmla="*/ 1002 h 1162"/>
                <a:gd name="T86" fmla="*/ 846 w 1194"/>
                <a:gd name="T87" fmla="*/ 963 h 1162"/>
                <a:gd name="T88" fmla="*/ 850 w 1194"/>
                <a:gd name="T89" fmla="*/ 946 h 1162"/>
                <a:gd name="T90" fmla="*/ 858 w 1194"/>
                <a:gd name="T91" fmla="*/ 925 h 1162"/>
                <a:gd name="T92" fmla="*/ 884 w 1194"/>
                <a:gd name="T93" fmla="*/ 905 h 1162"/>
                <a:gd name="T94" fmla="*/ 895 w 1194"/>
                <a:gd name="T95" fmla="*/ 884 h 1162"/>
                <a:gd name="T96" fmla="*/ 918 w 1194"/>
                <a:gd name="T97" fmla="*/ 882 h 1162"/>
                <a:gd name="T98" fmla="*/ 935 w 1194"/>
                <a:gd name="T99" fmla="*/ 867 h 1162"/>
                <a:gd name="T100" fmla="*/ 957 w 1194"/>
                <a:gd name="T101" fmla="*/ 865 h 1162"/>
                <a:gd name="T102" fmla="*/ 985 w 1194"/>
                <a:gd name="T103" fmla="*/ 863 h 1162"/>
                <a:gd name="T104" fmla="*/ 1017 w 1194"/>
                <a:gd name="T105" fmla="*/ 843 h 1162"/>
                <a:gd name="T106" fmla="*/ 1072 w 1194"/>
                <a:gd name="T107" fmla="*/ 790 h 1162"/>
                <a:gd name="T108" fmla="*/ 1063 w 1194"/>
                <a:gd name="T109" fmla="*/ 747 h 1162"/>
                <a:gd name="T110" fmla="*/ 1098 w 1194"/>
                <a:gd name="T111" fmla="*/ 762 h 1162"/>
                <a:gd name="T112" fmla="*/ 1093 w 1194"/>
                <a:gd name="T113" fmla="*/ 777 h 1162"/>
                <a:gd name="T114" fmla="*/ 1168 w 1194"/>
                <a:gd name="T115" fmla="*/ 71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4" h="1162">
                  <a:moveTo>
                    <a:pt x="1181" y="705"/>
                  </a:moveTo>
                  <a:lnTo>
                    <a:pt x="1183" y="698"/>
                  </a:lnTo>
                  <a:lnTo>
                    <a:pt x="1179" y="681"/>
                  </a:lnTo>
                  <a:lnTo>
                    <a:pt x="1175" y="673"/>
                  </a:lnTo>
                  <a:lnTo>
                    <a:pt x="1181" y="666"/>
                  </a:lnTo>
                  <a:lnTo>
                    <a:pt x="1179" y="653"/>
                  </a:lnTo>
                  <a:lnTo>
                    <a:pt x="1181" y="645"/>
                  </a:lnTo>
                  <a:lnTo>
                    <a:pt x="1187" y="638"/>
                  </a:lnTo>
                  <a:lnTo>
                    <a:pt x="1189" y="630"/>
                  </a:lnTo>
                  <a:lnTo>
                    <a:pt x="1192" y="624"/>
                  </a:lnTo>
                  <a:lnTo>
                    <a:pt x="1190" y="617"/>
                  </a:lnTo>
                  <a:lnTo>
                    <a:pt x="1194" y="609"/>
                  </a:lnTo>
                  <a:lnTo>
                    <a:pt x="1190" y="604"/>
                  </a:lnTo>
                  <a:lnTo>
                    <a:pt x="1194" y="598"/>
                  </a:lnTo>
                  <a:lnTo>
                    <a:pt x="1192" y="591"/>
                  </a:lnTo>
                  <a:lnTo>
                    <a:pt x="1192" y="585"/>
                  </a:lnTo>
                  <a:lnTo>
                    <a:pt x="1190" y="583"/>
                  </a:lnTo>
                  <a:lnTo>
                    <a:pt x="1179" y="570"/>
                  </a:lnTo>
                  <a:lnTo>
                    <a:pt x="1179" y="562"/>
                  </a:lnTo>
                  <a:lnTo>
                    <a:pt x="1175" y="557"/>
                  </a:lnTo>
                  <a:lnTo>
                    <a:pt x="1173" y="555"/>
                  </a:lnTo>
                  <a:lnTo>
                    <a:pt x="1170" y="547"/>
                  </a:lnTo>
                  <a:lnTo>
                    <a:pt x="1164" y="540"/>
                  </a:lnTo>
                  <a:lnTo>
                    <a:pt x="1166" y="530"/>
                  </a:lnTo>
                  <a:lnTo>
                    <a:pt x="1160" y="515"/>
                  </a:lnTo>
                  <a:lnTo>
                    <a:pt x="1157" y="510"/>
                  </a:lnTo>
                  <a:lnTo>
                    <a:pt x="1143" y="498"/>
                  </a:lnTo>
                  <a:lnTo>
                    <a:pt x="1140" y="389"/>
                  </a:lnTo>
                  <a:lnTo>
                    <a:pt x="1138" y="331"/>
                  </a:lnTo>
                  <a:lnTo>
                    <a:pt x="1117" y="327"/>
                  </a:lnTo>
                  <a:lnTo>
                    <a:pt x="1110" y="331"/>
                  </a:lnTo>
                  <a:lnTo>
                    <a:pt x="1102" y="327"/>
                  </a:lnTo>
                  <a:lnTo>
                    <a:pt x="1102" y="324"/>
                  </a:lnTo>
                  <a:lnTo>
                    <a:pt x="1100" y="322"/>
                  </a:lnTo>
                  <a:lnTo>
                    <a:pt x="1079" y="318"/>
                  </a:lnTo>
                  <a:lnTo>
                    <a:pt x="1074" y="314"/>
                  </a:lnTo>
                  <a:lnTo>
                    <a:pt x="1066" y="312"/>
                  </a:lnTo>
                  <a:lnTo>
                    <a:pt x="1053" y="301"/>
                  </a:lnTo>
                  <a:lnTo>
                    <a:pt x="1036" y="292"/>
                  </a:lnTo>
                  <a:lnTo>
                    <a:pt x="1031" y="292"/>
                  </a:lnTo>
                  <a:lnTo>
                    <a:pt x="1027" y="297"/>
                  </a:lnTo>
                  <a:lnTo>
                    <a:pt x="1021" y="301"/>
                  </a:lnTo>
                  <a:lnTo>
                    <a:pt x="1016" y="301"/>
                  </a:lnTo>
                  <a:lnTo>
                    <a:pt x="1010" y="299"/>
                  </a:lnTo>
                  <a:lnTo>
                    <a:pt x="1002" y="292"/>
                  </a:lnTo>
                  <a:lnTo>
                    <a:pt x="989" y="297"/>
                  </a:lnTo>
                  <a:lnTo>
                    <a:pt x="984" y="303"/>
                  </a:lnTo>
                  <a:lnTo>
                    <a:pt x="976" y="303"/>
                  </a:lnTo>
                  <a:lnTo>
                    <a:pt x="970" y="297"/>
                  </a:lnTo>
                  <a:lnTo>
                    <a:pt x="963" y="303"/>
                  </a:lnTo>
                  <a:lnTo>
                    <a:pt x="955" y="303"/>
                  </a:lnTo>
                  <a:lnTo>
                    <a:pt x="948" y="312"/>
                  </a:lnTo>
                  <a:lnTo>
                    <a:pt x="940" y="312"/>
                  </a:lnTo>
                  <a:lnTo>
                    <a:pt x="937" y="318"/>
                  </a:lnTo>
                  <a:lnTo>
                    <a:pt x="931" y="312"/>
                  </a:lnTo>
                  <a:lnTo>
                    <a:pt x="923" y="310"/>
                  </a:lnTo>
                  <a:lnTo>
                    <a:pt x="916" y="307"/>
                  </a:lnTo>
                  <a:lnTo>
                    <a:pt x="912" y="299"/>
                  </a:lnTo>
                  <a:lnTo>
                    <a:pt x="905" y="297"/>
                  </a:lnTo>
                  <a:lnTo>
                    <a:pt x="899" y="303"/>
                  </a:lnTo>
                  <a:lnTo>
                    <a:pt x="892" y="301"/>
                  </a:lnTo>
                  <a:lnTo>
                    <a:pt x="886" y="294"/>
                  </a:lnTo>
                  <a:lnTo>
                    <a:pt x="880" y="292"/>
                  </a:lnTo>
                  <a:lnTo>
                    <a:pt x="878" y="294"/>
                  </a:lnTo>
                  <a:lnTo>
                    <a:pt x="876" y="297"/>
                  </a:lnTo>
                  <a:lnTo>
                    <a:pt x="869" y="303"/>
                  </a:lnTo>
                  <a:lnTo>
                    <a:pt x="867" y="316"/>
                  </a:lnTo>
                  <a:lnTo>
                    <a:pt x="861" y="316"/>
                  </a:lnTo>
                  <a:lnTo>
                    <a:pt x="860" y="314"/>
                  </a:lnTo>
                  <a:lnTo>
                    <a:pt x="858" y="307"/>
                  </a:lnTo>
                  <a:lnTo>
                    <a:pt x="860" y="301"/>
                  </a:lnTo>
                  <a:lnTo>
                    <a:pt x="854" y="301"/>
                  </a:lnTo>
                  <a:lnTo>
                    <a:pt x="843" y="305"/>
                  </a:lnTo>
                  <a:lnTo>
                    <a:pt x="835" y="305"/>
                  </a:lnTo>
                  <a:lnTo>
                    <a:pt x="833" y="297"/>
                  </a:lnTo>
                  <a:lnTo>
                    <a:pt x="826" y="297"/>
                  </a:lnTo>
                  <a:lnTo>
                    <a:pt x="824" y="292"/>
                  </a:lnTo>
                  <a:lnTo>
                    <a:pt x="816" y="288"/>
                  </a:lnTo>
                  <a:lnTo>
                    <a:pt x="805" y="299"/>
                  </a:lnTo>
                  <a:lnTo>
                    <a:pt x="799" y="301"/>
                  </a:lnTo>
                  <a:lnTo>
                    <a:pt x="792" y="301"/>
                  </a:lnTo>
                  <a:lnTo>
                    <a:pt x="792" y="292"/>
                  </a:lnTo>
                  <a:lnTo>
                    <a:pt x="790" y="286"/>
                  </a:lnTo>
                  <a:lnTo>
                    <a:pt x="784" y="286"/>
                  </a:lnTo>
                  <a:lnTo>
                    <a:pt x="779" y="279"/>
                  </a:lnTo>
                  <a:lnTo>
                    <a:pt x="781" y="271"/>
                  </a:lnTo>
                  <a:lnTo>
                    <a:pt x="773" y="273"/>
                  </a:lnTo>
                  <a:lnTo>
                    <a:pt x="758" y="271"/>
                  </a:lnTo>
                  <a:lnTo>
                    <a:pt x="752" y="277"/>
                  </a:lnTo>
                  <a:lnTo>
                    <a:pt x="745" y="279"/>
                  </a:lnTo>
                  <a:lnTo>
                    <a:pt x="739" y="273"/>
                  </a:lnTo>
                  <a:lnTo>
                    <a:pt x="735" y="269"/>
                  </a:lnTo>
                  <a:lnTo>
                    <a:pt x="730" y="269"/>
                  </a:lnTo>
                  <a:lnTo>
                    <a:pt x="722" y="271"/>
                  </a:lnTo>
                  <a:lnTo>
                    <a:pt x="709" y="265"/>
                  </a:lnTo>
                  <a:lnTo>
                    <a:pt x="702" y="262"/>
                  </a:lnTo>
                  <a:lnTo>
                    <a:pt x="694" y="263"/>
                  </a:lnTo>
                  <a:lnTo>
                    <a:pt x="692" y="262"/>
                  </a:lnTo>
                  <a:lnTo>
                    <a:pt x="685" y="262"/>
                  </a:lnTo>
                  <a:lnTo>
                    <a:pt x="683" y="254"/>
                  </a:lnTo>
                  <a:lnTo>
                    <a:pt x="683" y="248"/>
                  </a:lnTo>
                  <a:lnTo>
                    <a:pt x="677" y="241"/>
                  </a:lnTo>
                  <a:lnTo>
                    <a:pt x="672" y="237"/>
                  </a:lnTo>
                  <a:lnTo>
                    <a:pt x="670" y="233"/>
                  </a:lnTo>
                  <a:lnTo>
                    <a:pt x="666" y="241"/>
                  </a:lnTo>
                  <a:lnTo>
                    <a:pt x="658" y="243"/>
                  </a:lnTo>
                  <a:lnTo>
                    <a:pt x="651" y="239"/>
                  </a:lnTo>
                  <a:lnTo>
                    <a:pt x="645" y="243"/>
                  </a:lnTo>
                  <a:lnTo>
                    <a:pt x="638" y="239"/>
                  </a:lnTo>
                  <a:lnTo>
                    <a:pt x="626" y="226"/>
                  </a:lnTo>
                  <a:lnTo>
                    <a:pt x="619" y="220"/>
                  </a:lnTo>
                  <a:lnTo>
                    <a:pt x="613" y="220"/>
                  </a:lnTo>
                  <a:lnTo>
                    <a:pt x="613" y="209"/>
                  </a:lnTo>
                  <a:lnTo>
                    <a:pt x="619" y="15"/>
                  </a:lnTo>
                  <a:lnTo>
                    <a:pt x="611" y="12"/>
                  </a:lnTo>
                  <a:lnTo>
                    <a:pt x="604" y="12"/>
                  </a:lnTo>
                  <a:lnTo>
                    <a:pt x="568" y="12"/>
                  </a:lnTo>
                  <a:lnTo>
                    <a:pt x="480" y="6"/>
                  </a:lnTo>
                  <a:lnTo>
                    <a:pt x="363" y="0"/>
                  </a:lnTo>
                  <a:lnTo>
                    <a:pt x="360" y="2"/>
                  </a:lnTo>
                  <a:lnTo>
                    <a:pt x="358" y="8"/>
                  </a:lnTo>
                  <a:lnTo>
                    <a:pt x="343" y="269"/>
                  </a:lnTo>
                  <a:lnTo>
                    <a:pt x="333" y="367"/>
                  </a:lnTo>
                  <a:lnTo>
                    <a:pt x="326" y="478"/>
                  </a:lnTo>
                  <a:lnTo>
                    <a:pt x="320" y="485"/>
                  </a:lnTo>
                  <a:lnTo>
                    <a:pt x="316" y="485"/>
                  </a:lnTo>
                  <a:lnTo>
                    <a:pt x="237" y="480"/>
                  </a:lnTo>
                  <a:lnTo>
                    <a:pt x="158" y="474"/>
                  </a:lnTo>
                  <a:lnTo>
                    <a:pt x="70" y="467"/>
                  </a:lnTo>
                  <a:lnTo>
                    <a:pt x="0" y="459"/>
                  </a:lnTo>
                  <a:lnTo>
                    <a:pt x="0" y="463"/>
                  </a:lnTo>
                  <a:lnTo>
                    <a:pt x="4" y="476"/>
                  </a:lnTo>
                  <a:lnTo>
                    <a:pt x="10" y="480"/>
                  </a:lnTo>
                  <a:lnTo>
                    <a:pt x="10" y="483"/>
                  </a:lnTo>
                  <a:lnTo>
                    <a:pt x="16" y="487"/>
                  </a:lnTo>
                  <a:lnTo>
                    <a:pt x="16" y="487"/>
                  </a:lnTo>
                  <a:lnTo>
                    <a:pt x="19" y="487"/>
                  </a:lnTo>
                  <a:lnTo>
                    <a:pt x="25" y="493"/>
                  </a:lnTo>
                  <a:lnTo>
                    <a:pt x="29" y="500"/>
                  </a:lnTo>
                  <a:lnTo>
                    <a:pt x="31" y="506"/>
                  </a:lnTo>
                  <a:lnTo>
                    <a:pt x="36" y="519"/>
                  </a:lnTo>
                  <a:lnTo>
                    <a:pt x="44" y="525"/>
                  </a:lnTo>
                  <a:lnTo>
                    <a:pt x="57" y="532"/>
                  </a:lnTo>
                  <a:lnTo>
                    <a:pt x="63" y="538"/>
                  </a:lnTo>
                  <a:lnTo>
                    <a:pt x="78" y="557"/>
                  </a:lnTo>
                  <a:lnTo>
                    <a:pt x="91" y="570"/>
                  </a:lnTo>
                  <a:lnTo>
                    <a:pt x="93" y="577"/>
                  </a:lnTo>
                  <a:lnTo>
                    <a:pt x="106" y="591"/>
                  </a:lnTo>
                  <a:lnTo>
                    <a:pt x="113" y="596"/>
                  </a:lnTo>
                  <a:lnTo>
                    <a:pt x="119" y="598"/>
                  </a:lnTo>
                  <a:lnTo>
                    <a:pt x="132" y="611"/>
                  </a:lnTo>
                  <a:lnTo>
                    <a:pt x="140" y="615"/>
                  </a:lnTo>
                  <a:lnTo>
                    <a:pt x="141" y="621"/>
                  </a:lnTo>
                  <a:lnTo>
                    <a:pt x="147" y="624"/>
                  </a:lnTo>
                  <a:lnTo>
                    <a:pt x="149" y="632"/>
                  </a:lnTo>
                  <a:lnTo>
                    <a:pt x="151" y="645"/>
                  </a:lnTo>
                  <a:lnTo>
                    <a:pt x="155" y="649"/>
                  </a:lnTo>
                  <a:lnTo>
                    <a:pt x="160" y="662"/>
                  </a:lnTo>
                  <a:lnTo>
                    <a:pt x="164" y="668"/>
                  </a:lnTo>
                  <a:lnTo>
                    <a:pt x="164" y="675"/>
                  </a:lnTo>
                  <a:lnTo>
                    <a:pt x="162" y="683"/>
                  </a:lnTo>
                  <a:lnTo>
                    <a:pt x="162" y="696"/>
                  </a:lnTo>
                  <a:lnTo>
                    <a:pt x="177" y="730"/>
                  </a:lnTo>
                  <a:lnTo>
                    <a:pt x="187" y="739"/>
                  </a:lnTo>
                  <a:lnTo>
                    <a:pt x="194" y="743"/>
                  </a:lnTo>
                  <a:lnTo>
                    <a:pt x="200" y="747"/>
                  </a:lnTo>
                  <a:lnTo>
                    <a:pt x="205" y="754"/>
                  </a:lnTo>
                  <a:lnTo>
                    <a:pt x="220" y="767"/>
                  </a:lnTo>
                  <a:lnTo>
                    <a:pt x="226" y="771"/>
                  </a:lnTo>
                  <a:lnTo>
                    <a:pt x="241" y="773"/>
                  </a:lnTo>
                  <a:lnTo>
                    <a:pt x="245" y="780"/>
                  </a:lnTo>
                  <a:lnTo>
                    <a:pt x="264" y="790"/>
                  </a:lnTo>
                  <a:lnTo>
                    <a:pt x="269" y="797"/>
                  </a:lnTo>
                  <a:lnTo>
                    <a:pt x="277" y="803"/>
                  </a:lnTo>
                  <a:lnTo>
                    <a:pt x="282" y="803"/>
                  </a:lnTo>
                  <a:lnTo>
                    <a:pt x="282" y="805"/>
                  </a:lnTo>
                  <a:lnTo>
                    <a:pt x="290" y="807"/>
                  </a:lnTo>
                  <a:lnTo>
                    <a:pt x="301" y="807"/>
                  </a:lnTo>
                  <a:lnTo>
                    <a:pt x="303" y="801"/>
                  </a:lnTo>
                  <a:lnTo>
                    <a:pt x="311" y="796"/>
                  </a:lnTo>
                  <a:lnTo>
                    <a:pt x="314" y="790"/>
                  </a:lnTo>
                  <a:lnTo>
                    <a:pt x="322" y="788"/>
                  </a:lnTo>
                  <a:lnTo>
                    <a:pt x="324" y="780"/>
                  </a:lnTo>
                  <a:lnTo>
                    <a:pt x="326" y="773"/>
                  </a:lnTo>
                  <a:lnTo>
                    <a:pt x="329" y="771"/>
                  </a:lnTo>
                  <a:lnTo>
                    <a:pt x="341" y="743"/>
                  </a:lnTo>
                  <a:lnTo>
                    <a:pt x="346" y="733"/>
                  </a:lnTo>
                  <a:lnTo>
                    <a:pt x="350" y="732"/>
                  </a:lnTo>
                  <a:lnTo>
                    <a:pt x="356" y="730"/>
                  </a:lnTo>
                  <a:lnTo>
                    <a:pt x="363" y="726"/>
                  </a:lnTo>
                  <a:lnTo>
                    <a:pt x="371" y="728"/>
                  </a:lnTo>
                  <a:lnTo>
                    <a:pt x="376" y="726"/>
                  </a:lnTo>
                  <a:lnTo>
                    <a:pt x="380" y="718"/>
                  </a:lnTo>
                  <a:lnTo>
                    <a:pt x="388" y="718"/>
                  </a:lnTo>
                  <a:lnTo>
                    <a:pt x="399" y="726"/>
                  </a:lnTo>
                  <a:lnTo>
                    <a:pt x="407" y="728"/>
                  </a:lnTo>
                  <a:lnTo>
                    <a:pt x="414" y="726"/>
                  </a:lnTo>
                  <a:lnTo>
                    <a:pt x="420" y="728"/>
                  </a:lnTo>
                  <a:lnTo>
                    <a:pt x="427" y="728"/>
                  </a:lnTo>
                  <a:lnTo>
                    <a:pt x="446" y="733"/>
                  </a:lnTo>
                  <a:lnTo>
                    <a:pt x="454" y="728"/>
                  </a:lnTo>
                  <a:lnTo>
                    <a:pt x="459" y="732"/>
                  </a:lnTo>
                  <a:lnTo>
                    <a:pt x="467" y="735"/>
                  </a:lnTo>
                  <a:lnTo>
                    <a:pt x="469" y="743"/>
                  </a:lnTo>
                  <a:lnTo>
                    <a:pt x="474" y="749"/>
                  </a:lnTo>
                  <a:lnTo>
                    <a:pt x="476" y="754"/>
                  </a:lnTo>
                  <a:lnTo>
                    <a:pt x="482" y="752"/>
                  </a:lnTo>
                  <a:lnTo>
                    <a:pt x="485" y="760"/>
                  </a:lnTo>
                  <a:lnTo>
                    <a:pt x="491" y="765"/>
                  </a:lnTo>
                  <a:lnTo>
                    <a:pt x="499" y="769"/>
                  </a:lnTo>
                  <a:lnTo>
                    <a:pt x="499" y="775"/>
                  </a:lnTo>
                  <a:lnTo>
                    <a:pt x="519" y="790"/>
                  </a:lnTo>
                  <a:lnTo>
                    <a:pt x="527" y="803"/>
                  </a:lnTo>
                  <a:lnTo>
                    <a:pt x="532" y="811"/>
                  </a:lnTo>
                  <a:lnTo>
                    <a:pt x="536" y="827"/>
                  </a:lnTo>
                  <a:lnTo>
                    <a:pt x="544" y="843"/>
                  </a:lnTo>
                  <a:lnTo>
                    <a:pt x="548" y="850"/>
                  </a:lnTo>
                  <a:lnTo>
                    <a:pt x="548" y="852"/>
                  </a:lnTo>
                  <a:lnTo>
                    <a:pt x="551" y="858"/>
                  </a:lnTo>
                  <a:lnTo>
                    <a:pt x="555" y="865"/>
                  </a:lnTo>
                  <a:lnTo>
                    <a:pt x="561" y="873"/>
                  </a:lnTo>
                  <a:lnTo>
                    <a:pt x="559" y="874"/>
                  </a:lnTo>
                  <a:lnTo>
                    <a:pt x="563" y="888"/>
                  </a:lnTo>
                  <a:lnTo>
                    <a:pt x="568" y="903"/>
                  </a:lnTo>
                  <a:lnTo>
                    <a:pt x="576" y="908"/>
                  </a:lnTo>
                  <a:lnTo>
                    <a:pt x="583" y="910"/>
                  </a:lnTo>
                  <a:lnTo>
                    <a:pt x="589" y="920"/>
                  </a:lnTo>
                  <a:lnTo>
                    <a:pt x="591" y="927"/>
                  </a:lnTo>
                  <a:lnTo>
                    <a:pt x="596" y="931"/>
                  </a:lnTo>
                  <a:lnTo>
                    <a:pt x="602" y="938"/>
                  </a:lnTo>
                  <a:lnTo>
                    <a:pt x="604" y="946"/>
                  </a:lnTo>
                  <a:lnTo>
                    <a:pt x="617" y="965"/>
                  </a:lnTo>
                  <a:lnTo>
                    <a:pt x="628" y="967"/>
                  </a:lnTo>
                  <a:lnTo>
                    <a:pt x="634" y="972"/>
                  </a:lnTo>
                  <a:lnTo>
                    <a:pt x="636" y="976"/>
                  </a:lnTo>
                  <a:lnTo>
                    <a:pt x="636" y="984"/>
                  </a:lnTo>
                  <a:lnTo>
                    <a:pt x="638" y="989"/>
                  </a:lnTo>
                  <a:lnTo>
                    <a:pt x="638" y="997"/>
                  </a:lnTo>
                  <a:lnTo>
                    <a:pt x="634" y="1004"/>
                  </a:lnTo>
                  <a:lnTo>
                    <a:pt x="641" y="1010"/>
                  </a:lnTo>
                  <a:lnTo>
                    <a:pt x="641" y="1015"/>
                  </a:lnTo>
                  <a:lnTo>
                    <a:pt x="640" y="1023"/>
                  </a:lnTo>
                  <a:lnTo>
                    <a:pt x="641" y="1030"/>
                  </a:lnTo>
                  <a:lnTo>
                    <a:pt x="647" y="1036"/>
                  </a:lnTo>
                  <a:lnTo>
                    <a:pt x="653" y="1049"/>
                  </a:lnTo>
                  <a:lnTo>
                    <a:pt x="658" y="1057"/>
                  </a:lnTo>
                  <a:lnTo>
                    <a:pt x="664" y="1072"/>
                  </a:lnTo>
                  <a:lnTo>
                    <a:pt x="666" y="1085"/>
                  </a:lnTo>
                  <a:lnTo>
                    <a:pt x="673" y="1093"/>
                  </a:lnTo>
                  <a:lnTo>
                    <a:pt x="672" y="1100"/>
                  </a:lnTo>
                  <a:lnTo>
                    <a:pt x="675" y="1102"/>
                  </a:lnTo>
                  <a:lnTo>
                    <a:pt x="690" y="1102"/>
                  </a:lnTo>
                  <a:lnTo>
                    <a:pt x="696" y="1106"/>
                  </a:lnTo>
                  <a:lnTo>
                    <a:pt x="700" y="1106"/>
                  </a:lnTo>
                  <a:lnTo>
                    <a:pt x="707" y="1109"/>
                  </a:lnTo>
                  <a:lnTo>
                    <a:pt x="711" y="1117"/>
                  </a:lnTo>
                  <a:lnTo>
                    <a:pt x="717" y="1119"/>
                  </a:lnTo>
                  <a:lnTo>
                    <a:pt x="722" y="1117"/>
                  </a:lnTo>
                  <a:lnTo>
                    <a:pt x="730" y="1121"/>
                  </a:lnTo>
                  <a:lnTo>
                    <a:pt x="737" y="1123"/>
                  </a:lnTo>
                  <a:lnTo>
                    <a:pt x="751" y="1134"/>
                  </a:lnTo>
                  <a:lnTo>
                    <a:pt x="756" y="1138"/>
                  </a:lnTo>
                  <a:lnTo>
                    <a:pt x="784" y="1140"/>
                  </a:lnTo>
                  <a:lnTo>
                    <a:pt x="799" y="1140"/>
                  </a:lnTo>
                  <a:lnTo>
                    <a:pt x="807" y="1141"/>
                  </a:lnTo>
                  <a:lnTo>
                    <a:pt x="813" y="1143"/>
                  </a:lnTo>
                  <a:lnTo>
                    <a:pt x="826" y="1156"/>
                  </a:lnTo>
                  <a:lnTo>
                    <a:pt x="828" y="1156"/>
                  </a:lnTo>
                  <a:lnTo>
                    <a:pt x="835" y="1162"/>
                  </a:lnTo>
                  <a:lnTo>
                    <a:pt x="843" y="1162"/>
                  </a:lnTo>
                  <a:lnTo>
                    <a:pt x="843" y="1155"/>
                  </a:lnTo>
                  <a:lnTo>
                    <a:pt x="860" y="1151"/>
                  </a:lnTo>
                  <a:lnTo>
                    <a:pt x="861" y="1149"/>
                  </a:lnTo>
                  <a:lnTo>
                    <a:pt x="861" y="1141"/>
                  </a:lnTo>
                  <a:lnTo>
                    <a:pt x="854" y="1149"/>
                  </a:lnTo>
                  <a:lnTo>
                    <a:pt x="856" y="1141"/>
                  </a:lnTo>
                  <a:lnTo>
                    <a:pt x="850" y="1149"/>
                  </a:lnTo>
                  <a:lnTo>
                    <a:pt x="845" y="1140"/>
                  </a:lnTo>
                  <a:lnTo>
                    <a:pt x="852" y="1140"/>
                  </a:lnTo>
                  <a:lnTo>
                    <a:pt x="846" y="1132"/>
                  </a:lnTo>
                  <a:lnTo>
                    <a:pt x="845" y="1119"/>
                  </a:lnTo>
                  <a:lnTo>
                    <a:pt x="833" y="1094"/>
                  </a:lnTo>
                  <a:lnTo>
                    <a:pt x="835" y="1089"/>
                  </a:lnTo>
                  <a:lnTo>
                    <a:pt x="829" y="1064"/>
                  </a:lnTo>
                  <a:lnTo>
                    <a:pt x="822" y="1057"/>
                  </a:lnTo>
                  <a:lnTo>
                    <a:pt x="822" y="1051"/>
                  </a:lnTo>
                  <a:lnTo>
                    <a:pt x="829" y="1053"/>
                  </a:lnTo>
                  <a:lnTo>
                    <a:pt x="822" y="1046"/>
                  </a:lnTo>
                  <a:lnTo>
                    <a:pt x="822" y="1038"/>
                  </a:lnTo>
                  <a:lnTo>
                    <a:pt x="829" y="1038"/>
                  </a:lnTo>
                  <a:lnTo>
                    <a:pt x="829" y="1030"/>
                  </a:lnTo>
                  <a:lnTo>
                    <a:pt x="833" y="1025"/>
                  </a:lnTo>
                  <a:lnTo>
                    <a:pt x="833" y="1017"/>
                  </a:lnTo>
                  <a:lnTo>
                    <a:pt x="835" y="1010"/>
                  </a:lnTo>
                  <a:lnTo>
                    <a:pt x="822" y="1014"/>
                  </a:lnTo>
                  <a:lnTo>
                    <a:pt x="809" y="1010"/>
                  </a:lnTo>
                  <a:lnTo>
                    <a:pt x="809" y="1002"/>
                  </a:lnTo>
                  <a:lnTo>
                    <a:pt x="805" y="999"/>
                  </a:lnTo>
                  <a:lnTo>
                    <a:pt x="801" y="991"/>
                  </a:lnTo>
                  <a:lnTo>
                    <a:pt x="809" y="997"/>
                  </a:lnTo>
                  <a:lnTo>
                    <a:pt x="814" y="1002"/>
                  </a:lnTo>
                  <a:lnTo>
                    <a:pt x="820" y="1002"/>
                  </a:lnTo>
                  <a:lnTo>
                    <a:pt x="826" y="1000"/>
                  </a:lnTo>
                  <a:lnTo>
                    <a:pt x="831" y="1002"/>
                  </a:lnTo>
                  <a:lnTo>
                    <a:pt x="826" y="1008"/>
                  </a:lnTo>
                  <a:lnTo>
                    <a:pt x="835" y="1004"/>
                  </a:lnTo>
                  <a:lnTo>
                    <a:pt x="848" y="970"/>
                  </a:lnTo>
                  <a:lnTo>
                    <a:pt x="846" y="963"/>
                  </a:lnTo>
                  <a:lnTo>
                    <a:pt x="845" y="961"/>
                  </a:lnTo>
                  <a:lnTo>
                    <a:pt x="839" y="955"/>
                  </a:lnTo>
                  <a:lnTo>
                    <a:pt x="839" y="950"/>
                  </a:lnTo>
                  <a:lnTo>
                    <a:pt x="831" y="952"/>
                  </a:lnTo>
                  <a:lnTo>
                    <a:pt x="828" y="950"/>
                  </a:lnTo>
                  <a:lnTo>
                    <a:pt x="835" y="946"/>
                  </a:lnTo>
                  <a:lnTo>
                    <a:pt x="850" y="946"/>
                  </a:lnTo>
                  <a:lnTo>
                    <a:pt x="856" y="952"/>
                  </a:lnTo>
                  <a:lnTo>
                    <a:pt x="869" y="933"/>
                  </a:lnTo>
                  <a:lnTo>
                    <a:pt x="873" y="927"/>
                  </a:lnTo>
                  <a:lnTo>
                    <a:pt x="873" y="920"/>
                  </a:lnTo>
                  <a:lnTo>
                    <a:pt x="867" y="925"/>
                  </a:lnTo>
                  <a:lnTo>
                    <a:pt x="863" y="931"/>
                  </a:lnTo>
                  <a:lnTo>
                    <a:pt x="858" y="925"/>
                  </a:lnTo>
                  <a:lnTo>
                    <a:pt x="861" y="920"/>
                  </a:lnTo>
                  <a:lnTo>
                    <a:pt x="860" y="916"/>
                  </a:lnTo>
                  <a:lnTo>
                    <a:pt x="867" y="916"/>
                  </a:lnTo>
                  <a:lnTo>
                    <a:pt x="873" y="912"/>
                  </a:lnTo>
                  <a:lnTo>
                    <a:pt x="875" y="918"/>
                  </a:lnTo>
                  <a:lnTo>
                    <a:pt x="882" y="912"/>
                  </a:lnTo>
                  <a:lnTo>
                    <a:pt x="884" y="905"/>
                  </a:lnTo>
                  <a:lnTo>
                    <a:pt x="884" y="912"/>
                  </a:lnTo>
                  <a:lnTo>
                    <a:pt x="882" y="918"/>
                  </a:lnTo>
                  <a:lnTo>
                    <a:pt x="888" y="916"/>
                  </a:lnTo>
                  <a:lnTo>
                    <a:pt x="895" y="906"/>
                  </a:lnTo>
                  <a:lnTo>
                    <a:pt x="895" y="899"/>
                  </a:lnTo>
                  <a:lnTo>
                    <a:pt x="893" y="891"/>
                  </a:lnTo>
                  <a:lnTo>
                    <a:pt x="895" y="884"/>
                  </a:lnTo>
                  <a:lnTo>
                    <a:pt x="895" y="882"/>
                  </a:lnTo>
                  <a:lnTo>
                    <a:pt x="905" y="895"/>
                  </a:lnTo>
                  <a:lnTo>
                    <a:pt x="910" y="897"/>
                  </a:lnTo>
                  <a:lnTo>
                    <a:pt x="931" y="886"/>
                  </a:lnTo>
                  <a:lnTo>
                    <a:pt x="933" y="884"/>
                  </a:lnTo>
                  <a:lnTo>
                    <a:pt x="925" y="880"/>
                  </a:lnTo>
                  <a:lnTo>
                    <a:pt x="918" y="882"/>
                  </a:lnTo>
                  <a:lnTo>
                    <a:pt x="923" y="874"/>
                  </a:lnTo>
                  <a:lnTo>
                    <a:pt x="916" y="871"/>
                  </a:lnTo>
                  <a:lnTo>
                    <a:pt x="908" y="858"/>
                  </a:lnTo>
                  <a:lnTo>
                    <a:pt x="916" y="856"/>
                  </a:lnTo>
                  <a:lnTo>
                    <a:pt x="918" y="861"/>
                  </a:lnTo>
                  <a:lnTo>
                    <a:pt x="927" y="869"/>
                  </a:lnTo>
                  <a:lnTo>
                    <a:pt x="935" y="867"/>
                  </a:lnTo>
                  <a:lnTo>
                    <a:pt x="929" y="854"/>
                  </a:lnTo>
                  <a:lnTo>
                    <a:pt x="929" y="852"/>
                  </a:lnTo>
                  <a:lnTo>
                    <a:pt x="935" y="859"/>
                  </a:lnTo>
                  <a:lnTo>
                    <a:pt x="940" y="863"/>
                  </a:lnTo>
                  <a:lnTo>
                    <a:pt x="948" y="859"/>
                  </a:lnTo>
                  <a:lnTo>
                    <a:pt x="950" y="865"/>
                  </a:lnTo>
                  <a:lnTo>
                    <a:pt x="957" y="865"/>
                  </a:lnTo>
                  <a:lnTo>
                    <a:pt x="954" y="869"/>
                  </a:lnTo>
                  <a:lnTo>
                    <a:pt x="967" y="863"/>
                  </a:lnTo>
                  <a:lnTo>
                    <a:pt x="965" y="871"/>
                  </a:lnTo>
                  <a:lnTo>
                    <a:pt x="952" y="878"/>
                  </a:lnTo>
                  <a:lnTo>
                    <a:pt x="950" y="880"/>
                  </a:lnTo>
                  <a:lnTo>
                    <a:pt x="970" y="869"/>
                  </a:lnTo>
                  <a:lnTo>
                    <a:pt x="985" y="863"/>
                  </a:lnTo>
                  <a:lnTo>
                    <a:pt x="993" y="858"/>
                  </a:lnTo>
                  <a:lnTo>
                    <a:pt x="985" y="859"/>
                  </a:lnTo>
                  <a:lnTo>
                    <a:pt x="978" y="863"/>
                  </a:lnTo>
                  <a:lnTo>
                    <a:pt x="978" y="858"/>
                  </a:lnTo>
                  <a:lnTo>
                    <a:pt x="991" y="852"/>
                  </a:lnTo>
                  <a:lnTo>
                    <a:pt x="1004" y="852"/>
                  </a:lnTo>
                  <a:lnTo>
                    <a:pt x="1017" y="843"/>
                  </a:lnTo>
                  <a:lnTo>
                    <a:pt x="1029" y="837"/>
                  </a:lnTo>
                  <a:lnTo>
                    <a:pt x="1034" y="833"/>
                  </a:lnTo>
                  <a:lnTo>
                    <a:pt x="1048" y="820"/>
                  </a:lnTo>
                  <a:lnTo>
                    <a:pt x="1049" y="807"/>
                  </a:lnTo>
                  <a:lnTo>
                    <a:pt x="1061" y="799"/>
                  </a:lnTo>
                  <a:lnTo>
                    <a:pt x="1064" y="794"/>
                  </a:lnTo>
                  <a:lnTo>
                    <a:pt x="1072" y="790"/>
                  </a:lnTo>
                  <a:lnTo>
                    <a:pt x="1076" y="780"/>
                  </a:lnTo>
                  <a:lnTo>
                    <a:pt x="1068" y="779"/>
                  </a:lnTo>
                  <a:lnTo>
                    <a:pt x="1068" y="769"/>
                  </a:lnTo>
                  <a:lnTo>
                    <a:pt x="1061" y="764"/>
                  </a:lnTo>
                  <a:lnTo>
                    <a:pt x="1063" y="756"/>
                  </a:lnTo>
                  <a:lnTo>
                    <a:pt x="1059" y="749"/>
                  </a:lnTo>
                  <a:lnTo>
                    <a:pt x="1063" y="747"/>
                  </a:lnTo>
                  <a:lnTo>
                    <a:pt x="1072" y="752"/>
                  </a:lnTo>
                  <a:lnTo>
                    <a:pt x="1076" y="745"/>
                  </a:lnTo>
                  <a:lnTo>
                    <a:pt x="1081" y="741"/>
                  </a:lnTo>
                  <a:lnTo>
                    <a:pt x="1089" y="741"/>
                  </a:lnTo>
                  <a:lnTo>
                    <a:pt x="1089" y="752"/>
                  </a:lnTo>
                  <a:lnTo>
                    <a:pt x="1083" y="767"/>
                  </a:lnTo>
                  <a:lnTo>
                    <a:pt x="1098" y="762"/>
                  </a:lnTo>
                  <a:lnTo>
                    <a:pt x="1111" y="762"/>
                  </a:lnTo>
                  <a:lnTo>
                    <a:pt x="1110" y="765"/>
                  </a:lnTo>
                  <a:lnTo>
                    <a:pt x="1102" y="765"/>
                  </a:lnTo>
                  <a:lnTo>
                    <a:pt x="1087" y="777"/>
                  </a:lnTo>
                  <a:lnTo>
                    <a:pt x="1083" y="784"/>
                  </a:lnTo>
                  <a:lnTo>
                    <a:pt x="1085" y="784"/>
                  </a:lnTo>
                  <a:lnTo>
                    <a:pt x="1093" y="777"/>
                  </a:lnTo>
                  <a:lnTo>
                    <a:pt x="1100" y="773"/>
                  </a:lnTo>
                  <a:lnTo>
                    <a:pt x="1106" y="769"/>
                  </a:lnTo>
                  <a:lnTo>
                    <a:pt x="1126" y="760"/>
                  </a:lnTo>
                  <a:lnTo>
                    <a:pt x="1149" y="749"/>
                  </a:lnTo>
                  <a:lnTo>
                    <a:pt x="1170" y="747"/>
                  </a:lnTo>
                  <a:lnTo>
                    <a:pt x="1158" y="733"/>
                  </a:lnTo>
                  <a:lnTo>
                    <a:pt x="1168" y="718"/>
                  </a:lnTo>
                  <a:lnTo>
                    <a:pt x="1173" y="713"/>
                  </a:lnTo>
                  <a:lnTo>
                    <a:pt x="1173" y="713"/>
                  </a:lnTo>
                  <a:lnTo>
                    <a:pt x="1181" y="70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8" name="Freeform 37">
              <a:extLst>
                <a:ext uri="{FF2B5EF4-FFF2-40B4-BE49-F238E27FC236}">
                  <a16:creationId xmlns:a16="http://schemas.microsoft.com/office/drawing/2014/main" id="{4089FD8F-0EF7-6CFD-529F-2F841DD22C7C}"/>
                </a:ext>
              </a:extLst>
            </p:cNvPr>
            <p:cNvSpPr>
              <a:spLocks/>
            </p:cNvSpPr>
            <p:nvPr/>
          </p:nvSpPr>
          <p:spPr bwMode="auto">
            <a:xfrm>
              <a:off x="3018420" y="4009652"/>
              <a:ext cx="30633" cy="67378"/>
            </a:xfrm>
            <a:custGeom>
              <a:avLst/>
              <a:gdLst>
                <a:gd name="T0" fmla="*/ 26 w 26"/>
                <a:gd name="T1" fmla="*/ 0 h 63"/>
                <a:gd name="T2" fmla="*/ 19 w 26"/>
                <a:gd name="T3" fmla="*/ 15 h 63"/>
                <a:gd name="T4" fmla="*/ 15 w 26"/>
                <a:gd name="T5" fmla="*/ 20 h 63"/>
                <a:gd name="T6" fmla="*/ 6 w 26"/>
                <a:gd name="T7" fmla="*/ 37 h 63"/>
                <a:gd name="T8" fmla="*/ 0 w 26"/>
                <a:gd name="T9" fmla="*/ 50 h 63"/>
                <a:gd name="T10" fmla="*/ 0 w 26"/>
                <a:gd name="T11" fmla="*/ 63 h 63"/>
                <a:gd name="T12" fmla="*/ 7 w 26"/>
                <a:gd name="T13" fmla="*/ 43 h 63"/>
                <a:gd name="T14" fmla="*/ 13 w 26"/>
                <a:gd name="T15" fmla="*/ 30 h 63"/>
                <a:gd name="T16" fmla="*/ 26 w 26"/>
                <a:gd name="T17" fmla="*/ 7 h 63"/>
                <a:gd name="T18" fmla="*/ 26 w 26"/>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3">
                  <a:moveTo>
                    <a:pt x="26" y="0"/>
                  </a:moveTo>
                  <a:lnTo>
                    <a:pt x="19" y="15"/>
                  </a:lnTo>
                  <a:lnTo>
                    <a:pt x="15" y="20"/>
                  </a:lnTo>
                  <a:lnTo>
                    <a:pt x="6" y="37"/>
                  </a:lnTo>
                  <a:lnTo>
                    <a:pt x="0" y="50"/>
                  </a:lnTo>
                  <a:lnTo>
                    <a:pt x="0" y="63"/>
                  </a:lnTo>
                  <a:lnTo>
                    <a:pt x="7" y="43"/>
                  </a:lnTo>
                  <a:lnTo>
                    <a:pt x="13" y="30"/>
                  </a:lnTo>
                  <a:lnTo>
                    <a:pt x="26" y="7"/>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9" name="Freeform 38">
              <a:extLst>
                <a:ext uri="{FF2B5EF4-FFF2-40B4-BE49-F238E27FC236}">
                  <a16:creationId xmlns:a16="http://schemas.microsoft.com/office/drawing/2014/main" id="{7DA67816-FC07-D49D-98AA-E87A9C67E9A1}"/>
                </a:ext>
              </a:extLst>
            </p:cNvPr>
            <p:cNvSpPr>
              <a:spLocks/>
            </p:cNvSpPr>
            <p:nvPr/>
          </p:nvSpPr>
          <p:spPr bwMode="auto">
            <a:xfrm>
              <a:off x="3018420" y="4009652"/>
              <a:ext cx="30633" cy="67378"/>
            </a:xfrm>
            <a:custGeom>
              <a:avLst/>
              <a:gdLst>
                <a:gd name="T0" fmla="*/ 26 w 26"/>
                <a:gd name="T1" fmla="*/ 0 h 63"/>
                <a:gd name="T2" fmla="*/ 19 w 26"/>
                <a:gd name="T3" fmla="*/ 15 h 63"/>
                <a:gd name="T4" fmla="*/ 15 w 26"/>
                <a:gd name="T5" fmla="*/ 20 h 63"/>
                <a:gd name="T6" fmla="*/ 6 w 26"/>
                <a:gd name="T7" fmla="*/ 37 h 63"/>
                <a:gd name="T8" fmla="*/ 0 w 26"/>
                <a:gd name="T9" fmla="*/ 50 h 63"/>
                <a:gd name="T10" fmla="*/ 0 w 26"/>
                <a:gd name="T11" fmla="*/ 63 h 63"/>
                <a:gd name="T12" fmla="*/ 7 w 26"/>
                <a:gd name="T13" fmla="*/ 43 h 63"/>
                <a:gd name="T14" fmla="*/ 13 w 26"/>
                <a:gd name="T15" fmla="*/ 30 h 63"/>
                <a:gd name="T16" fmla="*/ 26 w 26"/>
                <a:gd name="T17" fmla="*/ 7 h 63"/>
                <a:gd name="T18" fmla="*/ 26 w 26"/>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3">
                  <a:moveTo>
                    <a:pt x="26" y="0"/>
                  </a:moveTo>
                  <a:lnTo>
                    <a:pt x="19" y="15"/>
                  </a:lnTo>
                  <a:lnTo>
                    <a:pt x="15" y="20"/>
                  </a:lnTo>
                  <a:lnTo>
                    <a:pt x="6" y="37"/>
                  </a:lnTo>
                  <a:lnTo>
                    <a:pt x="0" y="50"/>
                  </a:lnTo>
                  <a:lnTo>
                    <a:pt x="0" y="63"/>
                  </a:lnTo>
                  <a:lnTo>
                    <a:pt x="7" y="43"/>
                  </a:lnTo>
                  <a:lnTo>
                    <a:pt x="13" y="30"/>
                  </a:lnTo>
                  <a:lnTo>
                    <a:pt x="26" y="7"/>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0" name="Freeform 39">
              <a:extLst>
                <a:ext uri="{FF2B5EF4-FFF2-40B4-BE49-F238E27FC236}">
                  <a16:creationId xmlns:a16="http://schemas.microsoft.com/office/drawing/2014/main" id="{B14B8EE8-5B49-9D06-E453-BB0E133459C3}"/>
                </a:ext>
              </a:extLst>
            </p:cNvPr>
            <p:cNvSpPr>
              <a:spLocks/>
            </p:cNvSpPr>
            <p:nvPr/>
          </p:nvSpPr>
          <p:spPr bwMode="auto">
            <a:xfrm>
              <a:off x="3275268" y="3832118"/>
              <a:ext cx="30633" cy="26737"/>
            </a:xfrm>
            <a:custGeom>
              <a:avLst/>
              <a:gdLst>
                <a:gd name="T0" fmla="*/ 26 w 26"/>
                <a:gd name="T1" fmla="*/ 0 h 25"/>
                <a:gd name="T2" fmla="*/ 19 w 26"/>
                <a:gd name="T3" fmla="*/ 6 h 25"/>
                <a:gd name="T4" fmla="*/ 9 w 26"/>
                <a:gd name="T5" fmla="*/ 15 h 25"/>
                <a:gd name="T6" fmla="*/ 4 w 26"/>
                <a:gd name="T7" fmla="*/ 19 h 25"/>
                <a:gd name="T8" fmla="*/ 0 w 26"/>
                <a:gd name="T9" fmla="*/ 25 h 25"/>
                <a:gd name="T10" fmla="*/ 21 w 26"/>
                <a:gd name="T11" fmla="*/ 8 h 25"/>
                <a:gd name="T12" fmla="*/ 26 w 26"/>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6" h="25">
                  <a:moveTo>
                    <a:pt x="26" y="0"/>
                  </a:moveTo>
                  <a:lnTo>
                    <a:pt x="19" y="6"/>
                  </a:lnTo>
                  <a:lnTo>
                    <a:pt x="9" y="15"/>
                  </a:lnTo>
                  <a:lnTo>
                    <a:pt x="4" y="19"/>
                  </a:lnTo>
                  <a:lnTo>
                    <a:pt x="0" y="25"/>
                  </a:lnTo>
                  <a:lnTo>
                    <a:pt x="21" y="8"/>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1" name="Freeform 40">
              <a:extLst>
                <a:ext uri="{FF2B5EF4-FFF2-40B4-BE49-F238E27FC236}">
                  <a16:creationId xmlns:a16="http://schemas.microsoft.com/office/drawing/2014/main" id="{58D59085-A4DA-35AB-FD13-81444D58A92E}"/>
                </a:ext>
              </a:extLst>
            </p:cNvPr>
            <p:cNvSpPr>
              <a:spLocks/>
            </p:cNvSpPr>
            <p:nvPr/>
          </p:nvSpPr>
          <p:spPr bwMode="auto">
            <a:xfrm>
              <a:off x="3275268" y="3832118"/>
              <a:ext cx="30633" cy="26737"/>
            </a:xfrm>
            <a:custGeom>
              <a:avLst/>
              <a:gdLst>
                <a:gd name="T0" fmla="*/ 26 w 26"/>
                <a:gd name="T1" fmla="*/ 0 h 25"/>
                <a:gd name="T2" fmla="*/ 19 w 26"/>
                <a:gd name="T3" fmla="*/ 6 h 25"/>
                <a:gd name="T4" fmla="*/ 9 w 26"/>
                <a:gd name="T5" fmla="*/ 15 h 25"/>
                <a:gd name="T6" fmla="*/ 4 w 26"/>
                <a:gd name="T7" fmla="*/ 19 h 25"/>
                <a:gd name="T8" fmla="*/ 0 w 26"/>
                <a:gd name="T9" fmla="*/ 25 h 25"/>
                <a:gd name="T10" fmla="*/ 21 w 26"/>
                <a:gd name="T11" fmla="*/ 8 h 25"/>
                <a:gd name="T12" fmla="*/ 26 w 26"/>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6" h="25">
                  <a:moveTo>
                    <a:pt x="26" y="0"/>
                  </a:moveTo>
                  <a:lnTo>
                    <a:pt x="19" y="6"/>
                  </a:lnTo>
                  <a:lnTo>
                    <a:pt x="9" y="15"/>
                  </a:lnTo>
                  <a:lnTo>
                    <a:pt x="4" y="19"/>
                  </a:lnTo>
                  <a:lnTo>
                    <a:pt x="0" y="25"/>
                  </a:lnTo>
                  <a:lnTo>
                    <a:pt x="21" y="8"/>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2" name="Freeform 41">
              <a:extLst>
                <a:ext uri="{FF2B5EF4-FFF2-40B4-BE49-F238E27FC236}">
                  <a16:creationId xmlns:a16="http://schemas.microsoft.com/office/drawing/2014/main" id="{E963BB41-F779-D1E1-36FC-8BCB26CF81BA}"/>
                </a:ext>
              </a:extLst>
            </p:cNvPr>
            <p:cNvSpPr>
              <a:spLocks/>
            </p:cNvSpPr>
            <p:nvPr/>
          </p:nvSpPr>
          <p:spPr bwMode="auto">
            <a:xfrm>
              <a:off x="3062014" y="3975429"/>
              <a:ext cx="18851" cy="23529"/>
            </a:xfrm>
            <a:custGeom>
              <a:avLst/>
              <a:gdLst>
                <a:gd name="T0" fmla="*/ 6 w 16"/>
                <a:gd name="T1" fmla="*/ 7 h 22"/>
                <a:gd name="T2" fmla="*/ 4 w 16"/>
                <a:gd name="T3" fmla="*/ 13 h 22"/>
                <a:gd name="T4" fmla="*/ 0 w 16"/>
                <a:gd name="T5" fmla="*/ 20 h 22"/>
                <a:gd name="T6" fmla="*/ 0 w 16"/>
                <a:gd name="T7" fmla="*/ 22 h 22"/>
                <a:gd name="T8" fmla="*/ 12 w 16"/>
                <a:gd name="T9" fmla="*/ 9 h 22"/>
                <a:gd name="T10" fmla="*/ 16 w 16"/>
                <a:gd name="T11" fmla="*/ 1 h 22"/>
                <a:gd name="T12" fmla="*/ 12 w 16"/>
                <a:gd name="T13" fmla="*/ 0 h 22"/>
                <a:gd name="T14" fmla="*/ 6 w 16"/>
                <a:gd name="T15" fmla="*/ 7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2">
                  <a:moveTo>
                    <a:pt x="6" y="7"/>
                  </a:moveTo>
                  <a:lnTo>
                    <a:pt x="4" y="13"/>
                  </a:lnTo>
                  <a:lnTo>
                    <a:pt x="0" y="20"/>
                  </a:lnTo>
                  <a:lnTo>
                    <a:pt x="0" y="22"/>
                  </a:lnTo>
                  <a:lnTo>
                    <a:pt x="12" y="9"/>
                  </a:lnTo>
                  <a:lnTo>
                    <a:pt x="16" y="1"/>
                  </a:lnTo>
                  <a:lnTo>
                    <a:pt x="12" y="0"/>
                  </a:lnTo>
                  <a:lnTo>
                    <a:pt x="6"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3" name="Freeform 42">
              <a:extLst>
                <a:ext uri="{FF2B5EF4-FFF2-40B4-BE49-F238E27FC236}">
                  <a16:creationId xmlns:a16="http://schemas.microsoft.com/office/drawing/2014/main" id="{CFB42C62-846E-8E2F-EB6C-D1695D0A2034}"/>
                </a:ext>
              </a:extLst>
            </p:cNvPr>
            <p:cNvSpPr>
              <a:spLocks/>
            </p:cNvSpPr>
            <p:nvPr/>
          </p:nvSpPr>
          <p:spPr bwMode="auto">
            <a:xfrm>
              <a:off x="3062014" y="3975429"/>
              <a:ext cx="18851" cy="23529"/>
            </a:xfrm>
            <a:custGeom>
              <a:avLst/>
              <a:gdLst>
                <a:gd name="T0" fmla="*/ 6 w 16"/>
                <a:gd name="T1" fmla="*/ 7 h 22"/>
                <a:gd name="T2" fmla="*/ 4 w 16"/>
                <a:gd name="T3" fmla="*/ 13 h 22"/>
                <a:gd name="T4" fmla="*/ 0 w 16"/>
                <a:gd name="T5" fmla="*/ 20 h 22"/>
                <a:gd name="T6" fmla="*/ 0 w 16"/>
                <a:gd name="T7" fmla="*/ 22 h 22"/>
                <a:gd name="T8" fmla="*/ 12 w 16"/>
                <a:gd name="T9" fmla="*/ 9 h 22"/>
                <a:gd name="T10" fmla="*/ 16 w 16"/>
                <a:gd name="T11" fmla="*/ 1 h 22"/>
                <a:gd name="T12" fmla="*/ 12 w 16"/>
                <a:gd name="T13" fmla="*/ 0 h 22"/>
                <a:gd name="T14" fmla="*/ 6 w 16"/>
                <a:gd name="T15" fmla="*/ 7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2">
                  <a:moveTo>
                    <a:pt x="6" y="7"/>
                  </a:moveTo>
                  <a:lnTo>
                    <a:pt x="4" y="13"/>
                  </a:lnTo>
                  <a:lnTo>
                    <a:pt x="0" y="20"/>
                  </a:lnTo>
                  <a:lnTo>
                    <a:pt x="0" y="22"/>
                  </a:lnTo>
                  <a:lnTo>
                    <a:pt x="12" y="9"/>
                  </a:lnTo>
                  <a:lnTo>
                    <a:pt x="16" y="1"/>
                  </a:lnTo>
                  <a:lnTo>
                    <a:pt x="12" y="0"/>
                  </a:lnTo>
                  <a:lnTo>
                    <a:pt x="6"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4" name="Freeform 43">
              <a:extLst>
                <a:ext uri="{FF2B5EF4-FFF2-40B4-BE49-F238E27FC236}">
                  <a16:creationId xmlns:a16="http://schemas.microsoft.com/office/drawing/2014/main" id="{6EEEDA08-67A7-7CE9-A7A2-FC48CB3FF605}"/>
                </a:ext>
              </a:extLst>
            </p:cNvPr>
            <p:cNvSpPr>
              <a:spLocks/>
            </p:cNvSpPr>
            <p:nvPr/>
          </p:nvSpPr>
          <p:spPr bwMode="auto">
            <a:xfrm>
              <a:off x="3084399" y="3943344"/>
              <a:ext cx="44771" cy="32084"/>
            </a:xfrm>
            <a:custGeom>
              <a:avLst/>
              <a:gdLst>
                <a:gd name="T0" fmla="*/ 28 w 38"/>
                <a:gd name="T1" fmla="*/ 7 h 30"/>
                <a:gd name="T2" fmla="*/ 15 w 38"/>
                <a:gd name="T3" fmla="*/ 15 h 30"/>
                <a:gd name="T4" fmla="*/ 10 w 38"/>
                <a:gd name="T5" fmla="*/ 20 h 30"/>
                <a:gd name="T6" fmla="*/ 2 w 38"/>
                <a:gd name="T7" fmla="*/ 22 h 30"/>
                <a:gd name="T8" fmla="*/ 0 w 38"/>
                <a:gd name="T9" fmla="*/ 22 h 30"/>
                <a:gd name="T10" fmla="*/ 2 w 38"/>
                <a:gd name="T11" fmla="*/ 30 h 30"/>
                <a:gd name="T12" fmla="*/ 23 w 38"/>
                <a:gd name="T13" fmla="*/ 15 h 30"/>
                <a:gd name="T14" fmla="*/ 36 w 38"/>
                <a:gd name="T15" fmla="*/ 7 h 30"/>
                <a:gd name="T16" fmla="*/ 38 w 38"/>
                <a:gd name="T17" fmla="*/ 1 h 30"/>
                <a:gd name="T18" fmla="*/ 36 w 38"/>
                <a:gd name="T19" fmla="*/ 0 h 30"/>
                <a:gd name="T20" fmla="*/ 28 w 38"/>
                <a:gd name="T21"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28" y="7"/>
                  </a:moveTo>
                  <a:lnTo>
                    <a:pt x="15" y="15"/>
                  </a:lnTo>
                  <a:lnTo>
                    <a:pt x="10" y="20"/>
                  </a:lnTo>
                  <a:lnTo>
                    <a:pt x="2" y="22"/>
                  </a:lnTo>
                  <a:lnTo>
                    <a:pt x="0" y="22"/>
                  </a:lnTo>
                  <a:lnTo>
                    <a:pt x="2" y="30"/>
                  </a:lnTo>
                  <a:lnTo>
                    <a:pt x="23" y="15"/>
                  </a:lnTo>
                  <a:lnTo>
                    <a:pt x="36" y="7"/>
                  </a:lnTo>
                  <a:lnTo>
                    <a:pt x="38" y="1"/>
                  </a:lnTo>
                  <a:lnTo>
                    <a:pt x="36" y="0"/>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5" name="Freeform 44">
              <a:extLst>
                <a:ext uri="{FF2B5EF4-FFF2-40B4-BE49-F238E27FC236}">
                  <a16:creationId xmlns:a16="http://schemas.microsoft.com/office/drawing/2014/main" id="{D28B1C66-D9A2-9902-FFFD-4F05A1B2D1B5}"/>
                </a:ext>
              </a:extLst>
            </p:cNvPr>
            <p:cNvSpPr>
              <a:spLocks/>
            </p:cNvSpPr>
            <p:nvPr/>
          </p:nvSpPr>
          <p:spPr bwMode="auto">
            <a:xfrm>
              <a:off x="3084399" y="3943344"/>
              <a:ext cx="44771" cy="32084"/>
            </a:xfrm>
            <a:custGeom>
              <a:avLst/>
              <a:gdLst>
                <a:gd name="T0" fmla="*/ 28 w 38"/>
                <a:gd name="T1" fmla="*/ 7 h 30"/>
                <a:gd name="T2" fmla="*/ 15 w 38"/>
                <a:gd name="T3" fmla="*/ 15 h 30"/>
                <a:gd name="T4" fmla="*/ 10 w 38"/>
                <a:gd name="T5" fmla="*/ 20 h 30"/>
                <a:gd name="T6" fmla="*/ 2 w 38"/>
                <a:gd name="T7" fmla="*/ 22 h 30"/>
                <a:gd name="T8" fmla="*/ 0 w 38"/>
                <a:gd name="T9" fmla="*/ 22 h 30"/>
                <a:gd name="T10" fmla="*/ 2 w 38"/>
                <a:gd name="T11" fmla="*/ 30 h 30"/>
                <a:gd name="T12" fmla="*/ 23 w 38"/>
                <a:gd name="T13" fmla="*/ 15 h 30"/>
                <a:gd name="T14" fmla="*/ 36 w 38"/>
                <a:gd name="T15" fmla="*/ 7 h 30"/>
                <a:gd name="T16" fmla="*/ 38 w 38"/>
                <a:gd name="T17" fmla="*/ 1 h 30"/>
                <a:gd name="T18" fmla="*/ 36 w 38"/>
                <a:gd name="T19" fmla="*/ 0 h 30"/>
                <a:gd name="T20" fmla="*/ 28 w 38"/>
                <a:gd name="T21"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28" y="7"/>
                  </a:moveTo>
                  <a:lnTo>
                    <a:pt x="15" y="15"/>
                  </a:lnTo>
                  <a:lnTo>
                    <a:pt x="10" y="20"/>
                  </a:lnTo>
                  <a:lnTo>
                    <a:pt x="2" y="22"/>
                  </a:lnTo>
                  <a:lnTo>
                    <a:pt x="0" y="22"/>
                  </a:lnTo>
                  <a:lnTo>
                    <a:pt x="2" y="30"/>
                  </a:lnTo>
                  <a:lnTo>
                    <a:pt x="23" y="15"/>
                  </a:lnTo>
                  <a:lnTo>
                    <a:pt x="36" y="7"/>
                  </a:lnTo>
                  <a:lnTo>
                    <a:pt x="38" y="1"/>
                  </a:lnTo>
                  <a:lnTo>
                    <a:pt x="36" y="0"/>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6" name="Freeform 53">
              <a:extLst>
                <a:ext uri="{FF2B5EF4-FFF2-40B4-BE49-F238E27FC236}">
                  <a16:creationId xmlns:a16="http://schemas.microsoft.com/office/drawing/2014/main" id="{8DAE3703-0227-CDEA-2EAD-AA019ABEA00B}"/>
                </a:ext>
              </a:extLst>
            </p:cNvPr>
            <p:cNvSpPr>
              <a:spLocks/>
            </p:cNvSpPr>
            <p:nvPr/>
          </p:nvSpPr>
          <p:spPr bwMode="auto">
            <a:xfrm>
              <a:off x="4367460" y="3709129"/>
              <a:ext cx="41237" cy="22459"/>
            </a:xfrm>
            <a:custGeom>
              <a:avLst/>
              <a:gdLst>
                <a:gd name="T0" fmla="*/ 17 w 35"/>
                <a:gd name="T1" fmla="*/ 15 h 21"/>
                <a:gd name="T2" fmla="*/ 30 w 35"/>
                <a:gd name="T3" fmla="*/ 6 h 21"/>
                <a:gd name="T4" fmla="*/ 35 w 35"/>
                <a:gd name="T5" fmla="*/ 0 h 21"/>
                <a:gd name="T6" fmla="*/ 28 w 35"/>
                <a:gd name="T7" fmla="*/ 6 h 21"/>
                <a:gd name="T8" fmla="*/ 28 w 35"/>
                <a:gd name="T9" fmla="*/ 8 h 21"/>
                <a:gd name="T10" fmla="*/ 20 w 35"/>
                <a:gd name="T11" fmla="*/ 12 h 21"/>
                <a:gd name="T12" fmla="*/ 15 w 35"/>
                <a:gd name="T13" fmla="*/ 15 h 21"/>
                <a:gd name="T14" fmla="*/ 7 w 35"/>
                <a:gd name="T15" fmla="*/ 19 h 21"/>
                <a:gd name="T16" fmla="*/ 0 w 35"/>
                <a:gd name="T17" fmla="*/ 19 h 21"/>
                <a:gd name="T18" fmla="*/ 5 w 35"/>
                <a:gd name="T19" fmla="*/ 21 h 21"/>
                <a:gd name="T20" fmla="*/ 13 w 35"/>
                <a:gd name="T21" fmla="*/ 17 h 21"/>
                <a:gd name="T22" fmla="*/ 17 w 35"/>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1">
                  <a:moveTo>
                    <a:pt x="17" y="15"/>
                  </a:moveTo>
                  <a:lnTo>
                    <a:pt x="30" y="6"/>
                  </a:lnTo>
                  <a:lnTo>
                    <a:pt x="35" y="0"/>
                  </a:lnTo>
                  <a:lnTo>
                    <a:pt x="28" y="6"/>
                  </a:lnTo>
                  <a:lnTo>
                    <a:pt x="28" y="8"/>
                  </a:lnTo>
                  <a:lnTo>
                    <a:pt x="20" y="12"/>
                  </a:lnTo>
                  <a:lnTo>
                    <a:pt x="15" y="15"/>
                  </a:lnTo>
                  <a:lnTo>
                    <a:pt x="7" y="19"/>
                  </a:lnTo>
                  <a:lnTo>
                    <a:pt x="0" y="19"/>
                  </a:lnTo>
                  <a:lnTo>
                    <a:pt x="5" y="21"/>
                  </a:lnTo>
                  <a:lnTo>
                    <a:pt x="13" y="17"/>
                  </a:lnTo>
                  <a:lnTo>
                    <a:pt x="17" y="1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7" name="Freeform 54">
              <a:extLst>
                <a:ext uri="{FF2B5EF4-FFF2-40B4-BE49-F238E27FC236}">
                  <a16:creationId xmlns:a16="http://schemas.microsoft.com/office/drawing/2014/main" id="{2F6ECC66-EA67-1457-B437-CBA6F3F8E97F}"/>
                </a:ext>
              </a:extLst>
            </p:cNvPr>
            <p:cNvSpPr>
              <a:spLocks/>
            </p:cNvSpPr>
            <p:nvPr/>
          </p:nvSpPr>
          <p:spPr bwMode="auto">
            <a:xfrm>
              <a:off x="4367460" y="3709129"/>
              <a:ext cx="41237" cy="22459"/>
            </a:xfrm>
            <a:custGeom>
              <a:avLst/>
              <a:gdLst>
                <a:gd name="T0" fmla="*/ 17 w 35"/>
                <a:gd name="T1" fmla="*/ 15 h 21"/>
                <a:gd name="T2" fmla="*/ 30 w 35"/>
                <a:gd name="T3" fmla="*/ 6 h 21"/>
                <a:gd name="T4" fmla="*/ 35 w 35"/>
                <a:gd name="T5" fmla="*/ 0 h 21"/>
                <a:gd name="T6" fmla="*/ 28 w 35"/>
                <a:gd name="T7" fmla="*/ 6 h 21"/>
                <a:gd name="T8" fmla="*/ 28 w 35"/>
                <a:gd name="T9" fmla="*/ 8 h 21"/>
                <a:gd name="T10" fmla="*/ 20 w 35"/>
                <a:gd name="T11" fmla="*/ 12 h 21"/>
                <a:gd name="T12" fmla="*/ 15 w 35"/>
                <a:gd name="T13" fmla="*/ 15 h 21"/>
                <a:gd name="T14" fmla="*/ 7 w 35"/>
                <a:gd name="T15" fmla="*/ 19 h 21"/>
                <a:gd name="T16" fmla="*/ 0 w 35"/>
                <a:gd name="T17" fmla="*/ 19 h 21"/>
                <a:gd name="T18" fmla="*/ 5 w 35"/>
                <a:gd name="T19" fmla="*/ 21 h 21"/>
                <a:gd name="T20" fmla="*/ 13 w 35"/>
                <a:gd name="T21" fmla="*/ 17 h 21"/>
                <a:gd name="T22" fmla="*/ 17 w 35"/>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1">
                  <a:moveTo>
                    <a:pt x="17" y="15"/>
                  </a:moveTo>
                  <a:lnTo>
                    <a:pt x="30" y="6"/>
                  </a:lnTo>
                  <a:lnTo>
                    <a:pt x="35" y="0"/>
                  </a:lnTo>
                  <a:lnTo>
                    <a:pt x="28" y="6"/>
                  </a:lnTo>
                  <a:lnTo>
                    <a:pt x="28" y="8"/>
                  </a:lnTo>
                  <a:lnTo>
                    <a:pt x="20" y="12"/>
                  </a:lnTo>
                  <a:lnTo>
                    <a:pt x="15" y="15"/>
                  </a:lnTo>
                  <a:lnTo>
                    <a:pt x="7" y="19"/>
                  </a:lnTo>
                  <a:lnTo>
                    <a:pt x="0" y="19"/>
                  </a:lnTo>
                  <a:lnTo>
                    <a:pt x="5" y="21"/>
                  </a:lnTo>
                  <a:lnTo>
                    <a:pt x="13" y="17"/>
                  </a:lnTo>
                  <a:lnTo>
                    <a:pt x="17" y="1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8" name="Freeform 67">
              <a:extLst>
                <a:ext uri="{FF2B5EF4-FFF2-40B4-BE49-F238E27FC236}">
                  <a16:creationId xmlns:a16="http://schemas.microsoft.com/office/drawing/2014/main" id="{6CCDB31E-B6CC-7F4C-3243-E62CA2E1C50E}"/>
                </a:ext>
              </a:extLst>
            </p:cNvPr>
            <p:cNvSpPr>
              <a:spLocks/>
            </p:cNvSpPr>
            <p:nvPr/>
          </p:nvSpPr>
          <p:spPr bwMode="auto">
            <a:xfrm>
              <a:off x="3043162" y="1524176"/>
              <a:ext cx="652724" cy="673774"/>
            </a:xfrm>
            <a:custGeom>
              <a:avLst/>
              <a:gdLst>
                <a:gd name="T0" fmla="*/ 7 w 554"/>
                <a:gd name="T1" fmla="*/ 69 h 630"/>
                <a:gd name="T2" fmla="*/ 7 w 554"/>
                <a:gd name="T3" fmla="*/ 103 h 630"/>
                <a:gd name="T4" fmla="*/ 7 w 554"/>
                <a:gd name="T5" fmla="*/ 126 h 630"/>
                <a:gd name="T6" fmla="*/ 15 w 554"/>
                <a:gd name="T7" fmla="*/ 160 h 630"/>
                <a:gd name="T8" fmla="*/ 26 w 554"/>
                <a:gd name="T9" fmla="*/ 203 h 630"/>
                <a:gd name="T10" fmla="*/ 28 w 554"/>
                <a:gd name="T11" fmla="*/ 229 h 630"/>
                <a:gd name="T12" fmla="*/ 33 w 554"/>
                <a:gd name="T13" fmla="*/ 261 h 630"/>
                <a:gd name="T14" fmla="*/ 35 w 554"/>
                <a:gd name="T15" fmla="*/ 301 h 630"/>
                <a:gd name="T16" fmla="*/ 45 w 554"/>
                <a:gd name="T17" fmla="*/ 325 h 630"/>
                <a:gd name="T18" fmla="*/ 48 w 554"/>
                <a:gd name="T19" fmla="*/ 353 h 630"/>
                <a:gd name="T20" fmla="*/ 45 w 554"/>
                <a:gd name="T21" fmla="*/ 382 h 630"/>
                <a:gd name="T22" fmla="*/ 28 w 554"/>
                <a:gd name="T23" fmla="*/ 400 h 630"/>
                <a:gd name="T24" fmla="*/ 39 w 554"/>
                <a:gd name="T25" fmla="*/ 425 h 630"/>
                <a:gd name="T26" fmla="*/ 58 w 554"/>
                <a:gd name="T27" fmla="*/ 436 h 630"/>
                <a:gd name="T28" fmla="*/ 272 w 554"/>
                <a:gd name="T29" fmla="*/ 626 h 630"/>
                <a:gd name="T30" fmla="*/ 462 w 554"/>
                <a:gd name="T31" fmla="*/ 609 h 630"/>
                <a:gd name="T32" fmla="*/ 458 w 554"/>
                <a:gd name="T33" fmla="*/ 581 h 630"/>
                <a:gd name="T34" fmla="*/ 439 w 554"/>
                <a:gd name="T35" fmla="*/ 562 h 630"/>
                <a:gd name="T36" fmla="*/ 411 w 554"/>
                <a:gd name="T37" fmla="*/ 543 h 630"/>
                <a:gd name="T38" fmla="*/ 383 w 554"/>
                <a:gd name="T39" fmla="*/ 519 h 630"/>
                <a:gd name="T40" fmla="*/ 360 w 554"/>
                <a:gd name="T41" fmla="*/ 506 h 630"/>
                <a:gd name="T42" fmla="*/ 334 w 554"/>
                <a:gd name="T43" fmla="*/ 489 h 630"/>
                <a:gd name="T44" fmla="*/ 334 w 554"/>
                <a:gd name="T45" fmla="*/ 455 h 630"/>
                <a:gd name="T46" fmla="*/ 344 w 554"/>
                <a:gd name="T47" fmla="*/ 415 h 630"/>
                <a:gd name="T48" fmla="*/ 325 w 554"/>
                <a:gd name="T49" fmla="*/ 395 h 630"/>
                <a:gd name="T50" fmla="*/ 334 w 554"/>
                <a:gd name="T51" fmla="*/ 374 h 630"/>
                <a:gd name="T52" fmla="*/ 362 w 554"/>
                <a:gd name="T53" fmla="*/ 351 h 630"/>
                <a:gd name="T54" fmla="*/ 366 w 554"/>
                <a:gd name="T55" fmla="*/ 282 h 630"/>
                <a:gd name="T56" fmla="*/ 376 w 554"/>
                <a:gd name="T57" fmla="*/ 273 h 630"/>
                <a:gd name="T58" fmla="*/ 402 w 554"/>
                <a:gd name="T59" fmla="*/ 248 h 630"/>
                <a:gd name="T60" fmla="*/ 419 w 554"/>
                <a:gd name="T61" fmla="*/ 231 h 630"/>
                <a:gd name="T62" fmla="*/ 471 w 554"/>
                <a:gd name="T63" fmla="*/ 173 h 630"/>
                <a:gd name="T64" fmla="*/ 513 w 554"/>
                <a:gd name="T65" fmla="*/ 152 h 630"/>
                <a:gd name="T66" fmla="*/ 548 w 554"/>
                <a:gd name="T67" fmla="*/ 132 h 630"/>
                <a:gd name="T68" fmla="*/ 532 w 554"/>
                <a:gd name="T69" fmla="*/ 130 h 630"/>
                <a:gd name="T70" fmla="*/ 516 w 554"/>
                <a:gd name="T71" fmla="*/ 116 h 630"/>
                <a:gd name="T72" fmla="*/ 483 w 554"/>
                <a:gd name="T73" fmla="*/ 120 h 630"/>
                <a:gd name="T74" fmla="*/ 466 w 554"/>
                <a:gd name="T75" fmla="*/ 115 h 630"/>
                <a:gd name="T76" fmla="*/ 454 w 554"/>
                <a:gd name="T77" fmla="*/ 109 h 630"/>
                <a:gd name="T78" fmla="*/ 421 w 554"/>
                <a:gd name="T79" fmla="*/ 132 h 630"/>
                <a:gd name="T80" fmla="*/ 398 w 554"/>
                <a:gd name="T81" fmla="*/ 118 h 630"/>
                <a:gd name="T82" fmla="*/ 368 w 554"/>
                <a:gd name="T83" fmla="*/ 101 h 630"/>
                <a:gd name="T84" fmla="*/ 349 w 554"/>
                <a:gd name="T85" fmla="*/ 111 h 630"/>
                <a:gd name="T86" fmla="*/ 338 w 554"/>
                <a:gd name="T87" fmla="*/ 92 h 630"/>
                <a:gd name="T88" fmla="*/ 304 w 554"/>
                <a:gd name="T89" fmla="*/ 75 h 630"/>
                <a:gd name="T90" fmla="*/ 280 w 554"/>
                <a:gd name="T91" fmla="*/ 77 h 630"/>
                <a:gd name="T92" fmla="*/ 270 w 554"/>
                <a:gd name="T93" fmla="*/ 85 h 630"/>
                <a:gd name="T94" fmla="*/ 244 w 554"/>
                <a:gd name="T95" fmla="*/ 79 h 630"/>
                <a:gd name="T96" fmla="*/ 193 w 554"/>
                <a:gd name="T97" fmla="*/ 69 h 630"/>
                <a:gd name="T98" fmla="*/ 182 w 554"/>
                <a:gd name="T99" fmla="*/ 51 h 630"/>
                <a:gd name="T100" fmla="*/ 165 w 554"/>
                <a:gd name="T101" fmla="*/ 4 h 630"/>
                <a:gd name="T102" fmla="*/ 148 w 554"/>
                <a:gd name="T103" fmla="*/ 34 h 630"/>
                <a:gd name="T104" fmla="*/ 0 w 554"/>
                <a:gd name="T105" fmla="*/ 41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4" h="630">
                  <a:moveTo>
                    <a:pt x="0" y="45"/>
                  </a:moveTo>
                  <a:lnTo>
                    <a:pt x="1" y="51"/>
                  </a:lnTo>
                  <a:lnTo>
                    <a:pt x="7" y="69"/>
                  </a:lnTo>
                  <a:lnTo>
                    <a:pt x="9" y="77"/>
                  </a:lnTo>
                  <a:lnTo>
                    <a:pt x="5" y="90"/>
                  </a:lnTo>
                  <a:lnTo>
                    <a:pt x="7" y="103"/>
                  </a:lnTo>
                  <a:lnTo>
                    <a:pt x="5" y="109"/>
                  </a:lnTo>
                  <a:lnTo>
                    <a:pt x="7" y="113"/>
                  </a:lnTo>
                  <a:lnTo>
                    <a:pt x="7" y="126"/>
                  </a:lnTo>
                  <a:lnTo>
                    <a:pt x="7" y="133"/>
                  </a:lnTo>
                  <a:lnTo>
                    <a:pt x="15" y="156"/>
                  </a:lnTo>
                  <a:lnTo>
                    <a:pt x="15" y="160"/>
                  </a:lnTo>
                  <a:lnTo>
                    <a:pt x="24" y="180"/>
                  </a:lnTo>
                  <a:lnTo>
                    <a:pt x="26" y="195"/>
                  </a:lnTo>
                  <a:lnTo>
                    <a:pt x="26" y="203"/>
                  </a:lnTo>
                  <a:lnTo>
                    <a:pt x="26" y="209"/>
                  </a:lnTo>
                  <a:lnTo>
                    <a:pt x="28" y="216"/>
                  </a:lnTo>
                  <a:lnTo>
                    <a:pt x="28" y="229"/>
                  </a:lnTo>
                  <a:lnTo>
                    <a:pt x="30" y="244"/>
                  </a:lnTo>
                  <a:lnTo>
                    <a:pt x="30" y="254"/>
                  </a:lnTo>
                  <a:lnTo>
                    <a:pt x="33" y="261"/>
                  </a:lnTo>
                  <a:lnTo>
                    <a:pt x="32" y="269"/>
                  </a:lnTo>
                  <a:lnTo>
                    <a:pt x="32" y="295"/>
                  </a:lnTo>
                  <a:lnTo>
                    <a:pt x="35" y="301"/>
                  </a:lnTo>
                  <a:lnTo>
                    <a:pt x="35" y="308"/>
                  </a:lnTo>
                  <a:lnTo>
                    <a:pt x="37" y="314"/>
                  </a:lnTo>
                  <a:lnTo>
                    <a:pt x="45" y="325"/>
                  </a:lnTo>
                  <a:lnTo>
                    <a:pt x="47" y="333"/>
                  </a:lnTo>
                  <a:lnTo>
                    <a:pt x="47" y="340"/>
                  </a:lnTo>
                  <a:lnTo>
                    <a:pt x="48" y="353"/>
                  </a:lnTo>
                  <a:lnTo>
                    <a:pt x="48" y="361"/>
                  </a:lnTo>
                  <a:lnTo>
                    <a:pt x="48" y="368"/>
                  </a:lnTo>
                  <a:lnTo>
                    <a:pt x="45" y="382"/>
                  </a:lnTo>
                  <a:lnTo>
                    <a:pt x="41" y="389"/>
                  </a:lnTo>
                  <a:lnTo>
                    <a:pt x="35" y="393"/>
                  </a:lnTo>
                  <a:lnTo>
                    <a:pt x="28" y="400"/>
                  </a:lnTo>
                  <a:lnTo>
                    <a:pt x="26" y="404"/>
                  </a:lnTo>
                  <a:lnTo>
                    <a:pt x="32" y="412"/>
                  </a:lnTo>
                  <a:lnTo>
                    <a:pt x="39" y="425"/>
                  </a:lnTo>
                  <a:lnTo>
                    <a:pt x="47" y="427"/>
                  </a:lnTo>
                  <a:lnTo>
                    <a:pt x="52" y="430"/>
                  </a:lnTo>
                  <a:lnTo>
                    <a:pt x="58" y="436"/>
                  </a:lnTo>
                  <a:lnTo>
                    <a:pt x="58" y="630"/>
                  </a:lnTo>
                  <a:lnTo>
                    <a:pt x="139" y="630"/>
                  </a:lnTo>
                  <a:lnTo>
                    <a:pt x="272" y="626"/>
                  </a:lnTo>
                  <a:lnTo>
                    <a:pt x="383" y="622"/>
                  </a:lnTo>
                  <a:lnTo>
                    <a:pt x="464" y="617"/>
                  </a:lnTo>
                  <a:lnTo>
                    <a:pt x="462" y="609"/>
                  </a:lnTo>
                  <a:lnTo>
                    <a:pt x="462" y="607"/>
                  </a:lnTo>
                  <a:lnTo>
                    <a:pt x="460" y="600"/>
                  </a:lnTo>
                  <a:lnTo>
                    <a:pt x="458" y="581"/>
                  </a:lnTo>
                  <a:lnTo>
                    <a:pt x="453" y="573"/>
                  </a:lnTo>
                  <a:lnTo>
                    <a:pt x="445" y="566"/>
                  </a:lnTo>
                  <a:lnTo>
                    <a:pt x="439" y="562"/>
                  </a:lnTo>
                  <a:lnTo>
                    <a:pt x="432" y="560"/>
                  </a:lnTo>
                  <a:lnTo>
                    <a:pt x="424" y="556"/>
                  </a:lnTo>
                  <a:lnTo>
                    <a:pt x="411" y="543"/>
                  </a:lnTo>
                  <a:lnTo>
                    <a:pt x="402" y="530"/>
                  </a:lnTo>
                  <a:lnTo>
                    <a:pt x="392" y="523"/>
                  </a:lnTo>
                  <a:lnTo>
                    <a:pt x="383" y="519"/>
                  </a:lnTo>
                  <a:lnTo>
                    <a:pt x="377" y="515"/>
                  </a:lnTo>
                  <a:lnTo>
                    <a:pt x="372" y="508"/>
                  </a:lnTo>
                  <a:lnTo>
                    <a:pt x="360" y="506"/>
                  </a:lnTo>
                  <a:lnTo>
                    <a:pt x="353" y="504"/>
                  </a:lnTo>
                  <a:lnTo>
                    <a:pt x="345" y="496"/>
                  </a:lnTo>
                  <a:lnTo>
                    <a:pt x="334" y="489"/>
                  </a:lnTo>
                  <a:lnTo>
                    <a:pt x="338" y="481"/>
                  </a:lnTo>
                  <a:lnTo>
                    <a:pt x="338" y="470"/>
                  </a:lnTo>
                  <a:lnTo>
                    <a:pt x="334" y="455"/>
                  </a:lnTo>
                  <a:lnTo>
                    <a:pt x="338" y="447"/>
                  </a:lnTo>
                  <a:lnTo>
                    <a:pt x="336" y="434"/>
                  </a:lnTo>
                  <a:lnTo>
                    <a:pt x="344" y="415"/>
                  </a:lnTo>
                  <a:lnTo>
                    <a:pt x="336" y="402"/>
                  </a:lnTo>
                  <a:lnTo>
                    <a:pt x="330" y="402"/>
                  </a:lnTo>
                  <a:lnTo>
                    <a:pt x="325" y="395"/>
                  </a:lnTo>
                  <a:lnTo>
                    <a:pt x="325" y="387"/>
                  </a:lnTo>
                  <a:lnTo>
                    <a:pt x="330" y="382"/>
                  </a:lnTo>
                  <a:lnTo>
                    <a:pt x="334" y="374"/>
                  </a:lnTo>
                  <a:lnTo>
                    <a:pt x="336" y="367"/>
                  </a:lnTo>
                  <a:lnTo>
                    <a:pt x="349" y="357"/>
                  </a:lnTo>
                  <a:lnTo>
                    <a:pt x="362" y="351"/>
                  </a:lnTo>
                  <a:lnTo>
                    <a:pt x="366" y="344"/>
                  </a:lnTo>
                  <a:lnTo>
                    <a:pt x="368" y="336"/>
                  </a:lnTo>
                  <a:lnTo>
                    <a:pt x="366" y="282"/>
                  </a:lnTo>
                  <a:lnTo>
                    <a:pt x="372" y="282"/>
                  </a:lnTo>
                  <a:lnTo>
                    <a:pt x="374" y="274"/>
                  </a:lnTo>
                  <a:lnTo>
                    <a:pt x="376" y="273"/>
                  </a:lnTo>
                  <a:lnTo>
                    <a:pt x="377" y="271"/>
                  </a:lnTo>
                  <a:lnTo>
                    <a:pt x="381" y="265"/>
                  </a:lnTo>
                  <a:lnTo>
                    <a:pt x="402" y="248"/>
                  </a:lnTo>
                  <a:lnTo>
                    <a:pt x="407" y="242"/>
                  </a:lnTo>
                  <a:lnTo>
                    <a:pt x="413" y="237"/>
                  </a:lnTo>
                  <a:lnTo>
                    <a:pt x="419" y="231"/>
                  </a:lnTo>
                  <a:lnTo>
                    <a:pt x="438" y="210"/>
                  </a:lnTo>
                  <a:lnTo>
                    <a:pt x="445" y="199"/>
                  </a:lnTo>
                  <a:lnTo>
                    <a:pt x="471" y="173"/>
                  </a:lnTo>
                  <a:lnTo>
                    <a:pt x="492" y="162"/>
                  </a:lnTo>
                  <a:lnTo>
                    <a:pt x="505" y="156"/>
                  </a:lnTo>
                  <a:lnTo>
                    <a:pt x="513" y="152"/>
                  </a:lnTo>
                  <a:lnTo>
                    <a:pt x="535" y="141"/>
                  </a:lnTo>
                  <a:lnTo>
                    <a:pt x="541" y="137"/>
                  </a:lnTo>
                  <a:lnTo>
                    <a:pt x="548" y="132"/>
                  </a:lnTo>
                  <a:lnTo>
                    <a:pt x="554" y="126"/>
                  </a:lnTo>
                  <a:lnTo>
                    <a:pt x="539" y="126"/>
                  </a:lnTo>
                  <a:lnTo>
                    <a:pt x="532" y="130"/>
                  </a:lnTo>
                  <a:lnTo>
                    <a:pt x="524" y="126"/>
                  </a:lnTo>
                  <a:lnTo>
                    <a:pt x="524" y="124"/>
                  </a:lnTo>
                  <a:lnTo>
                    <a:pt x="516" y="116"/>
                  </a:lnTo>
                  <a:lnTo>
                    <a:pt x="503" y="118"/>
                  </a:lnTo>
                  <a:lnTo>
                    <a:pt x="496" y="120"/>
                  </a:lnTo>
                  <a:lnTo>
                    <a:pt x="483" y="120"/>
                  </a:lnTo>
                  <a:lnTo>
                    <a:pt x="475" y="122"/>
                  </a:lnTo>
                  <a:lnTo>
                    <a:pt x="468" y="122"/>
                  </a:lnTo>
                  <a:lnTo>
                    <a:pt x="466" y="115"/>
                  </a:lnTo>
                  <a:lnTo>
                    <a:pt x="462" y="113"/>
                  </a:lnTo>
                  <a:lnTo>
                    <a:pt x="462" y="109"/>
                  </a:lnTo>
                  <a:lnTo>
                    <a:pt x="454" y="109"/>
                  </a:lnTo>
                  <a:lnTo>
                    <a:pt x="441" y="118"/>
                  </a:lnTo>
                  <a:lnTo>
                    <a:pt x="436" y="126"/>
                  </a:lnTo>
                  <a:lnTo>
                    <a:pt x="421" y="132"/>
                  </a:lnTo>
                  <a:lnTo>
                    <a:pt x="413" y="132"/>
                  </a:lnTo>
                  <a:lnTo>
                    <a:pt x="400" y="124"/>
                  </a:lnTo>
                  <a:lnTo>
                    <a:pt x="398" y="118"/>
                  </a:lnTo>
                  <a:lnTo>
                    <a:pt x="379" y="111"/>
                  </a:lnTo>
                  <a:lnTo>
                    <a:pt x="376" y="103"/>
                  </a:lnTo>
                  <a:lnTo>
                    <a:pt x="368" y="101"/>
                  </a:lnTo>
                  <a:lnTo>
                    <a:pt x="359" y="103"/>
                  </a:lnTo>
                  <a:lnTo>
                    <a:pt x="357" y="113"/>
                  </a:lnTo>
                  <a:lnTo>
                    <a:pt x="349" y="111"/>
                  </a:lnTo>
                  <a:lnTo>
                    <a:pt x="345" y="105"/>
                  </a:lnTo>
                  <a:lnTo>
                    <a:pt x="344" y="100"/>
                  </a:lnTo>
                  <a:lnTo>
                    <a:pt x="338" y="92"/>
                  </a:lnTo>
                  <a:lnTo>
                    <a:pt x="330" y="94"/>
                  </a:lnTo>
                  <a:lnTo>
                    <a:pt x="332" y="86"/>
                  </a:lnTo>
                  <a:lnTo>
                    <a:pt x="304" y="75"/>
                  </a:lnTo>
                  <a:lnTo>
                    <a:pt x="289" y="75"/>
                  </a:lnTo>
                  <a:lnTo>
                    <a:pt x="283" y="75"/>
                  </a:lnTo>
                  <a:lnTo>
                    <a:pt x="280" y="77"/>
                  </a:lnTo>
                  <a:lnTo>
                    <a:pt x="278" y="77"/>
                  </a:lnTo>
                  <a:lnTo>
                    <a:pt x="274" y="79"/>
                  </a:lnTo>
                  <a:lnTo>
                    <a:pt x="270" y="85"/>
                  </a:lnTo>
                  <a:lnTo>
                    <a:pt x="253" y="88"/>
                  </a:lnTo>
                  <a:lnTo>
                    <a:pt x="246" y="85"/>
                  </a:lnTo>
                  <a:lnTo>
                    <a:pt x="244" y="79"/>
                  </a:lnTo>
                  <a:lnTo>
                    <a:pt x="214" y="75"/>
                  </a:lnTo>
                  <a:lnTo>
                    <a:pt x="206" y="69"/>
                  </a:lnTo>
                  <a:lnTo>
                    <a:pt x="193" y="69"/>
                  </a:lnTo>
                  <a:lnTo>
                    <a:pt x="186" y="68"/>
                  </a:lnTo>
                  <a:lnTo>
                    <a:pt x="180" y="62"/>
                  </a:lnTo>
                  <a:lnTo>
                    <a:pt x="182" y="51"/>
                  </a:lnTo>
                  <a:lnTo>
                    <a:pt x="174" y="32"/>
                  </a:lnTo>
                  <a:lnTo>
                    <a:pt x="171" y="9"/>
                  </a:lnTo>
                  <a:lnTo>
                    <a:pt x="165" y="4"/>
                  </a:lnTo>
                  <a:lnTo>
                    <a:pt x="152" y="2"/>
                  </a:lnTo>
                  <a:lnTo>
                    <a:pt x="148" y="0"/>
                  </a:lnTo>
                  <a:lnTo>
                    <a:pt x="148" y="34"/>
                  </a:lnTo>
                  <a:lnTo>
                    <a:pt x="146" y="39"/>
                  </a:lnTo>
                  <a:lnTo>
                    <a:pt x="92" y="41"/>
                  </a:lnTo>
                  <a:lnTo>
                    <a:pt x="0" y="41"/>
                  </a:lnTo>
                  <a:lnTo>
                    <a:pt x="0" y="45"/>
                  </a:lnTo>
                  <a:lnTo>
                    <a:pt x="0" y="4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9" name="Freeform 68">
              <a:extLst>
                <a:ext uri="{FF2B5EF4-FFF2-40B4-BE49-F238E27FC236}">
                  <a16:creationId xmlns:a16="http://schemas.microsoft.com/office/drawing/2014/main" id="{23260DA5-0E3C-A621-3356-FA7F6CE6A634}"/>
                </a:ext>
              </a:extLst>
            </p:cNvPr>
            <p:cNvSpPr>
              <a:spLocks/>
            </p:cNvSpPr>
            <p:nvPr/>
          </p:nvSpPr>
          <p:spPr bwMode="auto">
            <a:xfrm>
              <a:off x="3096182" y="2184047"/>
              <a:ext cx="606773" cy="361485"/>
            </a:xfrm>
            <a:custGeom>
              <a:avLst/>
              <a:gdLst>
                <a:gd name="T0" fmla="*/ 7 w 515"/>
                <a:gd name="T1" fmla="*/ 28 h 338"/>
                <a:gd name="T2" fmla="*/ 3 w 515"/>
                <a:gd name="T3" fmla="*/ 37 h 338"/>
                <a:gd name="T4" fmla="*/ 13 w 515"/>
                <a:gd name="T5" fmla="*/ 50 h 338"/>
                <a:gd name="T6" fmla="*/ 9 w 515"/>
                <a:gd name="T7" fmla="*/ 63 h 338"/>
                <a:gd name="T8" fmla="*/ 5 w 515"/>
                <a:gd name="T9" fmla="*/ 84 h 338"/>
                <a:gd name="T10" fmla="*/ 0 w 515"/>
                <a:gd name="T11" fmla="*/ 92 h 338"/>
                <a:gd name="T12" fmla="*/ 9 w 515"/>
                <a:gd name="T13" fmla="*/ 105 h 338"/>
                <a:gd name="T14" fmla="*/ 18 w 515"/>
                <a:gd name="T15" fmla="*/ 122 h 338"/>
                <a:gd name="T16" fmla="*/ 18 w 515"/>
                <a:gd name="T17" fmla="*/ 133 h 338"/>
                <a:gd name="T18" fmla="*/ 24 w 515"/>
                <a:gd name="T19" fmla="*/ 148 h 338"/>
                <a:gd name="T20" fmla="*/ 30 w 515"/>
                <a:gd name="T21" fmla="*/ 161 h 338"/>
                <a:gd name="T22" fmla="*/ 39 w 515"/>
                <a:gd name="T23" fmla="*/ 180 h 338"/>
                <a:gd name="T24" fmla="*/ 43 w 515"/>
                <a:gd name="T25" fmla="*/ 193 h 338"/>
                <a:gd name="T26" fmla="*/ 43 w 515"/>
                <a:gd name="T27" fmla="*/ 206 h 338"/>
                <a:gd name="T28" fmla="*/ 45 w 515"/>
                <a:gd name="T29" fmla="*/ 221 h 338"/>
                <a:gd name="T30" fmla="*/ 50 w 515"/>
                <a:gd name="T31" fmla="*/ 223 h 338"/>
                <a:gd name="T32" fmla="*/ 58 w 515"/>
                <a:gd name="T33" fmla="*/ 235 h 338"/>
                <a:gd name="T34" fmla="*/ 60 w 515"/>
                <a:gd name="T35" fmla="*/ 248 h 338"/>
                <a:gd name="T36" fmla="*/ 64 w 515"/>
                <a:gd name="T37" fmla="*/ 263 h 338"/>
                <a:gd name="T38" fmla="*/ 62 w 515"/>
                <a:gd name="T39" fmla="*/ 280 h 338"/>
                <a:gd name="T40" fmla="*/ 62 w 515"/>
                <a:gd name="T41" fmla="*/ 315 h 338"/>
                <a:gd name="T42" fmla="*/ 71 w 515"/>
                <a:gd name="T43" fmla="*/ 327 h 338"/>
                <a:gd name="T44" fmla="*/ 218 w 515"/>
                <a:gd name="T45" fmla="*/ 325 h 338"/>
                <a:gd name="T46" fmla="*/ 396 w 515"/>
                <a:gd name="T47" fmla="*/ 312 h 338"/>
                <a:gd name="T48" fmla="*/ 413 w 515"/>
                <a:gd name="T49" fmla="*/ 329 h 338"/>
                <a:gd name="T50" fmla="*/ 423 w 515"/>
                <a:gd name="T51" fmla="*/ 338 h 338"/>
                <a:gd name="T52" fmla="*/ 428 w 515"/>
                <a:gd name="T53" fmla="*/ 327 h 338"/>
                <a:gd name="T54" fmla="*/ 428 w 515"/>
                <a:gd name="T55" fmla="*/ 312 h 338"/>
                <a:gd name="T56" fmla="*/ 447 w 515"/>
                <a:gd name="T57" fmla="*/ 297 h 338"/>
                <a:gd name="T58" fmla="*/ 449 w 515"/>
                <a:gd name="T59" fmla="*/ 285 h 338"/>
                <a:gd name="T60" fmla="*/ 456 w 515"/>
                <a:gd name="T61" fmla="*/ 257 h 338"/>
                <a:gd name="T62" fmla="*/ 447 w 515"/>
                <a:gd name="T63" fmla="*/ 231 h 338"/>
                <a:gd name="T64" fmla="*/ 475 w 515"/>
                <a:gd name="T65" fmla="*/ 218 h 338"/>
                <a:gd name="T66" fmla="*/ 496 w 515"/>
                <a:gd name="T67" fmla="*/ 206 h 338"/>
                <a:gd name="T68" fmla="*/ 503 w 515"/>
                <a:gd name="T69" fmla="*/ 188 h 338"/>
                <a:gd name="T70" fmla="*/ 515 w 515"/>
                <a:gd name="T71" fmla="*/ 154 h 338"/>
                <a:gd name="T72" fmla="*/ 505 w 515"/>
                <a:gd name="T73" fmla="*/ 139 h 338"/>
                <a:gd name="T74" fmla="*/ 492 w 515"/>
                <a:gd name="T75" fmla="*/ 129 h 338"/>
                <a:gd name="T76" fmla="*/ 477 w 515"/>
                <a:gd name="T77" fmla="*/ 110 h 338"/>
                <a:gd name="T78" fmla="*/ 471 w 515"/>
                <a:gd name="T79" fmla="*/ 103 h 338"/>
                <a:gd name="T80" fmla="*/ 447 w 515"/>
                <a:gd name="T81" fmla="*/ 86 h 338"/>
                <a:gd name="T82" fmla="*/ 436 w 515"/>
                <a:gd name="T83" fmla="*/ 75 h 338"/>
                <a:gd name="T84" fmla="*/ 430 w 515"/>
                <a:gd name="T85" fmla="*/ 60 h 338"/>
                <a:gd name="T86" fmla="*/ 426 w 515"/>
                <a:gd name="T87" fmla="*/ 37 h 338"/>
                <a:gd name="T88" fmla="*/ 428 w 515"/>
                <a:gd name="T89" fmla="*/ 16 h 338"/>
                <a:gd name="T90" fmla="*/ 421 w 515"/>
                <a:gd name="T91" fmla="*/ 7 h 338"/>
                <a:gd name="T92" fmla="*/ 419 w 515"/>
                <a:gd name="T93" fmla="*/ 0 h 338"/>
                <a:gd name="T94" fmla="*/ 227 w 515"/>
                <a:gd name="T95" fmla="*/ 9 h 338"/>
                <a:gd name="T96" fmla="*/ 13 w 515"/>
                <a:gd name="T97" fmla="*/ 13 h 338"/>
                <a:gd name="T98" fmla="*/ 3 w 515"/>
                <a:gd name="T99" fmla="*/ 2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5" h="338">
                  <a:moveTo>
                    <a:pt x="3" y="20"/>
                  </a:moveTo>
                  <a:lnTo>
                    <a:pt x="7" y="28"/>
                  </a:lnTo>
                  <a:lnTo>
                    <a:pt x="7" y="35"/>
                  </a:lnTo>
                  <a:lnTo>
                    <a:pt x="3" y="37"/>
                  </a:lnTo>
                  <a:lnTo>
                    <a:pt x="5" y="43"/>
                  </a:lnTo>
                  <a:lnTo>
                    <a:pt x="13" y="50"/>
                  </a:lnTo>
                  <a:lnTo>
                    <a:pt x="13" y="56"/>
                  </a:lnTo>
                  <a:lnTo>
                    <a:pt x="9" y="63"/>
                  </a:lnTo>
                  <a:lnTo>
                    <a:pt x="9" y="71"/>
                  </a:lnTo>
                  <a:lnTo>
                    <a:pt x="5" y="84"/>
                  </a:lnTo>
                  <a:lnTo>
                    <a:pt x="3" y="86"/>
                  </a:lnTo>
                  <a:lnTo>
                    <a:pt x="0" y="92"/>
                  </a:lnTo>
                  <a:lnTo>
                    <a:pt x="2" y="99"/>
                  </a:lnTo>
                  <a:lnTo>
                    <a:pt x="9" y="105"/>
                  </a:lnTo>
                  <a:lnTo>
                    <a:pt x="11" y="120"/>
                  </a:lnTo>
                  <a:lnTo>
                    <a:pt x="18" y="122"/>
                  </a:lnTo>
                  <a:lnTo>
                    <a:pt x="18" y="129"/>
                  </a:lnTo>
                  <a:lnTo>
                    <a:pt x="18" y="133"/>
                  </a:lnTo>
                  <a:lnTo>
                    <a:pt x="22" y="141"/>
                  </a:lnTo>
                  <a:lnTo>
                    <a:pt x="24" y="148"/>
                  </a:lnTo>
                  <a:lnTo>
                    <a:pt x="22" y="154"/>
                  </a:lnTo>
                  <a:lnTo>
                    <a:pt x="30" y="161"/>
                  </a:lnTo>
                  <a:lnTo>
                    <a:pt x="30" y="169"/>
                  </a:lnTo>
                  <a:lnTo>
                    <a:pt x="39" y="180"/>
                  </a:lnTo>
                  <a:lnTo>
                    <a:pt x="39" y="188"/>
                  </a:lnTo>
                  <a:lnTo>
                    <a:pt x="43" y="193"/>
                  </a:lnTo>
                  <a:lnTo>
                    <a:pt x="45" y="201"/>
                  </a:lnTo>
                  <a:lnTo>
                    <a:pt x="43" y="206"/>
                  </a:lnTo>
                  <a:lnTo>
                    <a:pt x="43" y="214"/>
                  </a:lnTo>
                  <a:lnTo>
                    <a:pt x="45" y="221"/>
                  </a:lnTo>
                  <a:lnTo>
                    <a:pt x="45" y="223"/>
                  </a:lnTo>
                  <a:lnTo>
                    <a:pt x="50" y="223"/>
                  </a:lnTo>
                  <a:lnTo>
                    <a:pt x="50" y="231"/>
                  </a:lnTo>
                  <a:lnTo>
                    <a:pt x="58" y="235"/>
                  </a:lnTo>
                  <a:lnTo>
                    <a:pt x="56" y="242"/>
                  </a:lnTo>
                  <a:lnTo>
                    <a:pt x="60" y="248"/>
                  </a:lnTo>
                  <a:lnTo>
                    <a:pt x="58" y="257"/>
                  </a:lnTo>
                  <a:lnTo>
                    <a:pt x="64" y="263"/>
                  </a:lnTo>
                  <a:lnTo>
                    <a:pt x="62" y="270"/>
                  </a:lnTo>
                  <a:lnTo>
                    <a:pt x="62" y="280"/>
                  </a:lnTo>
                  <a:lnTo>
                    <a:pt x="65" y="295"/>
                  </a:lnTo>
                  <a:lnTo>
                    <a:pt x="62" y="315"/>
                  </a:lnTo>
                  <a:lnTo>
                    <a:pt x="69" y="319"/>
                  </a:lnTo>
                  <a:lnTo>
                    <a:pt x="71" y="327"/>
                  </a:lnTo>
                  <a:lnTo>
                    <a:pt x="161" y="327"/>
                  </a:lnTo>
                  <a:lnTo>
                    <a:pt x="218" y="325"/>
                  </a:lnTo>
                  <a:lnTo>
                    <a:pt x="344" y="317"/>
                  </a:lnTo>
                  <a:lnTo>
                    <a:pt x="396" y="312"/>
                  </a:lnTo>
                  <a:lnTo>
                    <a:pt x="400" y="319"/>
                  </a:lnTo>
                  <a:lnTo>
                    <a:pt x="413" y="329"/>
                  </a:lnTo>
                  <a:lnTo>
                    <a:pt x="419" y="336"/>
                  </a:lnTo>
                  <a:lnTo>
                    <a:pt x="423" y="338"/>
                  </a:lnTo>
                  <a:lnTo>
                    <a:pt x="426" y="332"/>
                  </a:lnTo>
                  <a:lnTo>
                    <a:pt x="428" y="327"/>
                  </a:lnTo>
                  <a:lnTo>
                    <a:pt x="423" y="319"/>
                  </a:lnTo>
                  <a:lnTo>
                    <a:pt x="428" y="312"/>
                  </a:lnTo>
                  <a:lnTo>
                    <a:pt x="445" y="304"/>
                  </a:lnTo>
                  <a:lnTo>
                    <a:pt x="447" y="297"/>
                  </a:lnTo>
                  <a:lnTo>
                    <a:pt x="447" y="291"/>
                  </a:lnTo>
                  <a:lnTo>
                    <a:pt x="449" y="285"/>
                  </a:lnTo>
                  <a:lnTo>
                    <a:pt x="458" y="272"/>
                  </a:lnTo>
                  <a:lnTo>
                    <a:pt x="456" y="257"/>
                  </a:lnTo>
                  <a:lnTo>
                    <a:pt x="443" y="244"/>
                  </a:lnTo>
                  <a:lnTo>
                    <a:pt x="447" y="231"/>
                  </a:lnTo>
                  <a:lnTo>
                    <a:pt x="449" y="223"/>
                  </a:lnTo>
                  <a:lnTo>
                    <a:pt x="475" y="218"/>
                  </a:lnTo>
                  <a:lnTo>
                    <a:pt x="481" y="212"/>
                  </a:lnTo>
                  <a:lnTo>
                    <a:pt x="496" y="206"/>
                  </a:lnTo>
                  <a:lnTo>
                    <a:pt x="502" y="201"/>
                  </a:lnTo>
                  <a:lnTo>
                    <a:pt x="503" y="188"/>
                  </a:lnTo>
                  <a:lnTo>
                    <a:pt x="513" y="174"/>
                  </a:lnTo>
                  <a:lnTo>
                    <a:pt x="515" y="154"/>
                  </a:lnTo>
                  <a:lnTo>
                    <a:pt x="513" y="146"/>
                  </a:lnTo>
                  <a:lnTo>
                    <a:pt x="505" y="139"/>
                  </a:lnTo>
                  <a:lnTo>
                    <a:pt x="498" y="135"/>
                  </a:lnTo>
                  <a:lnTo>
                    <a:pt x="492" y="129"/>
                  </a:lnTo>
                  <a:lnTo>
                    <a:pt x="490" y="122"/>
                  </a:lnTo>
                  <a:lnTo>
                    <a:pt x="477" y="110"/>
                  </a:lnTo>
                  <a:lnTo>
                    <a:pt x="471" y="105"/>
                  </a:lnTo>
                  <a:lnTo>
                    <a:pt x="471" y="103"/>
                  </a:lnTo>
                  <a:lnTo>
                    <a:pt x="466" y="90"/>
                  </a:lnTo>
                  <a:lnTo>
                    <a:pt x="447" y="86"/>
                  </a:lnTo>
                  <a:lnTo>
                    <a:pt x="440" y="82"/>
                  </a:lnTo>
                  <a:lnTo>
                    <a:pt x="436" y="75"/>
                  </a:lnTo>
                  <a:lnTo>
                    <a:pt x="434" y="67"/>
                  </a:lnTo>
                  <a:lnTo>
                    <a:pt x="430" y="60"/>
                  </a:lnTo>
                  <a:lnTo>
                    <a:pt x="428" y="48"/>
                  </a:lnTo>
                  <a:lnTo>
                    <a:pt x="426" y="37"/>
                  </a:lnTo>
                  <a:lnTo>
                    <a:pt x="432" y="24"/>
                  </a:lnTo>
                  <a:lnTo>
                    <a:pt x="428" y="16"/>
                  </a:lnTo>
                  <a:lnTo>
                    <a:pt x="424" y="15"/>
                  </a:lnTo>
                  <a:lnTo>
                    <a:pt x="421" y="7"/>
                  </a:lnTo>
                  <a:lnTo>
                    <a:pt x="419" y="5"/>
                  </a:lnTo>
                  <a:lnTo>
                    <a:pt x="419" y="0"/>
                  </a:lnTo>
                  <a:lnTo>
                    <a:pt x="338" y="5"/>
                  </a:lnTo>
                  <a:lnTo>
                    <a:pt x="227" y="9"/>
                  </a:lnTo>
                  <a:lnTo>
                    <a:pt x="94" y="13"/>
                  </a:lnTo>
                  <a:lnTo>
                    <a:pt x="13" y="13"/>
                  </a:lnTo>
                  <a:lnTo>
                    <a:pt x="2" y="13"/>
                  </a:lnTo>
                  <a:lnTo>
                    <a:pt x="3" y="2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0" name="Freeform 69">
              <a:extLst>
                <a:ext uri="{FF2B5EF4-FFF2-40B4-BE49-F238E27FC236}">
                  <a16:creationId xmlns:a16="http://schemas.microsoft.com/office/drawing/2014/main" id="{2AE3BFA1-ADCD-5728-EBFC-5E76B8BA1CD3}"/>
                </a:ext>
              </a:extLst>
            </p:cNvPr>
            <p:cNvSpPr>
              <a:spLocks/>
            </p:cNvSpPr>
            <p:nvPr/>
          </p:nvSpPr>
          <p:spPr bwMode="auto">
            <a:xfrm>
              <a:off x="3179835" y="2517725"/>
              <a:ext cx="671575" cy="528324"/>
            </a:xfrm>
            <a:custGeom>
              <a:avLst/>
              <a:gdLst>
                <a:gd name="T0" fmla="*/ 329 w 570"/>
                <a:gd name="T1" fmla="*/ 7 h 494"/>
                <a:gd name="T2" fmla="*/ 273 w 570"/>
                <a:gd name="T3" fmla="*/ 5 h 494"/>
                <a:gd name="T4" fmla="*/ 90 w 570"/>
                <a:gd name="T5" fmla="*/ 15 h 494"/>
                <a:gd name="T6" fmla="*/ 0 w 570"/>
                <a:gd name="T7" fmla="*/ 20 h 494"/>
                <a:gd name="T8" fmla="*/ 11 w 570"/>
                <a:gd name="T9" fmla="*/ 41 h 494"/>
                <a:gd name="T10" fmla="*/ 23 w 570"/>
                <a:gd name="T11" fmla="*/ 52 h 494"/>
                <a:gd name="T12" fmla="*/ 30 w 570"/>
                <a:gd name="T13" fmla="*/ 65 h 494"/>
                <a:gd name="T14" fmla="*/ 38 w 570"/>
                <a:gd name="T15" fmla="*/ 79 h 494"/>
                <a:gd name="T16" fmla="*/ 64 w 570"/>
                <a:gd name="T17" fmla="*/ 88 h 494"/>
                <a:gd name="T18" fmla="*/ 73 w 570"/>
                <a:gd name="T19" fmla="*/ 97 h 494"/>
                <a:gd name="T20" fmla="*/ 73 w 570"/>
                <a:gd name="T21" fmla="*/ 107 h 494"/>
                <a:gd name="T22" fmla="*/ 64 w 570"/>
                <a:gd name="T23" fmla="*/ 112 h 494"/>
                <a:gd name="T24" fmla="*/ 58 w 570"/>
                <a:gd name="T25" fmla="*/ 131 h 494"/>
                <a:gd name="T26" fmla="*/ 73 w 570"/>
                <a:gd name="T27" fmla="*/ 144 h 494"/>
                <a:gd name="T28" fmla="*/ 83 w 570"/>
                <a:gd name="T29" fmla="*/ 165 h 494"/>
                <a:gd name="T30" fmla="*/ 98 w 570"/>
                <a:gd name="T31" fmla="*/ 173 h 494"/>
                <a:gd name="T32" fmla="*/ 103 w 570"/>
                <a:gd name="T33" fmla="*/ 456 h 494"/>
                <a:gd name="T34" fmla="*/ 325 w 570"/>
                <a:gd name="T35" fmla="*/ 449 h 494"/>
                <a:gd name="T36" fmla="*/ 487 w 570"/>
                <a:gd name="T37" fmla="*/ 443 h 494"/>
                <a:gd name="T38" fmla="*/ 494 w 570"/>
                <a:gd name="T39" fmla="*/ 456 h 494"/>
                <a:gd name="T40" fmla="*/ 489 w 570"/>
                <a:gd name="T41" fmla="*/ 470 h 494"/>
                <a:gd name="T42" fmla="*/ 476 w 570"/>
                <a:gd name="T43" fmla="*/ 481 h 494"/>
                <a:gd name="T44" fmla="*/ 476 w 570"/>
                <a:gd name="T45" fmla="*/ 494 h 494"/>
                <a:gd name="T46" fmla="*/ 530 w 570"/>
                <a:gd name="T47" fmla="*/ 479 h 494"/>
                <a:gd name="T48" fmla="*/ 528 w 570"/>
                <a:gd name="T49" fmla="*/ 466 h 494"/>
                <a:gd name="T50" fmla="*/ 532 w 570"/>
                <a:gd name="T51" fmla="*/ 451 h 494"/>
                <a:gd name="T52" fmla="*/ 538 w 570"/>
                <a:gd name="T53" fmla="*/ 441 h 494"/>
                <a:gd name="T54" fmla="*/ 540 w 570"/>
                <a:gd name="T55" fmla="*/ 426 h 494"/>
                <a:gd name="T56" fmla="*/ 541 w 570"/>
                <a:gd name="T57" fmla="*/ 440 h 494"/>
                <a:gd name="T58" fmla="*/ 549 w 570"/>
                <a:gd name="T59" fmla="*/ 424 h 494"/>
                <a:gd name="T60" fmla="*/ 564 w 570"/>
                <a:gd name="T61" fmla="*/ 424 h 494"/>
                <a:gd name="T62" fmla="*/ 564 w 570"/>
                <a:gd name="T63" fmla="*/ 408 h 494"/>
                <a:gd name="T64" fmla="*/ 568 w 570"/>
                <a:gd name="T65" fmla="*/ 393 h 494"/>
                <a:gd name="T66" fmla="*/ 568 w 570"/>
                <a:gd name="T67" fmla="*/ 379 h 494"/>
                <a:gd name="T68" fmla="*/ 553 w 570"/>
                <a:gd name="T69" fmla="*/ 377 h 494"/>
                <a:gd name="T70" fmla="*/ 532 w 570"/>
                <a:gd name="T71" fmla="*/ 349 h 494"/>
                <a:gd name="T72" fmla="*/ 540 w 570"/>
                <a:gd name="T73" fmla="*/ 334 h 494"/>
                <a:gd name="T74" fmla="*/ 530 w 570"/>
                <a:gd name="T75" fmla="*/ 306 h 494"/>
                <a:gd name="T76" fmla="*/ 515 w 570"/>
                <a:gd name="T77" fmla="*/ 299 h 494"/>
                <a:gd name="T78" fmla="*/ 500 w 570"/>
                <a:gd name="T79" fmla="*/ 285 h 494"/>
                <a:gd name="T80" fmla="*/ 491 w 570"/>
                <a:gd name="T81" fmla="*/ 280 h 494"/>
                <a:gd name="T82" fmla="*/ 466 w 570"/>
                <a:gd name="T83" fmla="*/ 265 h 494"/>
                <a:gd name="T84" fmla="*/ 453 w 570"/>
                <a:gd name="T85" fmla="*/ 246 h 494"/>
                <a:gd name="T86" fmla="*/ 457 w 570"/>
                <a:gd name="T87" fmla="*/ 231 h 494"/>
                <a:gd name="T88" fmla="*/ 466 w 570"/>
                <a:gd name="T89" fmla="*/ 208 h 494"/>
                <a:gd name="T90" fmla="*/ 470 w 570"/>
                <a:gd name="T91" fmla="*/ 188 h 494"/>
                <a:gd name="T92" fmla="*/ 457 w 570"/>
                <a:gd name="T93" fmla="*/ 176 h 494"/>
                <a:gd name="T94" fmla="*/ 442 w 570"/>
                <a:gd name="T95" fmla="*/ 173 h 494"/>
                <a:gd name="T96" fmla="*/ 436 w 570"/>
                <a:gd name="T97" fmla="*/ 180 h 494"/>
                <a:gd name="T98" fmla="*/ 423 w 570"/>
                <a:gd name="T99" fmla="*/ 176 h 494"/>
                <a:gd name="T100" fmla="*/ 412 w 570"/>
                <a:gd name="T101" fmla="*/ 139 h 494"/>
                <a:gd name="T102" fmla="*/ 387 w 570"/>
                <a:gd name="T103" fmla="*/ 124 h 494"/>
                <a:gd name="T104" fmla="*/ 378 w 570"/>
                <a:gd name="T105" fmla="*/ 112 h 494"/>
                <a:gd name="T106" fmla="*/ 361 w 570"/>
                <a:gd name="T107" fmla="*/ 97 h 494"/>
                <a:gd name="T108" fmla="*/ 355 w 570"/>
                <a:gd name="T109" fmla="*/ 84 h 494"/>
                <a:gd name="T110" fmla="*/ 350 w 570"/>
                <a:gd name="T111" fmla="*/ 67 h 494"/>
                <a:gd name="T112" fmla="*/ 346 w 570"/>
                <a:gd name="T113" fmla="*/ 39 h 494"/>
                <a:gd name="T114" fmla="*/ 352 w 570"/>
                <a:gd name="T115" fmla="*/ 26 h 494"/>
                <a:gd name="T116" fmla="*/ 342 w 570"/>
                <a:gd name="T117" fmla="*/ 17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 h="494">
                  <a:moveTo>
                    <a:pt x="342" y="17"/>
                  </a:moveTo>
                  <a:lnTo>
                    <a:pt x="329" y="7"/>
                  </a:lnTo>
                  <a:lnTo>
                    <a:pt x="325" y="0"/>
                  </a:lnTo>
                  <a:lnTo>
                    <a:pt x="273" y="5"/>
                  </a:lnTo>
                  <a:lnTo>
                    <a:pt x="147" y="13"/>
                  </a:lnTo>
                  <a:lnTo>
                    <a:pt x="90" y="15"/>
                  </a:lnTo>
                  <a:lnTo>
                    <a:pt x="0" y="15"/>
                  </a:lnTo>
                  <a:lnTo>
                    <a:pt x="0" y="20"/>
                  </a:lnTo>
                  <a:lnTo>
                    <a:pt x="6" y="28"/>
                  </a:lnTo>
                  <a:lnTo>
                    <a:pt x="11" y="41"/>
                  </a:lnTo>
                  <a:lnTo>
                    <a:pt x="17" y="49"/>
                  </a:lnTo>
                  <a:lnTo>
                    <a:pt x="23" y="52"/>
                  </a:lnTo>
                  <a:lnTo>
                    <a:pt x="25" y="60"/>
                  </a:lnTo>
                  <a:lnTo>
                    <a:pt x="30" y="65"/>
                  </a:lnTo>
                  <a:lnTo>
                    <a:pt x="30" y="73"/>
                  </a:lnTo>
                  <a:lnTo>
                    <a:pt x="38" y="79"/>
                  </a:lnTo>
                  <a:lnTo>
                    <a:pt x="56" y="94"/>
                  </a:lnTo>
                  <a:lnTo>
                    <a:pt x="64" y="88"/>
                  </a:lnTo>
                  <a:lnTo>
                    <a:pt x="68" y="90"/>
                  </a:lnTo>
                  <a:lnTo>
                    <a:pt x="73" y="97"/>
                  </a:lnTo>
                  <a:lnTo>
                    <a:pt x="75" y="105"/>
                  </a:lnTo>
                  <a:lnTo>
                    <a:pt x="73" y="107"/>
                  </a:lnTo>
                  <a:lnTo>
                    <a:pt x="66" y="107"/>
                  </a:lnTo>
                  <a:lnTo>
                    <a:pt x="64" y="112"/>
                  </a:lnTo>
                  <a:lnTo>
                    <a:pt x="56" y="124"/>
                  </a:lnTo>
                  <a:lnTo>
                    <a:pt x="58" y="131"/>
                  </a:lnTo>
                  <a:lnTo>
                    <a:pt x="66" y="141"/>
                  </a:lnTo>
                  <a:lnTo>
                    <a:pt x="73" y="144"/>
                  </a:lnTo>
                  <a:lnTo>
                    <a:pt x="73" y="152"/>
                  </a:lnTo>
                  <a:lnTo>
                    <a:pt x="83" y="165"/>
                  </a:lnTo>
                  <a:lnTo>
                    <a:pt x="90" y="167"/>
                  </a:lnTo>
                  <a:lnTo>
                    <a:pt x="98" y="173"/>
                  </a:lnTo>
                  <a:lnTo>
                    <a:pt x="102" y="402"/>
                  </a:lnTo>
                  <a:lnTo>
                    <a:pt x="103" y="456"/>
                  </a:lnTo>
                  <a:lnTo>
                    <a:pt x="188" y="455"/>
                  </a:lnTo>
                  <a:lnTo>
                    <a:pt x="325" y="449"/>
                  </a:lnTo>
                  <a:lnTo>
                    <a:pt x="479" y="438"/>
                  </a:lnTo>
                  <a:lnTo>
                    <a:pt x="487" y="443"/>
                  </a:lnTo>
                  <a:lnTo>
                    <a:pt x="493" y="449"/>
                  </a:lnTo>
                  <a:lnTo>
                    <a:pt x="494" y="456"/>
                  </a:lnTo>
                  <a:lnTo>
                    <a:pt x="494" y="462"/>
                  </a:lnTo>
                  <a:lnTo>
                    <a:pt x="489" y="470"/>
                  </a:lnTo>
                  <a:lnTo>
                    <a:pt x="481" y="473"/>
                  </a:lnTo>
                  <a:lnTo>
                    <a:pt x="476" y="481"/>
                  </a:lnTo>
                  <a:lnTo>
                    <a:pt x="472" y="488"/>
                  </a:lnTo>
                  <a:lnTo>
                    <a:pt x="476" y="494"/>
                  </a:lnTo>
                  <a:lnTo>
                    <a:pt x="526" y="490"/>
                  </a:lnTo>
                  <a:lnTo>
                    <a:pt x="530" y="479"/>
                  </a:lnTo>
                  <a:lnTo>
                    <a:pt x="534" y="471"/>
                  </a:lnTo>
                  <a:lnTo>
                    <a:pt x="528" y="466"/>
                  </a:lnTo>
                  <a:lnTo>
                    <a:pt x="536" y="458"/>
                  </a:lnTo>
                  <a:lnTo>
                    <a:pt x="532" y="451"/>
                  </a:lnTo>
                  <a:lnTo>
                    <a:pt x="540" y="449"/>
                  </a:lnTo>
                  <a:lnTo>
                    <a:pt x="538" y="441"/>
                  </a:lnTo>
                  <a:lnTo>
                    <a:pt x="536" y="434"/>
                  </a:lnTo>
                  <a:lnTo>
                    <a:pt x="540" y="426"/>
                  </a:lnTo>
                  <a:lnTo>
                    <a:pt x="541" y="434"/>
                  </a:lnTo>
                  <a:lnTo>
                    <a:pt x="541" y="440"/>
                  </a:lnTo>
                  <a:lnTo>
                    <a:pt x="547" y="434"/>
                  </a:lnTo>
                  <a:lnTo>
                    <a:pt x="549" y="424"/>
                  </a:lnTo>
                  <a:lnTo>
                    <a:pt x="557" y="423"/>
                  </a:lnTo>
                  <a:lnTo>
                    <a:pt x="564" y="424"/>
                  </a:lnTo>
                  <a:lnTo>
                    <a:pt x="568" y="415"/>
                  </a:lnTo>
                  <a:lnTo>
                    <a:pt x="564" y="408"/>
                  </a:lnTo>
                  <a:lnTo>
                    <a:pt x="570" y="402"/>
                  </a:lnTo>
                  <a:lnTo>
                    <a:pt x="568" y="393"/>
                  </a:lnTo>
                  <a:lnTo>
                    <a:pt x="570" y="385"/>
                  </a:lnTo>
                  <a:lnTo>
                    <a:pt x="568" y="379"/>
                  </a:lnTo>
                  <a:lnTo>
                    <a:pt x="558" y="374"/>
                  </a:lnTo>
                  <a:lnTo>
                    <a:pt x="553" y="377"/>
                  </a:lnTo>
                  <a:lnTo>
                    <a:pt x="541" y="364"/>
                  </a:lnTo>
                  <a:lnTo>
                    <a:pt x="532" y="349"/>
                  </a:lnTo>
                  <a:lnTo>
                    <a:pt x="538" y="342"/>
                  </a:lnTo>
                  <a:lnTo>
                    <a:pt x="540" y="334"/>
                  </a:lnTo>
                  <a:lnTo>
                    <a:pt x="530" y="321"/>
                  </a:lnTo>
                  <a:lnTo>
                    <a:pt x="530" y="306"/>
                  </a:lnTo>
                  <a:lnTo>
                    <a:pt x="523" y="304"/>
                  </a:lnTo>
                  <a:lnTo>
                    <a:pt x="515" y="299"/>
                  </a:lnTo>
                  <a:lnTo>
                    <a:pt x="511" y="293"/>
                  </a:lnTo>
                  <a:lnTo>
                    <a:pt x="500" y="285"/>
                  </a:lnTo>
                  <a:lnTo>
                    <a:pt x="493" y="287"/>
                  </a:lnTo>
                  <a:lnTo>
                    <a:pt x="491" y="280"/>
                  </a:lnTo>
                  <a:lnTo>
                    <a:pt x="487" y="280"/>
                  </a:lnTo>
                  <a:lnTo>
                    <a:pt x="466" y="265"/>
                  </a:lnTo>
                  <a:lnTo>
                    <a:pt x="453" y="252"/>
                  </a:lnTo>
                  <a:lnTo>
                    <a:pt x="453" y="246"/>
                  </a:lnTo>
                  <a:lnTo>
                    <a:pt x="453" y="238"/>
                  </a:lnTo>
                  <a:lnTo>
                    <a:pt x="457" y="231"/>
                  </a:lnTo>
                  <a:lnTo>
                    <a:pt x="461" y="220"/>
                  </a:lnTo>
                  <a:lnTo>
                    <a:pt x="466" y="208"/>
                  </a:lnTo>
                  <a:lnTo>
                    <a:pt x="464" y="197"/>
                  </a:lnTo>
                  <a:lnTo>
                    <a:pt x="470" y="188"/>
                  </a:lnTo>
                  <a:lnTo>
                    <a:pt x="470" y="186"/>
                  </a:lnTo>
                  <a:lnTo>
                    <a:pt x="457" y="176"/>
                  </a:lnTo>
                  <a:lnTo>
                    <a:pt x="449" y="176"/>
                  </a:lnTo>
                  <a:lnTo>
                    <a:pt x="442" y="173"/>
                  </a:lnTo>
                  <a:lnTo>
                    <a:pt x="440" y="174"/>
                  </a:lnTo>
                  <a:lnTo>
                    <a:pt x="436" y="180"/>
                  </a:lnTo>
                  <a:lnTo>
                    <a:pt x="429" y="182"/>
                  </a:lnTo>
                  <a:lnTo>
                    <a:pt x="423" y="176"/>
                  </a:lnTo>
                  <a:lnTo>
                    <a:pt x="416" y="146"/>
                  </a:lnTo>
                  <a:lnTo>
                    <a:pt x="412" y="139"/>
                  </a:lnTo>
                  <a:lnTo>
                    <a:pt x="404" y="133"/>
                  </a:lnTo>
                  <a:lnTo>
                    <a:pt x="387" y="124"/>
                  </a:lnTo>
                  <a:lnTo>
                    <a:pt x="385" y="116"/>
                  </a:lnTo>
                  <a:lnTo>
                    <a:pt x="378" y="112"/>
                  </a:lnTo>
                  <a:lnTo>
                    <a:pt x="370" y="105"/>
                  </a:lnTo>
                  <a:lnTo>
                    <a:pt x="361" y="97"/>
                  </a:lnTo>
                  <a:lnTo>
                    <a:pt x="359" y="92"/>
                  </a:lnTo>
                  <a:lnTo>
                    <a:pt x="355" y="84"/>
                  </a:lnTo>
                  <a:lnTo>
                    <a:pt x="352" y="69"/>
                  </a:lnTo>
                  <a:lnTo>
                    <a:pt x="350" y="67"/>
                  </a:lnTo>
                  <a:lnTo>
                    <a:pt x="346" y="52"/>
                  </a:lnTo>
                  <a:lnTo>
                    <a:pt x="346" y="39"/>
                  </a:lnTo>
                  <a:lnTo>
                    <a:pt x="348" y="32"/>
                  </a:lnTo>
                  <a:lnTo>
                    <a:pt x="352" y="26"/>
                  </a:lnTo>
                  <a:lnTo>
                    <a:pt x="348" y="24"/>
                  </a:lnTo>
                  <a:lnTo>
                    <a:pt x="342" y="17"/>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1" name="Freeform 70">
              <a:extLst>
                <a:ext uri="{FF2B5EF4-FFF2-40B4-BE49-F238E27FC236}">
                  <a16:creationId xmlns:a16="http://schemas.microsoft.com/office/drawing/2014/main" id="{D0FC15CC-BDBE-A2CC-6AEC-548DE65D3FBE}"/>
                </a:ext>
              </a:extLst>
            </p:cNvPr>
            <p:cNvSpPr>
              <a:spLocks/>
            </p:cNvSpPr>
            <p:nvPr/>
          </p:nvSpPr>
          <p:spPr bwMode="auto">
            <a:xfrm>
              <a:off x="3301188" y="2986158"/>
              <a:ext cx="503093" cy="421376"/>
            </a:xfrm>
            <a:custGeom>
              <a:avLst/>
              <a:gdLst>
                <a:gd name="T0" fmla="*/ 391 w 427"/>
                <a:gd name="T1" fmla="*/ 150 h 394"/>
                <a:gd name="T2" fmla="*/ 399 w 427"/>
                <a:gd name="T3" fmla="*/ 146 h 394"/>
                <a:gd name="T4" fmla="*/ 395 w 427"/>
                <a:gd name="T5" fmla="*/ 120 h 394"/>
                <a:gd name="T6" fmla="*/ 391 w 427"/>
                <a:gd name="T7" fmla="*/ 114 h 394"/>
                <a:gd name="T8" fmla="*/ 401 w 427"/>
                <a:gd name="T9" fmla="*/ 116 h 394"/>
                <a:gd name="T10" fmla="*/ 399 w 427"/>
                <a:gd name="T11" fmla="*/ 103 h 394"/>
                <a:gd name="T12" fmla="*/ 407 w 427"/>
                <a:gd name="T13" fmla="*/ 97 h 394"/>
                <a:gd name="T14" fmla="*/ 407 w 427"/>
                <a:gd name="T15" fmla="*/ 86 h 394"/>
                <a:gd name="T16" fmla="*/ 410 w 427"/>
                <a:gd name="T17" fmla="*/ 80 h 394"/>
                <a:gd name="T18" fmla="*/ 423 w 427"/>
                <a:gd name="T19" fmla="*/ 71 h 394"/>
                <a:gd name="T20" fmla="*/ 427 w 427"/>
                <a:gd name="T21" fmla="*/ 62 h 394"/>
                <a:gd name="T22" fmla="*/ 423 w 427"/>
                <a:gd name="T23" fmla="*/ 52 h 394"/>
                <a:gd name="T24" fmla="*/ 369 w 427"/>
                <a:gd name="T25" fmla="*/ 50 h 394"/>
                <a:gd name="T26" fmla="*/ 378 w 427"/>
                <a:gd name="T27" fmla="*/ 35 h 394"/>
                <a:gd name="T28" fmla="*/ 391 w 427"/>
                <a:gd name="T29" fmla="*/ 24 h 394"/>
                <a:gd name="T30" fmla="*/ 390 w 427"/>
                <a:gd name="T31" fmla="*/ 11 h 394"/>
                <a:gd name="T32" fmla="*/ 376 w 427"/>
                <a:gd name="T33" fmla="*/ 0 h 394"/>
                <a:gd name="T34" fmla="*/ 85 w 427"/>
                <a:gd name="T35" fmla="*/ 17 h 394"/>
                <a:gd name="T36" fmla="*/ 16 w 427"/>
                <a:gd name="T37" fmla="*/ 109 h 394"/>
                <a:gd name="T38" fmla="*/ 21 w 427"/>
                <a:gd name="T39" fmla="*/ 327 h 394"/>
                <a:gd name="T40" fmla="*/ 23 w 427"/>
                <a:gd name="T41" fmla="*/ 332 h 394"/>
                <a:gd name="T42" fmla="*/ 38 w 427"/>
                <a:gd name="T43" fmla="*/ 332 h 394"/>
                <a:gd name="T44" fmla="*/ 61 w 427"/>
                <a:gd name="T45" fmla="*/ 394 h 394"/>
                <a:gd name="T46" fmla="*/ 318 w 427"/>
                <a:gd name="T47" fmla="*/ 383 h 394"/>
                <a:gd name="T48" fmla="*/ 316 w 427"/>
                <a:gd name="T49" fmla="*/ 368 h 394"/>
                <a:gd name="T50" fmla="*/ 324 w 427"/>
                <a:gd name="T51" fmla="*/ 366 h 394"/>
                <a:gd name="T52" fmla="*/ 320 w 427"/>
                <a:gd name="T53" fmla="*/ 353 h 394"/>
                <a:gd name="T54" fmla="*/ 320 w 427"/>
                <a:gd name="T55" fmla="*/ 340 h 394"/>
                <a:gd name="T56" fmla="*/ 313 w 427"/>
                <a:gd name="T57" fmla="*/ 338 h 394"/>
                <a:gd name="T58" fmla="*/ 314 w 427"/>
                <a:gd name="T59" fmla="*/ 329 h 394"/>
                <a:gd name="T60" fmla="*/ 313 w 427"/>
                <a:gd name="T61" fmla="*/ 329 h 394"/>
                <a:gd name="T62" fmla="*/ 314 w 427"/>
                <a:gd name="T63" fmla="*/ 317 h 394"/>
                <a:gd name="T64" fmla="*/ 314 w 427"/>
                <a:gd name="T65" fmla="*/ 306 h 394"/>
                <a:gd name="T66" fmla="*/ 322 w 427"/>
                <a:gd name="T67" fmla="*/ 306 h 394"/>
                <a:gd name="T68" fmla="*/ 314 w 427"/>
                <a:gd name="T69" fmla="*/ 299 h 394"/>
                <a:gd name="T70" fmla="*/ 324 w 427"/>
                <a:gd name="T71" fmla="*/ 295 h 394"/>
                <a:gd name="T72" fmla="*/ 324 w 427"/>
                <a:gd name="T73" fmla="*/ 280 h 394"/>
                <a:gd name="T74" fmla="*/ 337 w 427"/>
                <a:gd name="T75" fmla="*/ 270 h 394"/>
                <a:gd name="T76" fmla="*/ 333 w 427"/>
                <a:gd name="T77" fmla="*/ 255 h 394"/>
                <a:gd name="T78" fmla="*/ 331 w 427"/>
                <a:gd name="T79" fmla="*/ 250 h 394"/>
                <a:gd name="T80" fmla="*/ 339 w 427"/>
                <a:gd name="T81" fmla="*/ 248 h 394"/>
                <a:gd name="T82" fmla="*/ 344 w 427"/>
                <a:gd name="T83" fmla="*/ 233 h 394"/>
                <a:gd name="T84" fmla="*/ 356 w 427"/>
                <a:gd name="T85" fmla="*/ 231 h 394"/>
                <a:gd name="T86" fmla="*/ 360 w 427"/>
                <a:gd name="T87" fmla="*/ 220 h 394"/>
                <a:gd name="T88" fmla="*/ 360 w 427"/>
                <a:gd name="T89" fmla="*/ 206 h 394"/>
                <a:gd name="T90" fmla="*/ 361 w 427"/>
                <a:gd name="T91" fmla="*/ 203 h 394"/>
                <a:gd name="T92" fmla="*/ 361 w 427"/>
                <a:gd name="T93" fmla="*/ 195 h 394"/>
                <a:gd name="T94" fmla="*/ 363 w 427"/>
                <a:gd name="T95" fmla="*/ 193 h 394"/>
                <a:gd name="T96" fmla="*/ 367 w 427"/>
                <a:gd name="T97" fmla="*/ 178 h 394"/>
                <a:gd name="T98" fmla="*/ 378 w 427"/>
                <a:gd name="T99" fmla="*/ 178 h 394"/>
                <a:gd name="T100" fmla="*/ 382 w 427"/>
                <a:gd name="T101" fmla="*/ 165 h 394"/>
                <a:gd name="T102" fmla="*/ 380 w 427"/>
                <a:gd name="T103" fmla="*/ 16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7" h="394">
                  <a:moveTo>
                    <a:pt x="388" y="158"/>
                  </a:moveTo>
                  <a:lnTo>
                    <a:pt x="391" y="150"/>
                  </a:lnTo>
                  <a:lnTo>
                    <a:pt x="397" y="148"/>
                  </a:lnTo>
                  <a:lnTo>
                    <a:pt x="399" y="146"/>
                  </a:lnTo>
                  <a:lnTo>
                    <a:pt x="395" y="127"/>
                  </a:lnTo>
                  <a:lnTo>
                    <a:pt x="395" y="120"/>
                  </a:lnTo>
                  <a:lnTo>
                    <a:pt x="390" y="122"/>
                  </a:lnTo>
                  <a:lnTo>
                    <a:pt x="391" y="114"/>
                  </a:lnTo>
                  <a:lnTo>
                    <a:pt x="397" y="112"/>
                  </a:lnTo>
                  <a:lnTo>
                    <a:pt x="401" y="116"/>
                  </a:lnTo>
                  <a:lnTo>
                    <a:pt x="403" y="111"/>
                  </a:lnTo>
                  <a:lnTo>
                    <a:pt x="399" y="103"/>
                  </a:lnTo>
                  <a:lnTo>
                    <a:pt x="403" y="101"/>
                  </a:lnTo>
                  <a:lnTo>
                    <a:pt x="407" y="97"/>
                  </a:lnTo>
                  <a:lnTo>
                    <a:pt x="412" y="92"/>
                  </a:lnTo>
                  <a:lnTo>
                    <a:pt x="407" y="86"/>
                  </a:lnTo>
                  <a:lnTo>
                    <a:pt x="407" y="84"/>
                  </a:lnTo>
                  <a:lnTo>
                    <a:pt x="410" y="80"/>
                  </a:lnTo>
                  <a:lnTo>
                    <a:pt x="416" y="77"/>
                  </a:lnTo>
                  <a:lnTo>
                    <a:pt x="423" y="71"/>
                  </a:lnTo>
                  <a:lnTo>
                    <a:pt x="420" y="65"/>
                  </a:lnTo>
                  <a:lnTo>
                    <a:pt x="427" y="62"/>
                  </a:lnTo>
                  <a:lnTo>
                    <a:pt x="425" y="56"/>
                  </a:lnTo>
                  <a:lnTo>
                    <a:pt x="423" y="52"/>
                  </a:lnTo>
                  <a:lnTo>
                    <a:pt x="373" y="56"/>
                  </a:lnTo>
                  <a:lnTo>
                    <a:pt x="369" y="50"/>
                  </a:lnTo>
                  <a:lnTo>
                    <a:pt x="373" y="43"/>
                  </a:lnTo>
                  <a:lnTo>
                    <a:pt x="378" y="35"/>
                  </a:lnTo>
                  <a:lnTo>
                    <a:pt x="386" y="32"/>
                  </a:lnTo>
                  <a:lnTo>
                    <a:pt x="391" y="24"/>
                  </a:lnTo>
                  <a:lnTo>
                    <a:pt x="391" y="18"/>
                  </a:lnTo>
                  <a:lnTo>
                    <a:pt x="390" y="11"/>
                  </a:lnTo>
                  <a:lnTo>
                    <a:pt x="384" y="5"/>
                  </a:lnTo>
                  <a:lnTo>
                    <a:pt x="376" y="0"/>
                  </a:lnTo>
                  <a:lnTo>
                    <a:pt x="222" y="11"/>
                  </a:lnTo>
                  <a:lnTo>
                    <a:pt x="85" y="17"/>
                  </a:lnTo>
                  <a:lnTo>
                    <a:pt x="0" y="18"/>
                  </a:lnTo>
                  <a:lnTo>
                    <a:pt x="16" y="109"/>
                  </a:lnTo>
                  <a:lnTo>
                    <a:pt x="19" y="139"/>
                  </a:lnTo>
                  <a:lnTo>
                    <a:pt x="21" y="327"/>
                  </a:lnTo>
                  <a:lnTo>
                    <a:pt x="23" y="329"/>
                  </a:lnTo>
                  <a:lnTo>
                    <a:pt x="23" y="332"/>
                  </a:lnTo>
                  <a:lnTo>
                    <a:pt x="31" y="336"/>
                  </a:lnTo>
                  <a:lnTo>
                    <a:pt x="38" y="332"/>
                  </a:lnTo>
                  <a:lnTo>
                    <a:pt x="59" y="336"/>
                  </a:lnTo>
                  <a:lnTo>
                    <a:pt x="61" y="394"/>
                  </a:lnTo>
                  <a:lnTo>
                    <a:pt x="172" y="391"/>
                  </a:lnTo>
                  <a:lnTo>
                    <a:pt x="318" y="383"/>
                  </a:lnTo>
                  <a:lnTo>
                    <a:pt x="318" y="374"/>
                  </a:lnTo>
                  <a:lnTo>
                    <a:pt x="316" y="368"/>
                  </a:lnTo>
                  <a:lnTo>
                    <a:pt x="324" y="368"/>
                  </a:lnTo>
                  <a:lnTo>
                    <a:pt x="324" y="366"/>
                  </a:lnTo>
                  <a:lnTo>
                    <a:pt x="322" y="355"/>
                  </a:lnTo>
                  <a:lnTo>
                    <a:pt x="320" y="353"/>
                  </a:lnTo>
                  <a:lnTo>
                    <a:pt x="318" y="346"/>
                  </a:lnTo>
                  <a:lnTo>
                    <a:pt x="320" y="340"/>
                  </a:lnTo>
                  <a:lnTo>
                    <a:pt x="320" y="340"/>
                  </a:lnTo>
                  <a:lnTo>
                    <a:pt x="313" y="338"/>
                  </a:lnTo>
                  <a:lnTo>
                    <a:pt x="320" y="334"/>
                  </a:lnTo>
                  <a:lnTo>
                    <a:pt x="314" y="329"/>
                  </a:lnTo>
                  <a:lnTo>
                    <a:pt x="309" y="334"/>
                  </a:lnTo>
                  <a:lnTo>
                    <a:pt x="313" y="329"/>
                  </a:lnTo>
                  <a:lnTo>
                    <a:pt x="309" y="321"/>
                  </a:lnTo>
                  <a:lnTo>
                    <a:pt x="314" y="317"/>
                  </a:lnTo>
                  <a:lnTo>
                    <a:pt x="309" y="310"/>
                  </a:lnTo>
                  <a:lnTo>
                    <a:pt x="314" y="306"/>
                  </a:lnTo>
                  <a:lnTo>
                    <a:pt x="316" y="310"/>
                  </a:lnTo>
                  <a:lnTo>
                    <a:pt x="322" y="306"/>
                  </a:lnTo>
                  <a:lnTo>
                    <a:pt x="314" y="302"/>
                  </a:lnTo>
                  <a:lnTo>
                    <a:pt x="314" y="299"/>
                  </a:lnTo>
                  <a:lnTo>
                    <a:pt x="322" y="299"/>
                  </a:lnTo>
                  <a:lnTo>
                    <a:pt x="324" y="295"/>
                  </a:lnTo>
                  <a:lnTo>
                    <a:pt x="322" y="287"/>
                  </a:lnTo>
                  <a:lnTo>
                    <a:pt x="324" y="280"/>
                  </a:lnTo>
                  <a:lnTo>
                    <a:pt x="320" y="276"/>
                  </a:lnTo>
                  <a:lnTo>
                    <a:pt x="337" y="270"/>
                  </a:lnTo>
                  <a:lnTo>
                    <a:pt x="333" y="263"/>
                  </a:lnTo>
                  <a:lnTo>
                    <a:pt x="333" y="255"/>
                  </a:lnTo>
                  <a:lnTo>
                    <a:pt x="335" y="253"/>
                  </a:lnTo>
                  <a:lnTo>
                    <a:pt x="331" y="250"/>
                  </a:lnTo>
                  <a:lnTo>
                    <a:pt x="339" y="252"/>
                  </a:lnTo>
                  <a:lnTo>
                    <a:pt x="339" y="248"/>
                  </a:lnTo>
                  <a:lnTo>
                    <a:pt x="346" y="240"/>
                  </a:lnTo>
                  <a:lnTo>
                    <a:pt x="344" y="233"/>
                  </a:lnTo>
                  <a:lnTo>
                    <a:pt x="352" y="233"/>
                  </a:lnTo>
                  <a:lnTo>
                    <a:pt x="356" y="231"/>
                  </a:lnTo>
                  <a:lnTo>
                    <a:pt x="361" y="225"/>
                  </a:lnTo>
                  <a:lnTo>
                    <a:pt x="360" y="220"/>
                  </a:lnTo>
                  <a:lnTo>
                    <a:pt x="363" y="210"/>
                  </a:lnTo>
                  <a:lnTo>
                    <a:pt x="360" y="206"/>
                  </a:lnTo>
                  <a:lnTo>
                    <a:pt x="360" y="197"/>
                  </a:lnTo>
                  <a:lnTo>
                    <a:pt x="361" y="203"/>
                  </a:lnTo>
                  <a:lnTo>
                    <a:pt x="369" y="201"/>
                  </a:lnTo>
                  <a:lnTo>
                    <a:pt x="361" y="195"/>
                  </a:lnTo>
                  <a:lnTo>
                    <a:pt x="361" y="186"/>
                  </a:lnTo>
                  <a:lnTo>
                    <a:pt x="363" y="193"/>
                  </a:lnTo>
                  <a:lnTo>
                    <a:pt x="369" y="193"/>
                  </a:lnTo>
                  <a:lnTo>
                    <a:pt x="367" y="178"/>
                  </a:lnTo>
                  <a:lnTo>
                    <a:pt x="371" y="182"/>
                  </a:lnTo>
                  <a:lnTo>
                    <a:pt x="378" y="178"/>
                  </a:lnTo>
                  <a:lnTo>
                    <a:pt x="384" y="173"/>
                  </a:lnTo>
                  <a:lnTo>
                    <a:pt x="382" y="165"/>
                  </a:lnTo>
                  <a:lnTo>
                    <a:pt x="380" y="163"/>
                  </a:lnTo>
                  <a:lnTo>
                    <a:pt x="380" y="161"/>
                  </a:lnTo>
                  <a:lnTo>
                    <a:pt x="388" y="15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2" name="Freeform 45">
              <a:extLst>
                <a:ext uri="{FF2B5EF4-FFF2-40B4-BE49-F238E27FC236}">
                  <a16:creationId xmlns:a16="http://schemas.microsoft.com/office/drawing/2014/main" id="{DFCF208D-5E0E-2EFB-92E5-B3100C3973A3}"/>
                </a:ext>
              </a:extLst>
            </p:cNvPr>
            <p:cNvSpPr>
              <a:spLocks/>
            </p:cNvSpPr>
            <p:nvPr/>
          </p:nvSpPr>
          <p:spPr bwMode="auto">
            <a:xfrm>
              <a:off x="3607521" y="3788270"/>
              <a:ext cx="35346" cy="16043"/>
            </a:xfrm>
            <a:custGeom>
              <a:avLst/>
              <a:gdLst>
                <a:gd name="T0" fmla="*/ 19 w 30"/>
                <a:gd name="T1" fmla="*/ 15 h 15"/>
                <a:gd name="T2" fmla="*/ 26 w 30"/>
                <a:gd name="T3" fmla="*/ 13 h 15"/>
                <a:gd name="T4" fmla="*/ 30 w 30"/>
                <a:gd name="T5" fmla="*/ 7 h 15"/>
                <a:gd name="T6" fmla="*/ 30 w 30"/>
                <a:gd name="T7" fmla="*/ 7 h 15"/>
                <a:gd name="T8" fmla="*/ 28 w 30"/>
                <a:gd name="T9" fmla="*/ 5 h 15"/>
                <a:gd name="T10" fmla="*/ 15 w 30"/>
                <a:gd name="T11" fmla="*/ 0 h 15"/>
                <a:gd name="T12" fmla="*/ 0 w 30"/>
                <a:gd name="T13" fmla="*/ 4 h 15"/>
                <a:gd name="T14" fmla="*/ 4 w 30"/>
                <a:gd name="T15" fmla="*/ 9 h 15"/>
                <a:gd name="T16" fmla="*/ 11 w 30"/>
                <a:gd name="T17" fmla="*/ 11 h 15"/>
                <a:gd name="T18" fmla="*/ 19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19" y="15"/>
                  </a:moveTo>
                  <a:lnTo>
                    <a:pt x="26" y="13"/>
                  </a:lnTo>
                  <a:lnTo>
                    <a:pt x="30" y="7"/>
                  </a:lnTo>
                  <a:lnTo>
                    <a:pt x="30" y="7"/>
                  </a:lnTo>
                  <a:lnTo>
                    <a:pt x="28" y="5"/>
                  </a:lnTo>
                  <a:lnTo>
                    <a:pt x="15" y="0"/>
                  </a:lnTo>
                  <a:lnTo>
                    <a:pt x="0" y="4"/>
                  </a:lnTo>
                  <a:lnTo>
                    <a:pt x="4" y="9"/>
                  </a:lnTo>
                  <a:lnTo>
                    <a:pt x="11" y="11"/>
                  </a:lnTo>
                  <a:lnTo>
                    <a:pt x="19"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3" name="Freeform 46">
              <a:extLst>
                <a:ext uri="{FF2B5EF4-FFF2-40B4-BE49-F238E27FC236}">
                  <a16:creationId xmlns:a16="http://schemas.microsoft.com/office/drawing/2014/main" id="{6C6762B2-DE7D-F8A3-8025-77AC960F3F44}"/>
                </a:ext>
              </a:extLst>
            </p:cNvPr>
            <p:cNvSpPr>
              <a:spLocks/>
            </p:cNvSpPr>
            <p:nvPr/>
          </p:nvSpPr>
          <p:spPr bwMode="auto">
            <a:xfrm>
              <a:off x="3607521" y="3788270"/>
              <a:ext cx="35346" cy="16043"/>
            </a:xfrm>
            <a:custGeom>
              <a:avLst/>
              <a:gdLst>
                <a:gd name="T0" fmla="*/ 19 w 30"/>
                <a:gd name="T1" fmla="*/ 15 h 15"/>
                <a:gd name="T2" fmla="*/ 26 w 30"/>
                <a:gd name="T3" fmla="*/ 13 h 15"/>
                <a:gd name="T4" fmla="*/ 30 w 30"/>
                <a:gd name="T5" fmla="*/ 7 h 15"/>
                <a:gd name="T6" fmla="*/ 30 w 30"/>
                <a:gd name="T7" fmla="*/ 7 h 15"/>
                <a:gd name="T8" fmla="*/ 28 w 30"/>
                <a:gd name="T9" fmla="*/ 5 h 15"/>
                <a:gd name="T10" fmla="*/ 15 w 30"/>
                <a:gd name="T11" fmla="*/ 0 h 15"/>
                <a:gd name="T12" fmla="*/ 0 w 30"/>
                <a:gd name="T13" fmla="*/ 4 h 15"/>
                <a:gd name="T14" fmla="*/ 4 w 30"/>
                <a:gd name="T15" fmla="*/ 9 h 15"/>
                <a:gd name="T16" fmla="*/ 11 w 30"/>
                <a:gd name="T17" fmla="*/ 11 h 15"/>
                <a:gd name="T18" fmla="*/ 19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19" y="15"/>
                  </a:moveTo>
                  <a:lnTo>
                    <a:pt x="26" y="13"/>
                  </a:lnTo>
                  <a:lnTo>
                    <a:pt x="30" y="7"/>
                  </a:lnTo>
                  <a:lnTo>
                    <a:pt x="30" y="7"/>
                  </a:lnTo>
                  <a:lnTo>
                    <a:pt x="28" y="5"/>
                  </a:lnTo>
                  <a:lnTo>
                    <a:pt x="15" y="0"/>
                  </a:lnTo>
                  <a:lnTo>
                    <a:pt x="0" y="4"/>
                  </a:lnTo>
                  <a:lnTo>
                    <a:pt x="4" y="9"/>
                  </a:lnTo>
                  <a:lnTo>
                    <a:pt x="11" y="11"/>
                  </a:lnTo>
                  <a:lnTo>
                    <a:pt x="19"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4" name="Freeform 47">
              <a:extLst>
                <a:ext uri="{FF2B5EF4-FFF2-40B4-BE49-F238E27FC236}">
                  <a16:creationId xmlns:a16="http://schemas.microsoft.com/office/drawing/2014/main" id="{8819874A-0514-8E0E-05F7-3D4BDF8615DD}"/>
                </a:ext>
              </a:extLst>
            </p:cNvPr>
            <p:cNvSpPr>
              <a:spLocks/>
            </p:cNvSpPr>
            <p:nvPr/>
          </p:nvSpPr>
          <p:spPr bwMode="auto">
            <a:xfrm>
              <a:off x="3688817" y="3813936"/>
              <a:ext cx="17673" cy="16043"/>
            </a:xfrm>
            <a:custGeom>
              <a:avLst/>
              <a:gdLst>
                <a:gd name="T0" fmla="*/ 14 w 15"/>
                <a:gd name="T1" fmla="*/ 15 h 15"/>
                <a:gd name="T2" fmla="*/ 15 w 15"/>
                <a:gd name="T3" fmla="*/ 13 h 15"/>
                <a:gd name="T4" fmla="*/ 14 w 15"/>
                <a:gd name="T5" fmla="*/ 8 h 15"/>
                <a:gd name="T6" fmla="*/ 8 w 15"/>
                <a:gd name="T7" fmla="*/ 0 h 15"/>
                <a:gd name="T8" fmla="*/ 2 w 15"/>
                <a:gd name="T9" fmla="*/ 8 h 15"/>
                <a:gd name="T10" fmla="*/ 0 w 15"/>
                <a:gd name="T11" fmla="*/ 10 h 15"/>
                <a:gd name="T12" fmla="*/ 8 w 15"/>
                <a:gd name="T13" fmla="*/ 15 h 15"/>
                <a:gd name="T14" fmla="*/ 14 w 15"/>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14" y="15"/>
                  </a:moveTo>
                  <a:lnTo>
                    <a:pt x="15" y="13"/>
                  </a:lnTo>
                  <a:lnTo>
                    <a:pt x="14" y="8"/>
                  </a:lnTo>
                  <a:lnTo>
                    <a:pt x="8" y="0"/>
                  </a:lnTo>
                  <a:lnTo>
                    <a:pt x="2" y="8"/>
                  </a:lnTo>
                  <a:lnTo>
                    <a:pt x="0" y="10"/>
                  </a:lnTo>
                  <a:lnTo>
                    <a:pt x="8" y="15"/>
                  </a:lnTo>
                  <a:lnTo>
                    <a:pt x="14"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5" name="Freeform 48">
              <a:extLst>
                <a:ext uri="{FF2B5EF4-FFF2-40B4-BE49-F238E27FC236}">
                  <a16:creationId xmlns:a16="http://schemas.microsoft.com/office/drawing/2014/main" id="{1CF608F2-624F-F548-D2D8-BCCD1B21CF16}"/>
                </a:ext>
              </a:extLst>
            </p:cNvPr>
            <p:cNvSpPr>
              <a:spLocks/>
            </p:cNvSpPr>
            <p:nvPr/>
          </p:nvSpPr>
          <p:spPr bwMode="auto">
            <a:xfrm>
              <a:off x="3688817" y="3813936"/>
              <a:ext cx="17673" cy="16043"/>
            </a:xfrm>
            <a:custGeom>
              <a:avLst/>
              <a:gdLst>
                <a:gd name="T0" fmla="*/ 14 w 15"/>
                <a:gd name="T1" fmla="*/ 15 h 15"/>
                <a:gd name="T2" fmla="*/ 15 w 15"/>
                <a:gd name="T3" fmla="*/ 13 h 15"/>
                <a:gd name="T4" fmla="*/ 14 w 15"/>
                <a:gd name="T5" fmla="*/ 8 h 15"/>
                <a:gd name="T6" fmla="*/ 8 w 15"/>
                <a:gd name="T7" fmla="*/ 0 h 15"/>
                <a:gd name="T8" fmla="*/ 2 w 15"/>
                <a:gd name="T9" fmla="*/ 8 h 15"/>
                <a:gd name="T10" fmla="*/ 0 w 15"/>
                <a:gd name="T11" fmla="*/ 10 h 15"/>
                <a:gd name="T12" fmla="*/ 8 w 15"/>
                <a:gd name="T13" fmla="*/ 15 h 15"/>
                <a:gd name="T14" fmla="*/ 14 w 15"/>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14" y="15"/>
                  </a:moveTo>
                  <a:lnTo>
                    <a:pt x="15" y="13"/>
                  </a:lnTo>
                  <a:lnTo>
                    <a:pt x="14" y="8"/>
                  </a:lnTo>
                  <a:lnTo>
                    <a:pt x="8" y="0"/>
                  </a:lnTo>
                  <a:lnTo>
                    <a:pt x="2" y="8"/>
                  </a:lnTo>
                  <a:lnTo>
                    <a:pt x="0" y="10"/>
                  </a:lnTo>
                  <a:lnTo>
                    <a:pt x="8" y="15"/>
                  </a:lnTo>
                  <a:lnTo>
                    <a:pt x="14"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6" name="Freeform 71">
              <a:extLst>
                <a:ext uri="{FF2B5EF4-FFF2-40B4-BE49-F238E27FC236}">
                  <a16:creationId xmlns:a16="http://schemas.microsoft.com/office/drawing/2014/main" id="{2C34A10B-5756-334F-8403-85C7B996A876}"/>
                </a:ext>
              </a:extLst>
            </p:cNvPr>
            <p:cNvSpPr>
              <a:spLocks/>
            </p:cNvSpPr>
            <p:nvPr/>
          </p:nvSpPr>
          <p:spPr bwMode="auto">
            <a:xfrm>
              <a:off x="3373059" y="3395770"/>
              <a:ext cx="569071" cy="456668"/>
            </a:xfrm>
            <a:custGeom>
              <a:avLst/>
              <a:gdLst>
                <a:gd name="T0" fmla="*/ 411 w 483"/>
                <a:gd name="T1" fmla="*/ 263 h 427"/>
                <a:gd name="T2" fmla="*/ 402 w 483"/>
                <a:gd name="T3" fmla="*/ 216 h 427"/>
                <a:gd name="T4" fmla="*/ 233 w 483"/>
                <a:gd name="T5" fmla="*/ 213 h 427"/>
                <a:gd name="T6" fmla="*/ 236 w 483"/>
                <a:gd name="T7" fmla="*/ 183 h 427"/>
                <a:gd name="T8" fmla="*/ 244 w 483"/>
                <a:gd name="T9" fmla="*/ 154 h 427"/>
                <a:gd name="T10" fmla="*/ 248 w 483"/>
                <a:gd name="T11" fmla="*/ 132 h 427"/>
                <a:gd name="T12" fmla="*/ 265 w 483"/>
                <a:gd name="T13" fmla="*/ 102 h 427"/>
                <a:gd name="T14" fmla="*/ 263 w 483"/>
                <a:gd name="T15" fmla="*/ 90 h 427"/>
                <a:gd name="T16" fmla="*/ 285 w 483"/>
                <a:gd name="T17" fmla="*/ 73 h 427"/>
                <a:gd name="T18" fmla="*/ 267 w 483"/>
                <a:gd name="T19" fmla="*/ 55 h 427"/>
                <a:gd name="T20" fmla="*/ 263 w 483"/>
                <a:gd name="T21" fmla="*/ 43 h 427"/>
                <a:gd name="T22" fmla="*/ 265 w 483"/>
                <a:gd name="T23" fmla="*/ 13 h 427"/>
                <a:gd name="T24" fmla="*/ 257 w 483"/>
                <a:gd name="T25" fmla="*/ 0 h 427"/>
                <a:gd name="T26" fmla="*/ 20 w 483"/>
                <a:gd name="T27" fmla="*/ 137 h 427"/>
                <a:gd name="T28" fmla="*/ 35 w 483"/>
                <a:gd name="T29" fmla="*/ 179 h 427"/>
                <a:gd name="T30" fmla="*/ 52 w 483"/>
                <a:gd name="T31" fmla="*/ 213 h 427"/>
                <a:gd name="T32" fmla="*/ 52 w 483"/>
                <a:gd name="T33" fmla="*/ 246 h 427"/>
                <a:gd name="T34" fmla="*/ 41 w 483"/>
                <a:gd name="T35" fmla="*/ 288 h 427"/>
                <a:gd name="T36" fmla="*/ 33 w 483"/>
                <a:gd name="T37" fmla="*/ 335 h 427"/>
                <a:gd name="T38" fmla="*/ 28 w 483"/>
                <a:gd name="T39" fmla="*/ 354 h 427"/>
                <a:gd name="T40" fmla="*/ 75 w 483"/>
                <a:gd name="T41" fmla="*/ 354 h 427"/>
                <a:gd name="T42" fmla="*/ 84 w 483"/>
                <a:gd name="T43" fmla="*/ 340 h 427"/>
                <a:gd name="T44" fmla="*/ 90 w 483"/>
                <a:gd name="T45" fmla="*/ 357 h 427"/>
                <a:gd name="T46" fmla="*/ 171 w 483"/>
                <a:gd name="T47" fmla="*/ 378 h 427"/>
                <a:gd name="T48" fmla="*/ 184 w 483"/>
                <a:gd name="T49" fmla="*/ 357 h 427"/>
                <a:gd name="T50" fmla="*/ 214 w 483"/>
                <a:gd name="T51" fmla="*/ 354 h 427"/>
                <a:gd name="T52" fmla="*/ 242 w 483"/>
                <a:gd name="T53" fmla="*/ 365 h 427"/>
                <a:gd name="T54" fmla="*/ 272 w 483"/>
                <a:gd name="T55" fmla="*/ 371 h 427"/>
                <a:gd name="T56" fmla="*/ 276 w 483"/>
                <a:gd name="T57" fmla="*/ 387 h 427"/>
                <a:gd name="T58" fmla="*/ 297 w 483"/>
                <a:gd name="T59" fmla="*/ 406 h 427"/>
                <a:gd name="T60" fmla="*/ 332 w 483"/>
                <a:gd name="T61" fmla="*/ 412 h 427"/>
                <a:gd name="T62" fmla="*/ 351 w 483"/>
                <a:gd name="T63" fmla="*/ 391 h 427"/>
                <a:gd name="T64" fmla="*/ 370 w 483"/>
                <a:gd name="T65" fmla="*/ 416 h 427"/>
                <a:gd name="T66" fmla="*/ 389 w 483"/>
                <a:gd name="T67" fmla="*/ 391 h 427"/>
                <a:gd name="T68" fmla="*/ 396 w 483"/>
                <a:gd name="T69" fmla="*/ 374 h 427"/>
                <a:gd name="T70" fmla="*/ 415 w 483"/>
                <a:gd name="T71" fmla="*/ 387 h 427"/>
                <a:gd name="T72" fmla="*/ 443 w 483"/>
                <a:gd name="T73" fmla="*/ 399 h 427"/>
                <a:gd name="T74" fmla="*/ 455 w 483"/>
                <a:gd name="T75" fmla="*/ 414 h 427"/>
                <a:gd name="T76" fmla="*/ 473 w 483"/>
                <a:gd name="T77" fmla="*/ 418 h 427"/>
                <a:gd name="T78" fmla="*/ 483 w 483"/>
                <a:gd name="T79" fmla="*/ 395 h 427"/>
                <a:gd name="T80" fmla="*/ 447 w 483"/>
                <a:gd name="T81" fmla="*/ 378 h 427"/>
                <a:gd name="T82" fmla="*/ 417 w 483"/>
                <a:gd name="T83" fmla="*/ 357 h 427"/>
                <a:gd name="T84" fmla="*/ 430 w 483"/>
                <a:gd name="T85" fmla="*/ 348 h 427"/>
                <a:gd name="T86" fmla="*/ 445 w 483"/>
                <a:gd name="T87" fmla="*/ 331 h 427"/>
                <a:gd name="T88" fmla="*/ 426 w 483"/>
                <a:gd name="T89" fmla="*/ 312 h 427"/>
                <a:gd name="T90" fmla="*/ 406 w 483"/>
                <a:gd name="T91" fmla="*/ 322 h 427"/>
                <a:gd name="T92" fmla="*/ 417 w 483"/>
                <a:gd name="T93" fmla="*/ 299 h 427"/>
                <a:gd name="T94" fmla="*/ 391 w 483"/>
                <a:gd name="T95" fmla="*/ 307 h 427"/>
                <a:gd name="T96" fmla="*/ 346 w 483"/>
                <a:gd name="T97" fmla="*/ 299 h 427"/>
                <a:gd name="T98" fmla="*/ 383 w 483"/>
                <a:gd name="T99" fmla="*/ 282 h 427"/>
                <a:gd name="T100" fmla="*/ 411 w 483"/>
                <a:gd name="T101" fmla="*/ 295 h 427"/>
                <a:gd name="T102" fmla="*/ 424 w 483"/>
                <a:gd name="T103" fmla="*/ 29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3" h="427">
                  <a:moveTo>
                    <a:pt x="421" y="288"/>
                  </a:moveTo>
                  <a:lnTo>
                    <a:pt x="417" y="282"/>
                  </a:lnTo>
                  <a:lnTo>
                    <a:pt x="417" y="278"/>
                  </a:lnTo>
                  <a:lnTo>
                    <a:pt x="413" y="271"/>
                  </a:lnTo>
                  <a:lnTo>
                    <a:pt x="411" y="263"/>
                  </a:lnTo>
                  <a:lnTo>
                    <a:pt x="402" y="256"/>
                  </a:lnTo>
                  <a:lnTo>
                    <a:pt x="398" y="248"/>
                  </a:lnTo>
                  <a:lnTo>
                    <a:pt x="394" y="241"/>
                  </a:lnTo>
                  <a:lnTo>
                    <a:pt x="398" y="230"/>
                  </a:lnTo>
                  <a:lnTo>
                    <a:pt x="402" y="216"/>
                  </a:lnTo>
                  <a:lnTo>
                    <a:pt x="404" y="209"/>
                  </a:lnTo>
                  <a:lnTo>
                    <a:pt x="402" y="207"/>
                  </a:lnTo>
                  <a:lnTo>
                    <a:pt x="317" y="214"/>
                  </a:lnTo>
                  <a:lnTo>
                    <a:pt x="227" y="218"/>
                  </a:lnTo>
                  <a:lnTo>
                    <a:pt x="233" y="213"/>
                  </a:lnTo>
                  <a:lnTo>
                    <a:pt x="229" y="205"/>
                  </a:lnTo>
                  <a:lnTo>
                    <a:pt x="229" y="198"/>
                  </a:lnTo>
                  <a:lnTo>
                    <a:pt x="225" y="190"/>
                  </a:lnTo>
                  <a:lnTo>
                    <a:pt x="235" y="188"/>
                  </a:lnTo>
                  <a:lnTo>
                    <a:pt x="236" y="183"/>
                  </a:lnTo>
                  <a:lnTo>
                    <a:pt x="231" y="177"/>
                  </a:lnTo>
                  <a:lnTo>
                    <a:pt x="238" y="177"/>
                  </a:lnTo>
                  <a:lnTo>
                    <a:pt x="236" y="162"/>
                  </a:lnTo>
                  <a:lnTo>
                    <a:pt x="242" y="156"/>
                  </a:lnTo>
                  <a:lnTo>
                    <a:pt x="244" y="154"/>
                  </a:lnTo>
                  <a:lnTo>
                    <a:pt x="236" y="154"/>
                  </a:lnTo>
                  <a:lnTo>
                    <a:pt x="244" y="149"/>
                  </a:lnTo>
                  <a:lnTo>
                    <a:pt x="246" y="143"/>
                  </a:lnTo>
                  <a:lnTo>
                    <a:pt x="252" y="136"/>
                  </a:lnTo>
                  <a:lnTo>
                    <a:pt x="248" y="132"/>
                  </a:lnTo>
                  <a:lnTo>
                    <a:pt x="250" y="126"/>
                  </a:lnTo>
                  <a:lnTo>
                    <a:pt x="255" y="122"/>
                  </a:lnTo>
                  <a:lnTo>
                    <a:pt x="272" y="105"/>
                  </a:lnTo>
                  <a:lnTo>
                    <a:pt x="272" y="104"/>
                  </a:lnTo>
                  <a:lnTo>
                    <a:pt x="265" y="102"/>
                  </a:lnTo>
                  <a:lnTo>
                    <a:pt x="272" y="102"/>
                  </a:lnTo>
                  <a:lnTo>
                    <a:pt x="272" y="98"/>
                  </a:lnTo>
                  <a:lnTo>
                    <a:pt x="278" y="90"/>
                  </a:lnTo>
                  <a:lnTo>
                    <a:pt x="270" y="92"/>
                  </a:lnTo>
                  <a:lnTo>
                    <a:pt x="263" y="90"/>
                  </a:lnTo>
                  <a:lnTo>
                    <a:pt x="267" y="85"/>
                  </a:lnTo>
                  <a:lnTo>
                    <a:pt x="274" y="81"/>
                  </a:lnTo>
                  <a:lnTo>
                    <a:pt x="280" y="75"/>
                  </a:lnTo>
                  <a:lnTo>
                    <a:pt x="285" y="75"/>
                  </a:lnTo>
                  <a:lnTo>
                    <a:pt x="285" y="73"/>
                  </a:lnTo>
                  <a:lnTo>
                    <a:pt x="285" y="72"/>
                  </a:lnTo>
                  <a:lnTo>
                    <a:pt x="278" y="70"/>
                  </a:lnTo>
                  <a:lnTo>
                    <a:pt x="276" y="64"/>
                  </a:lnTo>
                  <a:lnTo>
                    <a:pt x="270" y="60"/>
                  </a:lnTo>
                  <a:lnTo>
                    <a:pt x="267" y="55"/>
                  </a:lnTo>
                  <a:lnTo>
                    <a:pt x="267" y="53"/>
                  </a:lnTo>
                  <a:lnTo>
                    <a:pt x="274" y="55"/>
                  </a:lnTo>
                  <a:lnTo>
                    <a:pt x="268" y="47"/>
                  </a:lnTo>
                  <a:lnTo>
                    <a:pt x="274" y="42"/>
                  </a:lnTo>
                  <a:lnTo>
                    <a:pt x="263" y="43"/>
                  </a:lnTo>
                  <a:lnTo>
                    <a:pt x="261" y="40"/>
                  </a:lnTo>
                  <a:lnTo>
                    <a:pt x="268" y="30"/>
                  </a:lnTo>
                  <a:lnTo>
                    <a:pt x="261" y="26"/>
                  </a:lnTo>
                  <a:lnTo>
                    <a:pt x="259" y="19"/>
                  </a:lnTo>
                  <a:lnTo>
                    <a:pt x="265" y="13"/>
                  </a:lnTo>
                  <a:lnTo>
                    <a:pt x="265" y="6"/>
                  </a:lnTo>
                  <a:lnTo>
                    <a:pt x="259" y="6"/>
                  </a:lnTo>
                  <a:lnTo>
                    <a:pt x="253" y="10"/>
                  </a:lnTo>
                  <a:lnTo>
                    <a:pt x="253" y="4"/>
                  </a:lnTo>
                  <a:lnTo>
                    <a:pt x="257" y="0"/>
                  </a:lnTo>
                  <a:lnTo>
                    <a:pt x="111" y="8"/>
                  </a:lnTo>
                  <a:lnTo>
                    <a:pt x="0" y="11"/>
                  </a:lnTo>
                  <a:lnTo>
                    <a:pt x="3" y="120"/>
                  </a:lnTo>
                  <a:lnTo>
                    <a:pt x="17" y="132"/>
                  </a:lnTo>
                  <a:lnTo>
                    <a:pt x="20" y="137"/>
                  </a:lnTo>
                  <a:lnTo>
                    <a:pt x="26" y="152"/>
                  </a:lnTo>
                  <a:lnTo>
                    <a:pt x="24" y="162"/>
                  </a:lnTo>
                  <a:lnTo>
                    <a:pt x="30" y="169"/>
                  </a:lnTo>
                  <a:lnTo>
                    <a:pt x="33" y="177"/>
                  </a:lnTo>
                  <a:lnTo>
                    <a:pt x="35" y="179"/>
                  </a:lnTo>
                  <a:lnTo>
                    <a:pt x="39" y="184"/>
                  </a:lnTo>
                  <a:lnTo>
                    <a:pt x="39" y="192"/>
                  </a:lnTo>
                  <a:lnTo>
                    <a:pt x="50" y="205"/>
                  </a:lnTo>
                  <a:lnTo>
                    <a:pt x="52" y="207"/>
                  </a:lnTo>
                  <a:lnTo>
                    <a:pt x="52" y="213"/>
                  </a:lnTo>
                  <a:lnTo>
                    <a:pt x="54" y="220"/>
                  </a:lnTo>
                  <a:lnTo>
                    <a:pt x="50" y="226"/>
                  </a:lnTo>
                  <a:lnTo>
                    <a:pt x="54" y="231"/>
                  </a:lnTo>
                  <a:lnTo>
                    <a:pt x="50" y="239"/>
                  </a:lnTo>
                  <a:lnTo>
                    <a:pt x="52" y="246"/>
                  </a:lnTo>
                  <a:lnTo>
                    <a:pt x="49" y="252"/>
                  </a:lnTo>
                  <a:lnTo>
                    <a:pt x="47" y="260"/>
                  </a:lnTo>
                  <a:lnTo>
                    <a:pt x="41" y="267"/>
                  </a:lnTo>
                  <a:lnTo>
                    <a:pt x="39" y="275"/>
                  </a:lnTo>
                  <a:lnTo>
                    <a:pt x="41" y="288"/>
                  </a:lnTo>
                  <a:lnTo>
                    <a:pt x="35" y="295"/>
                  </a:lnTo>
                  <a:lnTo>
                    <a:pt x="39" y="303"/>
                  </a:lnTo>
                  <a:lnTo>
                    <a:pt x="43" y="320"/>
                  </a:lnTo>
                  <a:lnTo>
                    <a:pt x="41" y="327"/>
                  </a:lnTo>
                  <a:lnTo>
                    <a:pt x="33" y="335"/>
                  </a:lnTo>
                  <a:lnTo>
                    <a:pt x="33" y="335"/>
                  </a:lnTo>
                  <a:lnTo>
                    <a:pt x="33" y="335"/>
                  </a:lnTo>
                  <a:lnTo>
                    <a:pt x="35" y="342"/>
                  </a:lnTo>
                  <a:lnTo>
                    <a:pt x="33" y="350"/>
                  </a:lnTo>
                  <a:lnTo>
                    <a:pt x="28" y="354"/>
                  </a:lnTo>
                  <a:lnTo>
                    <a:pt x="26" y="361"/>
                  </a:lnTo>
                  <a:lnTo>
                    <a:pt x="33" y="367"/>
                  </a:lnTo>
                  <a:lnTo>
                    <a:pt x="39" y="361"/>
                  </a:lnTo>
                  <a:lnTo>
                    <a:pt x="73" y="357"/>
                  </a:lnTo>
                  <a:lnTo>
                    <a:pt x="75" y="354"/>
                  </a:lnTo>
                  <a:lnTo>
                    <a:pt x="67" y="350"/>
                  </a:lnTo>
                  <a:lnTo>
                    <a:pt x="75" y="344"/>
                  </a:lnTo>
                  <a:lnTo>
                    <a:pt x="77" y="327"/>
                  </a:lnTo>
                  <a:lnTo>
                    <a:pt x="82" y="333"/>
                  </a:lnTo>
                  <a:lnTo>
                    <a:pt x="84" y="340"/>
                  </a:lnTo>
                  <a:lnTo>
                    <a:pt x="84" y="346"/>
                  </a:lnTo>
                  <a:lnTo>
                    <a:pt x="79" y="350"/>
                  </a:lnTo>
                  <a:lnTo>
                    <a:pt x="77" y="354"/>
                  </a:lnTo>
                  <a:lnTo>
                    <a:pt x="82" y="355"/>
                  </a:lnTo>
                  <a:lnTo>
                    <a:pt x="90" y="357"/>
                  </a:lnTo>
                  <a:lnTo>
                    <a:pt x="103" y="359"/>
                  </a:lnTo>
                  <a:lnTo>
                    <a:pt x="118" y="365"/>
                  </a:lnTo>
                  <a:lnTo>
                    <a:pt x="126" y="369"/>
                  </a:lnTo>
                  <a:lnTo>
                    <a:pt x="137" y="374"/>
                  </a:lnTo>
                  <a:lnTo>
                    <a:pt x="171" y="378"/>
                  </a:lnTo>
                  <a:lnTo>
                    <a:pt x="178" y="378"/>
                  </a:lnTo>
                  <a:lnTo>
                    <a:pt x="188" y="372"/>
                  </a:lnTo>
                  <a:lnTo>
                    <a:pt x="195" y="372"/>
                  </a:lnTo>
                  <a:lnTo>
                    <a:pt x="189" y="363"/>
                  </a:lnTo>
                  <a:lnTo>
                    <a:pt x="184" y="357"/>
                  </a:lnTo>
                  <a:lnTo>
                    <a:pt x="191" y="355"/>
                  </a:lnTo>
                  <a:lnTo>
                    <a:pt x="193" y="354"/>
                  </a:lnTo>
                  <a:lnTo>
                    <a:pt x="201" y="350"/>
                  </a:lnTo>
                  <a:lnTo>
                    <a:pt x="214" y="346"/>
                  </a:lnTo>
                  <a:lnTo>
                    <a:pt x="214" y="354"/>
                  </a:lnTo>
                  <a:lnTo>
                    <a:pt x="214" y="357"/>
                  </a:lnTo>
                  <a:lnTo>
                    <a:pt x="220" y="355"/>
                  </a:lnTo>
                  <a:lnTo>
                    <a:pt x="235" y="354"/>
                  </a:lnTo>
                  <a:lnTo>
                    <a:pt x="236" y="361"/>
                  </a:lnTo>
                  <a:lnTo>
                    <a:pt x="242" y="365"/>
                  </a:lnTo>
                  <a:lnTo>
                    <a:pt x="246" y="374"/>
                  </a:lnTo>
                  <a:lnTo>
                    <a:pt x="253" y="374"/>
                  </a:lnTo>
                  <a:lnTo>
                    <a:pt x="267" y="378"/>
                  </a:lnTo>
                  <a:lnTo>
                    <a:pt x="270" y="372"/>
                  </a:lnTo>
                  <a:lnTo>
                    <a:pt x="272" y="371"/>
                  </a:lnTo>
                  <a:lnTo>
                    <a:pt x="272" y="367"/>
                  </a:lnTo>
                  <a:lnTo>
                    <a:pt x="274" y="372"/>
                  </a:lnTo>
                  <a:lnTo>
                    <a:pt x="272" y="374"/>
                  </a:lnTo>
                  <a:lnTo>
                    <a:pt x="272" y="380"/>
                  </a:lnTo>
                  <a:lnTo>
                    <a:pt x="276" y="387"/>
                  </a:lnTo>
                  <a:lnTo>
                    <a:pt x="283" y="391"/>
                  </a:lnTo>
                  <a:lnTo>
                    <a:pt x="287" y="399"/>
                  </a:lnTo>
                  <a:lnTo>
                    <a:pt x="285" y="406"/>
                  </a:lnTo>
                  <a:lnTo>
                    <a:pt x="289" y="410"/>
                  </a:lnTo>
                  <a:lnTo>
                    <a:pt x="297" y="406"/>
                  </a:lnTo>
                  <a:lnTo>
                    <a:pt x="310" y="416"/>
                  </a:lnTo>
                  <a:lnTo>
                    <a:pt x="317" y="412"/>
                  </a:lnTo>
                  <a:lnTo>
                    <a:pt x="319" y="412"/>
                  </a:lnTo>
                  <a:lnTo>
                    <a:pt x="327" y="416"/>
                  </a:lnTo>
                  <a:lnTo>
                    <a:pt x="332" y="412"/>
                  </a:lnTo>
                  <a:lnTo>
                    <a:pt x="332" y="402"/>
                  </a:lnTo>
                  <a:lnTo>
                    <a:pt x="334" y="395"/>
                  </a:lnTo>
                  <a:lnTo>
                    <a:pt x="342" y="395"/>
                  </a:lnTo>
                  <a:lnTo>
                    <a:pt x="347" y="393"/>
                  </a:lnTo>
                  <a:lnTo>
                    <a:pt x="351" y="391"/>
                  </a:lnTo>
                  <a:lnTo>
                    <a:pt x="355" y="399"/>
                  </a:lnTo>
                  <a:lnTo>
                    <a:pt x="361" y="395"/>
                  </a:lnTo>
                  <a:lnTo>
                    <a:pt x="368" y="399"/>
                  </a:lnTo>
                  <a:lnTo>
                    <a:pt x="368" y="408"/>
                  </a:lnTo>
                  <a:lnTo>
                    <a:pt x="370" y="416"/>
                  </a:lnTo>
                  <a:lnTo>
                    <a:pt x="377" y="412"/>
                  </a:lnTo>
                  <a:lnTo>
                    <a:pt x="383" y="406"/>
                  </a:lnTo>
                  <a:lnTo>
                    <a:pt x="387" y="401"/>
                  </a:lnTo>
                  <a:lnTo>
                    <a:pt x="381" y="393"/>
                  </a:lnTo>
                  <a:lnTo>
                    <a:pt x="389" y="391"/>
                  </a:lnTo>
                  <a:lnTo>
                    <a:pt x="387" y="378"/>
                  </a:lnTo>
                  <a:lnTo>
                    <a:pt x="372" y="371"/>
                  </a:lnTo>
                  <a:lnTo>
                    <a:pt x="372" y="365"/>
                  </a:lnTo>
                  <a:lnTo>
                    <a:pt x="372" y="363"/>
                  </a:lnTo>
                  <a:lnTo>
                    <a:pt x="396" y="374"/>
                  </a:lnTo>
                  <a:lnTo>
                    <a:pt x="404" y="374"/>
                  </a:lnTo>
                  <a:lnTo>
                    <a:pt x="409" y="378"/>
                  </a:lnTo>
                  <a:lnTo>
                    <a:pt x="413" y="380"/>
                  </a:lnTo>
                  <a:lnTo>
                    <a:pt x="409" y="387"/>
                  </a:lnTo>
                  <a:lnTo>
                    <a:pt x="415" y="387"/>
                  </a:lnTo>
                  <a:lnTo>
                    <a:pt x="423" y="386"/>
                  </a:lnTo>
                  <a:lnTo>
                    <a:pt x="426" y="393"/>
                  </a:lnTo>
                  <a:lnTo>
                    <a:pt x="436" y="395"/>
                  </a:lnTo>
                  <a:lnTo>
                    <a:pt x="441" y="393"/>
                  </a:lnTo>
                  <a:lnTo>
                    <a:pt x="443" y="399"/>
                  </a:lnTo>
                  <a:lnTo>
                    <a:pt x="449" y="406"/>
                  </a:lnTo>
                  <a:lnTo>
                    <a:pt x="455" y="408"/>
                  </a:lnTo>
                  <a:lnTo>
                    <a:pt x="456" y="399"/>
                  </a:lnTo>
                  <a:lnTo>
                    <a:pt x="458" y="406"/>
                  </a:lnTo>
                  <a:lnTo>
                    <a:pt x="455" y="414"/>
                  </a:lnTo>
                  <a:lnTo>
                    <a:pt x="449" y="427"/>
                  </a:lnTo>
                  <a:lnTo>
                    <a:pt x="456" y="421"/>
                  </a:lnTo>
                  <a:lnTo>
                    <a:pt x="458" y="414"/>
                  </a:lnTo>
                  <a:lnTo>
                    <a:pt x="464" y="406"/>
                  </a:lnTo>
                  <a:lnTo>
                    <a:pt x="473" y="418"/>
                  </a:lnTo>
                  <a:lnTo>
                    <a:pt x="473" y="412"/>
                  </a:lnTo>
                  <a:lnTo>
                    <a:pt x="477" y="404"/>
                  </a:lnTo>
                  <a:lnTo>
                    <a:pt x="477" y="401"/>
                  </a:lnTo>
                  <a:lnTo>
                    <a:pt x="483" y="399"/>
                  </a:lnTo>
                  <a:lnTo>
                    <a:pt x="483" y="395"/>
                  </a:lnTo>
                  <a:lnTo>
                    <a:pt x="475" y="393"/>
                  </a:lnTo>
                  <a:lnTo>
                    <a:pt x="473" y="387"/>
                  </a:lnTo>
                  <a:lnTo>
                    <a:pt x="468" y="384"/>
                  </a:lnTo>
                  <a:lnTo>
                    <a:pt x="453" y="382"/>
                  </a:lnTo>
                  <a:lnTo>
                    <a:pt x="447" y="378"/>
                  </a:lnTo>
                  <a:lnTo>
                    <a:pt x="438" y="378"/>
                  </a:lnTo>
                  <a:lnTo>
                    <a:pt x="434" y="371"/>
                  </a:lnTo>
                  <a:lnTo>
                    <a:pt x="426" y="367"/>
                  </a:lnTo>
                  <a:lnTo>
                    <a:pt x="419" y="365"/>
                  </a:lnTo>
                  <a:lnTo>
                    <a:pt x="417" y="357"/>
                  </a:lnTo>
                  <a:lnTo>
                    <a:pt x="423" y="355"/>
                  </a:lnTo>
                  <a:lnTo>
                    <a:pt x="421" y="352"/>
                  </a:lnTo>
                  <a:lnTo>
                    <a:pt x="428" y="350"/>
                  </a:lnTo>
                  <a:lnTo>
                    <a:pt x="436" y="354"/>
                  </a:lnTo>
                  <a:lnTo>
                    <a:pt x="430" y="348"/>
                  </a:lnTo>
                  <a:lnTo>
                    <a:pt x="426" y="340"/>
                  </a:lnTo>
                  <a:lnTo>
                    <a:pt x="434" y="335"/>
                  </a:lnTo>
                  <a:lnTo>
                    <a:pt x="441" y="335"/>
                  </a:lnTo>
                  <a:lnTo>
                    <a:pt x="443" y="337"/>
                  </a:lnTo>
                  <a:lnTo>
                    <a:pt x="445" y="331"/>
                  </a:lnTo>
                  <a:lnTo>
                    <a:pt x="445" y="324"/>
                  </a:lnTo>
                  <a:lnTo>
                    <a:pt x="440" y="320"/>
                  </a:lnTo>
                  <a:lnTo>
                    <a:pt x="438" y="312"/>
                  </a:lnTo>
                  <a:lnTo>
                    <a:pt x="436" y="307"/>
                  </a:lnTo>
                  <a:lnTo>
                    <a:pt x="426" y="312"/>
                  </a:lnTo>
                  <a:lnTo>
                    <a:pt x="424" y="320"/>
                  </a:lnTo>
                  <a:lnTo>
                    <a:pt x="423" y="327"/>
                  </a:lnTo>
                  <a:lnTo>
                    <a:pt x="415" y="327"/>
                  </a:lnTo>
                  <a:lnTo>
                    <a:pt x="413" y="320"/>
                  </a:lnTo>
                  <a:lnTo>
                    <a:pt x="406" y="322"/>
                  </a:lnTo>
                  <a:lnTo>
                    <a:pt x="400" y="318"/>
                  </a:lnTo>
                  <a:lnTo>
                    <a:pt x="400" y="316"/>
                  </a:lnTo>
                  <a:lnTo>
                    <a:pt x="415" y="307"/>
                  </a:lnTo>
                  <a:lnTo>
                    <a:pt x="417" y="299"/>
                  </a:lnTo>
                  <a:lnTo>
                    <a:pt x="417" y="299"/>
                  </a:lnTo>
                  <a:lnTo>
                    <a:pt x="409" y="303"/>
                  </a:lnTo>
                  <a:lnTo>
                    <a:pt x="409" y="297"/>
                  </a:lnTo>
                  <a:lnTo>
                    <a:pt x="404" y="303"/>
                  </a:lnTo>
                  <a:lnTo>
                    <a:pt x="398" y="299"/>
                  </a:lnTo>
                  <a:lnTo>
                    <a:pt x="391" y="307"/>
                  </a:lnTo>
                  <a:lnTo>
                    <a:pt x="385" y="308"/>
                  </a:lnTo>
                  <a:lnTo>
                    <a:pt x="364" y="310"/>
                  </a:lnTo>
                  <a:lnTo>
                    <a:pt x="355" y="310"/>
                  </a:lnTo>
                  <a:lnTo>
                    <a:pt x="346" y="307"/>
                  </a:lnTo>
                  <a:lnTo>
                    <a:pt x="346" y="299"/>
                  </a:lnTo>
                  <a:lnTo>
                    <a:pt x="351" y="293"/>
                  </a:lnTo>
                  <a:lnTo>
                    <a:pt x="361" y="278"/>
                  </a:lnTo>
                  <a:lnTo>
                    <a:pt x="366" y="277"/>
                  </a:lnTo>
                  <a:lnTo>
                    <a:pt x="376" y="278"/>
                  </a:lnTo>
                  <a:lnTo>
                    <a:pt x="383" y="282"/>
                  </a:lnTo>
                  <a:lnTo>
                    <a:pt x="391" y="288"/>
                  </a:lnTo>
                  <a:lnTo>
                    <a:pt x="396" y="288"/>
                  </a:lnTo>
                  <a:lnTo>
                    <a:pt x="402" y="292"/>
                  </a:lnTo>
                  <a:lnTo>
                    <a:pt x="404" y="290"/>
                  </a:lnTo>
                  <a:lnTo>
                    <a:pt x="411" y="295"/>
                  </a:lnTo>
                  <a:lnTo>
                    <a:pt x="417" y="295"/>
                  </a:lnTo>
                  <a:lnTo>
                    <a:pt x="421" y="295"/>
                  </a:lnTo>
                  <a:lnTo>
                    <a:pt x="421" y="297"/>
                  </a:lnTo>
                  <a:lnTo>
                    <a:pt x="428" y="293"/>
                  </a:lnTo>
                  <a:lnTo>
                    <a:pt x="424" y="292"/>
                  </a:lnTo>
                  <a:lnTo>
                    <a:pt x="421" y="28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7" name="Freeform 81">
              <a:extLst>
                <a:ext uri="{FF2B5EF4-FFF2-40B4-BE49-F238E27FC236}">
                  <a16:creationId xmlns:a16="http://schemas.microsoft.com/office/drawing/2014/main" id="{2D4E0119-6A8E-948C-2B10-1F281E3A69C5}"/>
                </a:ext>
              </a:extLst>
            </p:cNvPr>
            <p:cNvSpPr>
              <a:spLocks/>
            </p:cNvSpPr>
            <p:nvPr/>
          </p:nvSpPr>
          <p:spPr bwMode="auto">
            <a:xfrm>
              <a:off x="3587492" y="2278161"/>
              <a:ext cx="400589" cy="644898"/>
            </a:xfrm>
            <a:custGeom>
              <a:avLst/>
              <a:gdLst>
                <a:gd name="T0" fmla="*/ 54 w 340"/>
                <a:gd name="T1" fmla="*/ 17 h 603"/>
                <a:gd name="T2" fmla="*/ 75 w 340"/>
                <a:gd name="T3" fmla="*/ 41 h 603"/>
                <a:gd name="T4" fmla="*/ 96 w 340"/>
                <a:gd name="T5" fmla="*/ 58 h 603"/>
                <a:gd name="T6" fmla="*/ 86 w 340"/>
                <a:gd name="T7" fmla="*/ 100 h 603"/>
                <a:gd name="T8" fmla="*/ 64 w 340"/>
                <a:gd name="T9" fmla="*/ 124 h 603"/>
                <a:gd name="T10" fmla="*/ 30 w 340"/>
                <a:gd name="T11" fmla="*/ 143 h 603"/>
                <a:gd name="T12" fmla="*/ 41 w 340"/>
                <a:gd name="T13" fmla="*/ 184 h 603"/>
                <a:gd name="T14" fmla="*/ 30 w 340"/>
                <a:gd name="T15" fmla="*/ 209 h 603"/>
                <a:gd name="T16" fmla="*/ 6 w 340"/>
                <a:gd name="T17" fmla="*/ 231 h 603"/>
                <a:gd name="T18" fmla="*/ 6 w 340"/>
                <a:gd name="T19" fmla="*/ 250 h 603"/>
                <a:gd name="T20" fmla="*/ 0 w 340"/>
                <a:gd name="T21" fmla="*/ 276 h 603"/>
                <a:gd name="T22" fmla="*/ 9 w 340"/>
                <a:gd name="T23" fmla="*/ 308 h 603"/>
                <a:gd name="T24" fmla="*/ 24 w 340"/>
                <a:gd name="T25" fmla="*/ 329 h 603"/>
                <a:gd name="T26" fmla="*/ 41 w 340"/>
                <a:gd name="T27" fmla="*/ 348 h 603"/>
                <a:gd name="T28" fmla="*/ 70 w 340"/>
                <a:gd name="T29" fmla="*/ 370 h 603"/>
                <a:gd name="T30" fmla="*/ 90 w 340"/>
                <a:gd name="T31" fmla="*/ 404 h 603"/>
                <a:gd name="T32" fmla="*/ 103 w 340"/>
                <a:gd name="T33" fmla="*/ 400 h 603"/>
                <a:gd name="T34" fmla="*/ 124 w 340"/>
                <a:gd name="T35" fmla="*/ 412 h 603"/>
                <a:gd name="T36" fmla="*/ 115 w 340"/>
                <a:gd name="T37" fmla="*/ 444 h 603"/>
                <a:gd name="T38" fmla="*/ 107 w 340"/>
                <a:gd name="T39" fmla="*/ 470 h 603"/>
                <a:gd name="T40" fmla="*/ 141 w 340"/>
                <a:gd name="T41" fmla="*/ 504 h 603"/>
                <a:gd name="T42" fmla="*/ 154 w 340"/>
                <a:gd name="T43" fmla="*/ 509 h 603"/>
                <a:gd name="T44" fmla="*/ 177 w 340"/>
                <a:gd name="T45" fmla="*/ 528 h 603"/>
                <a:gd name="T46" fmla="*/ 194 w 340"/>
                <a:gd name="T47" fmla="*/ 558 h 603"/>
                <a:gd name="T48" fmla="*/ 195 w 340"/>
                <a:gd name="T49" fmla="*/ 588 h 603"/>
                <a:gd name="T50" fmla="*/ 222 w 340"/>
                <a:gd name="T51" fmla="*/ 603 h 603"/>
                <a:gd name="T52" fmla="*/ 229 w 340"/>
                <a:gd name="T53" fmla="*/ 579 h 603"/>
                <a:gd name="T54" fmla="*/ 250 w 340"/>
                <a:gd name="T55" fmla="*/ 581 h 603"/>
                <a:gd name="T56" fmla="*/ 274 w 340"/>
                <a:gd name="T57" fmla="*/ 590 h 603"/>
                <a:gd name="T58" fmla="*/ 273 w 340"/>
                <a:gd name="T59" fmla="*/ 568 h 603"/>
                <a:gd name="T60" fmla="*/ 280 w 340"/>
                <a:gd name="T61" fmla="*/ 553 h 603"/>
                <a:gd name="T62" fmla="*/ 305 w 340"/>
                <a:gd name="T63" fmla="*/ 538 h 603"/>
                <a:gd name="T64" fmla="*/ 303 w 340"/>
                <a:gd name="T65" fmla="*/ 517 h 603"/>
                <a:gd name="T66" fmla="*/ 301 w 340"/>
                <a:gd name="T67" fmla="*/ 500 h 603"/>
                <a:gd name="T68" fmla="*/ 306 w 340"/>
                <a:gd name="T69" fmla="*/ 479 h 603"/>
                <a:gd name="T70" fmla="*/ 308 w 340"/>
                <a:gd name="T71" fmla="*/ 457 h 603"/>
                <a:gd name="T72" fmla="*/ 329 w 340"/>
                <a:gd name="T73" fmla="*/ 429 h 603"/>
                <a:gd name="T74" fmla="*/ 338 w 340"/>
                <a:gd name="T75" fmla="*/ 408 h 603"/>
                <a:gd name="T76" fmla="*/ 336 w 340"/>
                <a:gd name="T77" fmla="*/ 380 h 603"/>
                <a:gd name="T78" fmla="*/ 325 w 340"/>
                <a:gd name="T79" fmla="*/ 357 h 603"/>
                <a:gd name="T80" fmla="*/ 333 w 340"/>
                <a:gd name="T81" fmla="*/ 335 h 603"/>
                <a:gd name="T82" fmla="*/ 301 w 340"/>
                <a:gd name="T83" fmla="*/ 69 h 603"/>
                <a:gd name="T84" fmla="*/ 293 w 340"/>
                <a:gd name="T85" fmla="*/ 45 h 603"/>
                <a:gd name="T86" fmla="*/ 278 w 340"/>
                <a:gd name="T87" fmla="*/ 21 h 603"/>
                <a:gd name="T88" fmla="*/ 274 w 340"/>
                <a:gd name="T89"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0" h="603">
                  <a:moveTo>
                    <a:pt x="180" y="7"/>
                  </a:moveTo>
                  <a:lnTo>
                    <a:pt x="54" y="15"/>
                  </a:lnTo>
                  <a:lnTo>
                    <a:pt x="54" y="17"/>
                  </a:lnTo>
                  <a:lnTo>
                    <a:pt x="60" y="22"/>
                  </a:lnTo>
                  <a:lnTo>
                    <a:pt x="73" y="34"/>
                  </a:lnTo>
                  <a:lnTo>
                    <a:pt x="75" y="41"/>
                  </a:lnTo>
                  <a:lnTo>
                    <a:pt x="81" y="47"/>
                  </a:lnTo>
                  <a:lnTo>
                    <a:pt x="88" y="51"/>
                  </a:lnTo>
                  <a:lnTo>
                    <a:pt x="96" y="58"/>
                  </a:lnTo>
                  <a:lnTo>
                    <a:pt x="98" y="66"/>
                  </a:lnTo>
                  <a:lnTo>
                    <a:pt x="96" y="86"/>
                  </a:lnTo>
                  <a:lnTo>
                    <a:pt x="86" y="100"/>
                  </a:lnTo>
                  <a:lnTo>
                    <a:pt x="85" y="113"/>
                  </a:lnTo>
                  <a:lnTo>
                    <a:pt x="79" y="118"/>
                  </a:lnTo>
                  <a:lnTo>
                    <a:pt x="64" y="124"/>
                  </a:lnTo>
                  <a:lnTo>
                    <a:pt x="58" y="130"/>
                  </a:lnTo>
                  <a:lnTo>
                    <a:pt x="32" y="135"/>
                  </a:lnTo>
                  <a:lnTo>
                    <a:pt x="30" y="143"/>
                  </a:lnTo>
                  <a:lnTo>
                    <a:pt x="26" y="156"/>
                  </a:lnTo>
                  <a:lnTo>
                    <a:pt x="39" y="169"/>
                  </a:lnTo>
                  <a:lnTo>
                    <a:pt x="41" y="184"/>
                  </a:lnTo>
                  <a:lnTo>
                    <a:pt x="32" y="197"/>
                  </a:lnTo>
                  <a:lnTo>
                    <a:pt x="30" y="203"/>
                  </a:lnTo>
                  <a:lnTo>
                    <a:pt x="30" y="209"/>
                  </a:lnTo>
                  <a:lnTo>
                    <a:pt x="28" y="216"/>
                  </a:lnTo>
                  <a:lnTo>
                    <a:pt x="11" y="224"/>
                  </a:lnTo>
                  <a:lnTo>
                    <a:pt x="6" y="231"/>
                  </a:lnTo>
                  <a:lnTo>
                    <a:pt x="11" y="239"/>
                  </a:lnTo>
                  <a:lnTo>
                    <a:pt x="9" y="244"/>
                  </a:lnTo>
                  <a:lnTo>
                    <a:pt x="6" y="250"/>
                  </a:lnTo>
                  <a:lnTo>
                    <a:pt x="2" y="256"/>
                  </a:lnTo>
                  <a:lnTo>
                    <a:pt x="0" y="263"/>
                  </a:lnTo>
                  <a:lnTo>
                    <a:pt x="0" y="276"/>
                  </a:lnTo>
                  <a:lnTo>
                    <a:pt x="4" y="291"/>
                  </a:lnTo>
                  <a:lnTo>
                    <a:pt x="6" y="293"/>
                  </a:lnTo>
                  <a:lnTo>
                    <a:pt x="9" y="308"/>
                  </a:lnTo>
                  <a:lnTo>
                    <a:pt x="13" y="316"/>
                  </a:lnTo>
                  <a:lnTo>
                    <a:pt x="15" y="321"/>
                  </a:lnTo>
                  <a:lnTo>
                    <a:pt x="24" y="329"/>
                  </a:lnTo>
                  <a:lnTo>
                    <a:pt x="32" y="336"/>
                  </a:lnTo>
                  <a:lnTo>
                    <a:pt x="39" y="340"/>
                  </a:lnTo>
                  <a:lnTo>
                    <a:pt x="41" y="348"/>
                  </a:lnTo>
                  <a:lnTo>
                    <a:pt x="58" y="357"/>
                  </a:lnTo>
                  <a:lnTo>
                    <a:pt x="66" y="363"/>
                  </a:lnTo>
                  <a:lnTo>
                    <a:pt x="70" y="370"/>
                  </a:lnTo>
                  <a:lnTo>
                    <a:pt x="77" y="400"/>
                  </a:lnTo>
                  <a:lnTo>
                    <a:pt x="83" y="406"/>
                  </a:lnTo>
                  <a:lnTo>
                    <a:pt x="90" y="404"/>
                  </a:lnTo>
                  <a:lnTo>
                    <a:pt x="94" y="398"/>
                  </a:lnTo>
                  <a:lnTo>
                    <a:pt x="96" y="397"/>
                  </a:lnTo>
                  <a:lnTo>
                    <a:pt x="103" y="400"/>
                  </a:lnTo>
                  <a:lnTo>
                    <a:pt x="111" y="400"/>
                  </a:lnTo>
                  <a:lnTo>
                    <a:pt x="124" y="410"/>
                  </a:lnTo>
                  <a:lnTo>
                    <a:pt x="124" y="412"/>
                  </a:lnTo>
                  <a:lnTo>
                    <a:pt x="118" y="421"/>
                  </a:lnTo>
                  <a:lnTo>
                    <a:pt x="120" y="432"/>
                  </a:lnTo>
                  <a:lnTo>
                    <a:pt x="115" y="444"/>
                  </a:lnTo>
                  <a:lnTo>
                    <a:pt x="111" y="455"/>
                  </a:lnTo>
                  <a:lnTo>
                    <a:pt x="107" y="462"/>
                  </a:lnTo>
                  <a:lnTo>
                    <a:pt x="107" y="470"/>
                  </a:lnTo>
                  <a:lnTo>
                    <a:pt x="107" y="476"/>
                  </a:lnTo>
                  <a:lnTo>
                    <a:pt x="120" y="489"/>
                  </a:lnTo>
                  <a:lnTo>
                    <a:pt x="141" y="504"/>
                  </a:lnTo>
                  <a:lnTo>
                    <a:pt x="145" y="504"/>
                  </a:lnTo>
                  <a:lnTo>
                    <a:pt x="147" y="511"/>
                  </a:lnTo>
                  <a:lnTo>
                    <a:pt x="154" y="509"/>
                  </a:lnTo>
                  <a:lnTo>
                    <a:pt x="165" y="517"/>
                  </a:lnTo>
                  <a:lnTo>
                    <a:pt x="169" y="523"/>
                  </a:lnTo>
                  <a:lnTo>
                    <a:pt x="177" y="528"/>
                  </a:lnTo>
                  <a:lnTo>
                    <a:pt x="184" y="530"/>
                  </a:lnTo>
                  <a:lnTo>
                    <a:pt x="184" y="545"/>
                  </a:lnTo>
                  <a:lnTo>
                    <a:pt x="194" y="558"/>
                  </a:lnTo>
                  <a:lnTo>
                    <a:pt x="192" y="566"/>
                  </a:lnTo>
                  <a:lnTo>
                    <a:pt x="186" y="573"/>
                  </a:lnTo>
                  <a:lnTo>
                    <a:pt x="195" y="588"/>
                  </a:lnTo>
                  <a:lnTo>
                    <a:pt x="207" y="601"/>
                  </a:lnTo>
                  <a:lnTo>
                    <a:pt x="212" y="598"/>
                  </a:lnTo>
                  <a:lnTo>
                    <a:pt x="222" y="603"/>
                  </a:lnTo>
                  <a:lnTo>
                    <a:pt x="218" y="600"/>
                  </a:lnTo>
                  <a:lnTo>
                    <a:pt x="218" y="592"/>
                  </a:lnTo>
                  <a:lnTo>
                    <a:pt x="229" y="579"/>
                  </a:lnTo>
                  <a:lnTo>
                    <a:pt x="235" y="577"/>
                  </a:lnTo>
                  <a:lnTo>
                    <a:pt x="242" y="577"/>
                  </a:lnTo>
                  <a:lnTo>
                    <a:pt x="250" y="581"/>
                  </a:lnTo>
                  <a:lnTo>
                    <a:pt x="263" y="585"/>
                  </a:lnTo>
                  <a:lnTo>
                    <a:pt x="269" y="588"/>
                  </a:lnTo>
                  <a:lnTo>
                    <a:pt x="274" y="590"/>
                  </a:lnTo>
                  <a:lnTo>
                    <a:pt x="280" y="581"/>
                  </a:lnTo>
                  <a:lnTo>
                    <a:pt x="278" y="575"/>
                  </a:lnTo>
                  <a:lnTo>
                    <a:pt x="273" y="568"/>
                  </a:lnTo>
                  <a:lnTo>
                    <a:pt x="271" y="562"/>
                  </a:lnTo>
                  <a:lnTo>
                    <a:pt x="274" y="554"/>
                  </a:lnTo>
                  <a:lnTo>
                    <a:pt x="280" y="553"/>
                  </a:lnTo>
                  <a:lnTo>
                    <a:pt x="288" y="547"/>
                  </a:lnTo>
                  <a:lnTo>
                    <a:pt x="301" y="543"/>
                  </a:lnTo>
                  <a:lnTo>
                    <a:pt x="305" y="538"/>
                  </a:lnTo>
                  <a:lnTo>
                    <a:pt x="301" y="530"/>
                  </a:lnTo>
                  <a:lnTo>
                    <a:pt x="299" y="523"/>
                  </a:lnTo>
                  <a:lnTo>
                    <a:pt x="303" y="517"/>
                  </a:lnTo>
                  <a:lnTo>
                    <a:pt x="306" y="509"/>
                  </a:lnTo>
                  <a:lnTo>
                    <a:pt x="306" y="508"/>
                  </a:lnTo>
                  <a:lnTo>
                    <a:pt x="301" y="500"/>
                  </a:lnTo>
                  <a:lnTo>
                    <a:pt x="305" y="492"/>
                  </a:lnTo>
                  <a:lnTo>
                    <a:pt x="305" y="479"/>
                  </a:lnTo>
                  <a:lnTo>
                    <a:pt x="306" y="479"/>
                  </a:lnTo>
                  <a:lnTo>
                    <a:pt x="308" y="464"/>
                  </a:lnTo>
                  <a:lnTo>
                    <a:pt x="308" y="464"/>
                  </a:lnTo>
                  <a:lnTo>
                    <a:pt x="308" y="457"/>
                  </a:lnTo>
                  <a:lnTo>
                    <a:pt x="316" y="451"/>
                  </a:lnTo>
                  <a:lnTo>
                    <a:pt x="321" y="444"/>
                  </a:lnTo>
                  <a:lnTo>
                    <a:pt x="329" y="429"/>
                  </a:lnTo>
                  <a:lnTo>
                    <a:pt x="331" y="423"/>
                  </a:lnTo>
                  <a:lnTo>
                    <a:pt x="336" y="408"/>
                  </a:lnTo>
                  <a:lnTo>
                    <a:pt x="338" y="408"/>
                  </a:lnTo>
                  <a:lnTo>
                    <a:pt x="340" y="400"/>
                  </a:lnTo>
                  <a:lnTo>
                    <a:pt x="336" y="385"/>
                  </a:lnTo>
                  <a:lnTo>
                    <a:pt x="336" y="380"/>
                  </a:lnTo>
                  <a:lnTo>
                    <a:pt x="331" y="372"/>
                  </a:lnTo>
                  <a:lnTo>
                    <a:pt x="325" y="365"/>
                  </a:lnTo>
                  <a:lnTo>
                    <a:pt x="325" y="357"/>
                  </a:lnTo>
                  <a:lnTo>
                    <a:pt x="329" y="350"/>
                  </a:lnTo>
                  <a:lnTo>
                    <a:pt x="325" y="342"/>
                  </a:lnTo>
                  <a:lnTo>
                    <a:pt x="333" y="335"/>
                  </a:lnTo>
                  <a:lnTo>
                    <a:pt x="308" y="85"/>
                  </a:lnTo>
                  <a:lnTo>
                    <a:pt x="308" y="81"/>
                  </a:lnTo>
                  <a:lnTo>
                    <a:pt x="301" y="69"/>
                  </a:lnTo>
                  <a:lnTo>
                    <a:pt x="299" y="64"/>
                  </a:lnTo>
                  <a:lnTo>
                    <a:pt x="295" y="56"/>
                  </a:lnTo>
                  <a:lnTo>
                    <a:pt x="293" y="45"/>
                  </a:lnTo>
                  <a:lnTo>
                    <a:pt x="288" y="39"/>
                  </a:lnTo>
                  <a:lnTo>
                    <a:pt x="280" y="26"/>
                  </a:lnTo>
                  <a:lnTo>
                    <a:pt x="278" y="21"/>
                  </a:lnTo>
                  <a:lnTo>
                    <a:pt x="278" y="6"/>
                  </a:lnTo>
                  <a:lnTo>
                    <a:pt x="278" y="0"/>
                  </a:lnTo>
                  <a:lnTo>
                    <a:pt x="274" y="0"/>
                  </a:lnTo>
                  <a:lnTo>
                    <a:pt x="180" y="7"/>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8" name="Freeform 49">
              <a:extLst>
                <a:ext uri="{FF2B5EF4-FFF2-40B4-BE49-F238E27FC236}">
                  <a16:creationId xmlns:a16="http://schemas.microsoft.com/office/drawing/2014/main" id="{A3E283A1-86DF-C489-5CC3-5C1000E417BB}"/>
                </a:ext>
              </a:extLst>
            </p:cNvPr>
            <p:cNvSpPr>
              <a:spLocks/>
            </p:cNvSpPr>
            <p:nvPr/>
          </p:nvSpPr>
          <p:spPr bwMode="auto">
            <a:xfrm>
              <a:off x="3899715" y="3715544"/>
              <a:ext cx="10604" cy="8556"/>
            </a:xfrm>
            <a:custGeom>
              <a:avLst/>
              <a:gdLst>
                <a:gd name="T0" fmla="*/ 0 w 9"/>
                <a:gd name="T1" fmla="*/ 8 h 8"/>
                <a:gd name="T2" fmla="*/ 6 w 9"/>
                <a:gd name="T3" fmla="*/ 6 h 8"/>
                <a:gd name="T4" fmla="*/ 9 w 9"/>
                <a:gd name="T5" fmla="*/ 0 h 8"/>
                <a:gd name="T6" fmla="*/ 2 w 9"/>
                <a:gd name="T7" fmla="*/ 6 h 8"/>
                <a:gd name="T8" fmla="*/ 0 w 9"/>
                <a:gd name="T9" fmla="*/ 8 h 8"/>
              </a:gdLst>
              <a:ahLst/>
              <a:cxnLst>
                <a:cxn ang="0">
                  <a:pos x="T0" y="T1"/>
                </a:cxn>
                <a:cxn ang="0">
                  <a:pos x="T2" y="T3"/>
                </a:cxn>
                <a:cxn ang="0">
                  <a:pos x="T4" y="T5"/>
                </a:cxn>
                <a:cxn ang="0">
                  <a:pos x="T6" y="T7"/>
                </a:cxn>
                <a:cxn ang="0">
                  <a:pos x="T8" y="T9"/>
                </a:cxn>
              </a:cxnLst>
              <a:rect l="0" t="0" r="r" b="b"/>
              <a:pathLst>
                <a:path w="9" h="8">
                  <a:moveTo>
                    <a:pt x="0" y="8"/>
                  </a:moveTo>
                  <a:lnTo>
                    <a:pt x="6" y="6"/>
                  </a:lnTo>
                  <a:lnTo>
                    <a:pt x="9" y="0"/>
                  </a:lnTo>
                  <a:lnTo>
                    <a:pt x="2" y="6"/>
                  </a:lnTo>
                  <a:lnTo>
                    <a:pt x="0"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9" name="Freeform 50">
              <a:extLst>
                <a:ext uri="{FF2B5EF4-FFF2-40B4-BE49-F238E27FC236}">
                  <a16:creationId xmlns:a16="http://schemas.microsoft.com/office/drawing/2014/main" id="{0347C096-A78F-D248-B03A-C424DC266CE0}"/>
                </a:ext>
              </a:extLst>
            </p:cNvPr>
            <p:cNvSpPr>
              <a:spLocks/>
            </p:cNvSpPr>
            <p:nvPr/>
          </p:nvSpPr>
          <p:spPr bwMode="auto">
            <a:xfrm>
              <a:off x="3899715" y="3715544"/>
              <a:ext cx="10604" cy="8556"/>
            </a:xfrm>
            <a:custGeom>
              <a:avLst/>
              <a:gdLst>
                <a:gd name="T0" fmla="*/ 0 w 9"/>
                <a:gd name="T1" fmla="*/ 8 h 8"/>
                <a:gd name="T2" fmla="*/ 6 w 9"/>
                <a:gd name="T3" fmla="*/ 6 h 8"/>
                <a:gd name="T4" fmla="*/ 9 w 9"/>
                <a:gd name="T5" fmla="*/ 0 h 8"/>
                <a:gd name="T6" fmla="*/ 2 w 9"/>
                <a:gd name="T7" fmla="*/ 6 h 8"/>
                <a:gd name="T8" fmla="*/ 0 w 9"/>
                <a:gd name="T9" fmla="*/ 8 h 8"/>
              </a:gdLst>
              <a:ahLst/>
              <a:cxnLst>
                <a:cxn ang="0">
                  <a:pos x="T0" y="T1"/>
                </a:cxn>
                <a:cxn ang="0">
                  <a:pos x="T2" y="T3"/>
                </a:cxn>
                <a:cxn ang="0">
                  <a:pos x="T4" y="T5"/>
                </a:cxn>
                <a:cxn ang="0">
                  <a:pos x="T6" y="T7"/>
                </a:cxn>
                <a:cxn ang="0">
                  <a:pos x="T8" y="T9"/>
                </a:cxn>
              </a:cxnLst>
              <a:rect l="0" t="0" r="r" b="b"/>
              <a:pathLst>
                <a:path w="9" h="8">
                  <a:moveTo>
                    <a:pt x="0" y="8"/>
                  </a:moveTo>
                  <a:lnTo>
                    <a:pt x="6" y="6"/>
                  </a:lnTo>
                  <a:lnTo>
                    <a:pt x="9" y="0"/>
                  </a:lnTo>
                  <a:lnTo>
                    <a:pt x="2" y="6"/>
                  </a:lnTo>
                  <a:lnTo>
                    <a:pt x="0"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0" name="Freeform 51">
              <a:extLst>
                <a:ext uri="{FF2B5EF4-FFF2-40B4-BE49-F238E27FC236}">
                  <a16:creationId xmlns:a16="http://schemas.microsoft.com/office/drawing/2014/main" id="{13D663F3-9EA0-E938-7656-54813956EEBC}"/>
                </a:ext>
              </a:extLst>
            </p:cNvPr>
            <p:cNvSpPr>
              <a:spLocks/>
            </p:cNvSpPr>
            <p:nvPr/>
          </p:nvSpPr>
          <p:spPr bwMode="auto">
            <a:xfrm>
              <a:off x="3965694" y="3695224"/>
              <a:ext cx="16495" cy="2139"/>
            </a:xfrm>
            <a:custGeom>
              <a:avLst/>
              <a:gdLst>
                <a:gd name="T0" fmla="*/ 14 w 14"/>
                <a:gd name="T1" fmla="*/ 2 h 2"/>
                <a:gd name="T2" fmla="*/ 0 w 14"/>
                <a:gd name="T3" fmla="*/ 0 h 2"/>
                <a:gd name="T4" fmla="*/ 0 w 14"/>
                <a:gd name="T5" fmla="*/ 2 h 2"/>
                <a:gd name="T6" fmla="*/ 6 w 14"/>
                <a:gd name="T7" fmla="*/ 2 h 2"/>
                <a:gd name="T8" fmla="*/ 14 w 14"/>
                <a:gd name="T9" fmla="*/ 2 h 2"/>
              </a:gdLst>
              <a:ahLst/>
              <a:cxnLst>
                <a:cxn ang="0">
                  <a:pos x="T0" y="T1"/>
                </a:cxn>
                <a:cxn ang="0">
                  <a:pos x="T2" y="T3"/>
                </a:cxn>
                <a:cxn ang="0">
                  <a:pos x="T4" y="T5"/>
                </a:cxn>
                <a:cxn ang="0">
                  <a:pos x="T6" y="T7"/>
                </a:cxn>
                <a:cxn ang="0">
                  <a:pos x="T8" y="T9"/>
                </a:cxn>
              </a:cxnLst>
              <a:rect l="0" t="0" r="r" b="b"/>
              <a:pathLst>
                <a:path w="14" h="2">
                  <a:moveTo>
                    <a:pt x="14" y="2"/>
                  </a:moveTo>
                  <a:lnTo>
                    <a:pt x="0" y="0"/>
                  </a:lnTo>
                  <a:lnTo>
                    <a:pt x="0" y="2"/>
                  </a:lnTo>
                  <a:lnTo>
                    <a:pt x="6" y="2"/>
                  </a:lnTo>
                  <a:lnTo>
                    <a:pt x="14" y="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1" name="Freeform 52">
              <a:extLst>
                <a:ext uri="{FF2B5EF4-FFF2-40B4-BE49-F238E27FC236}">
                  <a16:creationId xmlns:a16="http://schemas.microsoft.com/office/drawing/2014/main" id="{A174F33E-8182-DEC0-AAF6-D55F4C1AD2DB}"/>
                </a:ext>
              </a:extLst>
            </p:cNvPr>
            <p:cNvSpPr>
              <a:spLocks/>
            </p:cNvSpPr>
            <p:nvPr/>
          </p:nvSpPr>
          <p:spPr bwMode="auto">
            <a:xfrm>
              <a:off x="3965694" y="3695224"/>
              <a:ext cx="16495" cy="2139"/>
            </a:xfrm>
            <a:custGeom>
              <a:avLst/>
              <a:gdLst>
                <a:gd name="T0" fmla="*/ 14 w 14"/>
                <a:gd name="T1" fmla="*/ 2 h 2"/>
                <a:gd name="T2" fmla="*/ 0 w 14"/>
                <a:gd name="T3" fmla="*/ 0 h 2"/>
                <a:gd name="T4" fmla="*/ 0 w 14"/>
                <a:gd name="T5" fmla="*/ 2 h 2"/>
                <a:gd name="T6" fmla="*/ 6 w 14"/>
                <a:gd name="T7" fmla="*/ 2 h 2"/>
                <a:gd name="T8" fmla="*/ 14 w 14"/>
                <a:gd name="T9" fmla="*/ 2 h 2"/>
              </a:gdLst>
              <a:ahLst/>
              <a:cxnLst>
                <a:cxn ang="0">
                  <a:pos x="T0" y="T1"/>
                </a:cxn>
                <a:cxn ang="0">
                  <a:pos x="T2" y="T3"/>
                </a:cxn>
                <a:cxn ang="0">
                  <a:pos x="T4" y="T5"/>
                </a:cxn>
                <a:cxn ang="0">
                  <a:pos x="T6" y="T7"/>
                </a:cxn>
                <a:cxn ang="0">
                  <a:pos x="T8" y="T9"/>
                </a:cxn>
              </a:cxnLst>
              <a:rect l="0" t="0" r="r" b="b"/>
              <a:pathLst>
                <a:path w="14" h="2">
                  <a:moveTo>
                    <a:pt x="14" y="2"/>
                  </a:moveTo>
                  <a:lnTo>
                    <a:pt x="0" y="0"/>
                  </a:lnTo>
                  <a:lnTo>
                    <a:pt x="0" y="2"/>
                  </a:lnTo>
                  <a:lnTo>
                    <a:pt x="6" y="2"/>
                  </a:lnTo>
                  <a:lnTo>
                    <a:pt x="14" y="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2" name="Freeform 83">
              <a:extLst>
                <a:ext uri="{FF2B5EF4-FFF2-40B4-BE49-F238E27FC236}">
                  <a16:creationId xmlns:a16="http://schemas.microsoft.com/office/drawing/2014/main" id="{2CAD58A3-1C4C-5954-ED24-FBB841D02AA5}"/>
                </a:ext>
              </a:extLst>
            </p:cNvPr>
            <p:cNvSpPr>
              <a:spLocks/>
            </p:cNvSpPr>
            <p:nvPr/>
          </p:nvSpPr>
          <p:spPr bwMode="auto">
            <a:xfrm>
              <a:off x="3638154" y="3144441"/>
              <a:ext cx="359351" cy="564687"/>
            </a:xfrm>
            <a:custGeom>
              <a:avLst/>
              <a:gdLst>
                <a:gd name="T0" fmla="*/ 282 w 305"/>
                <a:gd name="T1" fmla="*/ 6 h 528"/>
                <a:gd name="T2" fmla="*/ 215 w 305"/>
                <a:gd name="T3" fmla="*/ 6 h 528"/>
                <a:gd name="T4" fmla="*/ 98 w 305"/>
                <a:gd name="T5" fmla="*/ 25 h 528"/>
                <a:gd name="T6" fmla="*/ 81 w 305"/>
                <a:gd name="T7" fmla="*/ 30 h 528"/>
                <a:gd name="T8" fmla="*/ 75 w 305"/>
                <a:gd name="T9" fmla="*/ 38 h 528"/>
                <a:gd name="T10" fmla="*/ 75 w 305"/>
                <a:gd name="T11" fmla="*/ 55 h 528"/>
                <a:gd name="T12" fmla="*/ 77 w 305"/>
                <a:gd name="T13" fmla="*/ 62 h 528"/>
                <a:gd name="T14" fmla="*/ 70 w 305"/>
                <a:gd name="T15" fmla="*/ 83 h 528"/>
                <a:gd name="T16" fmla="*/ 60 w 305"/>
                <a:gd name="T17" fmla="*/ 92 h 528"/>
                <a:gd name="T18" fmla="*/ 45 w 305"/>
                <a:gd name="T19" fmla="*/ 102 h 528"/>
                <a:gd name="T20" fmla="*/ 47 w 305"/>
                <a:gd name="T21" fmla="*/ 115 h 528"/>
                <a:gd name="T22" fmla="*/ 38 w 305"/>
                <a:gd name="T23" fmla="*/ 132 h 528"/>
                <a:gd name="T24" fmla="*/ 36 w 305"/>
                <a:gd name="T25" fmla="*/ 151 h 528"/>
                <a:gd name="T26" fmla="*/ 36 w 305"/>
                <a:gd name="T27" fmla="*/ 158 h 528"/>
                <a:gd name="T28" fmla="*/ 23 w 305"/>
                <a:gd name="T29" fmla="*/ 162 h 528"/>
                <a:gd name="T30" fmla="*/ 27 w 305"/>
                <a:gd name="T31" fmla="*/ 181 h 528"/>
                <a:gd name="T32" fmla="*/ 34 w 305"/>
                <a:gd name="T33" fmla="*/ 186 h 528"/>
                <a:gd name="T34" fmla="*/ 34 w 305"/>
                <a:gd name="T35" fmla="*/ 192 h 528"/>
                <a:gd name="T36" fmla="*/ 36 w 305"/>
                <a:gd name="T37" fmla="*/ 207 h 528"/>
                <a:gd name="T38" fmla="*/ 30 w 305"/>
                <a:gd name="T39" fmla="*/ 220 h 528"/>
                <a:gd name="T40" fmla="*/ 28 w 305"/>
                <a:gd name="T41" fmla="*/ 239 h 528"/>
                <a:gd name="T42" fmla="*/ 40 w 305"/>
                <a:gd name="T43" fmla="*/ 241 h 528"/>
                <a:gd name="T44" fmla="*/ 36 w 305"/>
                <a:gd name="T45" fmla="*/ 261 h 528"/>
                <a:gd name="T46" fmla="*/ 38 w 305"/>
                <a:gd name="T47" fmla="*/ 278 h 528"/>
                <a:gd name="T48" fmla="*/ 49 w 305"/>
                <a:gd name="T49" fmla="*/ 290 h 528"/>
                <a:gd name="T50" fmla="*/ 45 w 305"/>
                <a:gd name="T51" fmla="*/ 295 h 528"/>
                <a:gd name="T52" fmla="*/ 60 w 305"/>
                <a:gd name="T53" fmla="*/ 307 h 528"/>
                <a:gd name="T54" fmla="*/ 55 w 305"/>
                <a:gd name="T55" fmla="*/ 310 h 528"/>
                <a:gd name="T56" fmla="*/ 38 w 305"/>
                <a:gd name="T57" fmla="*/ 325 h 528"/>
                <a:gd name="T58" fmla="*/ 47 w 305"/>
                <a:gd name="T59" fmla="*/ 333 h 528"/>
                <a:gd name="T60" fmla="*/ 47 w 305"/>
                <a:gd name="T61" fmla="*/ 339 h 528"/>
                <a:gd name="T62" fmla="*/ 25 w 305"/>
                <a:gd name="T63" fmla="*/ 361 h 528"/>
                <a:gd name="T64" fmla="*/ 21 w 305"/>
                <a:gd name="T65" fmla="*/ 378 h 528"/>
                <a:gd name="T66" fmla="*/ 19 w 305"/>
                <a:gd name="T67" fmla="*/ 389 h 528"/>
                <a:gd name="T68" fmla="*/ 13 w 305"/>
                <a:gd name="T69" fmla="*/ 412 h 528"/>
                <a:gd name="T70" fmla="*/ 10 w 305"/>
                <a:gd name="T71" fmla="*/ 423 h 528"/>
                <a:gd name="T72" fmla="*/ 4 w 305"/>
                <a:gd name="T73" fmla="*/ 440 h 528"/>
                <a:gd name="T74" fmla="*/ 92 w 305"/>
                <a:gd name="T75" fmla="*/ 449 h 528"/>
                <a:gd name="T76" fmla="*/ 177 w 305"/>
                <a:gd name="T77" fmla="*/ 451 h 528"/>
                <a:gd name="T78" fmla="*/ 173 w 305"/>
                <a:gd name="T79" fmla="*/ 483 h 528"/>
                <a:gd name="T80" fmla="*/ 188 w 305"/>
                <a:gd name="T81" fmla="*/ 506 h 528"/>
                <a:gd name="T82" fmla="*/ 196 w 305"/>
                <a:gd name="T83" fmla="*/ 523 h 528"/>
                <a:gd name="T84" fmla="*/ 211 w 305"/>
                <a:gd name="T85" fmla="*/ 528 h 528"/>
                <a:gd name="T86" fmla="*/ 222 w 305"/>
                <a:gd name="T87" fmla="*/ 512 h 528"/>
                <a:gd name="T88" fmla="*/ 226 w 305"/>
                <a:gd name="T89" fmla="*/ 512 h 528"/>
                <a:gd name="T90" fmla="*/ 260 w 305"/>
                <a:gd name="T91" fmla="*/ 502 h 528"/>
                <a:gd name="T92" fmla="*/ 265 w 305"/>
                <a:gd name="T93" fmla="*/ 498 h 528"/>
                <a:gd name="T94" fmla="*/ 284 w 305"/>
                <a:gd name="T95" fmla="*/ 502 h 528"/>
                <a:gd name="T96" fmla="*/ 305 w 305"/>
                <a:gd name="T97" fmla="*/ 49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5" h="528">
                  <a:moveTo>
                    <a:pt x="282" y="335"/>
                  </a:moveTo>
                  <a:lnTo>
                    <a:pt x="290" y="10"/>
                  </a:lnTo>
                  <a:lnTo>
                    <a:pt x="282" y="6"/>
                  </a:lnTo>
                  <a:lnTo>
                    <a:pt x="278" y="0"/>
                  </a:lnTo>
                  <a:lnTo>
                    <a:pt x="278" y="0"/>
                  </a:lnTo>
                  <a:lnTo>
                    <a:pt x="215" y="6"/>
                  </a:lnTo>
                  <a:lnTo>
                    <a:pt x="94" y="15"/>
                  </a:lnTo>
                  <a:lnTo>
                    <a:pt x="96" y="17"/>
                  </a:lnTo>
                  <a:lnTo>
                    <a:pt x="98" y="25"/>
                  </a:lnTo>
                  <a:lnTo>
                    <a:pt x="92" y="30"/>
                  </a:lnTo>
                  <a:lnTo>
                    <a:pt x="85" y="34"/>
                  </a:lnTo>
                  <a:lnTo>
                    <a:pt x="81" y="30"/>
                  </a:lnTo>
                  <a:lnTo>
                    <a:pt x="83" y="45"/>
                  </a:lnTo>
                  <a:lnTo>
                    <a:pt x="77" y="45"/>
                  </a:lnTo>
                  <a:lnTo>
                    <a:pt x="75" y="38"/>
                  </a:lnTo>
                  <a:lnTo>
                    <a:pt x="75" y="47"/>
                  </a:lnTo>
                  <a:lnTo>
                    <a:pt x="83" y="53"/>
                  </a:lnTo>
                  <a:lnTo>
                    <a:pt x="75" y="55"/>
                  </a:lnTo>
                  <a:lnTo>
                    <a:pt x="74" y="49"/>
                  </a:lnTo>
                  <a:lnTo>
                    <a:pt x="74" y="58"/>
                  </a:lnTo>
                  <a:lnTo>
                    <a:pt x="77" y="62"/>
                  </a:lnTo>
                  <a:lnTo>
                    <a:pt x="74" y="72"/>
                  </a:lnTo>
                  <a:lnTo>
                    <a:pt x="75" y="77"/>
                  </a:lnTo>
                  <a:lnTo>
                    <a:pt x="70" y="83"/>
                  </a:lnTo>
                  <a:lnTo>
                    <a:pt x="66" y="85"/>
                  </a:lnTo>
                  <a:lnTo>
                    <a:pt x="58" y="85"/>
                  </a:lnTo>
                  <a:lnTo>
                    <a:pt x="60" y="92"/>
                  </a:lnTo>
                  <a:lnTo>
                    <a:pt x="53" y="100"/>
                  </a:lnTo>
                  <a:lnTo>
                    <a:pt x="53" y="104"/>
                  </a:lnTo>
                  <a:lnTo>
                    <a:pt x="45" y="102"/>
                  </a:lnTo>
                  <a:lnTo>
                    <a:pt x="49" y="105"/>
                  </a:lnTo>
                  <a:lnTo>
                    <a:pt x="47" y="107"/>
                  </a:lnTo>
                  <a:lnTo>
                    <a:pt x="47" y="115"/>
                  </a:lnTo>
                  <a:lnTo>
                    <a:pt x="51" y="122"/>
                  </a:lnTo>
                  <a:lnTo>
                    <a:pt x="34" y="128"/>
                  </a:lnTo>
                  <a:lnTo>
                    <a:pt x="38" y="132"/>
                  </a:lnTo>
                  <a:lnTo>
                    <a:pt x="36" y="139"/>
                  </a:lnTo>
                  <a:lnTo>
                    <a:pt x="38" y="147"/>
                  </a:lnTo>
                  <a:lnTo>
                    <a:pt x="36" y="151"/>
                  </a:lnTo>
                  <a:lnTo>
                    <a:pt x="28" y="151"/>
                  </a:lnTo>
                  <a:lnTo>
                    <a:pt x="28" y="154"/>
                  </a:lnTo>
                  <a:lnTo>
                    <a:pt x="36" y="158"/>
                  </a:lnTo>
                  <a:lnTo>
                    <a:pt x="30" y="162"/>
                  </a:lnTo>
                  <a:lnTo>
                    <a:pt x="28" y="158"/>
                  </a:lnTo>
                  <a:lnTo>
                    <a:pt x="23" y="162"/>
                  </a:lnTo>
                  <a:lnTo>
                    <a:pt x="28" y="169"/>
                  </a:lnTo>
                  <a:lnTo>
                    <a:pt x="23" y="173"/>
                  </a:lnTo>
                  <a:lnTo>
                    <a:pt x="27" y="181"/>
                  </a:lnTo>
                  <a:lnTo>
                    <a:pt x="23" y="186"/>
                  </a:lnTo>
                  <a:lnTo>
                    <a:pt x="28" y="181"/>
                  </a:lnTo>
                  <a:lnTo>
                    <a:pt x="34" y="186"/>
                  </a:lnTo>
                  <a:lnTo>
                    <a:pt x="27" y="190"/>
                  </a:lnTo>
                  <a:lnTo>
                    <a:pt x="34" y="192"/>
                  </a:lnTo>
                  <a:lnTo>
                    <a:pt x="34" y="192"/>
                  </a:lnTo>
                  <a:lnTo>
                    <a:pt x="32" y="198"/>
                  </a:lnTo>
                  <a:lnTo>
                    <a:pt x="34" y="205"/>
                  </a:lnTo>
                  <a:lnTo>
                    <a:pt x="36" y="207"/>
                  </a:lnTo>
                  <a:lnTo>
                    <a:pt x="38" y="218"/>
                  </a:lnTo>
                  <a:lnTo>
                    <a:pt x="38" y="220"/>
                  </a:lnTo>
                  <a:lnTo>
                    <a:pt x="30" y="220"/>
                  </a:lnTo>
                  <a:lnTo>
                    <a:pt x="32" y="226"/>
                  </a:lnTo>
                  <a:lnTo>
                    <a:pt x="32" y="235"/>
                  </a:lnTo>
                  <a:lnTo>
                    <a:pt x="28" y="239"/>
                  </a:lnTo>
                  <a:lnTo>
                    <a:pt x="28" y="245"/>
                  </a:lnTo>
                  <a:lnTo>
                    <a:pt x="34" y="241"/>
                  </a:lnTo>
                  <a:lnTo>
                    <a:pt x="40" y="241"/>
                  </a:lnTo>
                  <a:lnTo>
                    <a:pt x="40" y="248"/>
                  </a:lnTo>
                  <a:lnTo>
                    <a:pt x="34" y="254"/>
                  </a:lnTo>
                  <a:lnTo>
                    <a:pt x="36" y="261"/>
                  </a:lnTo>
                  <a:lnTo>
                    <a:pt x="43" y="265"/>
                  </a:lnTo>
                  <a:lnTo>
                    <a:pt x="36" y="275"/>
                  </a:lnTo>
                  <a:lnTo>
                    <a:pt x="38" y="278"/>
                  </a:lnTo>
                  <a:lnTo>
                    <a:pt x="49" y="277"/>
                  </a:lnTo>
                  <a:lnTo>
                    <a:pt x="43" y="282"/>
                  </a:lnTo>
                  <a:lnTo>
                    <a:pt x="49" y="290"/>
                  </a:lnTo>
                  <a:lnTo>
                    <a:pt x="42" y="288"/>
                  </a:lnTo>
                  <a:lnTo>
                    <a:pt x="42" y="290"/>
                  </a:lnTo>
                  <a:lnTo>
                    <a:pt x="45" y="295"/>
                  </a:lnTo>
                  <a:lnTo>
                    <a:pt x="51" y="299"/>
                  </a:lnTo>
                  <a:lnTo>
                    <a:pt x="53" y="305"/>
                  </a:lnTo>
                  <a:lnTo>
                    <a:pt x="60" y="307"/>
                  </a:lnTo>
                  <a:lnTo>
                    <a:pt x="60" y="308"/>
                  </a:lnTo>
                  <a:lnTo>
                    <a:pt x="60" y="310"/>
                  </a:lnTo>
                  <a:lnTo>
                    <a:pt x="55" y="310"/>
                  </a:lnTo>
                  <a:lnTo>
                    <a:pt x="49" y="316"/>
                  </a:lnTo>
                  <a:lnTo>
                    <a:pt x="42" y="320"/>
                  </a:lnTo>
                  <a:lnTo>
                    <a:pt x="38" y="325"/>
                  </a:lnTo>
                  <a:lnTo>
                    <a:pt x="45" y="327"/>
                  </a:lnTo>
                  <a:lnTo>
                    <a:pt x="53" y="325"/>
                  </a:lnTo>
                  <a:lnTo>
                    <a:pt x="47" y="333"/>
                  </a:lnTo>
                  <a:lnTo>
                    <a:pt x="47" y="337"/>
                  </a:lnTo>
                  <a:lnTo>
                    <a:pt x="40" y="337"/>
                  </a:lnTo>
                  <a:lnTo>
                    <a:pt x="47" y="339"/>
                  </a:lnTo>
                  <a:lnTo>
                    <a:pt x="47" y="340"/>
                  </a:lnTo>
                  <a:lnTo>
                    <a:pt x="30" y="357"/>
                  </a:lnTo>
                  <a:lnTo>
                    <a:pt x="25" y="361"/>
                  </a:lnTo>
                  <a:lnTo>
                    <a:pt x="23" y="367"/>
                  </a:lnTo>
                  <a:lnTo>
                    <a:pt x="27" y="371"/>
                  </a:lnTo>
                  <a:lnTo>
                    <a:pt x="21" y="378"/>
                  </a:lnTo>
                  <a:lnTo>
                    <a:pt x="19" y="384"/>
                  </a:lnTo>
                  <a:lnTo>
                    <a:pt x="11" y="389"/>
                  </a:lnTo>
                  <a:lnTo>
                    <a:pt x="19" y="389"/>
                  </a:lnTo>
                  <a:lnTo>
                    <a:pt x="17" y="391"/>
                  </a:lnTo>
                  <a:lnTo>
                    <a:pt x="11" y="397"/>
                  </a:lnTo>
                  <a:lnTo>
                    <a:pt x="13" y="412"/>
                  </a:lnTo>
                  <a:lnTo>
                    <a:pt x="6" y="412"/>
                  </a:lnTo>
                  <a:lnTo>
                    <a:pt x="11" y="418"/>
                  </a:lnTo>
                  <a:lnTo>
                    <a:pt x="10" y="423"/>
                  </a:lnTo>
                  <a:lnTo>
                    <a:pt x="0" y="425"/>
                  </a:lnTo>
                  <a:lnTo>
                    <a:pt x="4" y="433"/>
                  </a:lnTo>
                  <a:lnTo>
                    <a:pt x="4" y="440"/>
                  </a:lnTo>
                  <a:lnTo>
                    <a:pt x="8" y="448"/>
                  </a:lnTo>
                  <a:lnTo>
                    <a:pt x="2" y="453"/>
                  </a:lnTo>
                  <a:lnTo>
                    <a:pt x="92" y="449"/>
                  </a:lnTo>
                  <a:lnTo>
                    <a:pt x="177" y="442"/>
                  </a:lnTo>
                  <a:lnTo>
                    <a:pt x="179" y="444"/>
                  </a:lnTo>
                  <a:lnTo>
                    <a:pt x="177" y="451"/>
                  </a:lnTo>
                  <a:lnTo>
                    <a:pt x="173" y="465"/>
                  </a:lnTo>
                  <a:lnTo>
                    <a:pt x="169" y="476"/>
                  </a:lnTo>
                  <a:lnTo>
                    <a:pt x="173" y="483"/>
                  </a:lnTo>
                  <a:lnTo>
                    <a:pt x="177" y="491"/>
                  </a:lnTo>
                  <a:lnTo>
                    <a:pt x="186" y="498"/>
                  </a:lnTo>
                  <a:lnTo>
                    <a:pt x="188" y="506"/>
                  </a:lnTo>
                  <a:lnTo>
                    <a:pt x="192" y="513"/>
                  </a:lnTo>
                  <a:lnTo>
                    <a:pt x="192" y="517"/>
                  </a:lnTo>
                  <a:lnTo>
                    <a:pt x="196" y="523"/>
                  </a:lnTo>
                  <a:lnTo>
                    <a:pt x="199" y="527"/>
                  </a:lnTo>
                  <a:lnTo>
                    <a:pt x="203" y="528"/>
                  </a:lnTo>
                  <a:lnTo>
                    <a:pt x="211" y="528"/>
                  </a:lnTo>
                  <a:lnTo>
                    <a:pt x="213" y="521"/>
                  </a:lnTo>
                  <a:lnTo>
                    <a:pt x="220" y="515"/>
                  </a:lnTo>
                  <a:lnTo>
                    <a:pt x="222" y="512"/>
                  </a:lnTo>
                  <a:lnTo>
                    <a:pt x="220" y="512"/>
                  </a:lnTo>
                  <a:lnTo>
                    <a:pt x="226" y="510"/>
                  </a:lnTo>
                  <a:lnTo>
                    <a:pt x="226" y="512"/>
                  </a:lnTo>
                  <a:lnTo>
                    <a:pt x="231" y="510"/>
                  </a:lnTo>
                  <a:lnTo>
                    <a:pt x="246" y="504"/>
                  </a:lnTo>
                  <a:lnTo>
                    <a:pt x="260" y="502"/>
                  </a:lnTo>
                  <a:lnTo>
                    <a:pt x="263" y="500"/>
                  </a:lnTo>
                  <a:lnTo>
                    <a:pt x="254" y="498"/>
                  </a:lnTo>
                  <a:lnTo>
                    <a:pt x="265" y="498"/>
                  </a:lnTo>
                  <a:lnTo>
                    <a:pt x="271" y="502"/>
                  </a:lnTo>
                  <a:lnTo>
                    <a:pt x="278" y="506"/>
                  </a:lnTo>
                  <a:lnTo>
                    <a:pt x="284" y="502"/>
                  </a:lnTo>
                  <a:lnTo>
                    <a:pt x="288" y="500"/>
                  </a:lnTo>
                  <a:lnTo>
                    <a:pt x="301" y="506"/>
                  </a:lnTo>
                  <a:lnTo>
                    <a:pt x="305" y="498"/>
                  </a:lnTo>
                  <a:lnTo>
                    <a:pt x="305" y="495"/>
                  </a:lnTo>
                  <a:lnTo>
                    <a:pt x="282" y="33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3" name="Freeform 84">
              <a:extLst>
                <a:ext uri="{FF2B5EF4-FFF2-40B4-BE49-F238E27FC236}">
                  <a16:creationId xmlns:a16="http://schemas.microsoft.com/office/drawing/2014/main" id="{4E6E6621-EC09-40C7-0F80-353CCE481F0B}"/>
                </a:ext>
              </a:extLst>
            </p:cNvPr>
            <p:cNvSpPr>
              <a:spLocks/>
            </p:cNvSpPr>
            <p:nvPr/>
          </p:nvSpPr>
          <p:spPr bwMode="auto">
            <a:xfrm>
              <a:off x="3748905" y="2885627"/>
              <a:ext cx="850661" cy="274856"/>
            </a:xfrm>
            <a:custGeom>
              <a:avLst/>
              <a:gdLst>
                <a:gd name="T0" fmla="*/ 487 w 722"/>
                <a:gd name="T1" fmla="*/ 33 h 257"/>
                <a:gd name="T2" fmla="*/ 421 w 722"/>
                <a:gd name="T3" fmla="*/ 39 h 257"/>
                <a:gd name="T4" fmla="*/ 355 w 722"/>
                <a:gd name="T5" fmla="*/ 47 h 257"/>
                <a:gd name="T6" fmla="*/ 271 w 722"/>
                <a:gd name="T7" fmla="*/ 54 h 257"/>
                <a:gd name="T8" fmla="*/ 199 w 722"/>
                <a:gd name="T9" fmla="*/ 62 h 257"/>
                <a:gd name="T10" fmla="*/ 177 w 722"/>
                <a:gd name="T11" fmla="*/ 60 h 257"/>
                <a:gd name="T12" fmla="*/ 183 w 722"/>
                <a:gd name="T13" fmla="*/ 80 h 257"/>
                <a:gd name="T14" fmla="*/ 58 w 722"/>
                <a:gd name="T15" fmla="*/ 96 h 257"/>
                <a:gd name="T16" fmla="*/ 53 w 722"/>
                <a:gd name="T17" fmla="*/ 90 h 257"/>
                <a:gd name="T18" fmla="*/ 57 w 722"/>
                <a:gd name="T19" fmla="*/ 105 h 257"/>
                <a:gd name="T20" fmla="*/ 53 w 722"/>
                <a:gd name="T21" fmla="*/ 114 h 257"/>
                <a:gd name="T22" fmla="*/ 51 w 722"/>
                <a:gd name="T23" fmla="*/ 127 h 257"/>
                <a:gd name="T24" fmla="*/ 43 w 722"/>
                <a:gd name="T25" fmla="*/ 146 h 257"/>
                <a:gd name="T26" fmla="*/ 47 w 722"/>
                <a:gd name="T27" fmla="*/ 156 h 257"/>
                <a:gd name="T28" fmla="*/ 43 w 722"/>
                <a:gd name="T29" fmla="*/ 165 h 257"/>
                <a:gd name="T30" fmla="*/ 30 w 722"/>
                <a:gd name="T31" fmla="*/ 174 h 257"/>
                <a:gd name="T32" fmla="*/ 27 w 722"/>
                <a:gd name="T33" fmla="*/ 180 h 257"/>
                <a:gd name="T34" fmla="*/ 27 w 722"/>
                <a:gd name="T35" fmla="*/ 191 h 257"/>
                <a:gd name="T36" fmla="*/ 19 w 722"/>
                <a:gd name="T37" fmla="*/ 197 h 257"/>
                <a:gd name="T38" fmla="*/ 21 w 722"/>
                <a:gd name="T39" fmla="*/ 210 h 257"/>
                <a:gd name="T40" fmla="*/ 11 w 722"/>
                <a:gd name="T41" fmla="*/ 208 h 257"/>
                <a:gd name="T42" fmla="*/ 15 w 722"/>
                <a:gd name="T43" fmla="*/ 214 h 257"/>
                <a:gd name="T44" fmla="*/ 19 w 722"/>
                <a:gd name="T45" fmla="*/ 240 h 257"/>
                <a:gd name="T46" fmla="*/ 11 w 722"/>
                <a:gd name="T47" fmla="*/ 244 h 257"/>
                <a:gd name="T48" fmla="*/ 0 w 722"/>
                <a:gd name="T49" fmla="*/ 255 h 257"/>
                <a:gd name="T50" fmla="*/ 121 w 722"/>
                <a:gd name="T51" fmla="*/ 248 h 257"/>
                <a:gd name="T52" fmla="*/ 184 w 722"/>
                <a:gd name="T53" fmla="*/ 242 h 257"/>
                <a:gd name="T54" fmla="*/ 310 w 722"/>
                <a:gd name="T55" fmla="*/ 231 h 257"/>
                <a:gd name="T56" fmla="*/ 485 w 722"/>
                <a:gd name="T57" fmla="*/ 208 h 257"/>
                <a:gd name="T58" fmla="*/ 521 w 722"/>
                <a:gd name="T59" fmla="*/ 178 h 257"/>
                <a:gd name="T60" fmla="*/ 540 w 722"/>
                <a:gd name="T61" fmla="*/ 169 h 257"/>
                <a:gd name="T62" fmla="*/ 543 w 722"/>
                <a:gd name="T63" fmla="*/ 152 h 257"/>
                <a:gd name="T64" fmla="*/ 564 w 722"/>
                <a:gd name="T65" fmla="*/ 137 h 257"/>
                <a:gd name="T66" fmla="*/ 583 w 722"/>
                <a:gd name="T67" fmla="*/ 133 h 257"/>
                <a:gd name="T68" fmla="*/ 617 w 722"/>
                <a:gd name="T69" fmla="*/ 105 h 257"/>
                <a:gd name="T70" fmla="*/ 626 w 722"/>
                <a:gd name="T71" fmla="*/ 99 h 257"/>
                <a:gd name="T72" fmla="*/ 637 w 722"/>
                <a:gd name="T73" fmla="*/ 86 h 257"/>
                <a:gd name="T74" fmla="*/ 641 w 722"/>
                <a:gd name="T75" fmla="*/ 77 h 257"/>
                <a:gd name="T76" fmla="*/ 654 w 722"/>
                <a:gd name="T77" fmla="*/ 79 h 257"/>
                <a:gd name="T78" fmla="*/ 666 w 722"/>
                <a:gd name="T79" fmla="*/ 71 h 257"/>
                <a:gd name="T80" fmla="*/ 675 w 722"/>
                <a:gd name="T81" fmla="*/ 60 h 257"/>
                <a:gd name="T82" fmla="*/ 694 w 722"/>
                <a:gd name="T83" fmla="*/ 60 h 257"/>
                <a:gd name="T84" fmla="*/ 705 w 722"/>
                <a:gd name="T85" fmla="*/ 37 h 257"/>
                <a:gd name="T86" fmla="*/ 718 w 722"/>
                <a:gd name="T87" fmla="*/ 28 h 257"/>
                <a:gd name="T88" fmla="*/ 720 w 722"/>
                <a:gd name="T89" fmla="*/ 9 h 257"/>
                <a:gd name="T90" fmla="*/ 713 w 722"/>
                <a:gd name="T91" fmla="*/ 0 h 257"/>
                <a:gd name="T92" fmla="*/ 651 w 722"/>
                <a:gd name="T93" fmla="*/ 11 h 257"/>
                <a:gd name="T94" fmla="*/ 579 w 722"/>
                <a:gd name="T95" fmla="*/ 20 h 257"/>
                <a:gd name="T96" fmla="*/ 543 w 722"/>
                <a:gd name="T97" fmla="*/ 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2" h="257">
                  <a:moveTo>
                    <a:pt x="513" y="30"/>
                  </a:moveTo>
                  <a:lnTo>
                    <a:pt x="487" y="33"/>
                  </a:lnTo>
                  <a:lnTo>
                    <a:pt x="459" y="37"/>
                  </a:lnTo>
                  <a:lnTo>
                    <a:pt x="421" y="39"/>
                  </a:lnTo>
                  <a:lnTo>
                    <a:pt x="397" y="43"/>
                  </a:lnTo>
                  <a:lnTo>
                    <a:pt x="355" y="47"/>
                  </a:lnTo>
                  <a:lnTo>
                    <a:pt x="314" y="49"/>
                  </a:lnTo>
                  <a:lnTo>
                    <a:pt x="271" y="54"/>
                  </a:lnTo>
                  <a:lnTo>
                    <a:pt x="235" y="58"/>
                  </a:lnTo>
                  <a:lnTo>
                    <a:pt x="199" y="62"/>
                  </a:lnTo>
                  <a:lnTo>
                    <a:pt x="192" y="60"/>
                  </a:lnTo>
                  <a:lnTo>
                    <a:pt x="177" y="60"/>
                  </a:lnTo>
                  <a:lnTo>
                    <a:pt x="183" y="73"/>
                  </a:lnTo>
                  <a:lnTo>
                    <a:pt x="183" y="80"/>
                  </a:lnTo>
                  <a:lnTo>
                    <a:pt x="64" y="90"/>
                  </a:lnTo>
                  <a:lnTo>
                    <a:pt x="58" y="96"/>
                  </a:lnTo>
                  <a:lnTo>
                    <a:pt x="58" y="90"/>
                  </a:lnTo>
                  <a:lnTo>
                    <a:pt x="53" y="90"/>
                  </a:lnTo>
                  <a:lnTo>
                    <a:pt x="55" y="97"/>
                  </a:lnTo>
                  <a:lnTo>
                    <a:pt x="57" y="105"/>
                  </a:lnTo>
                  <a:lnTo>
                    <a:pt x="49" y="107"/>
                  </a:lnTo>
                  <a:lnTo>
                    <a:pt x="53" y="114"/>
                  </a:lnTo>
                  <a:lnTo>
                    <a:pt x="45" y="122"/>
                  </a:lnTo>
                  <a:lnTo>
                    <a:pt x="51" y="127"/>
                  </a:lnTo>
                  <a:lnTo>
                    <a:pt x="47" y="135"/>
                  </a:lnTo>
                  <a:lnTo>
                    <a:pt x="43" y="146"/>
                  </a:lnTo>
                  <a:lnTo>
                    <a:pt x="45" y="150"/>
                  </a:lnTo>
                  <a:lnTo>
                    <a:pt x="47" y="156"/>
                  </a:lnTo>
                  <a:lnTo>
                    <a:pt x="40" y="159"/>
                  </a:lnTo>
                  <a:lnTo>
                    <a:pt x="43" y="165"/>
                  </a:lnTo>
                  <a:lnTo>
                    <a:pt x="36" y="171"/>
                  </a:lnTo>
                  <a:lnTo>
                    <a:pt x="30" y="174"/>
                  </a:lnTo>
                  <a:lnTo>
                    <a:pt x="27" y="178"/>
                  </a:lnTo>
                  <a:lnTo>
                    <a:pt x="27" y="180"/>
                  </a:lnTo>
                  <a:lnTo>
                    <a:pt x="32" y="186"/>
                  </a:lnTo>
                  <a:lnTo>
                    <a:pt x="27" y="191"/>
                  </a:lnTo>
                  <a:lnTo>
                    <a:pt x="23" y="195"/>
                  </a:lnTo>
                  <a:lnTo>
                    <a:pt x="19" y="197"/>
                  </a:lnTo>
                  <a:lnTo>
                    <a:pt x="23" y="205"/>
                  </a:lnTo>
                  <a:lnTo>
                    <a:pt x="21" y="210"/>
                  </a:lnTo>
                  <a:lnTo>
                    <a:pt x="17" y="206"/>
                  </a:lnTo>
                  <a:lnTo>
                    <a:pt x="11" y="208"/>
                  </a:lnTo>
                  <a:lnTo>
                    <a:pt x="10" y="216"/>
                  </a:lnTo>
                  <a:lnTo>
                    <a:pt x="15" y="214"/>
                  </a:lnTo>
                  <a:lnTo>
                    <a:pt x="15" y="221"/>
                  </a:lnTo>
                  <a:lnTo>
                    <a:pt x="19" y="240"/>
                  </a:lnTo>
                  <a:lnTo>
                    <a:pt x="17" y="242"/>
                  </a:lnTo>
                  <a:lnTo>
                    <a:pt x="11" y="244"/>
                  </a:lnTo>
                  <a:lnTo>
                    <a:pt x="8" y="252"/>
                  </a:lnTo>
                  <a:lnTo>
                    <a:pt x="0" y="255"/>
                  </a:lnTo>
                  <a:lnTo>
                    <a:pt x="0" y="257"/>
                  </a:lnTo>
                  <a:lnTo>
                    <a:pt x="121" y="248"/>
                  </a:lnTo>
                  <a:lnTo>
                    <a:pt x="184" y="242"/>
                  </a:lnTo>
                  <a:lnTo>
                    <a:pt x="184" y="242"/>
                  </a:lnTo>
                  <a:lnTo>
                    <a:pt x="184" y="240"/>
                  </a:lnTo>
                  <a:lnTo>
                    <a:pt x="310" y="231"/>
                  </a:lnTo>
                  <a:lnTo>
                    <a:pt x="408" y="220"/>
                  </a:lnTo>
                  <a:lnTo>
                    <a:pt x="485" y="208"/>
                  </a:lnTo>
                  <a:lnTo>
                    <a:pt x="521" y="206"/>
                  </a:lnTo>
                  <a:lnTo>
                    <a:pt x="521" y="178"/>
                  </a:lnTo>
                  <a:lnTo>
                    <a:pt x="534" y="174"/>
                  </a:lnTo>
                  <a:lnTo>
                    <a:pt x="540" y="169"/>
                  </a:lnTo>
                  <a:lnTo>
                    <a:pt x="542" y="159"/>
                  </a:lnTo>
                  <a:lnTo>
                    <a:pt x="543" y="152"/>
                  </a:lnTo>
                  <a:lnTo>
                    <a:pt x="549" y="144"/>
                  </a:lnTo>
                  <a:lnTo>
                    <a:pt x="564" y="137"/>
                  </a:lnTo>
                  <a:lnTo>
                    <a:pt x="577" y="137"/>
                  </a:lnTo>
                  <a:lnTo>
                    <a:pt x="583" y="133"/>
                  </a:lnTo>
                  <a:lnTo>
                    <a:pt x="604" y="114"/>
                  </a:lnTo>
                  <a:lnTo>
                    <a:pt x="617" y="105"/>
                  </a:lnTo>
                  <a:lnTo>
                    <a:pt x="622" y="105"/>
                  </a:lnTo>
                  <a:lnTo>
                    <a:pt x="626" y="99"/>
                  </a:lnTo>
                  <a:lnTo>
                    <a:pt x="630" y="84"/>
                  </a:lnTo>
                  <a:lnTo>
                    <a:pt x="637" y="86"/>
                  </a:lnTo>
                  <a:lnTo>
                    <a:pt x="637" y="80"/>
                  </a:lnTo>
                  <a:lnTo>
                    <a:pt x="641" y="77"/>
                  </a:lnTo>
                  <a:lnTo>
                    <a:pt x="647" y="73"/>
                  </a:lnTo>
                  <a:lnTo>
                    <a:pt x="654" y="79"/>
                  </a:lnTo>
                  <a:lnTo>
                    <a:pt x="658" y="79"/>
                  </a:lnTo>
                  <a:lnTo>
                    <a:pt x="666" y="71"/>
                  </a:lnTo>
                  <a:lnTo>
                    <a:pt x="668" y="65"/>
                  </a:lnTo>
                  <a:lnTo>
                    <a:pt x="675" y="60"/>
                  </a:lnTo>
                  <a:lnTo>
                    <a:pt x="688" y="54"/>
                  </a:lnTo>
                  <a:lnTo>
                    <a:pt x="694" y="60"/>
                  </a:lnTo>
                  <a:lnTo>
                    <a:pt x="699" y="52"/>
                  </a:lnTo>
                  <a:lnTo>
                    <a:pt x="705" y="37"/>
                  </a:lnTo>
                  <a:lnTo>
                    <a:pt x="711" y="32"/>
                  </a:lnTo>
                  <a:lnTo>
                    <a:pt x="718" y="28"/>
                  </a:lnTo>
                  <a:lnTo>
                    <a:pt x="720" y="17"/>
                  </a:lnTo>
                  <a:lnTo>
                    <a:pt x="720" y="9"/>
                  </a:lnTo>
                  <a:lnTo>
                    <a:pt x="722" y="0"/>
                  </a:lnTo>
                  <a:lnTo>
                    <a:pt x="713" y="0"/>
                  </a:lnTo>
                  <a:lnTo>
                    <a:pt x="686" y="7"/>
                  </a:lnTo>
                  <a:lnTo>
                    <a:pt x="651" y="11"/>
                  </a:lnTo>
                  <a:lnTo>
                    <a:pt x="594" y="20"/>
                  </a:lnTo>
                  <a:lnTo>
                    <a:pt x="579" y="20"/>
                  </a:lnTo>
                  <a:lnTo>
                    <a:pt x="553" y="24"/>
                  </a:lnTo>
                  <a:lnTo>
                    <a:pt x="543" y="28"/>
                  </a:lnTo>
                  <a:lnTo>
                    <a:pt x="513" y="3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4" name="Freeform 85">
              <a:extLst>
                <a:ext uri="{FF2B5EF4-FFF2-40B4-BE49-F238E27FC236}">
                  <a16:creationId xmlns:a16="http://schemas.microsoft.com/office/drawing/2014/main" id="{41997996-FC34-BE17-512C-578ACC25753D}"/>
                </a:ext>
              </a:extLst>
            </p:cNvPr>
            <p:cNvSpPr>
              <a:spLocks/>
            </p:cNvSpPr>
            <p:nvPr/>
          </p:nvSpPr>
          <p:spPr bwMode="auto">
            <a:xfrm>
              <a:off x="3811350" y="2973324"/>
              <a:ext cx="5890" cy="855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5" name="Freeform 86">
              <a:extLst>
                <a:ext uri="{FF2B5EF4-FFF2-40B4-BE49-F238E27FC236}">
                  <a16:creationId xmlns:a16="http://schemas.microsoft.com/office/drawing/2014/main" id="{CF7C6C76-E9A3-8056-CFA8-96CC61D1839C}"/>
                </a:ext>
              </a:extLst>
            </p:cNvPr>
            <p:cNvSpPr>
              <a:spLocks/>
            </p:cNvSpPr>
            <p:nvPr/>
          </p:nvSpPr>
          <p:spPr bwMode="auto">
            <a:xfrm>
              <a:off x="3811350" y="2973324"/>
              <a:ext cx="5890" cy="855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6" name="Freeform 87">
              <a:extLst>
                <a:ext uri="{FF2B5EF4-FFF2-40B4-BE49-F238E27FC236}">
                  <a16:creationId xmlns:a16="http://schemas.microsoft.com/office/drawing/2014/main" id="{66704ECE-25A0-3CC8-E328-6B5EC10CC80D}"/>
                </a:ext>
              </a:extLst>
            </p:cNvPr>
            <p:cNvSpPr>
              <a:spLocks/>
            </p:cNvSpPr>
            <p:nvPr/>
          </p:nvSpPr>
          <p:spPr bwMode="auto">
            <a:xfrm>
              <a:off x="3824309" y="2634299"/>
              <a:ext cx="726951" cy="347581"/>
            </a:xfrm>
            <a:custGeom>
              <a:avLst/>
              <a:gdLst>
                <a:gd name="T0" fmla="*/ 568 w 617"/>
                <a:gd name="T1" fmla="*/ 103 h 325"/>
                <a:gd name="T2" fmla="*/ 555 w 617"/>
                <a:gd name="T3" fmla="*/ 67 h 325"/>
                <a:gd name="T4" fmla="*/ 551 w 617"/>
                <a:gd name="T5" fmla="*/ 52 h 325"/>
                <a:gd name="T6" fmla="*/ 532 w 617"/>
                <a:gd name="T7" fmla="*/ 39 h 325"/>
                <a:gd name="T8" fmla="*/ 513 w 617"/>
                <a:gd name="T9" fmla="*/ 24 h 325"/>
                <a:gd name="T10" fmla="*/ 495 w 617"/>
                <a:gd name="T11" fmla="*/ 37 h 325"/>
                <a:gd name="T12" fmla="*/ 472 w 617"/>
                <a:gd name="T13" fmla="*/ 34 h 325"/>
                <a:gd name="T14" fmla="*/ 455 w 617"/>
                <a:gd name="T15" fmla="*/ 41 h 325"/>
                <a:gd name="T16" fmla="*/ 423 w 617"/>
                <a:gd name="T17" fmla="*/ 32 h 325"/>
                <a:gd name="T18" fmla="*/ 401 w 617"/>
                <a:gd name="T19" fmla="*/ 9 h 325"/>
                <a:gd name="T20" fmla="*/ 367 w 617"/>
                <a:gd name="T21" fmla="*/ 0 h 325"/>
                <a:gd name="T22" fmla="*/ 357 w 617"/>
                <a:gd name="T23" fmla="*/ 17 h 325"/>
                <a:gd name="T24" fmla="*/ 361 w 617"/>
                <a:gd name="T25" fmla="*/ 37 h 325"/>
                <a:gd name="T26" fmla="*/ 325 w 617"/>
                <a:gd name="T27" fmla="*/ 47 h 325"/>
                <a:gd name="T28" fmla="*/ 312 w 617"/>
                <a:gd name="T29" fmla="*/ 58 h 325"/>
                <a:gd name="T30" fmla="*/ 308 w 617"/>
                <a:gd name="T31" fmla="*/ 81 h 325"/>
                <a:gd name="T32" fmla="*/ 291 w 617"/>
                <a:gd name="T33" fmla="*/ 103 h 325"/>
                <a:gd name="T34" fmla="*/ 280 w 617"/>
                <a:gd name="T35" fmla="*/ 124 h 325"/>
                <a:gd name="T36" fmla="*/ 260 w 617"/>
                <a:gd name="T37" fmla="*/ 133 h 325"/>
                <a:gd name="T38" fmla="*/ 239 w 617"/>
                <a:gd name="T39" fmla="*/ 118 h 325"/>
                <a:gd name="T40" fmla="*/ 229 w 617"/>
                <a:gd name="T41" fmla="*/ 135 h 325"/>
                <a:gd name="T42" fmla="*/ 224 w 617"/>
                <a:gd name="T43" fmla="*/ 156 h 325"/>
                <a:gd name="T44" fmla="*/ 205 w 617"/>
                <a:gd name="T45" fmla="*/ 143 h 325"/>
                <a:gd name="T46" fmla="*/ 188 w 617"/>
                <a:gd name="T47" fmla="*/ 158 h 325"/>
                <a:gd name="T48" fmla="*/ 177 w 617"/>
                <a:gd name="T49" fmla="*/ 161 h 325"/>
                <a:gd name="T50" fmla="*/ 139 w 617"/>
                <a:gd name="T51" fmla="*/ 158 h 325"/>
                <a:gd name="T52" fmla="*/ 134 w 617"/>
                <a:gd name="T53" fmla="*/ 159 h 325"/>
                <a:gd name="T54" fmla="*/ 117 w 617"/>
                <a:gd name="T55" fmla="*/ 169 h 325"/>
                <a:gd name="T56" fmla="*/ 105 w 617"/>
                <a:gd name="T57" fmla="*/ 176 h 325"/>
                <a:gd name="T58" fmla="*/ 100 w 617"/>
                <a:gd name="T59" fmla="*/ 197 h 325"/>
                <a:gd name="T60" fmla="*/ 87 w 617"/>
                <a:gd name="T61" fmla="*/ 214 h 325"/>
                <a:gd name="T62" fmla="*/ 70 w 617"/>
                <a:gd name="T63" fmla="*/ 229 h 325"/>
                <a:gd name="T64" fmla="*/ 79 w 617"/>
                <a:gd name="T65" fmla="*/ 248 h 325"/>
                <a:gd name="T66" fmla="*/ 62 w 617"/>
                <a:gd name="T67" fmla="*/ 252 h 325"/>
                <a:gd name="T68" fmla="*/ 34 w 617"/>
                <a:gd name="T69" fmla="*/ 244 h 325"/>
                <a:gd name="T70" fmla="*/ 17 w 617"/>
                <a:gd name="T71" fmla="*/ 267 h 325"/>
                <a:gd name="T72" fmla="*/ 21 w 617"/>
                <a:gd name="T73" fmla="*/ 284 h 325"/>
                <a:gd name="T74" fmla="*/ 21 w 617"/>
                <a:gd name="T75" fmla="*/ 306 h 325"/>
                <a:gd name="T76" fmla="*/ 2 w 617"/>
                <a:gd name="T77" fmla="*/ 315 h 325"/>
                <a:gd name="T78" fmla="*/ 119 w 617"/>
                <a:gd name="T79" fmla="*/ 308 h 325"/>
                <a:gd name="T80" fmla="*/ 135 w 617"/>
                <a:gd name="T81" fmla="*/ 297 h 325"/>
                <a:gd name="T82" fmla="*/ 250 w 617"/>
                <a:gd name="T83" fmla="*/ 284 h 325"/>
                <a:gd name="T84" fmla="*/ 357 w 617"/>
                <a:gd name="T85" fmla="*/ 274 h 325"/>
                <a:gd name="T86" fmla="*/ 449 w 617"/>
                <a:gd name="T87" fmla="*/ 265 h 325"/>
                <a:gd name="T88" fmla="*/ 502 w 617"/>
                <a:gd name="T89" fmla="*/ 252 h 325"/>
                <a:gd name="T90" fmla="*/ 532 w 617"/>
                <a:gd name="T91" fmla="*/ 237 h 325"/>
                <a:gd name="T92" fmla="*/ 547 w 617"/>
                <a:gd name="T93" fmla="*/ 221 h 325"/>
                <a:gd name="T94" fmla="*/ 562 w 617"/>
                <a:gd name="T95" fmla="*/ 203 h 325"/>
                <a:gd name="T96" fmla="*/ 590 w 617"/>
                <a:gd name="T97" fmla="*/ 171 h 325"/>
                <a:gd name="T98" fmla="*/ 588 w 617"/>
                <a:gd name="T99" fmla="*/ 12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7" h="325">
                  <a:moveTo>
                    <a:pt x="588" y="128"/>
                  </a:moveTo>
                  <a:lnTo>
                    <a:pt x="575" y="109"/>
                  </a:lnTo>
                  <a:lnTo>
                    <a:pt x="568" y="103"/>
                  </a:lnTo>
                  <a:lnTo>
                    <a:pt x="566" y="96"/>
                  </a:lnTo>
                  <a:lnTo>
                    <a:pt x="551" y="81"/>
                  </a:lnTo>
                  <a:lnTo>
                    <a:pt x="555" y="67"/>
                  </a:lnTo>
                  <a:lnTo>
                    <a:pt x="555" y="60"/>
                  </a:lnTo>
                  <a:lnTo>
                    <a:pt x="551" y="58"/>
                  </a:lnTo>
                  <a:lnTo>
                    <a:pt x="551" y="52"/>
                  </a:lnTo>
                  <a:lnTo>
                    <a:pt x="545" y="47"/>
                  </a:lnTo>
                  <a:lnTo>
                    <a:pt x="540" y="39"/>
                  </a:lnTo>
                  <a:lnTo>
                    <a:pt x="532" y="39"/>
                  </a:lnTo>
                  <a:lnTo>
                    <a:pt x="526" y="34"/>
                  </a:lnTo>
                  <a:lnTo>
                    <a:pt x="521" y="20"/>
                  </a:lnTo>
                  <a:lnTo>
                    <a:pt x="513" y="24"/>
                  </a:lnTo>
                  <a:lnTo>
                    <a:pt x="506" y="32"/>
                  </a:lnTo>
                  <a:lnTo>
                    <a:pt x="502" y="37"/>
                  </a:lnTo>
                  <a:lnTo>
                    <a:pt x="495" y="37"/>
                  </a:lnTo>
                  <a:lnTo>
                    <a:pt x="489" y="41"/>
                  </a:lnTo>
                  <a:lnTo>
                    <a:pt x="481" y="35"/>
                  </a:lnTo>
                  <a:lnTo>
                    <a:pt x="472" y="34"/>
                  </a:lnTo>
                  <a:lnTo>
                    <a:pt x="466" y="35"/>
                  </a:lnTo>
                  <a:lnTo>
                    <a:pt x="461" y="41"/>
                  </a:lnTo>
                  <a:lnTo>
                    <a:pt x="455" y="41"/>
                  </a:lnTo>
                  <a:lnTo>
                    <a:pt x="440" y="32"/>
                  </a:lnTo>
                  <a:lnTo>
                    <a:pt x="436" y="30"/>
                  </a:lnTo>
                  <a:lnTo>
                    <a:pt x="423" y="32"/>
                  </a:lnTo>
                  <a:lnTo>
                    <a:pt x="416" y="30"/>
                  </a:lnTo>
                  <a:lnTo>
                    <a:pt x="404" y="17"/>
                  </a:lnTo>
                  <a:lnTo>
                    <a:pt x="401" y="9"/>
                  </a:lnTo>
                  <a:lnTo>
                    <a:pt x="384" y="2"/>
                  </a:lnTo>
                  <a:lnTo>
                    <a:pt x="372" y="5"/>
                  </a:lnTo>
                  <a:lnTo>
                    <a:pt x="367" y="0"/>
                  </a:lnTo>
                  <a:lnTo>
                    <a:pt x="357" y="5"/>
                  </a:lnTo>
                  <a:lnTo>
                    <a:pt x="354" y="9"/>
                  </a:lnTo>
                  <a:lnTo>
                    <a:pt x="357" y="17"/>
                  </a:lnTo>
                  <a:lnTo>
                    <a:pt x="355" y="24"/>
                  </a:lnTo>
                  <a:lnTo>
                    <a:pt x="363" y="32"/>
                  </a:lnTo>
                  <a:lnTo>
                    <a:pt x="361" y="37"/>
                  </a:lnTo>
                  <a:lnTo>
                    <a:pt x="346" y="41"/>
                  </a:lnTo>
                  <a:lnTo>
                    <a:pt x="333" y="52"/>
                  </a:lnTo>
                  <a:lnTo>
                    <a:pt x="325" y="47"/>
                  </a:lnTo>
                  <a:lnTo>
                    <a:pt x="318" y="50"/>
                  </a:lnTo>
                  <a:lnTo>
                    <a:pt x="312" y="50"/>
                  </a:lnTo>
                  <a:lnTo>
                    <a:pt x="312" y="58"/>
                  </a:lnTo>
                  <a:lnTo>
                    <a:pt x="316" y="65"/>
                  </a:lnTo>
                  <a:lnTo>
                    <a:pt x="312" y="73"/>
                  </a:lnTo>
                  <a:lnTo>
                    <a:pt x="308" y="81"/>
                  </a:lnTo>
                  <a:lnTo>
                    <a:pt x="301" y="84"/>
                  </a:lnTo>
                  <a:lnTo>
                    <a:pt x="299" y="97"/>
                  </a:lnTo>
                  <a:lnTo>
                    <a:pt x="291" y="103"/>
                  </a:lnTo>
                  <a:lnTo>
                    <a:pt x="284" y="103"/>
                  </a:lnTo>
                  <a:lnTo>
                    <a:pt x="280" y="116"/>
                  </a:lnTo>
                  <a:lnTo>
                    <a:pt x="280" y="124"/>
                  </a:lnTo>
                  <a:lnTo>
                    <a:pt x="278" y="131"/>
                  </a:lnTo>
                  <a:lnTo>
                    <a:pt x="273" y="135"/>
                  </a:lnTo>
                  <a:lnTo>
                    <a:pt x="260" y="133"/>
                  </a:lnTo>
                  <a:lnTo>
                    <a:pt x="252" y="131"/>
                  </a:lnTo>
                  <a:lnTo>
                    <a:pt x="246" y="120"/>
                  </a:lnTo>
                  <a:lnTo>
                    <a:pt x="239" y="118"/>
                  </a:lnTo>
                  <a:lnTo>
                    <a:pt x="243" y="124"/>
                  </a:lnTo>
                  <a:lnTo>
                    <a:pt x="235" y="129"/>
                  </a:lnTo>
                  <a:lnTo>
                    <a:pt x="229" y="135"/>
                  </a:lnTo>
                  <a:lnTo>
                    <a:pt x="231" y="143"/>
                  </a:lnTo>
                  <a:lnTo>
                    <a:pt x="226" y="150"/>
                  </a:lnTo>
                  <a:lnTo>
                    <a:pt x="224" y="156"/>
                  </a:lnTo>
                  <a:lnTo>
                    <a:pt x="216" y="152"/>
                  </a:lnTo>
                  <a:lnTo>
                    <a:pt x="211" y="150"/>
                  </a:lnTo>
                  <a:lnTo>
                    <a:pt x="205" y="143"/>
                  </a:lnTo>
                  <a:lnTo>
                    <a:pt x="199" y="148"/>
                  </a:lnTo>
                  <a:lnTo>
                    <a:pt x="192" y="152"/>
                  </a:lnTo>
                  <a:lnTo>
                    <a:pt x="188" y="158"/>
                  </a:lnTo>
                  <a:lnTo>
                    <a:pt x="188" y="161"/>
                  </a:lnTo>
                  <a:lnTo>
                    <a:pt x="184" y="167"/>
                  </a:lnTo>
                  <a:lnTo>
                    <a:pt x="177" y="161"/>
                  </a:lnTo>
                  <a:lnTo>
                    <a:pt x="156" y="154"/>
                  </a:lnTo>
                  <a:lnTo>
                    <a:pt x="149" y="158"/>
                  </a:lnTo>
                  <a:lnTo>
                    <a:pt x="139" y="158"/>
                  </a:lnTo>
                  <a:lnTo>
                    <a:pt x="143" y="165"/>
                  </a:lnTo>
                  <a:lnTo>
                    <a:pt x="135" y="167"/>
                  </a:lnTo>
                  <a:lnTo>
                    <a:pt x="134" y="159"/>
                  </a:lnTo>
                  <a:lnTo>
                    <a:pt x="128" y="163"/>
                  </a:lnTo>
                  <a:lnTo>
                    <a:pt x="113" y="161"/>
                  </a:lnTo>
                  <a:lnTo>
                    <a:pt x="117" y="169"/>
                  </a:lnTo>
                  <a:lnTo>
                    <a:pt x="113" y="175"/>
                  </a:lnTo>
                  <a:lnTo>
                    <a:pt x="105" y="175"/>
                  </a:lnTo>
                  <a:lnTo>
                    <a:pt x="105" y="176"/>
                  </a:lnTo>
                  <a:lnTo>
                    <a:pt x="102" y="184"/>
                  </a:lnTo>
                  <a:lnTo>
                    <a:pt x="98" y="190"/>
                  </a:lnTo>
                  <a:lnTo>
                    <a:pt x="100" y="197"/>
                  </a:lnTo>
                  <a:lnTo>
                    <a:pt x="104" y="205"/>
                  </a:lnTo>
                  <a:lnTo>
                    <a:pt x="100" y="210"/>
                  </a:lnTo>
                  <a:lnTo>
                    <a:pt x="87" y="214"/>
                  </a:lnTo>
                  <a:lnTo>
                    <a:pt x="79" y="220"/>
                  </a:lnTo>
                  <a:lnTo>
                    <a:pt x="73" y="221"/>
                  </a:lnTo>
                  <a:lnTo>
                    <a:pt x="70" y="229"/>
                  </a:lnTo>
                  <a:lnTo>
                    <a:pt x="72" y="235"/>
                  </a:lnTo>
                  <a:lnTo>
                    <a:pt x="77" y="242"/>
                  </a:lnTo>
                  <a:lnTo>
                    <a:pt x="79" y="248"/>
                  </a:lnTo>
                  <a:lnTo>
                    <a:pt x="73" y="257"/>
                  </a:lnTo>
                  <a:lnTo>
                    <a:pt x="68" y="255"/>
                  </a:lnTo>
                  <a:lnTo>
                    <a:pt x="62" y="252"/>
                  </a:lnTo>
                  <a:lnTo>
                    <a:pt x="49" y="248"/>
                  </a:lnTo>
                  <a:lnTo>
                    <a:pt x="41" y="244"/>
                  </a:lnTo>
                  <a:lnTo>
                    <a:pt x="34" y="244"/>
                  </a:lnTo>
                  <a:lnTo>
                    <a:pt x="28" y="246"/>
                  </a:lnTo>
                  <a:lnTo>
                    <a:pt x="17" y="259"/>
                  </a:lnTo>
                  <a:lnTo>
                    <a:pt x="17" y="267"/>
                  </a:lnTo>
                  <a:lnTo>
                    <a:pt x="21" y="270"/>
                  </a:lnTo>
                  <a:lnTo>
                    <a:pt x="23" y="276"/>
                  </a:lnTo>
                  <a:lnTo>
                    <a:pt x="21" y="284"/>
                  </a:lnTo>
                  <a:lnTo>
                    <a:pt x="23" y="293"/>
                  </a:lnTo>
                  <a:lnTo>
                    <a:pt x="17" y="299"/>
                  </a:lnTo>
                  <a:lnTo>
                    <a:pt x="21" y="306"/>
                  </a:lnTo>
                  <a:lnTo>
                    <a:pt x="17" y="315"/>
                  </a:lnTo>
                  <a:lnTo>
                    <a:pt x="10" y="314"/>
                  </a:lnTo>
                  <a:lnTo>
                    <a:pt x="2" y="315"/>
                  </a:lnTo>
                  <a:lnTo>
                    <a:pt x="0" y="325"/>
                  </a:lnTo>
                  <a:lnTo>
                    <a:pt x="119" y="315"/>
                  </a:lnTo>
                  <a:lnTo>
                    <a:pt x="119" y="308"/>
                  </a:lnTo>
                  <a:lnTo>
                    <a:pt x="113" y="295"/>
                  </a:lnTo>
                  <a:lnTo>
                    <a:pt x="128" y="295"/>
                  </a:lnTo>
                  <a:lnTo>
                    <a:pt x="135" y="297"/>
                  </a:lnTo>
                  <a:lnTo>
                    <a:pt x="171" y="293"/>
                  </a:lnTo>
                  <a:lnTo>
                    <a:pt x="207" y="289"/>
                  </a:lnTo>
                  <a:lnTo>
                    <a:pt x="250" y="284"/>
                  </a:lnTo>
                  <a:lnTo>
                    <a:pt x="291" y="282"/>
                  </a:lnTo>
                  <a:lnTo>
                    <a:pt x="333" y="278"/>
                  </a:lnTo>
                  <a:lnTo>
                    <a:pt x="357" y="274"/>
                  </a:lnTo>
                  <a:lnTo>
                    <a:pt x="395" y="272"/>
                  </a:lnTo>
                  <a:lnTo>
                    <a:pt x="423" y="268"/>
                  </a:lnTo>
                  <a:lnTo>
                    <a:pt x="449" y="265"/>
                  </a:lnTo>
                  <a:lnTo>
                    <a:pt x="479" y="263"/>
                  </a:lnTo>
                  <a:lnTo>
                    <a:pt x="489" y="259"/>
                  </a:lnTo>
                  <a:lnTo>
                    <a:pt x="502" y="252"/>
                  </a:lnTo>
                  <a:lnTo>
                    <a:pt x="510" y="250"/>
                  </a:lnTo>
                  <a:lnTo>
                    <a:pt x="517" y="244"/>
                  </a:lnTo>
                  <a:lnTo>
                    <a:pt x="532" y="237"/>
                  </a:lnTo>
                  <a:lnTo>
                    <a:pt x="534" y="231"/>
                  </a:lnTo>
                  <a:lnTo>
                    <a:pt x="542" y="225"/>
                  </a:lnTo>
                  <a:lnTo>
                    <a:pt x="547" y="221"/>
                  </a:lnTo>
                  <a:lnTo>
                    <a:pt x="553" y="214"/>
                  </a:lnTo>
                  <a:lnTo>
                    <a:pt x="553" y="208"/>
                  </a:lnTo>
                  <a:lnTo>
                    <a:pt x="562" y="203"/>
                  </a:lnTo>
                  <a:lnTo>
                    <a:pt x="562" y="195"/>
                  </a:lnTo>
                  <a:lnTo>
                    <a:pt x="566" y="188"/>
                  </a:lnTo>
                  <a:lnTo>
                    <a:pt x="590" y="171"/>
                  </a:lnTo>
                  <a:lnTo>
                    <a:pt x="617" y="139"/>
                  </a:lnTo>
                  <a:lnTo>
                    <a:pt x="604" y="139"/>
                  </a:lnTo>
                  <a:lnTo>
                    <a:pt x="588" y="12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7" name="Freeform 94">
              <a:extLst>
                <a:ext uri="{FF2B5EF4-FFF2-40B4-BE49-F238E27FC236}">
                  <a16:creationId xmlns:a16="http://schemas.microsoft.com/office/drawing/2014/main" id="{E8C27C5B-46E4-6EC5-C410-82F6CE2ED397}"/>
                </a:ext>
              </a:extLst>
            </p:cNvPr>
            <p:cNvSpPr>
              <a:spLocks/>
            </p:cNvSpPr>
            <p:nvPr/>
          </p:nvSpPr>
          <p:spPr bwMode="auto">
            <a:xfrm>
              <a:off x="3942130" y="2334844"/>
              <a:ext cx="309866" cy="486615"/>
            </a:xfrm>
            <a:custGeom>
              <a:avLst/>
              <a:gdLst>
                <a:gd name="T0" fmla="*/ 24 w 263"/>
                <a:gd name="T1" fmla="*/ 289 h 455"/>
                <a:gd name="T2" fmla="*/ 24 w 263"/>
                <a:gd name="T3" fmla="*/ 304 h 455"/>
                <a:gd name="T4" fmla="*/ 30 w 263"/>
                <a:gd name="T5" fmla="*/ 319 h 455"/>
                <a:gd name="T6" fmla="*/ 35 w 263"/>
                <a:gd name="T7" fmla="*/ 332 h 455"/>
                <a:gd name="T8" fmla="*/ 37 w 263"/>
                <a:gd name="T9" fmla="*/ 355 h 455"/>
                <a:gd name="T10" fmla="*/ 30 w 263"/>
                <a:gd name="T11" fmla="*/ 370 h 455"/>
                <a:gd name="T12" fmla="*/ 20 w 263"/>
                <a:gd name="T13" fmla="*/ 391 h 455"/>
                <a:gd name="T14" fmla="*/ 7 w 263"/>
                <a:gd name="T15" fmla="*/ 404 h 455"/>
                <a:gd name="T16" fmla="*/ 7 w 263"/>
                <a:gd name="T17" fmla="*/ 411 h 455"/>
                <a:gd name="T18" fmla="*/ 4 w 263"/>
                <a:gd name="T19" fmla="*/ 426 h 455"/>
                <a:gd name="T20" fmla="*/ 0 w 263"/>
                <a:gd name="T21" fmla="*/ 447 h 455"/>
                <a:gd name="T22" fmla="*/ 13 w 263"/>
                <a:gd name="T23" fmla="*/ 455 h 455"/>
                <a:gd name="T24" fmla="*/ 13 w 263"/>
                <a:gd name="T25" fmla="*/ 441 h 455"/>
                <a:gd name="T26" fmla="*/ 34 w 263"/>
                <a:gd name="T27" fmla="*/ 439 h 455"/>
                <a:gd name="T28" fmla="*/ 43 w 263"/>
                <a:gd name="T29" fmla="*/ 445 h 455"/>
                <a:gd name="T30" fmla="*/ 49 w 263"/>
                <a:gd name="T31" fmla="*/ 438 h 455"/>
                <a:gd name="T32" fmla="*/ 77 w 263"/>
                <a:gd name="T33" fmla="*/ 441 h 455"/>
                <a:gd name="T34" fmla="*/ 88 w 263"/>
                <a:gd name="T35" fmla="*/ 441 h 455"/>
                <a:gd name="T36" fmla="*/ 92 w 263"/>
                <a:gd name="T37" fmla="*/ 432 h 455"/>
                <a:gd name="T38" fmla="*/ 105 w 263"/>
                <a:gd name="T39" fmla="*/ 423 h 455"/>
                <a:gd name="T40" fmla="*/ 116 w 263"/>
                <a:gd name="T41" fmla="*/ 432 h 455"/>
                <a:gd name="T42" fmla="*/ 126 w 263"/>
                <a:gd name="T43" fmla="*/ 430 h 455"/>
                <a:gd name="T44" fmla="*/ 129 w 263"/>
                <a:gd name="T45" fmla="*/ 415 h 455"/>
                <a:gd name="T46" fmla="*/ 143 w 263"/>
                <a:gd name="T47" fmla="*/ 404 h 455"/>
                <a:gd name="T48" fmla="*/ 146 w 263"/>
                <a:gd name="T49" fmla="*/ 400 h 455"/>
                <a:gd name="T50" fmla="*/ 160 w 263"/>
                <a:gd name="T51" fmla="*/ 413 h 455"/>
                <a:gd name="T52" fmla="*/ 178 w 263"/>
                <a:gd name="T53" fmla="*/ 411 h 455"/>
                <a:gd name="T54" fmla="*/ 180 w 263"/>
                <a:gd name="T55" fmla="*/ 396 h 455"/>
                <a:gd name="T56" fmla="*/ 191 w 263"/>
                <a:gd name="T57" fmla="*/ 383 h 455"/>
                <a:gd name="T58" fmla="*/ 201 w 263"/>
                <a:gd name="T59" fmla="*/ 364 h 455"/>
                <a:gd name="T60" fmla="*/ 212 w 263"/>
                <a:gd name="T61" fmla="*/ 353 h 455"/>
                <a:gd name="T62" fmla="*/ 212 w 263"/>
                <a:gd name="T63" fmla="*/ 338 h 455"/>
                <a:gd name="T64" fmla="*/ 218 w 263"/>
                <a:gd name="T65" fmla="*/ 330 h 455"/>
                <a:gd name="T66" fmla="*/ 233 w 263"/>
                <a:gd name="T67" fmla="*/ 332 h 455"/>
                <a:gd name="T68" fmla="*/ 261 w 263"/>
                <a:gd name="T69" fmla="*/ 317 h 455"/>
                <a:gd name="T70" fmla="*/ 255 w 263"/>
                <a:gd name="T71" fmla="*/ 304 h 455"/>
                <a:gd name="T72" fmla="*/ 254 w 263"/>
                <a:gd name="T73" fmla="*/ 289 h 455"/>
                <a:gd name="T74" fmla="*/ 237 w 263"/>
                <a:gd name="T75" fmla="*/ 105 h 455"/>
                <a:gd name="T76" fmla="*/ 216 w 263"/>
                <a:gd name="T77" fmla="*/ 0 h 455"/>
                <a:gd name="T78" fmla="*/ 66 w 263"/>
                <a:gd name="T79" fmla="*/ 16 h 455"/>
                <a:gd name="T80" fmla="*/ 47 w 263"/>
                <a:gd name="T81" fmla="*/ 28 h 455"/>
                <a:gd name="T82" fmla="*/ 26 w 263"/>
                <a:gd name="T83" fmla="*/ 37 h 455"/>
                <a:gd name="T84" fmla="*/ 7 w 263"/>
                <a:gd name="T85" fmla="*/ 28 h 455"/>
                <a:gd name="T86" fmla="*/ 32 w 263"/>
                <a:gd name="T87" fmla="*/ 28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 h="455">
                  <a:moveTo>
                    <a:pt x="32" y="282"/>
                  </a:moveTo>
                  <a:lnTo>
                    <a:pt x="24" y="289"/>
                  </a:lnTo>
                  <a:lnTo>
                    <a:pt x="28" y="297"/>
                  </a:lnTo>
                  <a:lnTo>
                    <a:pt x="24" y="304"/>
                  </a:lnTo>
                  <a:lnTo>
                    <a:pt x="24" y="312"/>
                  </a:lnTo>
                  <a:lnTo>
                    <a:pt x="30" y="319"/>
                  </a:lnTo>
                  <a:lnTo>
                    <a:pt x="35" y="327"/>
                  </a:lnTo>
                  <a:lnTo>
                    <a:pt x="35" y="332"/>
                  </a:lnTo>
                  <a:lnTo>
                    <a:pt x="39" y="347"/>
                  </a:lnTo>
                  <a:lnTo>
                    <a:pt x="37" y="355"/>
                  </a:lnTo>
                  <a:lnTo>
                    <a:pt x="35" y="355"/>
                  </a:lnTo>
                  <a:lnTo>
                    <a:pt x="30" y="370"/>
                  </a:lnTo>
                  <a:lnTo>
                    <a:pt x="28" y="376"/>
                  </a:lnTo>
                  <a:lnTo>
                    <a:pt x="20" y="391"/>
                  </a:lnTo>
                  <a:lnTo>
                    <a:pt x="15" y="398"/>
                  </a:lnTo>
                  <a:lnTo>
                    <a:pt x="7" y="404"/>
                  </a:lnTo>
                  <a:lnTo>
                    <a:pt x="7" y="411"/>
                  </a:lnTo>
                  <a:lnTo>
                    <a:pt x="7" y="411"/>
                  </a:lnTo>
                  <a:lnTo>
                    <a:pt x="5" y="426"/>
                  </a:lnTo>
                  <a:lnTo>
                    <a:pt x="4" y="426"/>
                  </a:lnTo>
                  <a:lnTo>
                    <a:pt x="4" y="439"/>
                  </a:lnTo>
                  <a:lnTo>
                    <a:pt x="0" y="447"/>
                  </a:lnTo>
                  <a:lnTo>
                    <a:pt x="5" y="455"/>
                  </a:lnTo>
                  <a:lnTo>
                    <a:pt x="13" y="455"/>
                  </a:lnTo>
                  <a:lnTo>
                    <a:pt x="17" y="449"/>
                  </a:lnTo>
                  <a:lnTo>
                    <a:pt x="13" y="441"/>
                  </a:lnTo>
                  <a:lnTo>
                    <a:pt x="28" y="443"/>
                  </a:lnTo>
                  <a:lnTo>
                    <a:pt x="34" y="439"/>
                  </a:lnTo>
                  <a:lnTo>
                    <a:pt x="35" y="447"/>
                  </a:lnTo>
                  <a:lnTo>
                    <a:pt x="43" y="445"/>
                  </a:lnTo>
                  <a:lnTo>
                    <a:pt x="39" y="438"/>
                  </a:lnTo>
                  <a:lnTo>
                    <a:pt x="49" y="438"/>
                  </a:lnTo>
                  <a:lnTo>
                    <a:pt x="56" y="434"/>
                  </a:lnTo>
                  <a:lnTo>
                    <a:pt x="77" y="441"/>
                  </a:lnTo>
                  <a:lnTo>
                    <a:pt x="84" y="447"/>
                  </a:lnTo>
                  <a:lnTo>
                    <a:pt x="88" y="441"/>
                  </a:lnTo>
                  <a:lnTo>
                    <a:pt x="88" y="438"/>
                  </a:lnTo>
                  <a:lnTo>
                    <a:pt x="92" y="432"/>
                  </a:lnTo>
                  <a:lnTo>
                    <a:pt x="99" y="428"/>
                  </a:lnTo>
                  <a:lnTo>
                    <a:pt x="105" y="423"/>
                  </a:lnTo>
                  <a:lnTo>
                    <a:pt x="111" y="430"/>
                  </a:lnTo>
                  <a:lnTo>
                    <a:pt x="116" y="432"/>
                  </a:lnTo>
                  <a:lnTo>
                    <a:pt x="124" y="436"/>
                  </a:lnTo>
                  <a:lnTo>
                    <a:pt x="126" y="430"/>
                  </a:lnTo>
                  <a:lnTo>
                    <a:pt x="131" y="423"/>
                  </a:lnTo>
                  <a:lnTo>
                    <a:pt x="129" y="415"/>
                  </a:lnTo>
                  <a:lnTo>
                    <a:pt x="135" y="409"/>
                  </a:lnTo>
                  <a:lnTo>
                    <a:pt x="143" y="404"/>
                  </a:lnTo>
                  <a:lnTo>
                    <a:pt x="139" y="398"/>
                  </a:lnTo>
                  <a:lnTo>
                    <a:pt x="146" y="400"/>
                  </a:lnTo>
                  <a:lnTo>
                    <a:pt x="152" y="411"/>
                  </a:lnTo>
                  <a:lnTo>
                    <a:pt x="160" y="413"/>
                  </a:lnTo>
                  <a:lnTo>
                    <a:pt x="173" y="415"/>
                  </a:lnTo>
                  <a:lnTo>
                    <a:pt x="178" y="411"/>
                  </a:lnTo>
                  <a:lnTo>
                    <a:pt x="180" y="404"/>
                  </a:lnTo>
                  <a:lnTo>
                    <a:pt x="180" y="396"/>
                  </a:lnTo>
                  <a:lnTo>
                    <a:pt x="184" y="383"/>
                  </a:lnTo>
                  <a:lnTo>
                    <a:pt x="191" y="383"/>
                  </a:lnTo>
                  <a:lnTo>
                    <a:pt x="199" y="377"/>
                  </a:lnTo>
                  <a:lnTo>
                    <a:pt x="201" y="364"/>
                  </a:lnTo>
                  <a:lnTo>
                    <a:pt x="208" y="361"/>
                  </a:lnTo>
                  <a:lnTo>
                    <a:pt x="212" y="353"/>
                  </a:lnTo>
                  <a:lnTo>
                    <a:pt x="216" y="345"/>
                  </a:lnTo>
                  <a:lnTo>
                    <a:pt x="212" y="338"/>
                  </a:lnTo>
                  <a:lnTo>
                    <a:pt x="212" y="330"/>
                  </a:lnTo>
                  <a:lnTo>
                    <a:pt x="218" y="330"/>
                  </a:lnTo>
                  <a:lnTo>
                    <a:pt x="225" y="327"/>
                  </a:lnTo>
                  <a:lnTo>
                    <a:pt x="233" y="332"/>
                  </a:lnTo>
                  <a:lnTo>
                    <a:pt x="246" y="321"/>
                  </a:lnTo>
                  <a:lnTo>
                    <a:pt x="261" y="317"/>
                  </a:lnTo>
                  <a:lnTo>
                    <a:pt x="263" y="312"/>
                  </a:lnTo>
                  <a:lnTo>
                    <a:pt x="255" y="304"/>
                  </a:lnTo>
                  <a:lnTo>
                    <a:pt x="257" y="297"/>
                  </a:lnTo>
                  <a:lnTo>
                    <a:pt x="254" y="289"/>
                  </a:lnTo>
                  <a:lnTo>
                    <a:pt x="257" y="285"/>
                  </a:lnTo>
                  <a:lnTo>
                    <a:pt x="237" y="105"/>
                  </a:lnTo>
                  <a:lnTo>
                    <a:pt x="223" y="5"/>
                  </a:lnTo>
                  <a:lnTo>
                    <a:pt x="216" y="0"/>
                  </a:lnTo>
                  <a:lnTo>
                    <a:pt x="103" y="13"/>
                  </a:lnTo>
                  <a:lnTo>
                    <a:pt x="66" y="16"/>
                  </a:lnTo>
                  <a:lnTo>
                    <a:pt x="62" y="16"/>
                  </a:lnTo>
                  <a:lnTo>
                    <a:pt x="47" y="28"/>
                  </a:lnTo>
                  <a:lnTo>
                    <a:pt x="34" y="35"/>
                  </a:lnTo>
                  <a:lnTo>
                    <a:pt x="26" y="37"/>
                  </a:lnTo>
                  <a:lnTo>
                    <a:pt x="17" y="35"/>
                  </a:lnTo>
                  <a:lnTo>
                    <a:pt x="7" y="28"/>
                  </a:lnTo>
                  <a:lnTo>
                    <a:pt x="7" y="32"/>
                  </a:lnTo>
                  <a:lnTo>
                    <a:pt x="32" y="28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8" name="Freeform 99">
              <a:extLst>
                <a:ext uri="{FF2B5EF4-FFF2-40B4-BE49-F238E27FC236}">
                  <a16:creationId xmlns:a16="http://schemas.microsoft.com/office/drawing/2014/main" id="{5FA033C7-C06B-292D-61C7-8C5876901166}"/>
                </a:ext>
              </a:extLst>
            </p:cNvPr>
            <p:cNvSpPr>
              <a:spLocks/>
            </p:cNvSpPr>
            <p:nvPr/>
          </p:nvSpPr>
          <p:spPr bwMode="auto">
            <a:xfrm>
              <a:off x="4856415" y="4234244"/>
              <a:ext cx="4713" cy="4278"/>
            </a:xfrm>
            <a:custGeom>
              <a:avLst/>
              <a:gdLst>
                <a:gd name="T0" fmla="*/ 4 w 4"/>
                <a:gd name="T1" fmla="*/ 4 h 4"/>
                <a:gd name="T2" fmla="*/ 0 w 4"/>
                <a:gd name="T3" fmla="*/ 0 h 4"/>
                <a:gd name="T4" fmla="*/ 4 w 4"/>
                <a:gd name="T5" fmla="*/ 4 h 4"/>
                <a:gd name="T6" fmla="*/ 4 w 4"/>
                <a:gd name="T7" fmla="*/ 4 h 4"/>
              </a:gdLst>
              <a:ahLst/>
              <a:cxnLst>
                <a:cxn ang="0">
                  <a:pos x="T0" y="T1"/>
                </a:cxn>
                <a:cxn ang="0">
                  <a:pos x="T2" y="T3"/>
                </a:cxn>
                <a:cxn ang="0">
                  <a:pos x="T4" y="T5"/>
                </a:cxn>
                <a:cxn ang="0">
                  <a:pos x="T6" y="T7"/>
                </a:cxn>
              </a:cxnLst>
              <a:rect l="0" t="0" r="r" b="b"/>
              <a:pathLst>
                <a:path w="4" h="4">
                  <a:moveTo>
                    <a:pt x="4" y="4"/>
                  </a:moveTo>
                  <a:lnTo>
                    <a:pt x="0" y="0"/>
                  </a:lnTo>
                  <a:lnTo>
                    <a:pt x="4" y="4"/>
                  </a:lnTo>
                  <a:lnTo>
                    <a:pt x="4"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9" name="Freeform 100">
              <a:extLst>
                <a:ext uri="{FF2B5EF4-FFF2-40B4-BE49-F238E27FC236}">
                  <a16:creationId xmlns:a16="http://schemas.microsoft.com/office/drawing/2014/main" id="{B9FF9D72-29D9-A9B9-9651-11D63E5030BD}"/>
                </a:ext>
              </a:extLst>
            </p:cNvPr>
            <p:cNvSpPr>
              <a:spLocks/>
            </p:cNvSpPr>
            <p:nvPr/>
          </p:nvSpPr>
          <p:spPr bwMode="auto">
            <a:xfrm>
              <a:off x="4856415" y="4234244"/>
              <a:ext cx="4713" cy="4278"/>
            </a:xfrm>
            <a:custGeom>
              <a:avLst/>
              <a:gdLst>
                <a:gd name="T0" fmla="*/ 4 w 4"/>
                <a:gd name="T1" fmla="*/ 4 h 4"/>
                <a:gd name="T2" fmla="*/ 0 w 4"/>
                <a:gd name="T3" fmla="*/ 0 h 4"/>
                <a:gd name="T4" fmla="*/ 4 w 4"/>
                <a:gd name="T5" fmla="*/ 4 h 4"/>
                <a:gd name="T6" fmla="*/ 4 w 4"/>
                <a:gd name="T7" fmla="*/ 4 h 4"/>
              </a:gdLst>
              <a:ahLst/>
              <a:cxnLst>
                <a:cxn ang="0">
                  <a:pos x="T0" y="T1"/>
                </a:cxn>
                <a:cxn ang="0">
                  <a:pos x="T2" y="T3"/>
                </a:cxn>
                <a:cxn ang="0">
                  <a:pos x="T4" y="T5"/>
                </a:cxn>
                <a:cxn ang="0">
                  <a:pos x="T6" y="T7"/>
                </a:cxn>
              </a:cxnLst>
              <a:rect l="0" t="0" r="r" b="b"/>
              <a:pathLst>
                <a:path w="4" h="4">
                  <a:moveTo>
                    <a:pt x="4" y="4"/>
                  </a:moveTo>
                  <a:lnTo>
                    <a:pt x="0" y="0"/>
                  </a:lnTo>
                  <a:lnTo>
                    <a:pt x="4" y="4"/>
                  </a:lnTo>
                  <a:lnTo>
                    <a:pt x="4"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0" name="Freeform 101">
              <a:extLst>
                <a:ext uri="{FF2B5EF4-FFF2-40B4-BE49-F238E27FC236}">
                  <a16:creationId xmlns:a16="http://schemas.microsoft.com/office/drawing/2014/main" id="{63409343-CAE5-4BA0-5F68-A8BF50A41643}"/>
                </a:ext>
              </a:extLst>
            </p:cNvPr>
            <p:cNvSpPr>
              <a:spLocks/>
            </p:cNvSpPr>
            <p:nvPr/>
          </p:nvSpPr>
          <p:spPr bwMode="auto">
            <a:xfrm>
              <a:off x="4941245" y="4197881"/>
              <a:ext cx="5890" cy="4278"/>
            </a:xfrm>
            <a:custGeom>
              <a:avLst/>
              <a:gdLst>
                <a:gd name="T0" fmla="*/ 5 w 5"/>
                <a:gd name="T1" fmla="*/ 0 h 4"/>
                <a:gd name="T2" fmla="*/ 0 w 5"/>
                <a:gd name="T3" fmla="*/ 4 h 4"/>
                <a:gd name="T4" fmla="*/ 5 w 5"/>
                <a:gd name="T5" fmla="*/ 2 h 4"/>
                <a:gd name="T6" fmla="*/ 5 w 5"/>
                <a:gd name="T7" fmla="*/ 0 h 4"/>
              </a:gdLst>
              <a:ahLst/>
              <a:cxnLst>
                <a:cxn ang="0">
                  <a:pos x="T0" y="T1"/>
                </a:cxn>
                <a:cxn ang="0">
                  <a:pos x="T2" y="T3"/>
                </a:cxn>
                <a:cxn ang="0">
                  <a:pos x="T4" y="T5"/>
                </a:cxn>
                <a:cxn ang="0">
                  <a:pos x="T6" y="T7"/>
                </a:cxn>
              </a:cxnLst>
              <a:rect l="0" t="0" r="r" b="b"/>
              <a:pathLst>
                <a:path w="5" h="4">
                  <a:moveTo>
                    <a:pt x="5" y="0"/>
                  </a:moveTo>
                  <a:lnTo>
                    <a:pt x="0" y="4"/>
                  </a:lnTo>
                  <a:lnTo>
                    <a:pt x="5" y="2"/>
                  </a:lnTo>
                  <a:lnTo>
                    <a:pt x="5"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1" name="Freeform 102">
              <a:extLst>
                <a:ext uri="{FF2B5EF4-FFF2-40B4-BE49-F238E27FC236}">
                  <a16:creationId xmlns:a16="http://schemas.microsoft.com/office/drawing/2014/main" id="{92E058FB-CCC0-97E7-FDA5-9C569D22F7A3}"/>
                </a:ext>
              </a:extLst>
            </p:cNvPr>
            <p:cNvSpPr>
              <a:spLocks/>
            </p:cNvSpPr>
            <p:nvPr/>
          </p:nvSpPr>
          <p:spPr bwMode="auto">
            <a:xfrm>
              <a:off x="4941245" y="4197881"/>
              <a:ext cx="5890" cy="4278"/>
            </a:xfrm>
            <a:custGeom>
              <a:avLst/>
              <a:gdLst>
                <a:gd name="T0" fmla="*/ 5 w 5"/>
                <a:gd name="T1" fmla="*/ 0 h 4"/>
                <a:gd name="T2" fmla="*/ 0 w 5"/>
                <a:gd name="T3" fmla="*/ 4 h 4"/>
                <a:gd name="T4" fmla="*/ 5 w 5"/>
                <a:gd name="T5" fmla="*/ 2 h 4"/>
                <a:gd name="T6" fmla="*/ 5 w 5"/>
                <a:gd name="T7" fmla="*/ 0 h 4"/>
              </a:gdLst>
              <a:ahLst/>
              <a:cxnLst>
                <a:cxn ang="0">
                  <a:pos x="T0" y="T1"/>
                </a:cxn>
                <a:cxn ang="0">
                  <a:pos x="T2" y="T3"/>
                </a:cxn>
                <a:cxn ang="0">
                  <a:pos x="T4" y="T5"/>
                </a:cxn>
                <a:cxn ang="0">
                  <a:pos x="T6" y="T7"/>
                </a:cxn>
              </a:cxnLst>
              <a:rect l="0" t="0" r="r" b="b"/>
              <a:pathLst>
                <a:path w="5" h="4">
                  <a:moveTo>
                    <a:pt x="5" y="0"/>
                  </a:moveTo>
                  <a:lnTo>
                    <a:pt x="0" y="4"/>
                  </a:lnTo>
                  <a:lnTo>
                    <a:pt x="5" y="2"/>
                  </a:lnTo>
                  <a:lnTo>
                    <a:pt x="5"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2" name="Freeform 103">
              <a:extLst>
                <a:ext uri="{FF2B5EF4-FFF2-40B4-BE49-F238E27FC236}">
                  <a16:creationId xmlns:a16="http://schemas.microsoft.com/office/drawing/2014/main" id="{DD8BE6D2-075C-2522-4772-E206F9951B85}"/>
                </a:ext>
              </a:extLst>
            </p:cNvPr>
            <p:cNvSpPr>
              <a:spLocks/>
            </p:cNvSpPr>
            <p:nvPr/>
          </p:nvSpPr>
          <p:spPr bwMode="auto">
            <a:xfrm>
              <a:off x="4825782" y="4252424"/>
              <a:ext cx="8248" cy="4278"/>
            </a:xfrm>
            <a:custGeom>
              <a:avLst/>
              <a:gdLst>
                <a:gd name="T0" fmla="*/ 0 w 7"/>
                <a:gd name="T1" fmla="*/ 4 h 4"/>
                <a:gd name="T2" fmla="*/ 7 w 7"/>
                <a:gd name="T3" fmla="*/ 0 h 4"/>
                <a:gd name="T4" fmla="*/ 0 w 7"/>
                <a:gd name="T5" fmla="*/ 2 h 4"/>
                <a:gd name="T6" fmla="*/ 0 w 7"/>
                <a:gd name="T7" fmla="*/ 4 h 4"/>
              </a:gdLst>
              <a:ahLst/>
              <a:cxnLst>
                <a:cxn ang="0">
                  <a:pos x="T0" y="T1"/>
                </a:cxn>
                <a:cxn ang="0">
                  <a:pos x="T2" y="T3"/>
                </a:cxn>
                <a:cxn ang="0">
                  <a:pos x="T4" y="T5"/>
                </a:cxn>
                <a:cxn ang="0">
                  <a:pos x="T6" y="T7"/>
                </a:cxn>
              </a:cxnLst>
              <a:rect l="0" t="0" r="r" b="b"/>
              <a:pathLst>
                <a:path w="7" h="4">
                  <a:moveTo>
                    <a:pt x="0" y="4"/>
                  </a:moveTo>
                  <a:lnTo>
                    <a:pt x="7" y="0"/>
                  </a:lnTo>
                  <a:lnTo>
                    <a:pt x="0" y="2"/>
                  </a:lnTo>
                  <a:lnTo>
                    <a:pt x="0"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3" name="Freeform 104">
              <a:extLst>
                <a:ext uri="{FF2B5EF4-FFF2-40B4-BE49-F238E27FC236}">
                  <a16:creationId xmlns:a16="http://schemas.microsoft.com/office/drawing/2014/main" id="{34BEACE4-B0B8-F09F-9A42-AC3EEA5DDEE2}"/>
                </a:ext>
              </a:extLst>
            </p:cNvPr>
            <p:cNvSpPr>
              <a:spLocks/>
            </p:cNvSpPr>
            <p:nvPr/>
          </p:nvSpPr>
          <p:spPr bwMode="auto">
            <a:xfrm>
              <a:off x="4825782" y="4252424"/>
              <a:ext cx="8248" cy="4278"/>
            </a:xfrm>
            <a:custGeom>
              <a:avLst/>
              <a:gdLst>
                <a:gd name="T0" fmla="*/ 0 w 7"/>
                <a:gd name="T1" fmla="*/ 4 h 4"/>
                <a:gd name="T2" fmla="*/ 7 w 7"/>
                <a:gd name="T3" fmla="*/ 0 h 4"/>
                <a:gd name="T4" fmla="*/ 0 w 7"/>
                <a:gd name="T5" fmla="*/ 2 h 4"/>
                <a:gd name="T6" fmla="*/ 0 w 7"/>
                <a:gd name="T7" fmla="*/ 4 h 4"/>
              </a:gdLst>
              <a:ahLst/>
              <a:cxnLst>
                <a:cxn ang="0">
                  <a:pos x="T0" y="T1"/>
                </a:cxn>
                <a:cxn ang="0">
                  <a:pos x="T2" y="T3"/>
                </a:cxn>
                <a:cxn ang="0">
                  <a:pos x="T4" y="T5"/>
                </a:cxn>
                <a:cxn ang="0">
                  <a:pos x="T6" y="T7"/>
                </a:cxn>
              </a:cxnLst>
              <a:rect l="0" t="0" r="r" b="b"/>
              <a:pathLst>
                <a:path w="7" h="4">
                  <a:moveTo>
                    <a:pt x="0" y="4"/>
                  </a:moveTo>
                  <a:lnTo>
                    <a:pt x="7" y="0"/>
                  </a:lnTo>
                  <a:lnTo>
                    <a:pt x="0" y="2"/>
                  </a:lnTo>
                  <a:lnTo>
                    <a:pt x="0"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4" name="Freeform 105">
              <a:extLst>
                <a:ext uri="{FF2B5EF4-FFF2-40B4-BE49-F238E27FC236}">
                  <a16:creationId xmlns:a16="http://schemas.microsoft.com/office/drawing/2014/main" id="{78493E23-030B-590A-43C9-9F41A41CFDB5}"/>
                </a:ext>
              </a:extLst>
            </p:cNvPr>
            <p:cNvSpPr>
              <a:spLocks/>
            </p:cNvSpPr>
            <p:nvPr/>
          </p:nvSpPr>
          <p:spPr bwMode="auto">
            <a:xfrm>
              <a:off x="4868197" y="4226756"/>
              <a:ext cx="10604" cy="9625"/>
            </a:xfrm>
            <a:custGeom>
              <a:avLst/>
              <a:gdLst>
                <a:gd name="T0" fmla="*/ 5 w 9"/>
                <a:gd name="T1" fmla="*/ 3 h 9"/>
                <a:gd name="T2" fmla="*/ 0 w 9"/>
                <a:gd name="T3" fmla="*/ 0 h 9"/>
                <a:gd name="T4" fmla="*/ 5 w 9"/>
                <a:gd name="T5" fmla="*/ 9 h 9"/>
                <a:gd name="T6" fmla="*/ 9 w 9"/>
                <a:gd name="T7" fmla="*/ 9 h 9"/>
                <a:gd name="T8" fmla="*/ 5 w 9"/>
                <a:gd name="T9" fmla="*/ 3 h 9"/>
              </a:gdLst>
              <a:ahLst/>
              <a:cxnLst>
                <a:cxn ang="0">
                  <a:pos x="T0" y="T1"/>
                </a:cxn>
                <a:cxn ang="0">
                  <a:pos x="T2" y="T3"/>
                </a:cxn>
                <a:cxn ang="0">
                  <a:pos x="T4" y="T5"/>
                </a:cxn>
                <a:cxn ang="0">
                  <a:pos x="T6" y="T7"/>
                </a:cxn>
                <a:cxn ang="0">
                  <a:pos x="T8" y="T9"/>
                </a:cxn>
              </a:cxnLst>
              <a:rect l="0" t="0" r="r" b="b"/>
              <a:pathLst>
                <a:path w="9" h="9">
                  <a:moveTo>
                    <a:pt x="5" y="3"/>
                  </a:moveTo>
                  <a:lnTo>
                    <a:pt x="0" y="0"/>
                  </a:lnTo>
                  <a:lnTo>
                    <a:pt x="5" y="9"/>
                  </a:lnTo>
                  <a:lnTo>
                    <a:pt x="9" y="9"/>
                  </a:lnTo>
                  <a:lnTo>
                    <a:pt x="5" y="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5" name="Freeform 106">
              <a:extLst>
                <a:ext uri="{FF2B5EF4-FFF2-40B4-BE49-F238E27FC236}">
                  <a16:creationId xmlns:a16="http://schemas.microsoft.com/office/drawing/2014/main" id="{EC5CBFF9-EF14-55F0-1218-4806BD4105A8}"/>
                </a:ext>
              </a:extLst>
            </p:cNvPr>
            <p:cNvSpPr>
              <a:spLocks/>
            </p:cNvSpPr>
            <p:nvPr/>
          </p:nvSpPr>
          <p:spPr bwMode="auto">
            <a:xfrm>
              <a:off x="4868197" y="4226756"/>
              <a:ext cx="10604" cy="9625"/>
            </a:xfrm>
            <a:custGeom>
              <a:avLst/>
              <a:gdLst>
                <a:gd name="T0" fmla="*/ 5 w 9"/>
                <a:gd name="T1" fmla="*/ 3 h 9"/>
                <a:gd name="T2" fmla="*/ 0 w 9"/>
                <a:gd name="T3" fmla="*/ 0 h 9"/>
                <a:gd name="T4" fmla="*/ 5 w 9"/>
                <a:gd name="T5" fmla="*/ 9 h 9"/>
                <a:gd name="T6" fmla="*/ 9 w 9"/>
                <a:gd name="T7" fmla="*/ 9 h 9"/>
                <a:gd name="T8" fmla="*/ 5 w 9"/>
                <a:gd name="T9" fmla="*/ 3 h 9"/>
              </a:gdLst>
              <a:ahLst/>
              <a:cxnLst>
                <a:cxn ang="0">
                  <a:pos x="T0" y="T1"/>
                </a:cxn>
                <a:cxn ang="0">
                  <a:pos x="T2" y="T3"/>
                </a:cxn>
                <a:cxn ang="0">
                  <a:pos x="T4" y="T5"/>
                </a:cxn>
                <a:cxn ang="0">
                  <a:pos x="T6" y="T7"/>
                </a:cxn>
                <a:cxn ang="0">
                  <a:pos x="T8" y="T9"/>
                </a:cxn>
              </a:cxnLst>
              <a:rect l="0" t="0" r="r" b="b"/>
              <a:pathLst>
                <a:path w="9" h="9">
                  <a:moveTo>
                    <a:pt x="5" y="3"/>
                  </a:moveTo>
                  <a:lnTo>
                    <a:pt x="0" y="0"/>
                  </a:lnTo>
                  <a:lnTo>
                    <a:pt x="5" y="9"/>
                  </a:lnTo>
                  <a:lnTo>
                    <a:pt x="9" y="9"/>
                  </a:lnTo>
                  <a:lnTo>
                    <a:pt x="5" y="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6" name="Freeform 107">
              <a:extLst>
                <a:ext uri="{FF2B5EF4-FFF2-40B4-BE49-F238E27FC236}">
                  <a16:creationId xmlns:a16="http://schemas.microsoft.com/office/drawing/2014/main" id="{341DAB88-766B-FDDE-932D-2AA4880C1EB5}"/>
                </a:ext>
              </a:extLst>
            </p:cNvPr>
            <p:cNvSpPr>
              <a:spLocks/>
            </p:cNvSpPr>
            <p:nvPr/>
          </p:nvSpPr>
          <p:spPr bwMode="auto">
            <a:xfrm>
              <a:off x="4075267" y="3548705"/>
              <a:ext cx="916641" cy="630994"/>
            </a:xfrm>
            <a:custGeom>
              <a:avLst/>
              <a:gdLst>
                <a:gd name="T0" fmla="*/ 516 w 778"/>
                <a:gd name="T1" fmla="*/ 6 h 590"/>
                <a:gd name="T2" fmla="*/ 516 w 778"/>
                <a:gd name="T3" fmla="*/ 32 h 590"/>
                <a:gd name="T4" fmla="*/ 490 w 778"/>
                <a:gd name="T5" fmla="*/ 32 h 590"/>
                <a:gd name="T6" fmla="*/ 94 w 778"/>
                <a:gd name="T7" fmla="*/ 38 h 590"/>
                <a:gd name="T8" fmla="*/ 16 w 778"/>
                <a:gd name="T9" fmla="*/ 77 h 590"/>
                <a:gd name="T10" fmla="*/ 30 w 778"/>
                <a:gd name="T11" fmla="*/ 103 h 590"/>
                <a:gd name="T12" fmla="*/ 31 w 778"/>
                <a:gd name="T13" fmla="*/ 118 h 590"/>
                <a:gd name="T14" fmla="*/ 47 w 778"/>
                <a:gd name="T15" fmla="*/ 94 h 590"/>
                <a:gd name="T16" fmla="*/ 62 w 778"/>
                <a:gd name="T17" fmla="*/ 92 h 590"/>
                <a:gd name="T18" fmla="*/ 58 w 778"/>
                <a:gd name="T19" fmla="*/ 109 h 590"/>
                <a:gd name="T20" fmla="*/ 116 w 778"/>
                <a:gd name="T21" fmla="*/ 94 h 590"/>
                <a:gd name="T22" fmla="*/ 139 w 778"/>
                <a:gd name="T23" fmla="*/ 98 h 590"/>
                <a:gd name="T24" fmla="*/ 116 w 778"/>
                <a:gd name="T25" fmla="*/ 102 h 590"/>
                <a:gd name="T26" fmla="*/ 180 w 778"/>
                <a:gd name="T27" fmla="*/ 115 h 590"/>
                <a:gd name="T28" fmla="*/ 195 w 778"/>
                <a:gd name="T29" fmla="*/ 100 h 590"/>
                <a:gd name="T30" fmla="*/ 203 w 778"/>
                <a:gd name="T31" fmla="*/ 120 h 590"/>
                <a:gd name="T32" fmla="*/ 188 w 778"/>
                <a:gd name="T33" fmla="*/ 120 h 590"/>
                <a:gd name="T34" fmla="*/ 208 w 778"/>
                <a:gd name="T35" fmla="*/ 137 h 590"/>
                <a:gd name="T36" fmla="*/ 221 w 778"/>
                <a:gd name="T37" fmla="*/ 162 h 590"/>
                <a:gd name="T38" fmla="*/ 225 w 778"/>
                <a:gd name="T39" fmla="*/ 165 h 590"/>
                <a:gd name="T40" fmla="*/ 257 w 778"/>
                <a:gd name="T41" fmla="*/ 154 h 590"/>
                <a:gd name="T42" fmla="*/ 300 w 778"/>
                <a:gd name="T43" fmla="*/ 132 h 590"/>
                <a:gd name="T44" fmla="*/ 312 w 778"/>
                <a:gd name="T45" fmla="*/ 124 h 590"/>
                <a:gd name="T46" fmla="*/ 338 w 778"/>
                <a:gd name="T47" fmla="*/ 105 h 590"/>
                <a:gd name="T48" fmla="*/ 389 w 778"/>
                <a:gd name="T49" fmla="*/ 137 h 590"/>
                <a:gd name="T50" fmla="*/ 432 w 778"/>
                <a:gd name="T51" fmla="*/ 179 h 590"/>
                <a:gd name="T52" fmla="*/ 475 w 778"/>
                <a:gd name="T53" fmla="*/ 199 h 590"/>
                <a:gd name="T54" fmla="*/ 488 w 778"/>
                <a:gd name="T55" fmla="*/ 226 h 590"/>
                <a:gd name="T56" fmla="*/ 486 w 778"/>
                <a:gd name="T57" fmla="*/ 303 h 590"/>
                <a:gd name="T58" fmla="*/ 488 w 778"/>
                <a:gd name="T59" fmla="*/ 331 h 590"/>
                <a:gd name="T60" fmla="*/ 503 w 778"/>
                <a:gd name="T61" fmla="*/ 322 h 590"/>
                <a:gd name="T62" fmla="*/ 511 w 778"/>
                <a:gd name="T63" fmla="*/ 314 h 590"/>
                <a:gd name="T64" fmla="*/ 515 w 778"/>
                <a:gd name="T65" fmla="*/ 348 h 590"/>
                <a:gd name="T66" fmla="*/ 503 w 778"/>
                <a:gd name="T67" fmla="*/ 367 h 590"/>
                <a:gd name="T68" fmla="*/ 539 w 778"/>
                <a:gd name="T69" fmla="*/ 416 h 590"/>
                <a:gd name="T70" fmla="*/ 563 w 778"/>
                <a:gd name="T71" fmla="*/ 423 h 590"/>
                <a:gd name="T72" fmla="*/ 577 w 778"/>
                <a:gd name="T73" fmla="*/ 410 h 590"/>
                <a:gd name="T74" fmla="*/ 577 w 778"/>
                <a:gd name="T75" fmla="*/ 444 h 590"/>
                <a:gd name="T76" fmla="*/ 594 w 778"/>
                <a:gd name="T77" fmla="*/ 440 h 590"/>
                <a:gd name="T78" fmla="*/ 590 w 778"/>
                <a:gd name="T79" fmla="*/ 461 h 590"/>
                <a:gd name="T80" fmla="*/ 627 w 778"/>
                <a:gd name="T81" fmla="*/ 509 h 590"/>
                <a:gd name="T82" fmla="*/ 644 w 778"/>
                <a:gd name="T83" fmla="*/ 515 h 590"/>
                <a:gd name="T84" fmla="*/ 678 w 778"/>
                <a:gd name="T85" fmla="*/ 551 h 590"/>
                <a:gd name="T86" fmla="*/ 706 w 778"/>
                <a:gd name="T87" fmla="*/ 579 h 590"/>
                <a:gd name="T88" fmla="*/ 695 w 778"/>
                <a:gd name="T89" fmla="*/ 590 h 590"/>
                <a:gd name="T90" fmla="*/ 738 w 778"/>
                <a:gd name="T91" fmla="*/ 577 h 590"/>
                <a:gd name="T92" fmla="*/ 763 w 778"/>
                <a:gd name="T93" fmla="*/ 572 h 590"/>
                <a:gd name="T94" fmla="*/ 765 w 778"/>
                <a:gd name="T95" fmla="*/ 534 h 590"/>
                <a:gd name="T96" fmla="*/ 772 w 778"/>
                <a:gd name="T97" fmla="*/ 500 h 590"/>
                <a:gd name="T98" fmla="*/ 774 w 778"/>
                <a:gd name="T99" fmla="*/ 470 h 590"/>
                <a:gd name="T100" fmla="*/ 759 w 778"/>
                <a:gd name="T101" fmla="*/ 384 h 590"/>
                <a:gd name="T102" fmla="*/ 740 w 778"/>
                <a:gd name="T103" fmla="*/ 355 h 590"/>
                <a:gd name="T104" fmla="*/ 673 w 778"/>
                <a:gd name="T105" fmla="*/ 241 h 590"/>
                <a:gd name="T106" fmla="*/ 665 w 778"/>
                <a:gd name="T107" fmla="*/ 205 h 590"/>
                <a:gd name="T108" fmla="*/ 686 w 778"/>
                <a:gd name="T109" fmla="*/ 228 h 590"/>
                <a:gd name="T110" fmla="*/ 695 w 778"/>
                <a:gd name="T111" fmla="*/ 271 h 590"/>
                <a:gd name="T112" fmla="*/ 688 w 778"/>
                <a:gd name="T113" fmla="*/ 224 h 590"/>
                <a:gd name="T114" fmla="*/ 599 w 778"/>
                <a:gd name="T115" fmla="*/ 98 h 590"/>
                <a:gd name="T116" fmla="*/ 573 w 778"/>
                <a:gd name="T117" fmla="*/ 32 h 590"/>
                <a:gd name="T118" fmla="*/ 560 w 778"/>
                <a:gd name="T119" fmla="*/ 6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78" h="590">
                  <a:moveTo>
                    <a:pt x="554" y="8"/>
                  </a:moveTo>
                  <a:lnTo>
                    <a:pt x="547" y="6"/>
                  </a:lnTo>
                  <a:lnTo>
                    <a:pt x="530" y="2"/>
                  </a:lnTo>
                  <a:lnTo>
                    <a:pt x="522" y="0"/>
                  </a:lnTo>
                  <a:lnTo>
                    <a:pt x="516" y="6"/>
                  </a:lnTo>
                  <a:lnTo>
                    <a:pt x="513" y="6"/>
                  </a:lnTo>
                  <a:lnTo>
                    <a:pt x="511" y="13"/>
                  </a:lnTo>
                  <a:lnTo>
                    <a:pt x="513" y="19"/>
                  </a:lnTo>
                  <a:lnTo>
                    <a:pt x="516" y="26"/>
                  </a:lnTo>
                  <a:lnTo>
                    <a:pt x="516" y="32"/>
                  </a:lnTo>
                  <a:lnTo>
                    <a:pt x="516" y="47"/>
                  </a:lnTo>
                  <a:lnTo>
                    <a:pt x="511" y="51"/>
                  </a:lnTo>
                  <a:lnTo>
                    <a:pt x="503" y="51"/>
                  </a:lnTo>
                  <a:lnTo>
                    <a:pt x="498" y="38"/>
                  </a:lnTo>
                  <a:lnTo>
                    <a:pt x="490" y="32"/>
                  </a:lnTo>
                  <a:lnTo>
                    <a:pt x="255" y="49"/>
                  </a:lnTo>
                  <a:lnTo>
                    <a:pt x="250" y="43"/>
                  </a:lnTo>
                  <a:lnTo>
                    <a:pt x="248" y="36"/>
                  </a:lnTo>
                  <a:lnTo>
                    <a:pt x="238" y="21"/>
                  </a:lnTo>
                  <a:lnTo>
                    <a:pt x="94" y="38"/>
                  </a:lnTo>
                  <a:lnTo>
                    <a:pt x="9" y="47"/>
                  </a:lnTo>
                  <a:lnTo>
                    <a:pt x="1" y="53"/>
                  </a:lnTo>
                  <a:lnTo>
                    <a:pt x="0" y="60"/>
                  </a:lnTo>
                  <a:lnTo>
                    <a:pt x="11" y="75"/>
                  </a:lnTo>
                  <a:lnTo>
                    <a:pt x="16" y="77"/>
                  </a:lnTo>
                  <a:lnTo>
                    <a:pt x="24" y="85"/>
                  </a:lnTo>
                  <a:lnTo>
                    <a:pt x="20" y="94"/>
                  </a:lnTo>
                  <a:lnTo>
                    <a:pt x="22" y="98"/>
                  </a:lnTo>
                  <a:lnTo>
                    <a:pt x="24" y="102"/>
                  </a:lnTo>
                  <a:lnTo>
                    <a:pt x="30" y="103"/>
                  </a:lnTo>
                  <a:lnTo>
                    <a:pt x="30" y="107"/>
                  </a:lnTo>
                  <a:lnTo>
                    <a:pt x="24" y="113"/>
                  </a:lnTo>
                  <a:lnTo>
                    <a:pt x="20" y="120"/>
                  </a:lnTo>
                  <a:lnTo>
                    <a:pt x="24" y="120"/>
                  </a:lnTo>
                  <a:lnTo>
                    <a:pt x="31" y="118"/>
                  </a:lnTo>
                  <a:lnTo>
                    <a:pt x="39" y="115"/>
                  </a:lnTo>
                  <a:lnTo>
                    <a:pt x="45" y="105"/>
                  </a:lnTo>
                  <a:lnTo>
                    <a:pt x="48" y="98"/>
                  </a:lnTo>
                  <a:lnTo>
                    <a:pt x="47" y="96"/>
                  </a:lnTo>
                  <a:lnTo>
                    <a:pt x="47" y="94"/>
                  </a:lnTo>
                  <a:lnTo>
                    <a:pt x="50" y="90"/>
                  </a:lnTo>
                  <a:lnTo>
                    <a:pt x="52" y="100"/>
                  </a:lnTo>
                  <a:lnTo>
                    <a:pt x="58" y="94"/>
                  </a:lnTo>
                  <a:lnTo>
                    <a:pt x="60" y="85"/>
                  </a:lnTo>
                  <a:lnTo>
                    <a:pt x="62" y="92"/>
                  </a:lnTo>
                  <a:lnTo>
                    <a:pt x="69" y="98"/>
                  </a:lnTo>
                  <a:lnTo>
                    <a:pt x="63" y="105"/>
                  </a:lnTo>
                  <a:lnTo>
                    <a:pt x="52" y="107"/>
                  </a:lnTo>
                  <a:lnTo>
                    <a:pt x="50" y="109"/>
                  </a:lnTo>
                  <a:lnTo>
                    <a:pt x="58" y="109"/>
                  </a:lnTo>
                  <a:lnTo>
                    <a:pt x="78" y="103"/>
                  </a:lnTo>
                  <a:lnTo>
                    <a:pt x="97" y="102"/>
                  </a:lnTo>
                  <a:lnTo>
                    <a:pt x="99" y="100"/>
                  </a:lnTo>
                  <a:lnTo>
                    <a:pt x="114" y="88"/>
                  </a:lnTo>
                  <a:lnTo>
                    <a:pt x="116" y="94"/>
                  </a:lnTo>
                  <a:lnTo>
                    <a:pt x="122" y="90"/>
                  </a:lnTo>
                  <a:lnTo>
                    <a:pt x="129" y="88"/>
                  </a:lnTo>
                  <a:lnTo>
                    <a:pt x="142" y="94"/>
                  </a:lnTo>
                  <a:lnTo>
                    <a:pt x="144" y="100"/>
                  </a:lnTo>
                  <a:lnTo>
                    <a:pt x="139" y="98"/>
                  </a:lnTo>
                  <a:lnTo>
                    <a:pt x="131" y="96"/>
                  </a:lnTo>
                  <a:lnTo>
                    <a:pt x="125" y="96"/>
                  </a:lnTo>
                  <a:lnTo>
                    <a:pt x="124" y="100"/>
                  </a:lnTo>
                  <a:lnTo>
                    <a:pt x="110" y="100"/>
                  </a:lnTo>
                  <a:lnTo>
                    <a:pt x="116" y="102"/>
                  </a:lnTo>
                  <a:lnTo>
                    <a:pt x="124" y="102"/>
                  </a:lnTo>
                  <a:lnTo>
                    <a:pt x="152" y="107"/>
                  </a:lnTo>
                  <a:lnTo>
                    <a:pt x="169" y="113"/>
                  </a:lnTo>
                  <a:lnTo>
                    <a:pt x="182" y="122"/>
                  </a:lnTo>
                  <a:lnTo>
                    <a:pt x="180" y="115"/>
                  </a:lnTo>
                  <a:lnTo>
                    <a:pt x="174" y="111"/>
                  </a:lnTo>
                  <a:lnTo>
                    <a:pt x="171" y="105"/>
                  </a:lnTo>
                  <a:lnTo>
                    <a:pt x="178" y="105"/>
                  </a:lnTo>
                  <a:lnTo>
                    <a:pt x="184" y="107"/>
                  </a:lnTo>
                  <a:lnTo>
                    <a:pt x="195" y="100"/>
                  </a:lnTo>
                  <a:lnTo>
                    <a:pt x="193" y="107"/>
                  </a:lnTo>
                  <a:lnTo>
                    <a:pt x="188" y="109"/>
                  </a:lnTo>
                  <a:lnTo>
                    <a:pt x="186" y="115"/>
                  </a:lnTo>
                  <a:lnTo>
                    <a:pt x="195" y="120"/>
                  </a:lnTo>
                  <a:lnTo>
                    <a:pt x="203" y="120"/>
                  </a:lnTo>
                  <a:lnTo>
                    <a:pt x="206" y="128"/>
                  </a:lnTo>
                  <a:lnTo>
                    <a:pt x="214" y="126"/>
                  </a:lnTo>
                  <a:lnTo>
                    <a:pt x="210" y="132"/>
                  </a:lnTo>
                  <a:lnTo>
                    <a:pt x="203" y="126"/>
                  </a:lnTo>
                  <a:lnTo>
                    <a:pt x="188" y="120"/>
                  </a:lnTo>
                  <a:lnTo>
                    <a:pt x="195" y="128"/>
                  </a:lnTo>
                  <a:lnTo>
                    <a:pt x="201" y="132"/>
                  </a:lnTo>
                  <a:lnTo>
                    <a:pt x="204" y="134"/>
                  </a:lnTo>
                  <a:lnTo>
                    <a:pt x="201" y="134"/>
                  </a:lnTo>
                  <a:lnTo>
                    <a:pt x="208" y="137"/>
                  </a:lnTo>
                  <a:lnTo>
                    <a:pt x="216" y="139"/>
                  </a:lnTo>
                  <a:lnTo>
                    <a:pt x="221" y="147"/>
                  </a:lnTo>
                  <a:lnTo>
                    <a:pt x="225" y="154"/>
                  </a:lnTo>
                  <a:lnTo>
                    <a:pt x="227" y="160"/>
                  </a:lnTo>
                  <a:lnTo>
                    <a:pt x="221" y="162"/>
                  </a:lnTo>
                  <a:lnTo>
                    <a:pt x="218" y="154"/>
                  </a:lnTo>
                  <a:lnTo>
                    <a:pt x="218" y="149"/>
                  </a:lnTo>
                  <a:lnTo>
                    <a:pt x="216" y="156"/>
                  </a:lnTo>
                  <a:lnTo>
                    <a:pt x="219" y="162"/>
                  </a:lnTo>
                  <a:lnTo>
                    <a:pt x="225" y="165"/>
                  </a:lnTo>
                  <a:lnTo>
                    <a:pt x="233" y="164"/>
                  </a:lnTo>
                  <a:lnTo>
                    <a:pt x="236" y="162"/>
                  </a:lnTo>
                  <a:lnTo>
                    <a:pt x="250" y="158"/>
                  </a:lnTo>
                  <a:lnTo>
                    <a:pt x="257" y="158"/>
                  </a:lnTo>
                  <a:lnTo>
                    <a:pt x="257" y="154"/>
                  </a:lnTo>
                  <a:lnTo>
                    <a:pt x="265" y="149"/>
                  </a:lnTo>
                  <a:lnTo>
                    <a:pt x="266" y="152"/>
                  </a:lnTo>
                  <a:lnTo>
                    <a:pt x="272" y="150"/>
                  </a:lnTo>
                  <a:lnTo>
                    <a:pt x="293" y="134"/>
                  </a:lnTo>
                  <a:lnTo>
                    <a:pt x="300" y="132"/>
                  </a:lnTo>
                  <a:lnTo>
                    <a:pt x="306" y="130"/>
                  </a:lnTo>
                  <a:lnTo>
                    <a:pt x="313" y="132"/>
                  </a:lnTo>
                  <a:lnTo>
                    <a:pt x="310" y="124"/>
                  </a:lnTo>
                  <a:lnTo>
                    <a:pt x="302" y="120"/>
                  </a:lnTo>
                  <a:lnTo>
                    <a:pt x="312" y="124"/>
                  </a:lnTo>
                  <a:lnTo>
                    <a:pt x="308" y="120"/>
                  </a:lnTo>
                  <a:lnTo>
                    <a:pt x="312" y="113"/>
                  </a:lnTo>
                  <a:lnTo>
                    <a:pt x="317" y="109"/>
                  </a:lnTo>
                  <a:lnTo>
                    <a:pt x="330" y="107"/>
                  </a:lnTo>
                  <a:lnTo>
                    <a:pt x="338" y="105"/>
                  </a:lnTo>
                  <a:lnTo>
                    <a:pt x="342" y="105"/>
                  </a:lnTo>
                  <a:lnTo>
                    <a:pt x="359" y="113"/>
                  </a:lnTo>
                  <a:lnTo>
                    <a:pt x="364" y="115"/>
                  </a:lnTo>
                  <a:lnTo>
                    <a:pt x="377" y="122"/>
                  </a:lnTo>
                  <a:lnTo>
                    <a:pt x="389" y="137"/>
                  </a:lnTo>
                  <a:lnTo>
                    <a:pt x="404" y="143"/>
                  </a:lnTo>
                  <a:lnTo>
                    <a:pt x="406" y="150"/>
                  </a:lnTo>
                  <a:lnTo>
                    <a:pt x="407" y="158"/>
                  </a:lnTo>
                  <a:lnTo>
                    <a:pt x="426" y="171"/>
                  </a:lnTo>
                  <a:lnTo>
                    <a:pt x="432" y="179"/>
                  </a:lnTo>
                  <a:lnTo>
                    <a:pt x="439" y="181"/>
                  </a:lnTo>
                  <a:lnTo>
                    <a:pt x="443" y="188"/>
                  </a:lnTo>
                  <a:lnTo>
                    <a:pt x="451" y="190"/>
                  </a:lnTo>
                  <a:lnTo>
                    <a:pt x="464" y="188"/>
                  </a:lnTo>
                  <a:lnTo>
                    <a:pt x="475" y="199"/>
                  </a:lnTo>
                  <a:lnTo>
                    <a:pt x="475" y="205"/>
                  </a:lnTo>
                  <a:lnTo>
                    <a:pt x="479" y="212"/>
                  </a:lnTo>
                  <a:lnTo>
                    <a:pt x="486" y="214"/>
                  </a:lnTo>
                  <a:lnTo>
                    <a:pt x="488" y="222"/>
                  </a:lnTo>
                  <a:lnTo>
                    <a:pt x="488" y="226"/>
                  </a:lnTo>
                  <a:lnTo>
                    <a:pt x="490" y="246"/>
                  </a:lnTo>
                  <a:lnTo>
                    <a:pt x="492" y="252"/>
                  </a:lnTo>
                  <a:lnTo>
                    <a:pt x="492" y="261"/>
                  </a:lnTo>
                  <a:lnTo>
                    <a:pt x="485" y="295"/>
                  </a:lnTo>
                  <a:lnTo>
                    <a:pt x="486" y="303"/>
                  </a:lnTo>
                  <a:lnTo>
                    <a:pt x="486" y="316"/>
                  </a:lnTo>
                  <a:lnTo>
                    <a:pt x="483" y="327"/>
                  </a:lnTo>
                  <a:lnTo>
                    <a:pt x="488" y="335"/>
                  </a:lnTo>
                  <a:lnTo>
                    <a:pt x="494" y="340"/>
                  </a:lnTo>
                  <a:lnTo>
                    <a:pt x="488" y="331"/>
                  </a:lnTo>
                  <a:lnTo>
                    <a:pt x="501" y="340"/>
                  </a:lnTo>
                  <a:lnTo>
                    <a:pt x="501" y="342"/>
                  </a:lnTo>
                  <a:lnTo>
                    <a:pt x="505" y="337"/>
                  </a:lnTo>
                  <a:lnTo>
                    <a:pt x="509" y="322"/>
                  </a:lnTo>
                  <a:lnTo>
                    <a:pt x="503" y="322"/>
                  </a:lnTo>
                  <a:lnTo>
                    <a:pt x="501" y="320"/>
                  </a:lnTo>
                  <a:lnTo>
                    <a:pt x="501" y="314"/>
                  </a:lnTo>
                  <a:lnTo>
                    <a:pt x="496" y="308"/>
                  </a:lnTo>
                  <a:lnTo>
                    <a:pt x="496" y="306"/>
                  </a:lnTo>
                  <a:lnTo>
                    <a:pt x="511" y="314"/>
                  </a:lnTo>
                  <a:lnTo>
                    <a:pt x="513" y="322"/>
                  </a:lnTo>
                  <a:lnTo>
                    <a:pt x="520" y="314"/>
                  </a:lnTo>
                  <a:lnTo>
                    <a:pt x="526" y="322"/>
                  </a:lnTo>
                  <a:lnTo>
                    <a:pt x="526" y="327"/>
                  </a:lnTo>
                  <a:lnTo>
                    <a:pt x="515" y="348"/>
                  </a:lnTo>
                  <a:lnTo>
                    <a:pt x="513" y="359"/>
                  </a:lnTo>
                  <a:lnTo>
                    <a:pt x="505" y="361"/>
                  </a:lnTo>
                  <a:lnTo>
                    <a:pt x="505" y="367"/>
                  </a:lnTo>
                  <a:lnTo>
                    <a:pt x="500" y="361"/>
                  </a:lnTo>
                  <a:lnTo>
                    <a:pt x="503" y="367"/>
                  </a:lnTo>
                  <a:lnTo>
                    <a:pt x="516" y="374"/>
                  </a:lnTo>
                  <a:lnTo>
                    <a:pt x="522" y="382"/>
                  </a:lnTo>
                  <a:lnTo>
                    <a:pt x="520" y="384"/>
                  </a:lnTo>
                  <a:lnTo>
                    <a:pt x="535" y="408"/>
                  </a:lnTo>
                  <a:lnTo>
                    <a:pt x="539" y="416"/>
                  </a:lnTo>
                  <a:lnTo>
                    <a:pt x="550" y="427"/>
                  </a:lnTo>
                  <a:lnTo>
                    <a:pt x="558" y="429"/>
                  </a:lnTo>
                  <a:lnTo>
                    <a:pt x="563" y="429"/>
                  </a:lnTo>
                  <a:lnTo>
                    <a:pt x="567" y="429"/>
                  </a:lnTo>
                  <a:lnTo>
                    <a:pt x="563" y="423"/>
                  </a:lnTo>
                  <a:lnTo>
                    <a:pt x="560" y="416"/>
                  </a:lnTo>
                  <a:lnTo>
                    <a:pt x="554" y="412"/>
                  </a:lnTo>
                  <a:lnTo>
                    <a:pt x="562" y="412"/>
                  </a:lnTo>
                  <a:lnTo>
                    <a:pt x="563" y="417"/>
                  </a:lnTo>
                  <a:lnTo>
                    <a:pt x="577" y="410"/>
                  </a:lnTo>
                  <a:lnTo>
                    <a:pt x="579" y="412"/>
                  </a:lnTo>
                  <a:lnTo>
                    <a:pt x="571" y="416"/>
                  </a:lnTo>
                  <a:lnTo>
                    <a:pt x="575" y="423"/>
                  </a:lnTo>
                  <a:lnTo>
                    <a:pt x="575" y="436"/>
                  </a:lnTo>
                  <a:lnTo>
                    <a:pt x="577" y="444"/>
                  </a:lnTo>
                  <a:lnTo>
                    <a:pt x="580" y="451"/>
                  </a:lnTo>
                  <a:lnTo>
                    <a:pt x="579" y="455"/>
                  </a:lnTo>
                  <a:lnTo>
                    <a:pt x="586" y="455"/>
                  </a:lnTo>
                  <a:lnTo>
                    <a:pt x="592" y="447"/>
                  </a:lnTo>
                  <a:lnTo>
                    <a:pt x="594" y="440"/>
                  </a:lnTo>
                  <a:lnTo>
                    <a:pt x="603" y="432"/>
                  </a:lnTo>
                  <a:lnTo>
                    <a:pt x="595" y="444"/>
                  </a:lnTo>
                  <a:lnTo>
                    <a:pt x="594" y="451"/>
                  </a:lnTo>
                  <a:lnTo>
                    <a:pt x="590" y="457"/>
                  </a:lnTo>
                  <a:lnTo>
                    <a:pt x="590" y="461"/>
                  </a:lnTo>
                  <a:lnTo>
                    <a:pt x="595" y="463"/>
                  </a:lnTo>
                  <a:lnTo>
                    <a:pt x="603" y="468"/>
                  </a:lnTo>
                  <a:lnTo>
                    <a:pt x="610" y="494"/>
                  </a:lnTo>
                  <a:lnTo>
                    <a:pt x="622" y="509"/>
                  </a:lnTo>
                  <a:lnTo>
                    <a:pt x="627" y="509"/>
                  </a:lnTo>
                  <a:lnTo>
                    <a:pt x="620" y="511"/>
                  </a:lnTo>
                  <a:lnTo>
                    <a:pt x="627" y="515"/>
                  </a:lnTo>
                  <a:lnTo>
                    <a:pt x="635" y="513"/>
                  </a:lnTo>
                  <a:lnTo>
                    <a:pt x="641" y="513"/>
                  </a:lnTo>
                  <a:lnTo>
                    <a:pt x="644" y="515"/>
                  </a:lnTo>
                  <a:lnTo>
                    <a:pt x="659" y="521"/>
                  </a:lnTo>
                  <a:lnTo>
                    <a:pt x="661" y="526"/>
                  </a:lnTo>
                  <a:lnTo>
                    <a:pt x="667" y="532"/>
                  </a:lnTo>
                  <a:lnTo>
                    <a:pt x="676" y="543"/>
                  </a:lnTo>
                  <a:lnTo>
                    <a:pt x="678" y="551"/>
                  </a:lnTo>
                  <a:lnTo>
                    <a:pt x="691" y="564"/>
                  </a:lnTo>
                  <a:lnTo>
                    <a:pt x="697" y="566"/>
                  </a:lnTo>
                  <a:lnTo>
                    <a:pt x="704" y="566"/>
                  </a:lnTo>
                  <a:lnTo>
                    <a:pt x="710" y="572"/>
                  </a:lnTo>
                  <a:lnTo>
                    <a:pt x="706" y="579"/>
                  </a:lnTo>
                  <a:lnTo>
                    <a:pt x="699" y="573"/>
                  </a:lnTo>
                  <a:lnTo>
                    <a:pt x="691" y="570"/>
                  </a:lnTo>
                  <a:lnTo>
                    <a:pt x="686" y="575"/>
                  </a:lnTo>
                  <a:lnTo>
                    <a:pt x="689" y="583"/>
                  </a:lnTo>
                  <a:lnTo>
                    <a:pt x="695" y="590"/>
                  </a:lnTo>
                  <a:lnTo>
                    <a:pt x="710" y="585"/>
                  </a:lnTo>
                  <a:lnTo>
                    <a:pt x="718" y="579"/>
                  </a:lnTo>
                  <a:lnTo>
                    <a:pt x="725" y="581"/>
                  </a:lnTo>
                  <a:lnTo>
                    <a:pt x="733" y="581"/>
                  </a:lnTo>
                  <a:lnTo>
                    <a:pt x="738" y="577"/>
                  </a:lnTo>
                  <a:lnTo>
                    <a:pt x="744" y="572"/>
                  </a:lnTo>
                  <a:lnTo>
                    <a:pt x="751" y="568"/>
                  </a:lnTo>
                  <a:lnTo>
                    <a:pt x="757" y="572"/>
                  </a:lnTo>
                  <a:lnTo>
                    <a:pt x="753" y="568"/>
                  </a:lnTo>
                  <a:lnTo>
                    <a:pt x="763" y="572"/>
                  </a:lnTo>
                  <a:lnTo>
                    <a:pt x="759" y="564"/>
                  </a:lnTo>
                  <a:lnTo>
                    <a:pt x="763" y="556"/>
                  </a:lnTo>
                  <a:lnTo>
                    <a:pt x="766" y="551"/>
                  </a:lnTo>
                  <a:lnTo>
                    <a:pt x="763" y="538"/>
                  </a:lnTo>
                  <a:lnTo>
                    <a:pt x="765" y="534"/>
                  </a:lnTo>
                  <a:lnTo>
                    <a:pt x="763" y="526"/>
                  </a:lnTo>
                  <a:lnTo>
                    <a:pt x="766" y="519"/>
                  </a:lnTo>
                  <a:lnTo>
                    <a:pt x="766" y="513"/>
                  </a:lnTo>
                  <a:lnTo>
                    <a:pt x="772" y="506"/>
                  </a:lnTo>
                  <a:lnTo>
                    <a:pt x="772" y="500"/>
                  </a:lnTo>
                  <a:lnTo>
                    <a:pt x="774" y="493"/>
                  </a:lnTo>
                  <a:lnTo>
                    <a:pt x="776" y="500"/>
                  </a:lnTo>
                  <a:lnTo>
                    <a:pt x="778" y="493"/>
                  </a:lnTo>
                  <a:lnTo>
                    <a:pt x="776" y="485"/>
                  </a:lnTo>
                  <a:lnTo>
                    <a:pt x="774" y="470"/>
                  </a:lnTo>
                  <a:lnTo>
                    <a:pt x="774" y="451"/>
                  </a:lnTo>
                  <a:lnTo>
                    <a:pt x="772" y="444"/>
                  </a:lnTo>
                  <a:lnTo>
                    <a:pt x="770" y="412"/>
                  </a:lnTo>
                  <a:lnTo>
                    <a:pt x="763" y="385"/>
                  </a:lnTo>
                  <a:lnTo>
                    <a:pt x="759" y="384"/>
                  </a:lnTo>
                  <a:lnTo>
                    <a:pt x="759" y="374"/>
                  </a:lnTo>
                  <a:lnTo>
                    <a:pt x="748" y="361"/>
                  </a:lnTo>
                  <a:lnTo>
                    <a:pt x="740" y="357"/>
                  </a:lnTo>
                  <a:lnTo>
                    <a:pt x="738" y="359"/>
                  </a:lnTo>
                  <a:lnTo>
                    <a:pt x="740" y="355"/>
                  </a:lnTo>
                  <a:lnTo>
                    <a:pt x="740" y="350"/>
                  </a:lnTo>
                  <a:lnTo>
                    <a:pt x="731" y="337"/>
                  </a:lnTo>
                  <a:lnTo>
                    <a:pt x="719" y="312"/>
                  </a:lnTo>
                  <a:lnTo>
                    <a:pt x="693" y="275"/>
                  </a:lnTo>
                  <a:lnTo>
                    <a:pt x="673" y="241"/>
                  </a:lnTo>
                  <a:lnTo>
                    <a:pt x="669" y="235"/>
                  </a:lnTo>
                  <a:lnTo>
                    <a:pt x="661" y="214"/>
                  </a:lnTo>
                  <a:lnTo>
                    <a:pt x="656" y="201"/>
                  </a:lnTo>
                  <a:lnTo>
                    <a:pt x="659" y="201"/>
                  </a:lnTo>
                  <a:lnTo>
                    <a:pt x="665" y="205"/>
                  </a:lnTo>
                  <a:lnTo>
                    <a:pt x="663" y="211"/>
                  </a:lnTo>
                  <a:lnTo>
                    <a:pt x="671" y="218"/>
                  </a:lnTo>
                  <a:lnTo>
                    <a:pt x="678" y="214"/>
                  </a:lnTo>
                  <a:lnTo>
                    <a:pt x="684" y="220"/>
                  </a:lnTo>
                  <a:lnTo>
                    <a:pt x="686" y="228"/>
                  </a:lnTo>
                  <a:lnTo>
                    <a:pt x="684" y="241"/>
                  </a:lnTo>
                  <a:lnTo>
                    <a:pt x="688" y="261"/>
                  </a:lnTo>
                  <a:lnTo>
                    <a:pt x="703" y="284"/>
                  </a:lnTo>
                  <a:lnTo>
                    <a:pt x="710" y="291"/>
                  </a:lnTo>
                  <a:lnTo>
                    <a:pt x="695" y="271"/>
                  </a:lnTo>
                  <a:lnTo>
                    <a:pt x="691" y="263"/>
                  </a:lnTo>
                  <a:lnTo>
                    <a:pt x="688" y="250"/>
                  </a:lnTo>
                  <a:lnTo>
                    <a:pt x="686" y="237"/>
                  </a:lnTo>
                  <a:lnTo>
                    <a:pt x="691" y="231"/>
                  </a:lnTo>
                  <a:lnTo>
                    <a:pt x="688" y="224"/>
                  </a:lnTo>
                  <a:lnTo>
                    <a:pt x="684" y="216"/>
                  </a:lnTo>
                  <a:lnTo>
                    <a:pt x="671" y="203"/>
                  </a:lnTo>
                  <a:lnTo>
                    <a:pt x="631" y="154"/>
                  </a:lnTo>
                  <a:lnTo>
                    <a:pt x="609" y="118"/>
                  </a:lnTo>
                  <a:lnTo>
                    <a:pt x="599" y="98"/>
                  </a:lnTo>
                  <a:lnTo>
                    <a:pt x="588" y="71"/>
                  </a:lnTo>
                  <a:lnTo>
                    <a:pt x="586" y="64"/>
                  </a:lnTo>
                  <a:lnTo>
                    <a:pt x="579" y="51"/>
                  </a:lnTo>
                  <a:lnTo>
                    <a:pt x="577" y="38"/>
                  </a:lnTo>
                  <a:lnTo>
                    <a:pt x="573" y="32"/>
                  </a:lnTo>
                  <a:lnTo>
                    <a:pt x="567" y="24"/>
                  </a:lnTo>
                  <a:lnTo>
                    <a:pt x="563" y="17"/>
                  </a:lnTo>
                  <a:lnTo>
                    <a:pt x="567" y="23"/>
                  </a:lnTo>
                  <a:lnTo>
                    <a:pt x="569" y="8"/>
                  </a:lnTo>
                  <a:lnTo>
                    <a:pt x="560" y="6"/>
                  </a:lnTo>
                  <a:lnTo>
                    <a:pt x="558" y="6"/>
                  </a:lnTo>
                  <a:lnTo>
                    <a:pt x="55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7" name="Freeform 108">
              <a:extLst>
                <a:ext uri="{FF2B5EF4-FFF2-40B4-BE49-F238E27FC236}">
                  <a16:creationId xmlns:a16="http://schemas.microsoft.com/office/drawing/2014/main" id="{17208050-8F50-6D5B-73F5-BD8D72A2DD6A}"/>
                </a:ext>
              </a:extLst>
            </p:cNvPr>
            <p:cNvSpPr>
              <a:spLocks/>
            </p:cNvSpPr>
            <p:nvPr/>
          </p:nvSpPr>
          <p:spPr bwMode="auto">
            <a:xfrm>
              <a:off x="4911790" y="4213923"/>
              <a:ext cx="10604" cy="8556"/>
            </a:xfrm>
            <a:custGeom>
              <a:avLst/>
              <a:gdLst>
                <a:gd name="T0" fmla="*/ 9 w 9"/>
                <a:gd name="T1" fmla="*/ 0 h 8"/>
                <a:gd name="T2" fmla="*/ 8 w 9"/>
                <a:gd name="T3" fmla="*/ 2 h 8"/>
                <a:gd name="T4" fmla="*/ 0 w 9"/>
                <a:gd name="T5" fmla="*/ 8 h 8"/>
                <a:gd name="T6" fmla="*/ 8 w 9"/>
                <a:gd name="T7" fmla="*/ 2 h 8"/>
                <a:gd name="T8" fmla="*/ 9 w 9"/>
                <a:gd name="T9" fmla="*/ 0 h 8"/>
              </a:gdLst>
              <a:ahLst/>
              <a:cxnLst>
                <a:cxn ang="0">
                  <a:pos x="T0" y="T1"/>
                </a:cxn>
                <a:cxn ang="0">
                  <a:pos x="T2" y="T3"/>
                </a:cxn>
                <a:cxn ang="0">
                  <a:pos x="T4" y="T5"/>
                </a:cxn>
                <a:cxn ang="0">
                  <a:pos x="T6" y="T7"/>
                </a:cxn>
                <a:cxn ang="0">
                  <a:pos x="T8" y="T9"/>
                </a:cxn>
              </a:cxnLst>
              <a:rect l="0" t="0" r="r" b="b"/>
              <a:pathLst>
                <a:path w="9" h="8">
                  <a:moveTo>
                    <a:pt x="9" y="0"/>
                  </a:moveTo>
                  <a:lnTo>
                    <a:pt x="8" y="2"/>
                  </a:lnTo>
                  <a:lnTo>
                    <a:pt x="0" y="8"/>
                  </a:lnTo>
                  <a:lnTo>
                    <a:pt x="8"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8" name="Freeform 109">
              <a:extLst>
                <a:ext uri="{FF2B5EF4-FFF2-40B4-BE49-F238E27FC236}">
                  <a16:creationId xmlns:a16="http://schemas.microsoft.com/office/drawing/2014/main" id="{ECEF35D7-1F10-DC19-A043-FA38397E8808}"/>
                </a:ext>
              </a:extLst>
            </p:cNvPr>
            <p:cNvSpPr>
              <a:spLocks/>
            </p:cNvSpPr>
            <p:nvPr/>
          </p:nvSpPr>
          <p:spPr bwMode="auto">
            <a:xfrm>
              <a:off x="4911790" y="4213923"/>
              <a:ext cx="10604" cy="8556"/>
            </a:xfrm>
            <a:custGeom>
              <a:avLst/>
              <a:gdLst>
                <a:gd name="T0" fmla="*/ 9 w 9"/>
                <a:gd name="T1" fmla="*/ 0 h 8"/>
                <a:gd name="T2" fmla="*/ 8 w 9"/>
                <a:gd name="T3" fmla="*/ 2 h 8"/>
                <a:gd name="T4" fmla="*/ 0 w 9"/>
                <a:gd name="T5" fmla="*/ 8 h 8"/>
                <a:gd name="T6" fmla="*/ 8 w 9"/>
                <a:gd name="T7" fmla="*/ 2 h 8"/>
                <a:gd name="T8" fmla="*/ 9 w 9"/>
                <a:gd name="T9" fmla="*/ 0 h 8"/>
              </a:gdLst>
              <a:ahLst/>
              <a:cxnLst>
                <a:cxn ang="0">
                  <a:pos x="T0" y="T1"/>
                </a:cxn>
                <a:cxn ang="0">
                  <a:pos x="T2" y="T3"/>
                </a:cxn>
                <a:cxn ang="0">
                  <a:pos x="T4" y="T5"/>
                </a:cxn>
                <a:cxn ang="0">
                  <a:pos x="T6" y="T7"/>
                </a:cxn>
                <a:cxn ang="0">
                  <a:pos x="T8" y="T9"/>
                </a:cxn>
              </a:cxnLst>
              <a:rect l="0" t="0" r="r" b="b"/>
              <a:pathLst>
                <a:path w="9" h="8">
                  <a:moveTo>
                    <a:pt x="9" y="0"/>
                  </a:moveTo>
                  <a:lnTo>
                    <a:pt x="8" y="2"/>
                  </a:lnTo>
                  <a:lnTo>
                    <a:pt x="0" y="8"/>
                  </a:lnTo>
                  <a:lnTo>
                    <a:pt x="8"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9" name="Freeform 110">
              <a:extLst>
                <a:ext uri="{FF2B5EF4-FFF2-40B4-BE49-F238E27FC236}">
                  <a16:creationId xmlns:a16="http://schemas.microsoft.com/office/drawing/2014/main" id="{725E60F5-3984-0D09-F6EF-4E37CCA41C3D}"/>
                </a:ext>
              </a:extLst>
            </p:cNvPr>
            <p:cNvSpPr>
              <a:spLocks/>
            </p:cNvSpPr>
            <p:nvPr/>
          </p:nvSpPr>
          <p:spPr bwMode="auto">
            <a:xfrm>
              <a:off x="4743308" y="4039598"/>
              <a:ext cx="17673" cy="9625"/>
            </a:xfrm>
            <a:custGeom>
              <a:avLst/>
              <a:gdLst>
                <a:gd name="T0" fmla="*/ 15 w 15"/>
                <a:gd name="T1" fmla="*/ 5 h 9"/>
                <a:gd name="T2" fmla="*/ 8 w 15"/>
                <a:gd name="T3" fmla="*/ 7 h 9"/>
                <a:gd name="T4" fmla="*/ 0 w 15"/>
                <a:gd name="T5" fmla="*/ 0 h 9"/>
                <a:gd name="T6" fmla="*/ 0 w 15"/>
                <a:gd name="T7" fmla="*/ 0 h 9"/>
                <a:gd name="T8" fmla="*/ 4 w 15"/>
                <a:gd name="T9" fmla="*/ 7 h 9"/>
                <a:gd name="T10" fmla="*/ 8 w 15"/>
                <a:gd name="T11" fmla="*/ 9 h 9"/>
                <a:gd name="T12" fmla="*/ 15 w 15"/>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15" y="5"/>
                  </a:moveTo>
                  <a:lnTo>
                    <a:pt x="8" y="7"/>
                  </a:lnTo>
                  <a:lnTo>
                    <a:pt x="0" y="0"/>
                  </a:lnTo>
                  <a:lnTo>
                    <a:pt x="0" y="0"/>
                  </a:lnTo>
                  <a:lnTo>
                    <a:pt x="4" y="7"/>
                  </a:lnTo>
                  <a:lnTo>
                    <a:pt x="8" y="9"/>
                  </a:lnTo>
                  <a:lnTo>
                    <a:pt x="15"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0" name="Freeform 111">
              <a:extLst>
                <a:ext uri="{FF2B5EF4-FFF2-40B4-BE49-F238E27FC236}">
                  <a16:creationId xmlns:a16="http://schemas.microsoft.com/office/drawing/2014/main" id="{C2A736E1-73E4-FAED-52B1-BA9F4F2AD334}"/>
                </a:ext>
              </a:extLst>
            </p:cNvPr>
            <p:cNvSpPr>
              <a:spLocks/>
            </p:cNvSpPr>
            <p:nvPr/>
          </p:nvSpPr>
          <p:spPr bwMode="auto">
            <a:xfrm>
              <a:off x="4743308" y="4039598"/>
              <a:ext cx="17673" cy="9625"/>
            </a:xfrm>
            <a:custGeom>
              <a:avLst/>
              <a:gdLst>
                <a:gd name="T0" fmla="*/ 15 w 15"/>
                <a:gd name="T1" fmla="*/ 5 h 9"/>
                <a:gd name="T2" fmla="*/ 8 w 15"/>
                <a:gd name="T3" fmla="*/ 7 h 9"/>
                <a:gd name="T4" fmla="*/ 0 w 15"/>
                <a:gd name="T5" fmla="*/ 0 h 9"/>
                <a:gd name="T6" fmla="*/ 0 w 15"/>
                <a:gd name="T7" fmla="*/ 0 h 9"/>
                <a:gd name="T8" fmla="*/ 4 w 15"/>
                <a:gd name="T9" fmla="*/ 7 h 9"/>
                <a:gd name="T10" fmla="*/ 8 w 15"/>
                <a:gd name="T11" fmla="*/ 9 h 9"/>
                <a:gd name="T12" fmla="*/ 15 w 15"/>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15" y="5"/>
                  </a:moveTo>
                  <a:lnTo>
                    <a:pt x="8" y="7"/>
                  </a:lnTo>
                  <a:lnTo>
                    <a:pt x="0" y="0"/>
                  </a:lnTo>
                  <a:lnTo>
                    <a:pt x="0" y="0"/>
                  </a:lnTo>
                  <a:lnTo>
                    <a:pt x="4" y="7"/>
                  </a:lnTo>
                  <a:lnTo>
                    <a:pt x="8" y="9"/>
                  </a:lnTo>
                  <a:lnTo>
                    <a:pt x="15"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1" name="Freeform 112">
              <a:extLst>
                <a:ext uri="{FF2B5EF4-FFF2-40B4-BE49-F238E27FC236}">
                  <a16:creationId xmlns:a16="http://schemas.microsoft.com/office/drawing/2014/main" id="{41EB8836-8A6E-8288-6270-51B7F8A15469}"/>
                </a:ext>
              </a:extLst>
            </p:cNvPr>
            <p:cNvSpPr>
              <a:spLocks/>
            </p:cNvSpPr>
            <p:nvPr/>
          </p:nvSpPr>
          <p:spPr bwMode="auto">
            <a:xfrm>
              <a:off x="4956562" y="4140129"/>
              <a:ext cx="30633" cy="50266"/>
            </a:xfrm>
            <a:custGeom>
              <a:avLst/>
              <a:gdLst>
                <a:gd name="T0" fmla="*/ 26 w 26"/>
                <a:gd name="T1" fmla="*/ 0 h 47"/>
                <a:gd name="T2" fmla="*/ 18 w 26"/>
                <a:gd name="T3" fmla="*/ 5 h 47"/>
                <a:gd name="T4" fmla="*/ 18 w 26"/>
                <a:gd name="T5" fmla="*/ 13 h 47"/>
                <a:gd name="T6" fmla="*/ 13 w 26"/>
                <a:gd name="T7" fmla="*/ 26 h 47"/>
                <a:gd name="T8" fmla="*/ 3 w 26"/>
                <a:gd name="T9" fmla="*/ 39 h 47"/>
                <a:gd name="T10" fmla="*/ 3 w 26"/>
                <a:gd name="T11" fmla="*/ 41 h 47"/>
                <a:gd name="T12" fmla="*/ 0 w 26"/>
                <a:gd name="T13" fmla="*/ 47 h 47"/>
                <a:gd name="T14" fmla="*/ 15 w 26"/>
                <a:gd name="T15" fmla="*/ 26 h 47"/>
                <a:gd name="T16" fmla="*/ 26 w 26"/>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7">
                  <a:moveTo>
                    <a:pt x="26" y="0"/>
                  </a:moveTo>
                  <a:lnTo>
                    <a:pt x="18" y="5"/>
                  </a:lnTo>
                  <a:lnTo>
                    <a:pt x="18" y="13"/>
                  </a:lnTo>
                  <a:lnTo>
                    <a:pt x="13" y="26"/>
                  </a:lnTo>
                  <a:lnTo>
                    <a:pt x="3" y="39"/>
                  </a:lnTo>
                  <a:lnTo>
                    <a:pt x="3" y="41"/>
                  </a:lnTo>
                  <a:lnTo>
                    <a:pt x="0" y="47"/>
                  </a:lnTo>
                  <a:lnTo>
                    <a:pt x="15" y="26"/>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2" name="Freeform 113">
              <a:extLst>
                <a:ext uri="{FF2B5EF4-FFF2-40B4-BE49-F238E27FC236}">
                  <a16:creationId xmlns:a16="http://schemas.microsoft.com/office/drawing/2014/main" id="{717EEEF1-72AD-82CD-5536-240F31BA8AB5}"/>
                </a:ext>
              </a:extLst>
            </p:cNvPr>
            <p:cNvSpPr>
              <a:spLocks/>
            </p:cNvSpPr>
            <p:nvPr/>
          </p:nvSpPr>
          <p:spPr bwMode="auto">
            <a:xfrm>
              <a:off x="4956562" y="4140129"/>
              <a:ext cx="30633" cy="50266"/>
            </a:xfrm>
            <a:custGeom>
              <a:avLst/>
              <a:gdLst>
                <a:gd name="T0" fmla="*/ 26 w 26"/>
                <a:gd name="T1" fmla="*/ 0 h 47"/>
                <a:gd name="T2" fmla="*/ 18 w 26"/>
                <a:gd name="T3" fmla="*/ 5 h 47"/>
                <a:gd name="T4" fmla="*/ 18 w 26"/>
                <a:gd name="T5" fmla="*/ 13 h 47"/>
                <a:gd name="T6" fmla="*/ 13 w 26"/>
                <a:gd name="T7" fmla="*/ 26 h 47"/>
                <a:gd name="T8" fmla="*/ 3 w 26"/>
                <a:gd name="T9" fmla="*/ 39 h 47"/>
                <a:gd name="T10" fmla="*/ 3 w 26"/>
                <a:gd name="T11" fmla="*/ 41 h 47"/>
                <a:gd name="T12" fmla="*/ 0 w 26"/>
                <a:gd name="T13" fmla="*/ 47 h 47"/>
                <a:gd name="T14" fmla="*/ 15 w 26"/>
                <a:gd name="T15" fmla="*/ 26 h 47"/>
                <a:gd name="T16" fmla="*/ 26 w 26"/>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7">
                  <a:moveTo>
                    <a:pt x="26" y="0"/>
                  </a:moveTo>
                  <a:lnTo>
                    <a:pt x="18" y="5"/>
                  </a:lnTo>
                  <a:lnTo>
                    <a:pt x="18" y="13"/>
                  </a:lnTo>
                  <a:lnTo>
                    <a:pt x="13" y="26"/>
                  </a:lnTo>
                  <a:lnTo>
                    <a:pt x="3" y="39"/>
                  </a:lnTo>
                  <a:lnTo>
                    <a:pt x="3" y="41"/>
                  </a:lnTo>
                  <a:lnTo>
                    <a:pt x="0" y="47"/>
                  </a:lnTo>
                  <a:lnTo>
                    <a:pt x="15" y="26"/>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3" name="Freeform 114">
              <a:extLst>
                <a:ext uri="{FF2B5EF4-FFF2-40B4-BE49-F238E27FC236}">
                  <a16:creationId xmlns:a16="http://schemas.microsoft.com/office/drawing/2014/main" id="{391B917F-99DA-B8F3-3D95-0E1B9CDD34D8}"/>
                </a:ext>
              </a:extLst>
            </p:cNvPr>
            <p:cNvSpPr>
              <a:spLocks/>
            </p:cNvSpPr>
            <p:nvPr/>
          </p:nvSpPr>
          <p:spPr bwMode="auto">
            <a:xfrm>
              <a:off x="4989552" y="4121948"/>
              <a:ext cx="2356" cy="7486"/>
            </a:xfrm>
            <a:custGeom>
              <a:avLst/>
              <a:gdLst>
                <a:gd name="T0" fmla="*/ 0 w 2"/>
                <a:gd name="T1" fmla="*/ 7 h 7"/>
                <a:gd name="T2" fmla="*/ 2 w 2"/>
                <a:gd name="T3" fmla="*/ 0 h 7"/>
                <a:gd name="T4" fmla="*/ 0 w 2"/>
                <a:gd name="T5" fmla="*/ 0 h 7"/>
                <a:gd name="T6" fmla="*/ 0 w 2"/>
                <a:gd name="T7" fmla="*/ 7 h 7"/>
              </a:gdLst>
              <a:ahLst/>
              <a:cxnLst>
                <a:cxn ang="0">
                  <a:pos x="T0" y="T1"/>
                </a:cxn>
                <a:cxn ang="0">
                  <a:pos x="T2" y="T3"/>
                </a:cxn>
                <a:cxn ang="0">
                  <a:pos x="T4" y="T5"/>
                </a:cxn>
                <a:cxn ang="0">
                  <a:pos x="T6" y="T7"/>
                </a:cxn>
              </a:cxnLst>
              <a:rect l="0" t="0" r="r" b="b"/>
              <a:pathLst>
                <a:path w="2" h="7">
                  <a:moveTo>
                    <a:pt x="0" y="7"/>
                  </a:moveTo>
                  <a:lnTo>
                    <a:pt x="2" y="0"/>
                  </a:lnTo>
                  <a:lnTo>
                    <a:pt x="0" y="0"/>
                  </a:lnTo>
                  <a:lnTo>
                    <a:pt x="0"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4" name="Freeform 115">
              <a:extLst>
                <a:ext uri="{FF2B5EF4-FFF2-40B4-BE49-F238E27FC236}">
                  <a16:creationId xmlns:a16="http://schemas.microsoft.com/office/drawing/2014/main" id="{929669F5-D9F5-E423-EF27-8C2608218F49}"/>
                </a:ext>
              </a:extLst>
            </p:cNvPr>
            <p:cNvSpPr>
              <a:spLocks/>
            </p:cNvSpPr>
            <p:nvPr/>
          </p:nvSpPr>
          <p:spPr bwMode="auto">
            <a:xfrm>
              <a:off x="4989552" y="4121948"/>
              <a:ext cx="2356" cy="7486"/>
            </a:xfrm>
            <a:custGeom>
              <a:avLst/>
              <a:gdLst>
                <a:gd name="T0" fmla="*/ 0 w 2"/>
                <a:gd name="T1" fmla="*/ 7 h 7"/>
                <a:gd name="T2" fmla="*/ 2 w 2"/>
                <a:gd name="T3" fmla="*/ 0 h 7"/>
                <a:gd name="T4" fmla="*/ 0 w 2"/>
                <a:gd name="T5" fmla="*/ 0 h 7"/>
                <a:gd name="T6" fmla="*/ 0 w 2"/>
                <a:gd name="T7" fmla="*/ 7 h 7"/>
              </a:gdLst>
              <a:ahLst/>
              <a:cxnLst>
                <a:cxn ang="0">
                  <a:pos x="T0" y="T1"/>
                </a:cxn>
                <a:cxn ang="0">
                  <a:pos x="T2" y="T3"/>
                </a:cxn>
                <a:cxn ang="0">
                  <a:pos x="T4" y="T5"/>
                </a:cxn>
                <a:cxn ang="0">
                  <a:pos x="T6" y="T7"/>
                </a:cxn>
              </a:cxnLst>
              <a:rect l="0" t="0" r="r" b="b"/>
              <a:pathLst>
                <a:path w="2" h="7">
                  <a:moveTo>
                    <a:pt x="0" y="7"/>
                  </a:moveTo>
                  <a:lnTo>
                    <a:pt x="2" y="0"/>
                  </a:lnTo>
                  <a:lnTo>
                    <a:pt x="0" y="0"/>
                  </a:lnTo>
                  <a:lnTo>
                    <a:pt x="0"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5" name="Freeform 95">
              <a:extLst>
                <a:ext uri="{FF2B5EF4-FFF2-40B4-BE49-F238E27FC236}">
                  <a16:creationId xmlns:a16="http://schemas.microsoft.com/office/drawing/2014/main" id="{32A12826-81DA-8C43-28A2-B00A821E4D4E}"/>
                </a:ext>
              </a:extLst>
            </p:cNvPr>
            <p:cNvSpPr>
              <a:spLocks/>
            </p:cNvSpPr>
            <p:nvPr/>
          </p:nvSpPr>
          <p:spPr bwMode="auto">
            <a:xfrm>
              <a:off x="3965694" y="3120913"/>
              <a:ext cx="389984" cy="571104"/>
            </a:xfrm>
            <a:custGeom>
              <a:avLst/>
              <a:gdLst>
                <a:gd name="T0" fmla="*/ 117 w 331"/>
                <a:gd name="T1" fmla="*/ 485 h 534"/>
                <a:gd name="T2" fmla="*/ 104 w 331"/>
                <a:gd name="T3" fmla="*/ 475 h 534"/>
                <a:gd name="T4" fmla="*/ 94 w 331"/>
                <a:gd name="T5" fmla="*/ 453 h 534"/>
                <a:gd name="T6" fmla="*/ 187 w 331"/>
                <a:gd name="T7" fmla="*/ 438 h 534"/>
                <a:gd name="T8" fmla="*/ 331 w 331"/>
                <a:gd name="T9" fmla="*/ 417 h 534"/>
                <a:gd name="T10" fmla="*/ 320 w 331"/>
                <a:gd name="T11" fmla="*/ 400 h 534"/>
                <a:gd name="T12" fmla="*/ 320 w 331"/>
                <a:gd name="T13" fmla="*/ 377 h 534"/>
                <a:gd name="T14" fmla="*/ 320 w 331"/>
                <a:gd name="T15" fmla="*/ 364 h 534"/>
                <a:gd name="T16" fmla="*/ 312 w 331"/>
                <a:gd name="T17" fmla="*/ 347 h 534"/>
                <a:gd name="T18" fmla="*/ 309 w 331"/>
                <a:gd name="T19" fmla="*/ 321 h 534"/>
                <a:gd name="T20" fmla="*/ 312 w 331"/>
                <a:gd name="T21" fmla="*/ 300 h 534"/>
                <a:gd name="T22" fmla="*/ 322 w 331"/>
                <a:gd name="T23" fmla="*/ 289 h 534"/>
                <a:gd name="T24" fmla="*/ 314 w 331"/>
                <a:gd name="T25" fmla="*/ 278 h 534"/>
                <a:gd name="T26" fmla="*/ 312 w 331"/>
                <a:gd name="T27" fmla="*/ 261 h 534"/>
                <a:gd name="T28" fmla="*/ 303 w 331"/>
                <a:gd name="T29" fmla="*/ 250 h 534"/>
                <a:gd name="T30" fmla="*/ 292 w 331"/>
                <a:gd name="T31" fmla="*/ 229 h 534"/>
                <a:gd name="T32" fmla="*/ 288 w 331"/>
                <a:gd name="T33" fmla="*/ 218 h 534"/>
                <a:gd name="T34" fmla="*/ 224 w 331"/>
                <a:gd name="T35" fmla="*/ 0 h 534"/>
                <a:gd name="T36" fmla="*/ 0 w 331"/>
                <a:gd name="T37" fmla="*/ 20 h 534"/>
                <a:gd name="T38" fmla="*/ 4 w 331"/>
                <a:gd name="T39" fmla="*/ 28 h 534"/>
                <a:gd name="T40" fmla="*/ 4 w 331"/>
                <a:gd name="T41" fmla="*/ 357 h 534"/>
                <a:gd name="T42" fmla="*/ 27 w 331"/>
                <a:gd name="T43" fmla="*/ 520 h 534"/>
                <a:gd name="T44" fmla="*/ 47 w 331"/>
                <a:gd name="T45" fmla="*/ 520 h 534"/>
                <a:gd name="T46" fmla="*/ 55 w 331"/>
                <a:gd name="T47" fmla="*/ 496 h 534"/>
                <a:gd name="T48" fmla="*/ 59 w 331"/>
                <a:gd name="T49" fmla="*/ 483 h 534"/>
                <a:gd name="T50" fmla="*/ 62 w 331"/>
                <a:gd name="T51" fmla="*/ 485 h 534"/>
                <a:gd name="T52" fmla="*/ 70 w 331"/>
                <a:gd name="T53" fmla="*/ 492 h 534"/>
                <a:gd name="T54" fmla="*/ 68 w 331"/>
                <a:gd name="T55" fmla="*/ 505 h 534"/>
                <a:gd name="T56" fmla="*/ 79 w 331"/>
                <a:gd name="T57" fmla="*/ 517 h 534"/>
                <a:gd name="T58" fmla="*/ 85 w 331"/>
                <a:gd name="T59" fmla="*/ 522 h 534"/>
                <a:gd name="T60" fmla="*/ 76 w 331"/>
                <a:gd name="T61" fmla="*/ 532 h 534"/>
                <a:gd name="T62" fmla="*/ 64 w 331"/>
                <a:gd name="T63" fmla="*/ 534 h 534"/>
                <a:gd name="T64" fmla="*/ 100 w 331"/>
                <a:gd name="T65" fmla="*/ 528 h 534"/>
                <a:gd name="T66" fmla="*/ 100 w 331"/>
                <a:gd name="T67" fmla="*/ 518 h 534"/>
                <a:gd name="T68" fmla="*/ 115 w 331"/>
                <a:gd name="T69" fmla="*/ 513 h 534"/>
                <a:gd name="T70" fmla="*/ 115 w 331"/>
                <a:gd name="T71" fmla="*/ 49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1" h="534">
                  <a:moveTo>
                    <a:pt x="113" y="494"/>
                  </a:moveTo>
                  <a:lnTo>
                    <a:pt x="117" y="485"/>
                  </a:lnTo>
                  <a:lnTo>
                    <a:pt x="109" y="477"/>
                  </a:lnTo>
                  <a:lnTo>
                    <a:pt x="104" y="475"/>
                  </a:lnTo>
                  <a:lnTo>
                    <a:pt x="93" y="460"/>
                  </a:lnTo>
                  <a:lnTo>
                    <a:pt x="94" y="453"/>
                  </a:lnTo>
                  <a:lnTo>
                    <a:pt x="102" y="447"/>
                  </a:lnTo>
                  <a:lnTo>
                    <a:pt x="187" y="438"/>
                  </a:lnTo>
                  <a:lnTo>
                    <a:pt x="331" y="421"/>
                  </a:lnTo>
                  <a:lnTo>
                    <a:pt x="331" y="417"/>
                  </a:lnTo>
                  <a:lnTo>
                    <a:pt x="326" y="408"/>
                  </a:lnTo>
                  <a:lnTo>
                    <a:pt x="320" y="400"/>
                  </a:lnTo>
                  <a:lnTo>
                    <a:pt x="318" y="393"/>
                  </a:lnTo>
                  <a:lnTo>
                    <a:pt x="320" y="377"/>
                  </a:lnTo>
                  <a:lnTo>
                    <a:pt x="318" y="372"/>
                  </a:lnTo>
                  <a:lnTo>
                    <a:pt x="320" y="364"/>
                  </a:lnTo>
                  <a:lnTo>
                    <a:pt x="318" y="355"/>
                  </a:lnTo>
                  <a:lnTo>
                    <a:pt x="312" y="347"/>
                  </a:lnTo>
                  <a:lnTo>
                    <a:pt x="307" y="334"/>
                  </a:lnTo>
                  <a:lnTo>
                    <a:pt x="309" y="321"/>
                  </a:lnTo>
                  <a:lnTo>
                    <a:pt x="312" y="314"/>
                  </a:lnTo>
                  <a:lnTo>
                    <a:pt x="312" y="300"/>
                  </a:lnTo>
                  <a:lnTo>
                    <a:pt x="316" y="293"/>
                  </a:lnTo>
                  <a:lnTo>
                    <a:pt x="322" y="289"/>
                  </a:lnTo>
                  <a:lnTo>
                    <a:pt x="320" y="282"/>
                  </a:lnTo>
                  <a:lnTo>
                    <a:pt x="314" y="278"/>
                  </a:lnTo>
                  <a:lnTo>
                    <a:pt x="316" y="268"/>
                  </a:lnTo>
                  <a:lnTo>
                    <a:pt x="312" y="261"/>
                  </a:lnTo>
                  <a:lnTo>
                    <a:pt x="311" y="257"/>
                  </a:lnTo>
                  <a:lnTo>
                    <a:pt x="303" y="250"/>
                  </a:lnTo>
                  <a:lnTo>
                    <a:pt x="297" y="236"/>
                  </a:lnTo>
                  <a:lnTo>
                    <a:pt x="292" y="229"/>
                  </a:lnTo>
                  <a:lnTo>
                    <a:pt x="290" y="221"/>
                  </a:lnTo>
                  <a:lnTo>
                    <a:pt x="288" y="218"/>
                  </a:lnTo>
                  <a:lnTo>
                    <a:pt x="256" y="101"/>
                  </a:lnTo>
                  <a:lnTo>
                    <a:pt x="224" y="0"/>
                  </a:lnTo>
                  <a:lnTo>
                    <a:pt x="126" y="11"/>
                  </a:lnTo>
                  <a:lnTo>
                    <a:pt x="0" y="20"/>
                  </a:lnTo>
                  <a:lnTo>
                    <a:pt x="0" y="22"/>
                  </a:lnTo>
                  <a:lnTo>
                    <a:pt x="4" y="28"/>
                  </a:lnTo>
                  <a:lnTo>
                    <a:pt x="12" y="32"/>
                  </a:lnTo>
                  <a:lnTo>
                    <a:pt x="4" y="357"/>
                  </a:lnTo>
                  <a:lnTo>
                    <a:pt x="27" y="517"/>
                  </a:lnTo>
                  <a:lnTo>
                    <a:pt x="27" y="520"/>
                  </a:lnTo>
                  <a:lnTo>
                    <a:pt x="34" y="518"/>
                  </a:lnTo>
                  <a:lnTo>
                    <a:pt x="47" y="520"/>
                  </a:lnTo>
                  <a:lnTo>
                    <a:pt x="53" y="520"/>
                  </a:lnTo>
                  <a:lnTo>
                    <a:pt x="55" y="496"/>
                  </a:lnTo>
                  <a:lnTo>
                    <a:pt x="57" y="488"/>
                  </a:lnTo>
                  <a:lnTo>
                    <a:pt x="59" y="483"/>
                  </a:lnTo>
                  <a:lnTo>
                    <a:pt x="59" y="481"/>
                  </a:lnTo>
                  <a:lnTo>
                    <a:pt x="62" y="485"/>
                  </a:lnTo>
                  <a:lnTo>
                    <a:pt x="64" y="487"/>
                  </a:lnTo>
                  <a:lnTo>
                    <a:pt x="70" y="492"/>
                  </a:lnTo>
                  <a:lnTo>
                    <a:pt x="70" y="500"/>
                  </a:lnTo>
                  <a:lnTo>
                    <a:pt x="68" y="505"/>
                  </a:lnTo>
                  <a:lnTo>
                    <a:pt x="72" y="513"/>
                  </a:lnTo>
                  <a:lnTo>
                    <a:pt x="79" y="517"/>
                  </a:lnTo>
                  <a:lnTo>
                    <a:pt x="81" y="515"/>
                  </a:lnTo>
                  <a:lnTo>
                    <a:pt x="85" y="522"/>
                  </a:lnTo>
                  <a:lnTo>
                    <a:pt x="83" y="530"/>
                  </a:lnTo>
                  <a:lnTo>
                    <a:pt x="76" y="532"/>
                  </a:lnTo>
                  <a:lnTo>
                    <a:pt x="70" y="532"/>
                  </a:lnTo>
                  <a:lnTo>
                    <a:pt x="64" y="534"/>
                  </a:lnTo>
                  <a:lnTo>
                    <a:pt x="93" y="530"/>
                  </a:lnTo>
                  <a:lnTo>
                    <a:pt x="100" y="528"/>
                  </a:lnTo>
                  <a:lnTo>
                    <a:pt x="102" y="520"/>
                  </a:lnTo>
                  <a:lnTo>
                    <a:pt x="100" y="518"/>
                  </a:lnTo>
                  <a:lnTo>
                    <a:pt x="108" y="520"/>
                  </a:lnTo>
                  <a:lnTo>
                    <a:pt x="115" y="513"/>
                  </a:lnTo>
                  <a:lnTo>
                    <a:pt x="117" y="502"/>
                  </a:lnTo>
                  <a:lnTo>
                    <a:pt x="115" y="498"/>
                  </a:lnTo>
                  <a:lnTo>
                    <a:pt x="113" y="49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6" name="Freeform 97">
              <a:extLst>
                <a:ext uri="{FF2B5EF4-FFF2-40B4-BE49-F238E27FC236}">
                  <a16:creationId xmlns:a16="http://schemas.microsoft.com/office/drawing/2014/main" id="{12404490-91DA-7BFB-0E55-ACF3EF2DC283}"/>
                </a:ext>
              </a:extLst>
            </p:cNvPr>
            <p:cNvSpPr>
              <a:spLocks/>
            </p:cNvSpPr>
            <p:nvPr/>
          </p:nvSpPr>
          <p:spPr bwMode="auto">
            <a:xfrm>
              <a:off x="4015179" y="3689878"/>
              <a:ext cx="10604" cy="3208"/>
            </a:xfrm>
            <a:custGeom>
              <a:avLst/>
              <a:gdLst>
                <a:gd name="T0" fmla="*/ 9 w 9"/>
                <a:gd name="T1" fmla="*/ 0 h 3"/>
                <a:gd name="T2" fmla="*/ 0 w 9"/>
                <a:gd name="T3" fmla="*/ 3 h 3"/>
                <a:gd name="T4" fmla="*/ 5 w 9"/>
                <a:gd name="T5" fmla="*/ 2 h 3"/>
                <a:gd name="T6" fmla="*/ 9 w 9"/>
                <a:gd name="T7" fmla="*/ 0 h 3"/>
              </a:gdLst>
              <a:ahLst/>
              <a:cxnLst>
                <a:cxn ang="0">
                  <a:pos x="T0" y="T1"/>
                </a:cxn>
                <a:cxn ang="0">
                  <a:pos x="T2" y="T3"/>
                </a:cxn>
                <a:cxn ang="0">
                  <a:pos x="T4" y="T5"/>
                </a:cxn>
                <a:cxn ang="0">
                  <a:pos x="T6" y="T7"/>
                </a:cxn>
              </a:cxnLst>
              <a:rect l="0" t="0" r="r" b="b"/>
              <a:pathLst>
                <a:path w="9" h="3">
                  <a:moveTo>
                    <a:pt x="9" y="0"/>
                  </a:moveTo>
                  <a:lnTo>
                    <a:pt x="0" y="3"/>
                  </a:lnTo>
                  <a:lnTo>
                    <a:pt x="5"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7" name="Freeform 98">
              <a:extLst>
                <a:ext uri="{FF2B5EF4-FFF2-40B4-BE49-F238E27FC236}">
                  <a16:creationId xmlns:a16="http://schemas.microsoft.com/office/drawing/2014/main" id="{76C4FBD0-4E5E-92D6-6D92-052E32E44A06}"/>
                </a:ext>
              </a:extLst>
            </p:cNvPr>
            <p:cNvSpPr>
              <a:spLocks/>
            </p:cNvSpPr>
            <p:nvPr/>
          </p:nvSpPr>
          <p:spPr bwMode="auto">
            <a:xfrm>
              <a:off x="4015179" y="3689878"/>
              <a:ext cx="10604" cy="3208"/>
            </a:xfrm>
            <a:custGeom>
              <a:avLst/>
              <a:gdLst>
                <a:gd name="T0" fmla="*/ 9 w 9"/>
                <a:gd name="T1" fmla="*/ 0 h 3"/>
                <a:gd name="T2" fmla="*/ 0 w 9"/>
                <a:gd name="T3" fmla="*/ 3 h 3"/>
                <a:gd name="T4" fmla="*/ 5 w 9"/>
                <a:gd name="T5" fmla="*/ 2 h 3"/>
                <a:gd name="T6" fmla="*/ 9 w 9"/>
                <a:gd name="T7" fmla="*/ 0 h 3"/>
              </a:gdLst>
              <a:ahLst/>
              <a:cxnLst>
                <a:cxn ang="0">
                  <a:pos x="T0" y="T1"/>
                </a:cxn>
                <a:cxn ang="0">
                  <a:pos x="T2" y="T3"/>
                </a:cxn>
                <a:cxn ang="0">
                  <a:pos x="T4" y="T5"/>
                </a:cxn>
                <a:cxn ang="0">
                  <a:pos x="T6" y="T7"/>
                </a:cxn>
              </a:cxnLst>
              <a:rect l="0" t="0" r="r" b="b"/>
              <a:pathLst>
                <a:path w="9" h="3">
                  <a:moveTo>
                    <a:pt x="9" y="0"/>
                  </a:moveTo>
                  <a:lnTo>
                    <a:pt x="0" y="3"/>
                  </a:lnTo>
                  <a:lnTo>
                    <a:pt x="5"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8" name="Freeform 116">
              <a:extLst>
                <a:ext uri="{FF2B5EF4-FFF2-40B4-BE49-F238E27FC236}">
                  <a16:creationId xmlns:a16="http://schemas.microsoft.com/office/drawing/2014/main" id="{1B5101B7-9A31-2D56-8D35-8E993A3BC65F}"/>
                </a:ext>
              </a:extLst>
            </p:cNvPr>
            <p:cNvSpPr>
              <a:spLocks/>
            </p:cNvSpPr>
            <p:nvPr/>
          </p:nvSpPr>
          <p:spPr bwMode="auto">
            <a:xfrm>
              <a:off x="4118861" y="3657793"/>
              <a:ext cx="77762" cy="16043"/>
            </a:xfrm>
            <a:custGeom>
              <a:avLst/>
              <a:gdLst>
                <a:gd name="T0" fmla="*/ 28 w 66"/>
                <a:gd name="T1" fmla="*/ 7 h 15"/>
                <a:gd name="T2" fmla="*/ 23 w 66"/>
                <a:gd name="T3" fmla="*/ 7 h 15"/>
                <a:gd name="T4" fmla="*/ 15 w 66"/>
                <a:gd name="T5" fmla="*/ 11 h 15"/>
                <a:gd name="T6" fmla="*/ 0 w 66"/>
                <a:gd name="T7" fmla="*/ 15 h 15"/>
                <a:gd name="T8" fmla="*/ 8 w 66"/>
                <a:gd name="T9" fmla="*/ 15 h 15"/>
                <a:gd name="T10" fmla="*/ 51 w 66"/>
                <a:gd name="T11" fmla="*/ 1 h 15"/>
                <a:gd name="T12" fmla="*/ 66 w 66"/>
                <a:gd name="T13" fmla="*/ 0 h 15"/>
                <a:gd name="T14" fmla="*/ 60 w 66"/>
                <a:gd name="T15" fmla="*/ 0 h 15"/>
                <a:gd name="T16" fmla="*/ 45 w 66"/>
                <a:gd name="T17" fmla="*/ 1 h 15"/>
                <a:gd name="T18" fmla="*/ 28 w 66"/>
                <a:gd name="T1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15">
                  <a:moveTo>
                    <a:pt x="28" y="7"/>
                  </a:moveTo>
                  <a:lnTo>
                    <a:pt x="23" y="7"/>
                  </a:lnTo>
                  <a:lnTo>
                    <a:pt x="15" y="11"/>
                  </a:lnTo>
                  <a:lnTo>
                    <a:pt x="0" y="15"/>
                  </a:lnTo>
                  <a:lnTo>
                    <a:pt x="8" y="15"/>
                  </a:lnTo>
                  <a:lnTo>
                    <a:pt x="51" y="1"/>
                  </a:lnTo>
                  <a:lnTo>
                    <a:pt x="66" y="0"/>
                  </a:lnTo>
                  <a:lnTo>
                    <a:pt x="60" y="0"/>
                  </a:lnTo>
                  <a:lnTo>
                    <a:pt x="45" y="1"/>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9" name="Freeform 117">
              <a:extLst>
                <a:ext uri="{FF2B5EF4-FFF2-40B4-BE49-F238E27FC236}">
                  <a16:creationId xmlns:a16="http://schemas.microsoft.com/office/drawing/2014/main" id="{2F6C1C09-0EF2-9F35-18FF-A9FD01622957}"/>
                </a:ext>
              </a:extLst>
            </p:cNvPr>
            <p:cNvSpPr>
              <a:spLocks/>
            </p:cNvSpPr>
            <p:nvPr/>
          </p:nvSpPr>
          <p:spPr bwMode="auto">
            <a:xfrm>
              <a:off x="4118861" y="3657793"/>
              <a:ext cx="77762" cy="16043"/>
            </a:xfrm>
            <a:custGeom>
              <a:avLst/>
              <a:gdLst>
                <a:gd name="T0" fmla="*/ 28 w 66"/>
                <a:gd name="T1" fmla="*/ 7 h 15"/>
                <a:gd name="T2" fmla="*/ 23 w 66"/>
                <a:gd name="T3" fmla="*/ 7 h 15"/>
                <a:gd name="T4" fmla="*/ 15 w 66"/>
                <a:gd name="T5" fmla="*/ 11 h 15"/>
                <a:gd name="T6" fmla="*/ 0 w 66"/>
                <a:gd name="T7" fmla="*/ 15 h 15"/>
                <a:gd name="T8" fmla="*/ 8 w 66"/>
                <a:gd name="T9" fmla="*/ 15 h 15"/>
                <a:gd name="T10" fmla="*/ 51 w 66"/>
                <a:gd name="T11" fmla="*/ 1 h 15"/>
                <a:gd name="T12" fmla="*/ 66 w 66"/>
                <a:gd name="T13" fmla="*/ 0 h 15"/>
                <a:gd name="T14" fmla="*/ 60 w 66"/>
                <a:gd name="T15" fmla="*/ 0 h 15"/>
                <a:gd name="T16" fmla="*/ 45 w 66"/>
                <a:gd name="T17" fmla="*/ 1 h 15"/>
                <a:gd name="T18" fmla="*/ 28 w 66"/>
                <a:gd name="T1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15">
                  <a:moveTo>
                    <a:pt x="28" y="7"/>
                  </a:moveTo>
                  <a:lnTo>
                    <a:pt x="23" y="7"/>
                  </a:lnTo>
                  <a:lnTo>
                    <a:pt x="15" y="11"/>
                  </a:lnTo>
                  <a:lnTo>
                    <a:pt x="0" y="15"/>
                  </a:lnTo>
                  <a:lnTo>
                    <a:pt x="8" y="15"/>
                  </a:lnTo>
                  <a:lnTo>
                    <a:pt x="51" y="1"/>
                  </a:lnTo>
                  <a:lnTo>
                    <a:pt x="66" y="0"/>
                  </a:lnTo>
                  <a:lnTo>
                    <a:pt x="60" y="0"/>
                  </a:lnTo>
                  <a:lnTo>
                    <a:pt x="45" y="1"/>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0" name="Freeform 118">
              <a:extLst>
                <a:ext uri="{FF2B5EF4-FFF2-40B4-BE49-F238E27FC236}">
                  <a16:creationId xmlns:a16="http://schemas.microsoft.com/office/drawing/2014/main" id="{761027BE-3C26-3EF5-3797-9AA6C923E686}"/>
                </a:ext>
              </a:extLst>
            </p:cNvPr>
            <p:cNvSpPr>
              <a:spLocks/>
            </p:cNvSpPr>
            <p:nvPr/>
          </p:nvSpPr>
          <p:spPr bwMode="auto">
            <a:xfrm>
              <a:off x="4204869" y="2253564"/>
              <a:ext cx="421796" cy="436349"/>
            </a:xfrm>
            <a:custGeom>
              <a:avLst/>
              <a:gdLst>
                <a:gd name="T0" fmla="*/ 14 w 358"/>
                <a:gd name="T1" fmla="*/ 181 h 408"/>
                <a:gd name="T2" fmla="*/ 44 w 358"/>
                <a:gd name="T3" fmla="*/ 356 h 408"/>
                <a:gd name="T4" fmla="*/ 61 w 358"/>
                <a:gd name="T5" fmla="*/ 358 h 408"/>
                <a:gd name="T6" fmla="*/ 81 w 358"/>
                <a:gd name="T7" fmla="*/ 373 h 408"/>
                <a:gd name="T8" fmla="*/ 100 w 358"/>
                <a:gd name="T9" fmla="*/ 388 h 408"/>
                <a:gd name="T10" fmla="*/ 117 w 358"/>
                <a:gd name="T11" fmla="*/ 388 h 408"/>
                <a:gd name="T12" fmla="*/ 138 w 358"/>
                <a:gd name="T13" fmla="*/ 397 h 408"/>
                <a:gd name="T14" fmla="*/ 149 w 358"/>
                <a:gd name="T15" fmla="*/ 390 h 408"/>
                <a:gd name="T16" fmla="*/ 166 w 358"/>
                <a:gd name="T17" fmla="*/ 397 h 408"/>
                <a:gd name="T18" fmla="*/ 179 w 358"/>
                <a:gd name="T19" fmla="*/ 393 h 408"/>
                <a:gd name="T20" fmla="*/ 190 w 358"/>
                <a:gd name="T21" fmla="*/ 380 h 408"/>
                <a:gd name="T22" fmla="*/ 203 w 358"/>
                <a:gd name="T23" fmla="*/ 390 h 408"/>
                <a:gd name="T24" fmla="*/ 217 w 358"/>
                <a:gd name="T25" fmla="*/ 395 h 408"/>
                <a:gd name="T26" fmla="*/ 228 w 358"/>
                <a:gd name="T27" fmla="*/ 408 h 408"/>
                <a:gd name="T28" fmla="*/ 235 w 358"/>
                <a:gd name="T29" fmla="*/ 408 h 408"/>
                <a:gd name="T30" fmla="*/ 250 w 358"/>
                <a:gd name="T31" fmla="*/ 397 h 408"/>
                <a:gd name="T32" fmla="*/ 258 w 358"/>
                <a:gd name="T33" fmla="*/ 384 h 408"/>
                <a:gd name="T34" fmla="*/ 254 w 358"/>
                <a:gd name="T35" fmla="*/ 367 h 408"/>
                <a:gd name="T36" fmla="*/ 258 w 358"/>
                <a:gd name="T37" fmla="*/ 358 h 408"/>
                <a:gd name="T38" fmla="*/ 260 w 358"/>
                <a:gd name="T39" fmla="*/ 344 h 408"/>
                <a:gd name="T40" fmla="*/ 271 w 358"/>
                <a:gd name="T41" fmla="*/ 339 h 408"/>
                <a:gd name="T42" fmla="*/ 282 w 358"/>
                <a:gd name="T43" fmla="*/ 343 h 408"/>
                <a:gd name="T44" fmla="*/ 281 w 358"/>
                <a:gd name="T45" fmla="*/ 329 h 408"/>
                <a:gd name="T46" fmla="*/ 284 w 358"/>
                <a:gd name="T47" fmla="*/ 314 h 408"/>
                <a:gd name="T48" fmla="*/ 297 w 358"/>
                <a:gd name="T49" fmla="*/ 303 h 408"/>
                <a:gd name="T50" fmla="*/ 303 w 358"/>
                <a:gd name="T51" fmla="*/ 288 h 408"/>
                <a:gd name="T52" fmla="*/ 329 w 358"/>
                <a:gd name="T53" fmla="*/ 280 h 408"/>
                <a:gd name="T54" fmla="*/ 346 w 358"/>
                <a:gd name="T55" fmla="*/ 258 h 408"/>
                <a:gd name="T56" fmla="*/ 348 w 358"/>
                <a:gd name="T57" fmla="*/ 237 h 408"/>
                <a:gd name="T58" fmla="*/ 348 w 358"/>
                <a:gd name="T59" fmla="*/ 224 h 408"/>
                <a:gd name="T60" fmla="*/ 352 w 358"/>
                <a:gd name="T61" fmla="*/ 215 h 408"/>
                <a:gd name="T62" fmla="*/ 354 w 358"/>
                <a:gd name="T63" fmla="*/ 186 h 408"/>
                <a:gd name="T64" fmla="*/ 352 w 358"/>
                <a:gd name="T65" fmla="*/ 160 h 408"/>
                <a:gd name="T66" fmla="*/ 348 w 358"/>
                <a:gd name="T67" fmla="*/ 147 h 408"/>
                <a:gd name="T68" fmla="*/ 358 w 358"/>
                <a:gd name="T69" fmla="*/ 143 h 408"/>
                <a:gd name="T70" fmla="*/ 333 w 358"/>
                <a:gd name="T71" fmla="*/ 0 h 408"/>
                <a:gd name="T72" fmla="*/ 279 w 358"/>
                <a:gd name="T73" fmla="*/ 34 h 408"/>
                <a:gd name="T74" fmla="*/ 265 w 358"/>
                <a:gd name="T75" fmla="*/ 45 h 408"/>
                <a:gd name="T76" fmla="*/ 245 w 358"/>
                <a:gd name="T77" fmla="*/ 68 h 408"/>
                <a:gd name="T78" fmla="*/ 224 w 358"/>
                <a:gd name="T79" fmla="*/ 70 h 408"/>
                <a:gd name="T80" fmla="*/ 203 w 358"/>
                <a:gd name="T81" fmla="*/ 81 h 408"/>
                <a:gd name="T82" fmla="*/ 190 w 358"/>
                <a:gd name="T83" fmla="*/ 89 h 408"/>
                <a:gd name="T84" fmla="*/ 175 w 358"/>
                <a:gd name="T85" fmla="*/ 83 h 408"/>
                <a:gd name="T86" fmla="*/ 155 w 358"/>
                <a:gd name="T87" fmla="*/ 89 h 408"/>
                <a:gd name="T88" fmla="*/ 155 w 358"/>
                <a:gd name="T89" fmla="*/ 81 h 408"/>
                <a:gd name="T90" fmla="*/ 158 w 358"/>
                <a:gd name="T91" fmla="*/ 72 h 408"/>
                <a:gd name="T92" fmla="*/ 145 w 358"/>
                <a:gd name="T93" fmla="*/ 77 h 408"/>
                <a:gd name="T94" fmla="*/ 128 w 358"/>
                <a:gd name="T95" fmla="*/ 70 h 408"/>
                <a:gd name="T96" fmla="*/ 108 w 358"/>
                <a:gd name="T97" fmla="*/ 66 h 408"/>
                <a:gd name="T98" fmla="*/ 74 w 358"/>
                <a:gd name="T99" fmla="*/ 7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8" h="408">
                  <a:moveTo>
                    <a:pt x="0" y="81"/>
                  </a:moveTo>
                  <a:lnTo>
                    <a:pt x="14" y="181"/>
                  </a:lnTo>
                  <a:lnTo>
                    <a:pt x="34" y="361"/>
                  </a:lnTo>
                  <a:lnTo>
                    <a:pt x="44" y="356"/>
                  </a:lnTo>
                  <a:lnTo>
                    <a:pt x="49" y="361"/>
                  </a:lnTo>
                  <a:lnTo>
                    <a:pt x="61" y="358"/>
                  </a:lnTo>
                  <a:lnTo>
                    <a:pt x="78" y="365"/>
                  </a:lnTo>
                  <a:lnTo>
                    <a:pt x="81" y="373"/>
                  </a:lnTo>
                  <a:lnTo>
                    <a:pt x="93" y="386"/>
                  </a:lnTo>
                  <a:lnTo>
                    <a:pt x="100" y="388"/>
                  </a:lnTo>
                  <a:lnTo>
                    <a:pt x="113" y="386"/>
                  </a:lnTo>
                  <a:lnTo>
                    <a:pt x="117" y="388"/>
                  </a:lnTo>
                  <a:lnTo>
                    <a:pt x="132" y="397"/>
                  </a:lnTo>
                  <a:lnTo>
                    <a:pt x="138" y="397"/>
                  </a:lnTo>
                  <a:lnTo>
                    <a:pt x="143" y="391"/>
                  </a:lnTo>
                  <a:lnTo>
                    <a:pt x="149" y="390"/>
                  </a:lnTo>
                  <a:lnTo>
                    <a:pt x="158" y="391"/>
                  </a:lnTo>
                  <a:lnTo>
                    <a:pt x="166" y="397"/>
                  </a:lnTo>
                  <a:lnTo>
                    <a:pt x="172" y="393"/>
                  </a:lnTo>
                  <a:lnTo>
                    <a:pt x="179" y="393"/>
                  </a:lnTo>
                  <a:lnTo>
                    <a:pt x="183" y="388"/>
                  </a:lnTo>
                  <a:lnTo>
                    <a:pt x="190" y="380"/>
                  </a:lnTo>
                  <a:lnTo>
                    <a:pt x="198" y="376"/>
                  </a:lnTo>
                  <a:lnTo>
                    <a:pt x="203" y="390"/>
                  </a:lnTo>
                  <a:lnTo>
                    <a:pt x="209" y="395"/>
                  </a:lnTo>
                  <a:lnTo>
                    <a:pt x="217" y="395"/>
                  </a:lnTo>
                  <a:lnTo>
                    <a:pt x="222" y="403"/>
                  </a:lnTo>
                  <a:lnTo>
                    <a:pt x="228" y="408"/>
                  </a:lnTo>
                  <a:lnTo>
                    <a:pt x="228" y="408"/>
                  </a:lnTo>
                  <a:lnTo>
                    <a:pt x="235" y="408"/>
                  </a:lnTo>
                  <a:lnTo>
                    <a:pt x="245" y="403"/>
                  </a:lnTo>
                  <a:lnTo>
                    <a:pt x="250" y="397"/>
                  </a:lnTo>
                  <a:lnTo>
                    <a:pt x="250" y="390"/>
                  </a:lnTo>
                  <a:lnTo>
                    <a:pt x="258" y="384"/>
                  </a:lnTo>
                  <a:lnTo>
                    <a:pt x="256" y="371"/>
                  </a:lnTo>
                  <a:lnTo>
                    <a:pt x="254" y="367"/>
                  </a:lnTo>
                  <a:lnTo>
                    <a:pt x="256" y="359"/>
                  </a:lnTo>
                  <a:lnTo>
                    <a:pt x="258" y="358"/>
                  </a:lnTo>
                  <a:lnTo>
                    <a:pt x="258" y="350"/>
                  </a:lnTo>
                  <a:lnTo>
                    <a:pt x="260" y="344"/>
                  </a:lnTo>
                  <a:lnTo>
                    <a:pt x="265" y="337"/>
                  </a:lnTo>
                  <a:lnTo>
                    <a:pt x="271" y="339"/>
                  </a:lnTo>
                  <a:lnTo>
                    <a:pt x="279" y="350"/>
                  </a:lnTo>
                  <a:lnTo>
                    <a:pt x="282" y="343"/>
                  </a:lnTo>
                  <a:lnTo>
                    <a:pt x="286" y="335"/>
                  </a:lnTo>
                  <a:lnTo>
                    <a:pt x="281" y="329"/>
                  </a:lnTo>
                  <a:lnTo>
                    <a:pt x="284" y="322"/>
                  </a:lnTo>
                  <a:lnTo>
                    <a:pt x="284" y="314"/>
                  </a:lnTo>
                  <a:lnTo>
                    <a:pt x="288" y="309"/>
                  </a:lnTo>
                  <a:lnTo>
                    <a:pt x="297" y="303"/>
                  </a:lnTo>
                  <a:lnTo>
                    <a:pt x="297" y="296"/>
                  </a:lnTo>
                  <a:lnTo>
                    <a:pt x="303" y="288"/>
                  </a:lnTo>
                  <a:lnTo>
                    <a:pt x="314" y="292"/>
                  </a:lnTo>
                  <a:lnTo>
                    <a:pt x="329" y="280"/>
                  </a:lnTo>
                  <a:lnTo>
                    <a:pt x="337" y="265"/>
                  </a:lnTo>
                  <a:lnTo>
                    <a:pt x="346" y="258"/>
                  </a:lnTo>
                  <a:lnTo>
                    <a:pt x="348" y="245"/>
                  </a:lnTo>
                  <a:lnTo>
                    <a:pt x="348" y="237"/>
                  </a:lnTo>
                  <a:lnTo>
                    <a:pt x="348" y="232"/>
                  </a:lnTo>
                  <a:lnTo>
                    <a:pt x="348" y="224"/>
                  </a:lnTo>
                  <a:lnTo>
                    <a:pt x="352" y="224"/>
                  </a:lnTo>
                  <a:lnTo>
                    <a:pt x="352" y="215"/>
                  </a:lnTo>
                  <a:lnTo>
                    <a:pt x="350" y="207"/>
                  </a:lnTo>
                  <a:lnTo>
                    <a:pt x="354" y="186"/>
                  </a:lnTo>
                  <a:lnTo>
                    <a:pt x="356" y="181"/>
                  </a:lnTo>
                  <a:lnTo>
                    <a:pt x="352" y="160"/>
                  </a:lnTo>
                  <a:lnTo>
                    <a:pt x="346" y="153"/>
                  </a:lnTo>
                  <a:lnTo>
                    <a:pt x="348" y="147"/>
                  </a:lnTo>
                  <a:lnTo>
                    <a:pt x="352" y="147"/>
                  </a:lnTo>
                  <a:lnTo>
                    <a:pt x="358" y="143"/>
                  </a:lnTo>
                  <a:lnTo>
                    <a:pt x="333" y="4"/>
                  </a:lnTo>
                  <a:lnTo>
                    <a:pt x="333" y="0"/>
                  </a:lnTo>
                  <a:lnTo>
                    <a:pt x="292" y="25"/>
                  </a:lnTo>
                  <a:lnTo>
                    <a:pt x="279" y="34"/>
                  </a:lnTo>
                  <a:lnTo>
                    <a:pt x="271" y="40"/>
                  </a:lnTo>
                  <a:lnTo>
                    <a:pt x="265" y="45"/>
                  </a:lnTo>
                  <a:lnTo>
                    <a:pt x="258" y="57"/>
                  </a:lnTo>
                  <a:lnTo>
                    <a:pt x="245" y="68"/>
                  </a:lnTo>
                  <a:lnTo>
                    <a:pt x="232" y="70"/>
                  </a:lnTo>
                  <a:lnTo>
                    <a:pt x="224" y="70"/>
                  </a:lnTo>
                  <a:lnTo>
                    <a:pt x="209" y="76"/>
                  </a:lnTo>
                  <a:lnTo>
                    <a:pt x="203" y="81"/>
                  </a:lnTo>
                  <a:lnTo>
                    <a:pt x="196" y="83"/>
                  </a:lnTo>
                  <a:lnTo>
                    <a:pt x="190" y="89"/>
                  </a:lnTo>
                  <a:lnTo>
                    <a:pt x="183" y="87"/>
                  </a:lnTo>
                  <a:lnTo>
                    <a:pt x="175" y="83"/>
                  </a:lnTo>
                  <a:lnTo>
                    <a:pt x="160" y="83"/>
                  </a:lnTo>
                  <a:lnTo>
                    <a:pt x="155" y="89"/>
                  </a:lnTo>
                  <a:lnTo>
                    <a:pt x="147" y="89"/>
                  </a:lnTo>
                  <a:lnTo>
                    <a:pt x="155" y="81"/>
                  </a:lnTo>
                  <a:lnTo>
                    <a:pt x="166" y="79"/>
                  </a:lnTo>
                  <a:lnTo>
                    <a:pt x="158" y="72"/>
                  </a:lnTo>
                  <a:lnTo>
                    <a:pt x="153" y="79"/>
                  </a:lnTo>
                  <a:lnTo>
                    <a:pt x="145" y="77"/>
                  </a:lnTo>
                  <a:lnTo>
                    <a:pt x="138" y="72"/>
                  </a:lnTo>
                  <a:lnTo>
                    <a:pt x="128" y="70"/>
                  </a:lnTo>
                  <a:lnTo>
                    <a:pt x="123" y="68"/>
                  </a:lnTo>
                  <a:lnTo>
                    <a:pt x="108" y="66"/>
                  </a:lnTo>
                  <a:lnTo>
                    <a:pt x="106" y="62"/>
                  </a:lnTo>
                  <a:lnTo>
                    <a:pt x="74" y="70"/>
                  </a:lnTo>
                  <a:lnTo>
                    <a:pt x="0" y="81"/>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1" name="Freeform 119">
              <a:extLst>
                <a:ext uri="{FF2B5EF4-FFF2-40B4-BE49-F238E27FC236}">
                  <a16:creationId xmlns:a16="http://schemas.microsoft.com/office/drawing/2014/main" id="{23C7F5EB-C38E-BB76-5A48-3BE06B7BDD59}"/>
                </a:ext>
              </a:extLst>
            </p:cNvPr>
            <p:cNvSpPr>
              <a:spLocks/>
            </p:cNvSpPr>
            <p:nvPr/>
          </p:nvSpPr>
          <p:spPr bwMode="auto">
            <a:xfrm>
              <a:off x="4229612" y="3088829"/>
              <a:ext cx="549043" cy="514421"/>
            </a:xfrm>
            <a:custGeom>
              <a:avLst/>
              <a:gdLst>
                <a:gd name="T0" fmla="*/ 436 w 466"/>
                <a:gd name="T1" fmla="*/ 274 h 481"/>
                <a:gd name="T2" fmla="*/ 431 w 466"/>
                <a:gd name="T3" fmla="*/ 253 h 481"/>
                <a:gd name="T4" fmla="*/ 412 w 466"/>
                <a:gd name="T5" fmla="*/ 236 h 481"/>
                <a:gd name="T6" fmla="*/ 404 w 466"/>
                <a:gd name="T7" fmla="*/ 218 h 481"/>
                <a:gd name="T8" fmla="*/ 391 w 466"/>
                <a:gd name="T9" fmla="*/ 193 h 481"/>
                <a:gd name="T10" fmla="*/ 363 w 466"/>
                <a:gd name="T11" fmla="*/ 176 h 481"/>
                <a:gd name="T12" fmla="*/ 355 w 466"/>
                <a:gd name="T13" fmla="*/ 165 h 481"/>
                <a:gd name="T14" fmla="*/ 346 w 466"/>
                <a:gd name="T15" fmla="*/ 150 h 481"/>
                <a:gd name="T16" fmla="*/ 323 w 466"/>
                <a:gd name="T17" fmla="*/ 137 h 481"/>
                <a:gd name="T18" fmla="*/ 307 w 466"/>
                <a:gd name="T19" fmla="*/ 118 h 481"/>
                <a:gd name="T20" fmla="*/ 261 w 466"/>
                <a:gd name="T21" fmla="*/ 80 h 481"/>
                <a:gd name="T22" fmla="*/ 250 w 466"/>
                <a:gd name="T23" fmla="*/ 60 h 481"/>
                <a:gd name="T24" fmla="*/ 218 w 466"/>
                <a:gd name="T25" fmla="*/ 43 h 481"/>
                <a:gd name="T26" fmla="*/ 201 w 466"/>
                <a:gd name="T27" fmla="*/ 31 h 481"/>
                <a:gd name="T28" fmla="*/ 218 w 466"/>
                <a:gd name="T29" fmla="*/ 0 h 481"/>
                <a:gd name="T30" fmla="*/ 0 w 466"/>
                <a:gd name="T31" fmla="*/ 30 h 481"/>
                <a:gd name="T32" fmla="*/ 66 w 466"/>
                <a:gd name="T33" fmla="*/ 251 h 481"/>
                <a:gd name="T34" fmla="*/ 79 w 466"/>
                <a:gd name="T35" fmla="*/ 280 h 481"/>
                <a:gd name="T36" fmla="*/ 92 w 466"/>
                <a:gd name="T37" fmla="*/ 298 h 481"/>
                <a:gd name="T38" fmla="*/ 98 w 466"/>
                <a:gd name="T39" fmla="*/ 319 h 481"/>
                <a:gd name="T40" fmla="*/ 88 w 466"/>
                <a:gd name="T41" fmla="*/ 344 h 481"/>
                <a:gd name="T42" fmla="*/ 88 w 466"/>
                <a:gd name="T43" fmla="*/ 377 h 481"/>
                <a:gd name="T44" fmla="*/ 94 w 466"/>
                <a:gd name="T45" fmla="*/ 402 h 481"/>
                <a:gd name="T46" fmla="*/ 96 w 466"/>
                <a:gd name="T47" fmla="*/ 430 h 481"/>
                <a:gd name="T48" fmla="*/ 107 w 466"/>
                <a:gd name="T49" fmla="*/ 451 h 481"/>
                <a:gd name="T50" fmla="*/ 124 w 466"/>
                <a:gd name="T51" fmla="*/ 479 h 481"/>
                <a:gd name="T52" fmla="*/ 372 w 466"/>
                <a:gd name="T53" fmla="*/ 481 h 481"/>
                <a:gd name="T54" fmla="*/ 385 w 466"/>
                <a:gd name="T55" fmla="*/ 462 h 481"/>
                <a:gd name="T56" fmla="*/ 380 w 466"/>
                <a:gd name="T57" fmla="*/ 443 h 481"/>
                <a:gd name="T58" fmla="*/ 391 w 466"/>
                <a:gd name="T59" fmla="*/ 430 h 481"/>
                <a:gd name="T60" fmla="*/ 423 w 466"/>
                <a:gd name="T61" fmla="*/ 438 h 481"/>
                <a:gd name="T62" fmla="*/ 431 w 466"/>
                <a:gd name="T63" fmla="*/ 428 h 481"/>
                <a:gd name="T64" fmla="*/ 431 w 466"/>
                <a:gd name="T65" fmla="*/ 409 h 481"/>
                <a:gd name="T66" fmla="*/ 423 w 466"/>
                <a:gd name="T67" fmla="*/ 396 h 481"/>
                <a:gd name="T68" fmla="*/ 423 w 466"/>
                <a:gd name="T69" fmla="*/ 392 h 481"/>
                <a:gd name="T70" fmla="*/ 438 w 466"/>
                <a:gd name="T71" fmla="*/ 379 h 481"/>
                <a:gd name="T72" fmla="*/ 427 w 466"/>
                <a:gd name="T73" fmla="*/ 370 h 481"/>
                <a:gd name="T74" fmla="*/ 429 w 466"/>
                <a:gd name="T75" fmla="*/ 368 h 481"/>
                <a:gd name="T76" fmla="*/ 440 w 466"/>
                <a:gd name="T77" fmla="*/ 360 h 481"/>
                <a:gd name="T78" fmla="*/ 434 w 466"/>
                <a:gd name="T79" fmla="*/ 345 h 481"/>
                <a:gd name="T80" fmla="*/ 444 w 466"/>
                <a:gd name="T81" fmla="*/ 338 h 481"/>
                <a:gd name="T82" fmla="*/ 440 w 466"/>
                <a:gd name="T83" fmla="*/ 330 h 481"/>
                <a:gd name="T84" fmla="*/ 451 w 466"/>
                <a:gd name="T85" fmla="*/ 315 h 481"/>
                <a:gd name="T86" fmla="*/ 451 w 466"/>
                <a:gd name="T87" fmla="*/ 306 h 481"/>
                <a:gd name="T88" fmla="*/ 464 w 466"/>
                <a:gd name="T89" fmla="*/ 295 h 481"/>
                <a:gd name="T90" fmla="*/ 459 w 466"/>
                <a:gd name="T91" fmla="*/ 28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6" h="481">
                  <a:moveTo>
                    <a:pt x="455" y="283"/>
                  </a:moveTo>
                  <a:lnTo>
                    <a:pt x="442" y="282"/>
                  </a:lnTo>
                  <a:lnTo>
                    <a:pt x="436" y="274"/>
                  </a:lnTo>
                  <a:lnTo>
                    <a:pt x="436" y="268"/>
                  </a:lnTo>
                  <a:lnTo>
                    <a:pt x="436" y="261"/>
                  </a:lnTo>
                  <a:lnTo>
                    <a:pt x="431" y="253"/>
                  </a:lnTo>
                  <a:lnTo>
                    <a:pt x="427" y="248"/>
                  </a:lnTo>
                  <a:lnTo>
                    <a:pt x="423" y="240"/>
                  </a:lnTo>
                  <a:lnTo>
                    <a:pt x="412" y="236"/>
                  </a:lnTo>
                  <a:lnTo>
                    <a:pt x="406" y="231"/>
                  </a:lnTo>
                  <a:lnTo>
                    <a:pt x="404" y="223"/>
                  </a:lnTo>
                  <a:lnTo>
                    <a:pt x="404" y="218"/>
                  </a:lnTo>
                  <a:lnTo>
                    <a:pt x="401" y="210"/>
                  </a:lnTo>
                  <a:lnTo>
                    <a:pt x="393" y="199"/>
                  </a:lnTo>
                  <a:lnTo>
                    <a:pt x="391" y="193"/>
                  </a:lnTo>
                  <a:lnTo>
                    <a:pt x="378" y="184"/>
                  </a:lnTo>
                  <a:lnTo>
                    <a:pt x="370" y="182"/>
                  </a:lnTo>
                  <a:lnTo>
                    <a:pt x="363" y="176"/>
                  </a:lnTo>
                  <a:lnTo>
                    <a:pt x="363" y="174"/>
                  </a:lnTo>
                  <a:lnTo>
                    <a:pt x="357" y="171"/>
                  </a:lnTo>
                  <a:lnTo>
                    <a:pt x="355" y="165"/>
                  </a:lnTo>
                  <a:lnTo>
                    <a:pt x="348" y="161"/>
                  </a:lnTo>
                  <a:lnTo>
                    <a:pt x="346" y="154"/>
                  </a:lnTo>
                  <a:lnTo>
                    <a:pt x="346" y="150"/>
                  </a:lnTo>
                  <a:lnTo>
                    <a:pt x="340" y="146"/>
                  </a:lnTo>
                  <a:lnTo>
                    <a:pt x="331" y="139"/>
                  </a:lnTo>
                  <a:lnTo>
                    <a:pt x="323" y="137"/>
                  </a:lnTo>
                  <a:lnTo>
                    <a:pt x="318" y="133"/>
                  </a:lnTo>
                  <a:lnTo>
                    <a:pt x="314" y="125"/>
                  </a:lnTo>
                  <a:lnTo>
                    <a:pt x="307" y="118"/>
                  </a:lnTo>
                  <a:lnTo>
                    <a:pt x="293" y="110"/>
                  </a:lnTo>
                  <a:lnTo>
                    <a:pt x="280" y="101"/>
                  </a:lnTo>
                  <a:lnTo>
                    <a:pt x="261" y="80"/>
                  </a:lnTo>
                  <a:lnTo>
                    <a:pt x="260" y="73"/>
                  </a:lnTo>
                  <a:lnTo>
                    <a:pt x="252" y="65"/>
                  </a:lnTo>
                  <a:lnTo>
                    <a:pt x="250" y="60"/>
                  </a:lnTo>
                  <a:lnTo>
                    <a:pt x="243" y="52"/>
                  </a:lnTo>
                  <a:lnTo>
                    <a:pt x="231" y="54"/>
                  </a:lnTo>
                  <a:lnTo>
                    <a:pt x="218" y="43"/>
                  </a:lnTo>
                  <a:lnTo>
                    <a:pt x="213" y="43"/>
                  </a:lnTo>
                  <a:lnTo>
                    <a:pt x="205" y="39"/>
                  </a:lnTo>
                  <a:lnTo>
                    <a:pt x="201" y="31"/>
                  </a:lnTo>
                  <a:lnTo>
                    <a:pt x="203" y="24"/>
                  </a:lnTo>
                  <a:lnTo>
                    <a:pt x="216" y="5"/>
                  </a:lnTo>
                  <a:lnTo>
                    <a:pt x="218" y="0"/>
                  </a:lnTo>
                  <a:lnTo>
                    <a:pt x="113" y="16"/>
                  </a:lnTo>
                  <a:lnTo>
                    <a:pt x="77" y="18"/>
                  </a:lnTo>
                  <a:lnTo>
                    <a:pt x="0" y="30"/>
                  </a:lnTo>
                  <a:lnTo>
                    <a:pt x="32" y="131"/>
                  </a:lnTo>
                  <a:lnTo>
                    <a:pt x="64" y="248"/>
                  </a:lnTo>
                  <a:lnTo>
                    <a:pt x="66" y="251"/>
                  </a:lnTo>
                  <a:lnTo>
                    <a:pt x="68" y="259"/>
                  </a:lnTo>
                  <a:lnTo>
                    <a:pt x="73" y="266"/>
                  </a:lnTo>
                  <a:lnTo>
                    <a:pt x="79" y="280"/>
                  </a:lnTo>
                  <a:lnTo>
                    <a:pt x="87" y="287"/>
                  </a:lnTo>
                  <a:lnTo>
                    <a:pt x="88" y="291"/>
                  </a:lnTo>
                  <a:lnTo>
                    <a:pt x="92" y="298"/>
                  </a:lnTo>
                  <a:lnTo>
                    <a:pt x="90" y="308"/>
                  </a:lnTo>
                  <a:lnTo>
                    <a:pt x="96" y="312"/>
                  </a:lnTo>
                  <a:lnTo>
                    <a:pt x="98" y="319"/>
                  </a:lnTo>
                  <a:lnTo>
                    <a:pt x="92" y="323"/>
                  </a:lnTo>
                  <a:lnTo>
                    <a:pt x="88" y="330"/>
                  </a:lnTo>
                  <a:lnTo>
                    <a:pt x="88" y="344"/>
                  </a:lnTo>
                  <a:lnTo>
                    <a:pt x="85" y="351"/>
                  </a:lnTo>
                  <a:lnTo>
                    <a:pt x="83" y="364"/>
                  </a:lnTo>
                  <a:lnTo>
                    <a:pt x="88" y="377"/>
                  </a:lnTo>
                  <a:lnTo>
                    <a:pt x="94" y="385"/>
                  </a:lnTo>
                  <a:lnTo>
                    <a:pt x="96" y="394"/>
                  </a:lnTo>
                  <a:lnTo>
                    <a:pt x="94" y="402"/>
                  </a:lnTo>
                  <a:lnTo>
                    <a:pt x="96" y="407"/>
                  </a:lnTo>
                  <a:lnTo>
                    <a:pt x="94" y="423"/>
                  </a:lnTo>
                  <a:lnTo>
                    <a:pt x="96" y="430"/>
                  </a:lnTo>
                  <a:lnTo>
                    <a:pt x="102" y="438"/>
                  </a:lnTo>
                  <a:lnTo>
                    <a:pt x="107" y="447"/>
                  </a:lnTo>
                  <a:lnTo>
                    <a:pt x="107" y="451"/>
                  </a:lnTo>
                  <a:lnTo>
                    <a:pt x="117" y="466"/>
                  </a:lnTo>
                  <a:lnTo>
                    <a:pt x="119" y="473"/>
                  </a:lnTo>
                  <a:lnTo>
                    <a:pt x="124" y="479"/>
                  </a:lnTo>
                  <a:lnTo>
                    <a:pt x="359" y="462"/>
                  </a:lnTo>
                  <a:lnTo>
                    <a:pt x="367" y="468"/>
                  </a:lnTo>
                  <a:lnTo>
                    <a:pt x="372" y="481"/>
                  </a:lnTo>
                  <a:lnTo>
                    <a:pt x="380" y="481"/>
                  </a:lnTo>
                  <a:lnTo>
                    <a:pt x="385" y="477"/>
                  </a:lnTo>
                  <a:lnTo>
                    <a:pt x="385" y="462"/>
                  </a:lnTo>
                  <a:lnTo>
                    <a:pt x="385" y="456"/>
                  </a:lnTo>
                  <a:lnTo>
                    <a:pt x="382" y="449"/>
                  </a:lnTo>
                  <a:lnTo>
                    <a:pt x="380" y="443"/>
                  </a:lnTo>
                  <a:lnTo>
                    <a:pt x="382" y="436"/>
                  </a:lnTo>
                  <a:lnTo>
                    <a:pt x="385" y="436"/>
                  </a:lnTo>
                  <a:lnTo>
                    <a:pt x="391" y="430"/>
                  </a:lnTo>
                  <a:lnTo>
                    <a:pt x="399" y="432"/>
                  </a:lnTo>
                  <a:lnTo>
                    <a:pt x="416" y="436"/>
                  </a:lnTo>
                  <a:lnTo>
                    <a:pt x="423" y="438"/>
                  </a:lnTo>
                  <a:lnTo>
                    <a:pt x="427" y="436"/>
                  </a:lnTo>
                  <a:lnTo>
                    <a:pt x="429" y="436"/>
                  </a:lnTo>
                  <a:lnTo>
                    <a:pt x="431" y="428"/>
                  </a:lnTo>
                  <a:lnTo>
                    <a:pt x="425" y="423"/>
                  </a:lnTo>
                  <a:lnTo>
                    <a:pt x="427" y="415"/>
                  </a:lnTo>
                  <a:lnTo>
                    <a:pt x="431" y="409"/>
                  </a:lnTo>
                  <a:lnTo>
                    <a:pt x="425" y="409"/>
                  </a:lnTo>
                  <a:lnTo>
                    <a:pt x="429" y="402"/>
                  </a:lnTo>
                  <a:lnTo>
                    <a:pt x="423" y="396"/>
                  </a:lnTo>
                  <a:lnTo>
                    <a:pt x="429" y="400"/>
                  </a:lnTo>
                  <a:lnTo>
                    <a:pt x="432" y="392"/>
                  </a:lnTo>
                  <a:lnTo>
                    <a:pt x="423" y="392"/>
                  </a:lnTo>
                  <a:lnTo>
                    <a:pt x="427" y="385"/>
                  </a:lnTo>
                  <a:lnTo>
                    <a:pt x="432" y="389"/>
                  </a:lnTo>
                  <a:lnTo>
                    <a:pt x="438" y="379"/>
                  </a:lnTo>
                  <a:lnTo>
                    <a:pt x="440" y="372"/>
                  </a:lnTo>
                  <a:lnTo>
                    <a:pt x="432" y="370"/>
                  </a:lnTo>
                  <a:lnTo>
                    <a:pt x="427" y="370"/>
                  </a:lnTo>
                  <a:lnTo>
                    <a:pt x="419" y="366"/>
                  </a:lnTo>
                  <a:lnTo>
                    <a:pt x="423" y="366"/>
                  </a:lnTo>
                  <a:lnTo>
                    <a:pt x="429" y="368"/>
                  </a:lnTo>
                  <a:lnTo>
                    <a:pt x="436" y="368"/>
                  </a:lnTo>
                  <a:lnTo>
                    <a:pt x="436" y="360"/>
                  </a:lnTo>
                  <a:lnTo>
                    <a:pt x="440" y="360"/>
                  </a:lnTo>
                  <a:lnTo>
                    <a:pt x="444" y="347"/>
                  </a:lnTo>
                  <a:lnTo>
                    <a:pt x="438" y="349"/>
                  </a:lnTo>
                  <a:lnTo>
                    <a:pt x="434" y="345"/>
                  </a:lnTo>
                  <a:lnTo>
                    <a:pt x="440" y="340"/>
                  </a:lnTo>
                  <a:lnTo>
                    <a:pt x="438" y="334"/>
                  </a:lnTo>
                  <a:lnTo>
                    <a:pt x="444" y="338"/>
                  </a:lnTo>
                  <a:lnTo>
                    <a:pt x="448" y="330"/>
                  </a:lnTo>
                  <a:lnTo>
                    <a:pt x="448" y="329"/>
                  </a:lnTo>
                  <a:lnTo>
                    <a:pt x="440" y="330"/>
                  </a:lnTo>
                  <a:lnTo>
                    <a:pt x="438" y="323"/>
                  </a:lnTo>
                  <a:lnTo>
                    <a:pt x="446" y="323"/>
                  </a:lnTo>
                  <a:lnTo>
                    <a:pt x="451" y="315"/>
                  </a:lnTo>
                  <a:lnTo>
                    <a:pt x="444" y="310"/>
                  </a:lnTo>
                  <a:lnTo>
                    <a:pt x="444" y="302"/>
                  </a:lnTo>
                  <a:lnTo>
                    <a:pt x="451" y="306"/>
                  </a:lnTo>
                  <a:lnTo>
                    <a:pt x="459" y="306"/>
                  </a:lnTo>
                  <a:lnTo>
                    <a:pt x="457" y="298"/>
                  </a:lnTo>
                  <a:lnTo>
                    <a:pt x="464" y="295"/>
                  </a:lnTo>
                  <a:lnTo>
                    <a:pt x="466" y="287"/>
                  </a:lnTo>
                  <a:lnTo>
                    <a:pt x="463" y="287"/>
                  </a:lnTo>
                  <a:lnTo>
                    <a:pt x="459" y="285"/>
                  </a:lnTo>
                  <a:lnTo>
                    <a:pt x="455" y="283"/>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2" name="Freeform 123">
              <a:extLst>
                <a:ext uri="{FF2B5EF4-FFF2-40B4-BE49-F238E27FC236}">
                  <a16:creationId xmlns:a16="http://schemas.microsoft.com/office/drawing/2014/main" id="{1CC10F9B-7ADB-5347-B717-6FC786733079}"/>
                </a:ext>
              </a:extLst>
            </p:cNvPr>
            <p:cNvSpPr>
              <a:spLocks/>
            </p:cNvSpPr>
            <p:nvPr/>
          </p:nvSpPr>
          <p:spPr bwMode="auto">
            <a:xfrm>
              <a:off x="4473500" y="2406499"/>
              <a:ext cx="447716" cy="408542"/>
            </a:xfrm>
            <a:custGeom>
              <a:avLst/>
              <a:gdLst>
                <a:gd name="T0" fmla="*/ 124 w 380"/>
                <a:gd name="T1" fmla="*/ 17 h 382"/>
                <a:gd name="T2" fmla="*/ 122 w 380"/>
                <a:gd name="T3" fmla="*/ 64 h 382"/>
                <a:gd name="T4" fmla="*/ 120 w 380"/>
                <a:gd name="T5" fmla="*/ 81 h 382"/>
                <a:gd name="T6" fmla="*/ 120 w 380"/>
                <a:gd name="T7" fmla="*/ 102 h 382"/>
                <a:gd name="T8" fmla="*/ 101 w 380"/>
                <a:gd name="T9" fmla="*/ 137 h 382"/>
                <a:gd name="T10" fmla="*/ 69 w 380"/>
                <a:gd name="T11" fmla="*/ 153 h 382"/>
                <a:gd name="T12" fmla="*/ 56 w 380"/>
                <a:gd name="T13" fmla="*/ 171 h 382"/>
                <a:gd name="T14" fmla="*/ 58 w 380"/>
                <a:gd name="T15" fmla="*/ 192 h 382"/>
                <a:gd name="T16" fmla="*/ 43 w 380"/>
                <a:gd name="T17" fmla="*/ 196 h 382"/>
                <a:gd name="T18" fmla="*/ 30 w 380"/>
                <a:gd name="T19" fmla="*/ 207 h 382"/>
                <a:gd name="T20" fmla="*/ 26 w 380"/>
                <a:gd name="T21" fmla="*/ 224 h 382"/>
                <a:gd name="T22" fmla="*/ 22 w 380"/>
                <a:gd name="T23" fmla="*/ 247 h 382"/>
                <a:gd name="T24" fmla="*/ 7 w 380"/>
                <a:gd name="T25" fmla="*/ 265 h 382"/>
                <a:gd name="T26" fmla="*/ 0 w 380"/>
                <a:gd name="T27" fmla="*/ 271 h 382"/>
                <a:gd name="T28" fmla="*/ 0 w 380"/>
                <a:gd name="T29" fmla="*/ 294 h 382"/>
                <a:gd name="T30" fmla="*/ 24 w 380"/>
                <a:gd name="T31" fmla="*/ 322 h 382"/>
                <a:gd name="T32" fmla="*/ 66 w 380"/>
                <a:gd name="T33" fmla="*/ 352 h 382"/>
                <a:gd name="T34" fmla="*/ 79 w 380"/>
                <a:gd name="T35" fmla="*/ 372 h 382"/>
                <a:gd name="T36" fmla="*/ 116 w 380"/>
                <a:gd name="T37" fmla="*/ 372 h 382"/>
                <a:gd name="T38" fmla="*/ 137 w 380"/>
                <a:gd name="T39" fmla="*/ 371 h 382"/>
                <a:gd name="T40" fmla="*/ 162 w 380"/>
                <a:gd name="T41" fmla="*/ 356 h 382"/>
                <a:gd name="T42" fmla="*/ 184 w 380"/>
                <a:gd name="T43" fmla="*/ 341 h 382"/>
                <a:gd name="T44" fmla="*/ 207 w 380"/>
                <a:gd name="T45" fmla="*/ 331 h 382"/>
                <a:gd name="T46" fmla="*/ 205 w 380"/>
                <a:gd name="T47" fmla="*/ 310 h 382"/>
                <a:gd name="T48" fmla="*/ 222 w 380"/>
                <a:gd name="T49" fmla="*/ 275 h 382"/>
                <a:gd name="T50" fmla="*/ 229 w 380"/>
                <a:gd name="T51" fmla="*/ 247 h 382"/>
                <a:gd name="T52" fmla="*/ 237 w 380"/>
                <a:gd name="T53" fmla="*/ 224 h 382"/>
                <a:gd name="T54" fmla="*/ 252 w 380"/>
                <a:gd name="T55" fmla="*/ 213 h 382"/>
                <a:gd name="T56" fmla="*/ 272 w 380"/>
                <a:gd name="T57" fmla="*/ 216 h 382"/>
                <a:gd name="T58" fmla="*/ 282 w 380"/>
                <a:gd name="T59" fmla="*/ 188 h 382"/>
                <a:gd name="T60" fmla="*/ 293 w 380"/>
                <a:gd name="T61" fmla="*/ 171 h 382"/>
                <a:gd name="T62" fmla="*/ 312 w 380"/>
                <a:gd name="T63" fmla="*/ 156 h 382"/>
                <a:gd name="T64" fmla="*/ 327 w 380"/>
                <a:gd name="T65" fmla="*/ 128 h 382"/>
                <a:gd name="T66" fmla="*/ 327 w 380"/>
                <a:gd name="T67" fmla="*/ 100 h 382"/>
                <a:gd name="T68" fmla="*/ 376 w 380"/>
                <a:gd name="T69" fmla="*/ 111 h 382"/>
                <a:gd name="T70" fmla="*/ 372 w 380"/>
                <a:gd name="T71" fmla="*/ 89 h 382"/>
                <a:gd name="T72" fmla="*/ 366 w 380"/>
                <a:gd name="T73" fmla="*/ 72 h 382"/>
                <a:gd name="T74" fmla="*/ 346 w 380"/>
                <a:gd name="T75" fmla="*/ 68 h 382"/>
                <a:gd name="T76" fmla="*/ 329 w 380"/>
                <a:gd name="T77" fmla="*/ 75 h 382"/>
                <a:gd name="T78" fmla="*/ 314 w 380"/>
                <a:gd name="T79" fmla="*/ 89 h 382"/>
                <a:gd name="T80" fmla="*/ 289 w 380"/>
                <a:gd name="T81" fmla="*/ 83 h 382"/>
                <a:gd name="T82" fmla="*/ 278 w 380"/>
                <a:gd name="T83" fmla="*/ 104 h 382"/>
                <a:gd name="T84" fmla="*/ 263 w 380"/>
                <a:gd name="T85" fmla="*/ 111 h 382"/>
                <a:gd name="T86" fmla="*/ 246 w 380"/>
                <a:gd name="T87" fmla="*/ 132 h 382"/>
                <a:gd name="T88" fmla="*/ 147 w 380"/>
                <a:gd name="T89" fmla="*/ 98 h 382"/>
                <a:gd name="T90" fmla="*/ 120 w 380"/>
                <a:gd name="T91" fmla="*/ 4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0" h="382">
                  <a:moveTo>
                    <a:pt x="120" y="4"/>
                  </a:moveTo>
                  <a:lnTo>
                    <a:pt x="118" y="10"/>
                  </a:lnTo>
                  <a:lnTo>
                    <a:pt x="124" y="17"/>
                  </a:lnTo>
                  <a:lnTo>
                    <a:pt x="128" y="38"/>
                  </a:lnTo>
                  <a:lnTo>
                    <a:pt x="126" y="43"/>
                  </a:lnTo>
                  <a:lnTo>
                    <a:pt x="122" y="64"/>
                  </a:lnTo>
                  <a:lnTo>
                    <a:pt x="124" y="72"/>
                  </a:lnTo>
                  <a:lnTo>
                    <a:pt x="124" y="81"/>
                  </a:lnTo>
                  <a:lnTo>
                    <a:pt x="120" y="81"/>
                  </a:lnTo>
                  <a:lnTo>
                    <a:pt x="120" y="89"/>
                  </a:lnTo>
                  <a:lnTo>
                    <a:pt x="120" y="94"/>
                  </a:lnTo>
                  <a:lnTo>
                    <a:pt x="120" y="102"/>
                  </a:lnTo>
                  <a:lnTo>
                    <a:pt x="118" y="115"/>
                  </a:lnTo>
                  <a:lnTo>
                    <a:pt x="109" y="122"/>
                  </a:lnTo>
                  <a:lnTo>
                    <a:pt x="101" y="137"/>
                  </a:lnTo>
                  <a:lnTo>
                    <a:pt x="86" y="149"/>
                  </a:lnTo>
                  <a:lnTo>
                    <a:pt x="75" y="145"/>
                  </a:lnTo>
                  <a:lnTo>
                    <a:pt x="69" y="153"/>
                  </a:lnTo>
                  <a:lnTo>
                    <a:pt x="69" y="160"/>
                  </a:lnTo>
                  <a:lnTo>
                    <a:pt x="60" y="166"/>
                  </a:lnTo>
                  <a:lnTo>
                    <a:pt x="56" y="171"/>
                  </a:lnTo>
                  <a:lnTo>
                    <a:pt x="56" y="179"/>
                  </a:lnTo>
                  <a:lnTo>
                    <a:pt x="53" y="186"/>
                  </a:lnTo>
                  <a:lnTo>
                    <a:pt x="58" y="192"/>
                  </a:lnTo>
                  <a:lnTo>
                    <a:pt x="54" y="200"/>
                  </a:lnTo>
                  <a:lnTo>
                    <a:pt x="51" y="207"/>
                  </a:lnTo>
                  <a:lnTo>
                    <a:pt x="43" y="196"/>
                  </a:lnTo>
                  <a:lnTo>
                    <a:pt x="37" y="194"/>
                  </a:lnTo>
                  <a:lnTo>
                    <a:pt x="32" y="201"/>
                  </a:lnTo>
                  <a:lnTo>
                    <a:pt x="30" y="207"/>
                  </a:lnTo>
                  <a:lnTo>
                    <a:pt x="30" y="215"/>
                  </a:lnTo>
                  <a:lnTo>
                    <a:pt x="28" y="216"/>
                  </a:lnTo>
                  <a:lnTo>
                    <a:pt x="26" y="224"/>
                  </a:lnTo>
                  <a:lnTo>
                    <a:pt x="28" y="228"/>
                  </a:lnTo>
                  <a:lnTo>
                    <a:pt x="30" y="241"/>
                  </a:lnTo>
                  <a:lnTo>
                    <a:pt x="22" y="247"/>
                  </a:lnTo>
                  <a:lnTo>
                    <a:pt x="22" y="254"/>
                  </a:lnTo>
                  <a:lnTo>
                    <a:pt x="17" y="260"/>
                  </a:lnTo>
                  <a:lnTo>
                    <a:pt x="7" y="265"/>
                  </a:lnTo>
                  <a:lnTo>
                    <a:pt x="0" y="265"/>
                  </a:lnTo>
                  <a:lnTo>
                    <a:pt x="0" y="265"/>
                  </a:lnTo>
                  <a:lnTo>
                    <a:pt x="0" y="271"/>
                  </a:lnTo>
                  <a:lnTo>
                    <a:pt x="4" y="273"/>
                  </a:lnTo>
                  <a:lnTo>
                    <a:pt x="4" y="280"/>
                  </a:lnTo>
                  <a:lnTo>
                    <a:pt x="0" y="294"/>
                  </a:lnTo>
                  <a:lnTo>
                    <a:pt x="15" y="309"/>
                  </a:lnTo>
                  <a:lnTo>
                    <a:pt x="17" y="316"/>
                  </a:lnTo>
                  <a:lnTo>
                    <a:pt x="24" y="322"/>
                  </a:lnTo>
                  <a:lnTo>
                    <a:pt x="37" y="341"/>
                  </a:lnTo>
                  <a:lnTo>
                    <a:pt x="53" y="352"/>
                  </a:lnTo>
                  <a:lnTo>
                    <a:pt x="66" y="352"/>
                  </a:lnTo>
                  <a:lnTo>
                    <a:pt x="66" y="357"/>
                  </a:lnTo>
                  <a:lnTo>
                    <a:pt x="71" y="365"/>
                  </a:lnTo>
                  <a:lnTo>
                    <a:pt x="79" y="372"/>
                  </a:lnTo>
                  <a:lnTo>
                    <a:pt x="92" y="380"/>
                  </a:lnTo>
                  <a:lnTo>
                    <a:pt x="103" y="382"/>
                  </a:lnTo>
                  <a:lnTo>
                    <a:pt x="116" y="372"/>
                  </a:lnTo>
                  <a:lnTo>
                    <a:pt x="118" y="367"/>
                  </a:lnTo>
                  <a:lnTo>
                    <a:pt x="130" y="371"/>
                  </a:lnTo>
                  <a:lnTo>
                    <a:pt x="137" y="371"/>
                  </a:lnTo>
                  <a:lnTo>
                    <a:pt x="152" y="363"/>
                  </a:lnTo>
                  <a:lnTo>
                    <a:pt x="160" y="361"/>
                  </a:lnTo>
                  <a:lnTo>
                    <a:pt x="162" y="356"/>
                  </a:lnTo>
                  <a:lnTo>
                    <a:pt x="162" y="348"/>
                  </a:lnTo>
                  <a:lnTo>
                    <a:pt x="171" y="352"/>
                  </a:lnTo>
                  <a:lnTo>
                    <a:pt x="184" y="341"/>
                  </a:lnTo>
                  <a:lnTo>
                    <a:pt x="192" y="342"/>
                  </a:lnTo>
                  <a:lnTo>
                    <a:pt x="205" y="333"/>
                  </a:lnTo>
                  <a:lnTo>
                    <a:pt x="207" y="331"/>
                  </a:lnTo>
                  <a:lnTo>
                    <a:pt x="205" y="324"/>
                  </a:lnTo>
                  <a:lnTo>
                    <a:pt x="210" y="318"/>
                  </a:lnTo>
                  <a:lnTo>
                    <a:pt x="205" y="310"/>
                  </a:lnTo>
                  <a:lnTo>
                    <a:pt x="207" y="297"/>
                  </a:lnTo>
                  <a:lnTo>
                    <a:pt x="214" y="284"/>
                  </a:lnTo>
                  <a:lnTo>
                    <a:pt x="222" y="275"/>
                  </a:lnTo>
                  <a:lnTo>
                    <a:pt x="224" y="262"/>
                  </a:lnTo>
                  <a:lnTo>
                    <a:pt x="225" y="254"/>
                  </a:lnTo>
                  <a:lnTo>
                    <a:pt x="229" y="247"/>
                  </a:lnTo>
                  <a:lnTo>
                    <a:pt x="233" y="233"/>
                  </a:lnTo>
                  <a:lnTo>
                    <a:pt x="237" y="230"/>
                  </a:lnTo>
                  <a:lnTo>
                    <a:pt x="237" y="224"/>
                  </a:lnTo>
                  <a:lnTo>
                    <a:pt x="237" y="209"/>
                  </a:lnTo>
                  <a:lnTo>
                    <a:pt x="244" y="207"/>
                  </a:lnTo>
                  <a:lnTo>
                    <a:pt x="252" y="213"/>
                  </a:lnTo>
                  <a:lnTo>
                    <a:pt x="252" y="216"/>
                  </a:lnTo>
                  <a:lnTo>
                    <a:pt x="267" y="218"/>
                  </a:lnTo>
                  <a:lnTo>
                    <a:pt x="272" y="216"/>
                  </a:lnTo>
                  <a:lnTo>
                    <a:pt x="276" y="209"/>
                  </a:lnTo>
                  <a:lnTo>
                    <a:pt x="278" y="194"/>
                  </a:lnTo>
                  <a:lnTo>
                    <a:pt x="282" y="188"/>
                  </a:lnTo>
                  <a:lnTo>
                    <a:pt x="284" y="179"/>
                  </a:lnTo>
                  <a:lnTo>
                    <a:pt x="286" y="171"/>
                  </a:lnTo>
                  <a:lnTo>
                    <a:pt x="293" y="171"/>
                  </a:lnTo>
                  <a:lnTo>
                    <a:pt x="301" y="169"/>
                  </a:lnTo>
                  <a:lnTo>
                    <a:pt x="306" y="156"/>
                  </a:lnTo>
                  <a:lnTo>
                    <a:pt x="312" y="156"/>
                  </a:lnTo>
                  <a:lnTo>
                    <a:pt x="318" y="149"/>
                  </a:lnTo>
                  <a:lnTo>
                    <a:pt x="321" y="136"/>
                  </a:lnTo>
                  <a:lnTo>
                    <a:pt x="327" y="128"/>
                  </a:lnTo>
                  <a:lnTo>
                    <a:pt x="325" y="115"/>
                  </a:lnTo>
                  <a:lnTo>
                    <a:pt x="329" y="107"/>
                  </a:lnTo>
                  <a:lnTo>
                    <a:pt x="327" y="100"/>
                  </a:lnTo>
                  <a:lnTo>
                    <a:pt x="335" y="98"/>
                  </a:lnTo>
                  <a:lnTo>
                    <a:pt x="372" y="119"/>
                  </a:lnTo>
                  <a:lnTo>
                    <a:pt x="376" y="111"/>
                  </a:lnTo>
                  <a:lnTo>
                    <a:pt x="380" y="98"/>
                  </a:lnTo>
                  <a:lnTo>
                    <a:pt x="378" y="94"/>
                  </a:lnTo>
                  <a:lnTo>
                    <a:pt x="372" y="89"/>
                  </a:lnTo>
                  <a:lnTo>
                    <a:pt x="370" y="81"/>
                  </a:lnTo>
                  <a:lnTo>
                    <a:pt x="365" y="79"/>
                  </a:lnTo>
                  <a:lnTo>
                    <a:pt x="366" y="72"/>
                  </a:lnTo>
                  <a:lnTo>
                    <a:pt x="366" y="72"/>
                  </a:lnTo>
                  <a:lnTo>
                    <a:pt x="351" y="74"/>
                  </a:lnTo>
                  <a:lnTo>
                    <a:pt x="346" y="68"/>
                  </a:lnTo>
                  <a:lnTo>
                    <a:pt x="338" y="66"/>
                  </a:lnTo>
                  <a:lnTo>
                    <a:pt x="333" y="68"/>
                  </a:lnTo>
                  <a:lnTo>
                    <a:pt x="329" y="75"/>
                  </a:lnTo>
                  <a:lnTo>
                    <a:pt x="321" y="75"/>
                  </a:lnTo>
                  <a:lnTo>
                    <a:pt x="316" y="83"/>
                  </a:lnTo>
                  <a:lnTo>
                    <a:pt x="314" y="89"/>
                  </a:lnTo>
                  <a:lnTo>
                    <a:pt x="304" y="90"/>
                  </a:lnTo>
                  <a:lnTo>
                    <a:pt x="297" y="89"/>
                  </a:lnTo>
                  <a:lnTo>
                    <a:pt x="289" y="83"/>
                  </a:lnTo>
                  <a:lnTo>
                    <a:pt x="288" y="83"/>
                  </a:lnTo>
                  <a:lnTo>
                    <a:pt x="288" y="90"/>
                  </a:lnTo>
                  <a:lnTo>
                    <a:pt x="278" y="104"/>
                  </a:lnTo>
                  <a:lnTo>
                    <a:pt x="271" y="102"/>
                  </a:lnTo>
                  <a:lnTo>
                    <a:pt x="265" y="106"/>
                  </a:lnTo>
                  <a:lnTo>
                    <a:pt x="263" y="111"/>
                  </a:lnTo>
                  <a:lnTo>
                    <a:pt x="256" y="119"/>
                  </a:lnTo>
                  <a:lnTo>
                    <a:pt x="252" y="126"/>
                  </a:lnTo>
                  <a:lnTo>
                    <a:pt x="246" y="132"/>
                  </a:lnTo>
                  <a:lnTo>
                    <a:pt x="241" y="139"/>
                  </a:lnTo>
                  <a:lnTo>
                    <a:pt x="231" y="83"/>
                  </a:lnTo>
                  <a:lnTo>
                    <a:pt x="147" y="98"/>
                  </a:lnTo>
                  <a:lnTo>
                    <a:pt x="130" y="0"/>
                  </a:lnTo>
                  <a:lnTo>
                    <a:pt x="124" y="4"/>
                  </a:lnTo>
                  <a:lnTo>
                    <a:pt x="120" y="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3" name="Freeform 124">
              <a:extLst>
                <a:ext uri="{FF2B5EF4-FFF2-40B4-BE49-F238E27FC236}">
                  <a16:creationId xmlns:a16="http://schemas.microsoft.com/office/drawing/2014/main" id="{653D7166-FCBA-0199-F823-4D527C1C0131}"/>
                </a:ext>
              </a:extLst>
            </p:cNvPr>
            <p:cNvSpPr>
              <a:spLocks/>
            </p:cNvSpPr>
            <p:nvPr/>
          </p:nvSpPr>
          <p:spPr bwMode="auto">
            <a:xfrm>
              <a:off x="4466429" y="3041771"/>
              <a:ext cx="507805" cy="353998"/>
            </a:xfrm>
            <a:custGeom>
              <a:avLst/>
              <a:gdLst>
                <a:gd name="T0" fmla="*/ 218 w 431"/>
                <a:gd name="T1" fmla="*/ 28 h 331"/>
                <a:gd name="T2" fmla="*/ 203 w 431"/>
                <a:gd name="T3" fmla="*/ 4 h 331"/>
                <a:gd name="T4" fmla="*/ 162 w 431"/>
                <a:gd name="T5" fmla="*/ 2 h 331"/>
                <a:gd name="T6" fmla="*/ 72 w 431"/>
                <a:gd name="T7" fmla="*/ 17 h 331"/>
                <a:gd name="T8" fmla="*/ 40 w 431"/>
                <a:gd name="T9" fmla="*/ 32 h 331"/>
                <a:gd name="T10" fmla="*/ 2 w 431"/>
                <a:gd name="T11" fmla="*/ 68 h 331"/>
                <a:gd name="T12" fmla="*/ 12 w 431"/>
                <a:gd name="T13" fmla="*/ 87 h 331"/>
                <a:gd name="T14" fmla="*/ 42 w 431"/>
                <a:gd name="T15" fmla="*/ 96 h 331"/>
                <a:gd name="T16" fmla="*/ 59 w 431"/>
                <a:gd name="T17" fmla="*/ 117 h 331"/>
                <a:gd name="T18" fmla="*/ 92 w 431"/>
                <a:gd name="T19" fmla="*/ 154 h 331"/>
                <a:gd name="T20" fmla="*/ 117 w 431"/>
                <a:gd name="T21" fmla="*/ 177 h 331"/>
                <a:gd name="T22" fmla="*/ 139 w 431"/>
                <a:gd name="T23" fmla="*/ 190 h 331"/>
                <a:gd name="T24" fmla="*/ 147 w 431"/>
                <a:gd name="T25" fmla="*/ 205 h 331"/>
                <a:gd name="T26" fmla="*/ 162 w 431"/>
                <a:gd name="T27" fmla="*/ 218 h 331"/>
                <a:gd name="T28" fmla="*/ 177 w 431"/>
                <a:gd name="T29" fmla="*/ 228 h 331"/>
                <a:gd name="T30" fmla="*/ 200 w 431"/>
                <a:gd name="T31" fmla="*/ 254 h 331"/>
                <a:gd name="T32" fmla="*/ 205 w 431"/>
                <a:gd name="T33" fmla="*/ 275 h 331"/>
                <a:gd name="T34" fmla="*/ 226 w 431"/>
                <a:gd name="T35" fmla="*/ 292 h 331"/>
                <a:gd name="T36" fmla="*/ 235 w 431"/>
                <a:gd name="T37" fmla="*/ 312 h 331"/>
                <a:gd name="T38" fmla="*/ 254 w 431"/>
                <a:gd name="T39" fmla="*/ 327 h 331"/>
                <a:gd name="T40" fmla="*/ 263 w 431"/>
                <a:gd name="T41" fmla="*/ 316 h 331"/>
                <a:gd name="T42" fmla="*/ 271 w 431"/>
                <a:gd name="T43" fmla="*/ 316 h 331"/>
                <a:gd name="T44" fmla="*/ 265 w 431"/>
                <a:gd name="T45" fmla="*/ 299 h 331"/>
                <a:gd name="T46" fmla="*/ 263 w 431"/>
                <a:gd name="T47" fmla="*/ 284 h 331"/>
                <a:gd name="T48" fmla="*/ 273 w 431"/>
                <a:gd name="T49" fmla="*/ 284 h 331"/>
                <a:gd name="T50" fmla="*/ 292 w 431"/>
                <a:gd name="T51" fmla="*/ 295 h 331"/>
                <a:gd name="T52" fmla="*/ 294 w 431"/>
                <a:gd name="T53" fmla="*/ 284 h 331"/>
                <a:gd name="T54" fmla="*/ 277 w 431"/>
                <a:gd name="T55" fmla="*/ 277 h 331"/>
                <a:gd name="T56" fmla="*/ 294 w 431"/>
                <a:gd name="T57" fmla="*/ 273 h 331"/>
                <a:gd name="T58" fmla="*/ 312 w 431"/>
                <a:gd name="T59" fmla="*/ 263 h 331"/>
                <a:gd name="T60" fmla="*/ 322 w 431"/>
                <a:gd name="T61" fmla="*/ 258 h 331"/>
                <a:gd name="T62" fmla="*/ 335 w 431"/>
                <a:gd name="T63" fmla="*/ 248 h 331"/>
                <a:gd name="T64" fmla="*/ 329 w 431"/>
                <a:gd name="T65" fmla="*/ 228 h 331"/>
                <a:gd name="T66" fmla="*/ 344 w 431"/>
                <a:gd name="T67" fmla="*/ 233 h 331"/>
                <a:gd name="T68" fmla="*/ 359 w 431"/>
                <a:gd name="T69" fmla="*/ 218 h 331"/>
                <a:gd name="T70" fmla="*/ 369 w 431"/>
                <a:gd name="T71" fmla="*/ 205 h 331"/>
                <a:gd name="T72" fmla="*/ 382 w 431"/>
                <a:gd name="T73" fmla="*/ 190 h 331"/>
                <a:gd name="T74" fmla="*/ 389 w 431"/>
                <a:gd name="T75" fmla="*/ 183 h 331"/>
                <a:gd name="T76" fmla="*/ 378 w 431"/>
                <a:gd name="T77" fmla="*/ 164 h 331"/>
                <a:gd name="T78" fmla="*/ 380 w 431"/>
                <a:gd name="T79" fmla="*/ 168 h 331"/>
                <a:gd name="T80" fmla="*/ 389 w 431"/>
                <a:gd name="T81" fmla="*/ 154 h 331"/>
                <a:gd name="T82" fmla="*/ 423 w 431"/>
                <a:gd name="T83" fmla="*/ 106 h 331"/>
                <a:gd name="T84" fmla="*/ 427 w 431"/>
                <a:gd name="T85" fmla="*/ 94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1" h="331">
                  <a:moveTo>
                    <a:pt x="316" y="15"/>
                  </a:moveTo>
                  <a:lnTo>
                    <a:pt x="220" y="30"/>
                  </a:lnTo>
                  <a:lnTo>
                    <a:pt x="218" y="28"/>
                  </a:lnTo>
                  <a:lnTo>
                    <a:pt x="218" y="23"/>
                  </a:lnTo>
                  <a:lnTo>
                    <a:pt x="215" y="15"/>
                  </a:lnTo>
                  <a:lnTo>
                    <a:pt x="203" y="4"/>
                  </a:lnTo>
                  <a:lnTo>
                    <a:pt x="198" y="8"/>
                  </a:lnTo>
                  <a:lnTo>
                    <a:pt x="190" y="0"/>
                  </a:lnTo>
                  <a:lnTo>
                    <a:pt x="162" y="2"/>
                  </a:lnTo>
                  <a:lnTo>
                    <a:pt x="85" y="12"/>
                  </a:lnTo>
                  <a:lnTo>
                    <a:pt x="77" y="13"/>
                  </a:lnTo>
                  <a:lnTo>
                    <a:pt x="72" y="17"/>
                  </a:lnTo>
                  <a:lnTo>
                    <a:pt x="57" y="23"/>
                  </a:lnTo>
                  <a:lnTo>
                    <a:pt x="45" y="32"/>
                  </a:lnTo>
                  <a:lnTo>
                    <a:pt x="40" y="32"/>
                  </a:lnTo>
                  <a:lnTo>
                    <a:pt x="17" y="44"/>
                  </a:lnTo>
                  <a:lnTo>
                    <a:pt x="15" y="49"/>
                  </a:lnTo>
                  <a:lnTo>
                    <a:pt x="2" y="68"/>
                  </a:lnTo>
                  <a:lnTo>
                    <a:pt x="0" y="75"/>
                  </a:lnTo>
                  <a:lnTo>
                    <a:pt x="4" y="83"/>
                  </a:lnTo>
                  <a:lnTo>
                    <a:pt x="12" y="87"/>
                  </a:lnTo>
                  <a:lnTo>
                    <a:pt x="17" y="87"/>
                  </a:lnTo>
                  <a:lnTo>
                    <a:pt x="30" y="98"/>
                  </a:lnTo>
                  <a:lnTo>
                    <a:pt x="42" y="96"/>
                  </a:lnTo>
                  <a:lnTo>
                    <a:pt x="49" y="104"/>
                  </a:lnTo>
                  <a:lnTo>
                    <a:pt x="51" y="109"/>
                  </a:lnTo>
                  <a:lnTo>
                    <a:pt x="59" y="117"/>
                  </a:lnTo>
                  <a:lnTo>
                    <a:pt x="60" y="124"/>
                  </a:lnTo>
                  <a:lnTo>
                    <a:pt x="79" y="145"/>
                  </a:lnTo>
                  <a:lnTo>
                    <a:pt x="92" y="154"/>
                  </a:lnTo>
                  <a:lnTo>
                    <a:pt x="106" y="162"/>
                  </a:lnTo>
                  <a:lnTo>
                    <a:pt x="113" y="169"/>
                  </a:lnTo>
                  <a:lnTo>
                    <a:pt x="117" y="177"/>
                  </a:lnTo>
                  <a:lnTo>
                    <a:pt x="122" y="181"/>
                  </a:lnTo>
                  <a:lnTo>
                    <a:pt x="130" y="183"/>
                  </a:lnTo>
                  <a:lnTo>
                    <a:pt x="139" y="190"/>
                  </a:lnTo>
                  <a:lnTo>
                    <a:pt x="145" y="194"/>
                  </a:lnTo>
                  <a:lnTo>
                    <a:pt x="145" y="198"/>
                  </a:lnTo>
                  <a:lnTo>
                    <a:pt x="147" y="205"/>
                  </a:lnTo>
                  <a:lnTo>
                    <a:pt x="154" y="209"/>
                  </a:lnTo>
                  <a:lnTo>
                    <a:pt x="156" y="215"/>
                  </a:lnTo>
                  <a:lnTo>
                    <a:pt x="162" y="218"/>
                  </a:lnTo>
                  <a:lnTo>
                    <a:pt x="162" y="220"/>
                  </a:lnTo>
                  <a:lnTo>
                    <a:pt x="169" y="226"/>
                  </a:lnTo>
                  <a:lnTo>
                    <a:pt x="177" y="228"/>
                  </a:lnTo>
                  <a:lnTo>
                    <a:pt x="190" y="237"/>
                  </a:lnTo>
                  <a:lnTo>
                    <a:pt x="192" y="243"/>
                  </a:lnTo>
                  <a:lnTo>
                    <a:pt x="200" y="254"/>
                  </a:lnTo>
                  <a:lnTo>
                    <a:pt x="203" y="262"/>
                  </a:lnTo>
                  <a:lnTo>
                    <a:pt x="203" y="267"/>
                  </a:lnTo>
                  <a:lnTo>
                    <a:pt x="205" y="275"/>
                  </a:lnTo>
                  <a:lnTo>
                    <a:pt x="211" y="280"/>
                  </a:lnTo>
                  <a:lnTo>
                    <a:pt x="222" y="284"/>
                  </a:lnTo>
                  <a:lnTo>
                    <a:pt x="226" y="292"/>
                  </a:lnTo>
                  <a:lnTo>
                    <a:pt x="230" y="297"/>
                  </a:lnTo>
                  <a:lnTo>
                    <a:pt x="235" y="305"/>
                  </a:lnTo>
                  <a:lnTo>
                    <a:pt x="235" y="312"/>
                  </a:lnTo>
                  <a:lnTo>
                    <a:pt x="235" y="318"/>
                  </a:lnTo>
                  <a:lnTo>
                    <a:pt x="241" y="326"/>
                  </a:lnTo>
                  <a:lnTo>
                    <a:pt x="254" y="327"/>
                  </a:lnTo>
                  <a:lnTo>
                    <a:pt x="258" y="329"/>
                  </a:lnTo>
                  <a:lnTo>
                    <a:pt x="262" y="331"/>
                  </a:lnTo>
                  <a:lnTo>
                    <a:pt x="263" y="316"/>
                  </a:lnTo>
                  <a:lnTo>
                    <a:pt x="267" y="310"/>
                  </a:lnTo>
                  <a:lnTo>
                    <a:pt x="267" y="316"/>
                  </a:lnTo>
                  <a:lnTo>
                    <a:pt x="271" y="316"/>
                  </a:lnTo>
                  <a:lnTo>
                    <a:pt x="277" y="309"/>
                  </a:lnTo>
                  <a:lnTo>
                    <a:pt x="269" y="305"/>
                  </a:lnTo>
                  <a:lnTo>
                    <a:pt x="265" y="299"/>
                  </a:lnTo>
                  <a:lnTo>
                    <a:pt x="263" y="294"/>
                  </a:lnTo>
                  <a:lnTo>
                    <a:pt x="258" y="280"/>
                  </a:lnTo>
                  <a:lnTo>
                    <a:pt x="263" y="284"/>
                  </a:lnTo>
                  <a:lnTo>
                    <a:pt x="265" y="292"/>
                  </a:lnTo>
                  <a:lnTo>
                    <a:pt x="273" y="297"/>
                  </a:lnTo>
                  <a:lnTo>
                    <a:pt x="273" y="284"/>
                  </a:lnTo>
                  <a:lnTo>
                    <a:pt x="278" y="295"/>
                  </a:lnTo>
                  <a:lnTo>
                    <a:pt x="284" y="301"/>
                  </a:lnTo>
                  <a:lnTo>
                    <a:pt x="292" y="295"/>
                  </a:lnTo>
                  <a:lnTo>
                    <a:pt x="295" y="284"/>
                  </a:lnTo>
                  <a:lnTo>
                    <a:pt x="288" y="290"/>
                  </a:lnTo>
                  <a:lnTo>
                    <a:pt x="294" y="284"/>
                  </a:lnTo>
                  <a:lnTo>
                    <a:pt x="292" y="280"/>
                  </a:lnTo>
                  <a:lnTo>
                    <a:pt x="284" y="280"/>
                  </a:lnTo>
                  <a:lnTo>
                    <a:pt x="277" y="277"/>
                  </a:lnTo>
                  <a:lnTo>
                    <a:pt x="271" y="279"/>
                  </a:lnTo>
                  <a:lnTo>
                    <a:pt x="284" y="271"/>
                  </a:lnTo>
                  <a:lnTo>
                    <a:pt x="294" y="273"/>
                  </a:lnTo>
                  <a:lnTo>
                    <a:pt x="299" y="271"/>
                  </a:lnTo>
                  <a:lnTo>
                    <a:pt x="307" y="269"/>
                  </a:lnTo>
                  <a:lnTo>
                    <a:pt x="312" y="263"/>
                  </a:lnTo>
                  <a:lnTo>
                    <a:pt x="309" y="260"/>
                  </a:lnTo>
                  <a:lnTo>
                    <a:pt x="316" y="263"/>
                  </a:lnTo>
                  <a:lnTo>
                    <a:pt x="322" y="258"/>
                  </a:lnTo>
                  <a:lnTo>
                    <a:pt x="329" y="256"/>
                  </a:lnTo>
                  <a:lnTo>
                    <a:pt x="329" y="252"/>
                  </a:lnTo>
                  <a:lnTo>
                    <a:pt x="335" y="248"/>
                  </a:lnTo>
                  <a:lnTo>
                    <a:pt x="339" y="241"/>
                  </a:lnTo>
                  <a:lnTo>
                    <a:pt x="333" y="239"/>
                  </a:lnTo>
                  <a:lnTo>
                    <a:pt x="329" y="228"/>
                  </a:lnTo>
                  <a:lnTo>
                    <a:pt x="335" y="228"/>
                  </a:lnTo>
                  <a:lnTo>
                    <a:pt x="339" y="235"/>
                  </a:lnTo>
                  <a:lnTo>
                    <a:pt x="344" y="233"/>
                  </a:lnTo>
                  <a:lnTo>
                    <a:pt x="352" y="228"/>
                  </a:lnTo>
                  <a:lnTo>
                    <a:pt x="356" y="220"/>
                  </a:lnTo>
                  <a:lnTo>
                    <a:pt x="359" y="218"/>
                  </a:lnTo>
                  <a:lnTo>
                    <a:pt x="357" y="211"/>
                  </a:lnTo>
                  <a:lnTo>
                    <a:pt x="361" y="203"/>
                  </a:lnTo>
                  <a:lnTo>
                    <a:pt x="369" y="205"/>
                  </a:lnTo>
                  <a:lnTo>
                    <a:pt x="374" y="203"/>
                  </a:lnTo>
                  <a:lnTo>
                    <a:pt x="378" y="198"/>
                  </a:lnTo>
                  <a:lnTo>
                    <a:pt x="382" y="190"/>
                  </a:lnTo>
                  <a:lnTo>
                    <a:pt x="378" y="186"/>
                  </a:lnTo>
                  <a:lnTo>
                    <a:pt x="384" y="188"/>
                  </a:lnTo>
                  <a:lnTo>
                    <a:pt x="389" y="183"/>
                  </a:lnTo>
                  <a:lnTo>
                    <a:pt x="386" y="175"/>
                  </a:lnTo>
                  <a:lnTo>
                    <a:pt x="378" y="171"/>
                  </a:lnTo>
                  <a:lnTo>
                    <a:pt x="378" y="164"/>
                  </a:lnTo>
                  <a:lnTo>
                    <a:pt x="382" y="156"/>
                  </a:lnTo>
                  <a:lnTo>
                    <a:pt x="386" y="154"/>
                  </a:lnTo>
                  <a:lnTo>
                    <a:pt x="380" y="168"/>
                  </a:lnTo>
                  <a:lnTo>
                    <a:pt x="387" y="171"/>
                  </a:lnTo>
                  <a:lnTo>
                    <a:pt x="389" y="177"/>
                  </a:lnTo>
                  <a:lnTo>
                    <a:pt x="389" y="154"/>
                  </a:lnTo>
                  <a:lnTo>
                    <a:pt x="393" y="149"/>
                  </a:lnTo>
                  <a:lnTo>
                    <a:pt x="408" y="121"/>
                  </a:lnTo>
                  <a:lnTo>
                    <a:pt x="423" y="106"/>
                  </a:lnTo>
                  <a:lnTo>
                    <a:pt x="431" y="100"/>
                  </a:lnTo>
                  <a:lnTo>
                    <a:pt x="431" y="96"/>
                  </a:lnTo>
                  <a:lnTo>
                    <a:pt x="427" y="94"/>
                  </a:lnTo>
                  <a:lnTo>
                    <a:pt x="316" y="1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4" name="Freeform 122">
              <a:extLst>
                <a:ext uri="{FF2B5EF4-FFF2-40B4-BE49-F238E27FC236}">
                  <a16:creationId xmlns:a16="http://schemas.microsoft.com/office/drawing/2014/main" id="{9D996E27-E9AA-BC60-C54F-8E01A4155B0D}"/>
                </a:ext>
              </a:extLst>
            </p:cNvPr>
            <p:cNvSpPr>
              <a:spLocks/>
            </p:cNvSpPr>
            <p:nvPr/>
          </p:nvSpPr>
          <p:spPr bwMode="auto">
            <a:xfrm>
              <a:off x="4400451" y="2511309"/>
              <a:ext cx="775257" cy="399986"/>
            </a:xfrm>
            <a:custGeom>
              <a:avLst/>
              <a:gdLst>
                <a:gd name="T0" fmla="*/ 472 w 658"/>
                <a:gd name="T1" fmla="*/ 23 h 374"/>
                <a:gd name="T2" fmla="*/ 455 w 658"/>
                <a:gd name="T3" fmla="*/ 0 h 374"/>
                <a:gd name="T4" fmla="*/ 397 w 658"/>
                <a:gd name="T5" fmla="*/ 0 h 374"/>
                <a:gd name="T6" fmla="*/ 389 w 658"/>
                <a:gd name="T7" fmla="*/ 30 h 374"/>
                <a:gd name="T8" fmla="*/ 368 w 658"/>
                <a:gd name="T9" fmla="*/ 58 h 374"/>
                <a:gd name="T10" fmla="*/ 346 w 658"/>
                <a:gd name="T11" fmla="*/ 81 h 374"/>
                <a:gd name="T12" fmla="*/ 334 w 658"/>
                <a:gd name="T13" fmla="*/ 118 h 374"/>
                <a:gd name="T14" fmla="*/ 306 w 658"/>
                <a:gd name="T15" fmla="*/ 109 h 374"/>
                <a:gd name="T16" fmla="*/ 295 w 658"/>
                <a:gd name="T17" fmla="*/ 135 h 374"/>
                <a:gd name="T18" fmla="*/ 284 w 658"/>
                <a:gd name="T19" fmla="*/ 177 h 374"/>
                <a:gd name="T20" fmla="*/ 272 w 658"/>
                <a:gd name="T21" fmla="*/ 220 h 374"/>
                <a:gd name="T22" fmla="*/ 254 w 658"/>
                <a:gd name="T23" fmla="*/ 244 h 374"/>
                <a:gd name="T24" fmla="*/ 224 w 658"/>
                <a:gd name="T25" fmla="*/ 258 h 374"/>
                <a:gd name="T26" fmla="*/ 192 w 658"/>
                <a:gd name="T27" fmla="*/ 273 h 374"/>
                <a:gd name="T28" fmla="*/ 154 w 658"/>
                <a:gd name="T29" fmla="*/ 282 h 374"/>
                <a:gd name="T30" fmla="*/ 128 w 658"/>
                <a:gd name="T31" fmla="*/ 254 h 374"/>
                <a:gd name="T32" fmla="*/ 73 w 658"/>
                <a:gd name="T33" fmla="*/ 318 h 374"/>
                <a:gd name="T34" fmla="*/ 53 w 658"/>
                <a:gd name="T35" fmla="*/ 340 h 374"/>
                <a:gd name="T36" fmla="*/ 21 w 658"/>
                <a:gd name="T37" fmla="*/ 365 h 374"/>
                <a:gd name="T38" fmla="*/ 41 w 658"/>
                <a:gd name="T39" fmla="*/ 370 h 374"/>
                <a:gd name="T40" fmla="*/ 169 w 658"/>
                <a:gd name="T41" fmla="*/ 350 h 374"/>
                <a:gd name="T42" fmla="*/ 466 w 658"/>
                <a:gd name="T43" fmla="*/ 303 h 374"/>
                <a:gd name="T44" fmla="*/ 645 w 658"/>
                <a:gd name="T45" fmla="*/ 265 h 374"/>
                <a:gd name="T46" fmla="*/ 652 w 658"/>
                <a:gd name="T47" fmla="*/ 256 h 374"/>
                <a:gd name="T48" fmla="*/ 641 w 658"/>
                <a:gd name="T49" fmla="*/ 227 h 374"/>
                <a:gd name="T50" fmla="*/ 615 w 658"/>
                <a:gd name="T51" fmla="*/ 239 h 374"/>
                <a:gd name="T52" fmla="*/ 598 w 658"/>
                <a:gd name="T53" fmla="*/ 235 h 374"/>
                <a:gd name="T54" fmla="*/ 579 w 658"/>
                <a:gd name="T55" fmla="*/ 216 h 374"/>
                <a:gd name="T56" fmla="*/ 556 w 658"/>
                <a:gd name="T57" fmla="*/ 211 h 374"/>
                <a:gd name="T58" fmla="*/ 530 w 658"/>
                <a:gd name="T59" fmla="*/ 205 h 374"/>
                <a:gd name="T60" fmla="*/ 556 w 658"/>
                <a:gd name="T61" fmla="*/ 199 h 374"/>
                <a:gd name="T62" fmla="*/ 581 w 658"/>
                <a:gd name="T63" fmla="*/ 212 h 374"/>
                <a:gd name="T64" fmla="*/ 605 w 658"/>
                <a:gd name="T65" fmla="*/ 224 h 374"/>
                <a:gd name="T66" fmla="*/ 601 w 658"/>
                <a:gd name="T67" fmla="*/ 207 h 374"/>
                <a:gd name="T68" fmla="*/ 573 w 658"/>
                <a:gd name="T69" fmla="*/ 190 h 374"/>
                <a:gd name="T70" fmla="*/ 592 w 658"/>
                <a:gd name="T71" fmla="*/ 197 h 374"/>
                <a:gd name="T72" fmla="*/ 600 w 658"/>
                <a:gd name="T73" fmla="*/ 182 h 374"/>
                <a:gd name="T74" fmla="*/ 598 w 658"/>
                <a:gd name="T75" fmla="*/ 169 h 374"/>
                <a:gd name="T76" fmla="*/ 579 w 658"/>
                <a:gd name="T77" fmla="*/ 160 h 374"/>
                <a:gd name="T78" fmla="*/ 551 w 658"/>
                <a:gd name="T79" fmla="*/ 137 h 374"/>
                <a:gd name="T80" fmla="*/ 522 w 658"/>
                <a:gd name="T81" fmla="*/ 115 h 374"/>
                <a:gd name="T82" fmla="*/ 537 w 658"/>
                <a:gd name="T83" fmla="*/ 122 h 374"/>
                <a:gd name="T84" fmla="*/ 562 w 658"/>
                <a:gd name="T85" fmla="*/ 141 h 374"/>
                <a:gd name="T86" fmla="*/ 590 w 658"/>
                <a:gd name="T87" fmla="*/ 156 h 374"/>
                <a:gd name="T88" fmla="*/ 596 w 658"/>
                <a:gd name="T89" fmla="*/ 133 h 374"/>
                <a:gd name="T90" fmla="*/ 575 w 658"/>
                <a:gd name="T91" fmla="*/ 118 h 374"/>
                <a:gd name="T92" fmla="*/ 560 w 658"/>
                <a:gd name="T93" fmla="*/ 105 h 374"/>
                <a:gd name="T94" fmla="*/ 534 w 658"/>
                <a:gd name="T95" fmla="*/ 107 h 374"/>
                <a:gd name="T96" fmla="*/ 507 w 658"/>
                <a:gd name="T97" fmla="*/ 96 h 374"/>
                <a:gd name="T98" fmla="*/ 496 w 658"/>
                <a:gd name="T99" fmla="*/ 90 h 374"/>
                <a:gd name="T100" fmla="*/ 504 w 658"/>
                <a:gd name="T101" fmla="*/ 66 h 374"/>
                <a:gd name="T102" fmla="*/ 509 w 658"/>
                <a:gd name="T103" fmla="*/ 45 h 374"/>
                <a:gd name="T104" fmla="*/ 492 w 658"/>
                <a:gd name="T105" fmla="*/ 28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8" h="374">
                  <a:moveTo>
                    <a:pt x="492" y="28"/>
                  </a:moveTo>
                  <a:lnTo>
                    <a:pt x="489" y="24"/>
                  </a:lnTo>
                  <a:lnTo>
                    <a:pt x="481" y="23"/>
                  </a:lnTo>
                  <a:lnTo>
                    <a:pt x="472" y="23"/>
                  </a:lnTo>
                  <a:lnTo>
                    <a:pt x="464" y="17"/>
                  </a:lnTo>
                  <a:lnTo>
                    <a:pt x="466" y="11"/>
                  </a:lnTo>
                  <a:lnTo>
                    <a:pt x="462" y="4"/>
                  </a:lnTo>
                  <a:lnTo>
                    <a:pt x="455" y="0"/>
                  </a:lnTo>
                  <a:lnTo>
                    <a:pt x="442" y="0"/>
                  </a:lnTo>
                  <a:lnTo>
                    <a:pt x="438" y="13"/>
                  </a:lnTo>
                  <a:lnTo>
                    <a:pt x="434" y="21"/>
                  </a:lnTo>
                  <a:lnTo>
                    <a:pt x="397" y="0"/>
                  </a:lnTo>
                  <a:lnTo>
                    <a:pt x="389" y="2"/>
                  </a:lnTo>
                  <a:lnTo>
                    <a:pt x="391" y="9"/>
                  </a:lnTo>
                  <a:lnTo>
                    <a:pt x="387" y="17"/>
                  </a:lnTo>
                  <a:lnTo>
                    <a:pt x="389" y="30"/>
                  </a:lnTo>
                  <a:lnTo>
                    <a:pt x="383" y="38"/>
                  </a:lnTo>
                  <a:lnTo>
                    <a:pt x="380" y="51"/>
                  </a:lnTo>
                  <a:lnTo>
                    <a:pt x="374" y="58"/>
                  </a:lnTo>
                  <a:lnTo>
                    <a:pt x="368" y="58"/>
                  </a:lnTo>
                  <a:lnTo>
                    <a:pt x="363" y="71"/>
                  </a:lnTo>
                  <a:lnTo>
                    <a:pt x="355" y="73"/>
                  </a:lnTo>
                  <a:lnTo>
                    <a:pt x="348" y="73"/>
                  </a:lnTo>
                  <a:lnTo>
                    <a:pt x="346" y="81"/>
                  </a:lnTo>
                  <a:lnTo>
                    <a:pt x="344" y="90"/>
                  </a:lnTo>
                  <a:lnTo>
                    <a:pt x="340" y="96"/>
                  </a:lnTo>
                  <a:lnTo>
                    <a:pt x="338" y="111"/>
                  </a:lnTo>
                  <a:lnTo>
                    <a:pt x="334" y="118"/>
                  </a:lnTo>
                  <a:lnTo>
                    <a:pt x="329" y="120"/>
                  </a:lnTo>
                  <a:lnTo>
                    <a:pt x="314" y="118"/>
                  </a:lnTo>
                  <a:lnTo>
                    <a:pt x="314" y="115"/>
                  </a:lnTo>
                  <a:lnTo>
                    <a:pt x="306" y="109"/>
                  </a:lnTo>
                  <a:lnTo>
                    <a:pt x="299" y="111"/>
                  </a:lnTo>
                  <a:lnTo>
                    <a:pt x="299" y="126"/>
                  </a:lnTo>
                  <a:lnTo>
                    <a:pt x="299" y="132"/>
                  </a:lnTo>
                  <a:lnTo>
                    <a:pt x="295" y="135"/>
                  </a:lnTo>
                  <a:lnTo>
                    <a:pt x="291" y="149"/>
                  </a:lnTo>
                  <a:lnTo>
                    <a:pt x="287" y="156"/>
                  </a:lnTo>
                  <a:lnTo>
                    <a:pt x="286" y="164"/>
                  </a:lnTo>
                  <a:lnTo>
                    <a:pt x="284" y="177"/>
                  </a:lnTo>
                  <a:lnTo>
                    <a:pt x="276" y="186"/>
                  </a:lnTo>
                  <a:lnTo>
                    <a:pt x="269" y="199"/>
                  </a:lnTo>
                  <a:lnTo>
                    <a:pt x="267" y="212"/>
                  </a:lnTo>
                  <a:lnTo>
                    <a:pt x="272" y="220"/>
                  </a:lnTo>
                  <a:lnTo>
                    <a:pt x="267" y="226"/>
                  </a:lnTo>
                  <a:lnTo>
                    <a:pt x="269" y="233"/>
                  </a:lnTo>
                  <a:lnTo>
                    <a:pt x="267" y="235"/>
                  </a:lnTo>
                  <a:lnTo>
                    <a:pt x="254" y="244"/>
                  </a:lnTo>
                  <a:lnTo>
                    <a:pt x="246" y="243"/>
                  </a:lnTo>
                  <a:lnTo>
                    <a:pt x="233" y="254"/>
                  </a:lnTo>
                  <a:lnTo>
                    <a:pt x="224" y="250"/>
                  </a:lnTo>
                  <a:lnTo>
                    <a:pt x="224" y="258"/>
                  </a:lnTo>
                  <a:lnTo>
                    <a:pt x="222" y="263"/>
                  </a:lnTo>
                  <a:lnTo>
                    <a:pt x="214" y="265"/>
                  </a:lnTo>
                  <a:lnTo>
                    <a:pt x="199" y="273"/>
                  </a:lnTo>
                  <a:lnTo>
                    <a:pt x="192" y="273"/>
                  </a:lnTo>
                  <a:lnTo>
                    <a:pt x="180" y="269"/>
                  </a:lnTo>
                  <a:lnTo>
                    <a:pt x="178" y="274"/>
                  </a:lnTo>
                  <a:lnTo>
                    <a:pt x="165" y="284"/>
                  </a:lnTo>
                  <a:lnTo>
                    <a:pt x="154" y="282"/>
                  </a:lnTo>
                  <a:lnTo>
                    <a:pt x="141" y="274"/>
                  </a:lnTo>
                  <a:lnTo>
                    <a:pt x="133" y="267"/>
                  </a:lnTo>
                  <a:lnTo>
                    <a:pt x="128" y="259"/>
                  </a:lnTo>
                  <a:lnTo>
                    <a:pt x="128" y="254"/>
                  </a:lnTo>
                  <a:lnTo>
                    <a:pt x="101" y="286"/>
                  </a:lnTo>
                  <a:lnTo>
                    <a:pt x="77" y="303"/>
                  </a:lnTo>
                  <a:lnTo>
                    <a:pt x="73" y="310"/>
                  </a:lnTo>
                  <a:lnTo>
                    <a:pt x="73" y="318"/>
                  </a:lnTo>
                  <a:lnTo>
                    <a:pt x="64" y="323"/>
                  </a:lnTo>
                  <a:lnTo>
                    <a:pt x="64" y="329"/>
                  </a:lnTo>
                  <a:lnTo>
                    <a:pt x="58" y="336"/>
                  </a:lnTo>
                  <a:lnTo>
                    <a:pt x="53" y="340"/>
                  </a:lnTo>
                  <a:lnTo>
                    <a:pt x="45" y="346"/>
                  </a:lnTo>
                  <a:lnTo>
                    <a:pt x="43" y="352"/>
                  </a:lnTo>
                  <a:lnTo>
                    <a:pt x="28" y="359"/>
                  </a:lnTo>
                  <a:lnTo>
                    <a:pt x="21" y="365"/>
                  </a:lnTo>
                  <a:lnTo>
                    <a:pt x="13" y="367"/>
                  </a:lnTo>
                  <a:lnTo>
                    <a:pt x="0" y="374"/>
                  </a:lnTo>
                  <a:lnTo>
                    <a:pt x="26" y="370"/>
                  </a:lnTo>
                  <a:lnTo>
                    <a:pt x="41" y="370"/>
                  </a:lnTo>
                  <a:lnTo>
                    <a:pt x="98" y="361"/>
                  </a:lnTo>
                  <a:lnTo>
                    <a:pt x="133" y="357"/>
                  </a:lnTo>
                  <a:lnTo>
                    <a:pt x="160" y="350"/>
                  </a:lnTo>
                  <a:lnTo>
                    <a:pt x="169" y="350"/>
                  </a:lnTo>
                  <a:lnTo>
                    <a:pt x="184" y="350"/>
                  </a:lnTo>
                  <a:lnTo>
                    <a:pt x="210" y="348"/>
                  </a:lnTo>
                  <a:lnTo>
                    <a:pt x="278" y="336"/>
                  </a:lnTo>
                  <a:lnTo>
                    <a:pt x="466" y="303"/>
                  </a:lnTo>
                  <a:lnTo>
                    <a:pt x="560" y="284"/>
                  </a:lnTo>
                  <a:lnTo>
                    <a:pt x="643" y="265"/>
                  </a:lnTo>
                  <a:lnTo>
                    <a:pt x="641" y="261"/>
                  </a:lnTo>
                  <a:lnTo>
                    <a:pt x="645" y="265"/>
                  </a:lnTo>
                  <a:lnTo>
                    <a:pt x="648" y="263"/>
                  </a:lnTo>
                  <a:lnTo>
                    <a:pt x="647" y="258"/>
                  </a:lnTo>
                  <a:lnTo>
                    <a:pt x="647" y="250"/>
                  </a:lnTo>
                  <a:lnTo>
                    <a:pt x="652" y="256"/>
                  </a:lnTo>
                  <a:lnTo>
                    <a:pt x="656" y="263"/>
                  </a:lnTo>
                  <a:lnTo>
                    <a:pt x="658" y="261"/>
                  </a:lnTo>
                  <a:lnTo>
                    <a:pt x="647" y="241"/>
                  </a:lnTo>
                  <a:lnTo>
                    <a:pt x="641" y="227"/>
                  </a:lnTo>
                  <a:lnTo>
                    <a:pt x="620" y="227"/>
                  </a:lnTo>
                  <a:lnTo>
                    <a:pt x="615" y="226"/>
                  </a:lnTo>
                  <a:lnTo>
                    <a:pt x="613" y="235"/>
                  </a:lnTo>
                  <a:lnTo>
                    <a:pt x="615" y="239"/>
                  </a:lnTo>
                  <a:lnTo>
                    <a:pt x="609" y="235"/>
                  </a:lnTo>
                  <a:lnTo>
                    <a:pt x="603" y="235"/>
                  </a:lnTo>
                  <a:lnTo>
                    <a:pt x="596" y="241"/>
                  </a:lnTo>
                  <a:lnTo>
                    <a:pt x="598" y="235"/>
                  </a:lnTo>
                  <a:lnTo>
                    <a:pt x="592" y="227"/>
                  </a:lnTo>
                  <a:lnTo>
                    <a:pt x="584" y="224"/>
                  </a:lnTo>
                  <a:lnTo>
                    <a:pt x="584" y="224"/>
                  </a:lnTo>
                  <a:lnTo>
                    <a:pt x="579" y="216"/>
                  </a:lnTo>
                  <a:lnTo>
                    <a:pt x="577" y="211"/>
                  </a:lnTo>
                  <a:lnTo>
                    <a:pt x="569" y="212"/>
                  </a:lnTo>
                  <a:lnTo>
                    <a:pt x="562" y="211"/>
                  </a:lnTo>
                  <a:lnTo>
                    <a:pt x="556" y="211"/>
                  </a:lnTo>
                  <a:lnTo>
                    <a:pt x="543" y="207"/>
                  </a:lnTo>
                  <a:lnTo>
                    <a:pt x="522" y="207"/>
                  </a:lnTo>
                  <a:lnTo>
                    <a:pt x="524" y="203"/>
                  </a:lnTo>
                  <a:lnTo>
                    <a:pt x="530" y="205"/>
                  </a:lnTo>
                  <a:lnTo>
                    <a:pt x="545" y="201"/>
                  </a:lnTo>
                  <a:lnTo>
                    <a:pt x="553" y="207"/>
                  </a:lnTo>
                  <a:lnTo>
                    <a:pt x="556" y="207"/>
                  </a:lnTo>
                  <a:lnTo>
                    <a:pt x="556" y="199"/>
                  </a:lnTo>
                  <a:lnTo>
                    <a:pt x="562" y="207"/>
                  </a:lnTo>
                  <a:lnTo>
                    <a:pt x="569" y="211"/>
                  </a:lnTo>
                  <a:lnTo>
                    <a:pt x="575" y="205"/>
                  </a:lnTo>
                  <a:lnTo>
                    <a:pt x="581" y="212"/>
                  </a:lnTo>
                  <a:lnTo>
                    <a:pt x="588" y="218"/>
                  </a:lnTo>
                  <a:lnTo>
                    <a:pt x="596" y="220"/>
                  </a:lnTo>
                  <a:lnTo>
                    <a:pt x="601" y="227"/>
                  </a:lnTo>
                  <a:lnTo>
                    <a:pt x="605" y="224"/>
                  </a:lnTo>
                  <a:lnTo>
                    <a:pt x="609" y="222"/>
                  </a:lnTo>
                  <a:lnTo>
                    <a:pt x="611" y="216"/>
                  </a:lnTo>
                  <a:lnTo>
                    <a:pt x="609" y="209"/>
                  </a:lnTo>
                  <a:lnTo>
                    <a:pt x="601" y="207"/>
                  </a:lnTo>
                  <a:lnTo>
                    <a:pt x="600" y="199"/>
                  </a:lnTo>
                  <a:lnTo>
                    <a:pt x="592" y="201"/>
                  </a:lnTo>
                  <a:lnTo>
                    <a:pt x="579" y="196"/>
                  </a:lnTo>
                  <a:lnTo>
                    <a:pt x="573" y="190"/>
                  </a:lnTo>
                  <a:lnTo>
                    <a:pt x="558" y="179"/>
                  </a:lnTo>
                  <a:lnTo>
                    <a:pt x="566" y="179"/>
                  </a:lnTo>
                  <a:lnTo>
                    <a:pt x="579" y="192"/>
                  </a:lnTo>
                  <a:lnTo>
                    <a:pt x="592" y="197"/>
                  </a:lnTo>
                  <a:lnTo>
                    <a:pt x="596" y="190"/>
                  </a:lnTo>
                  <a:lnTo>
                    <a:pt x="590" y="184"/>
                  </a:lnTo>
                  <a:lnTo>
                    <a:pt x="592" y="182"/>
                  </a:lnTo>
                  <a:lnTo>
                    <a:pt x="600" y="182"/>
                  </a:lnTo>
                  <a:lnTo>
                    <a:pt x="605" y="188"/>
                  </a:lnTo>
                  <a:lnTo>
                    <a:pt x="607" y="182"/>
                  </a:lnTo>
                  <a:lnTo>
                    <a:pt x="603" y="169"/>
                  </a:lnTo>
                  <a:lnTo>
                    <a:pt x="598" y="169"/>
                  </a:lnTo>
                  <a:lnTo>
                    <a:pt x="590" y="167"/>
                  </a:lnTo>
                  <a:lnTo>
                    <a:pt x="594" y="165"/>
                  </a:lnTo>
                  <a:lnTo>
                    <a:pt x="586" y="160"/>
                  </a:lnTo>
                  <a:lnTo>
                    <a:pt x="579" y="160"/>
                  </a:lnTo>
                  <a:lnTo>
                    <a:pt x="573" y="154"/>
                  </a:lnTo>
                  <a:lnTo>
                    <a:pt x="571" y="150"/>
                  </a:lnTo>
                  <a:lnTo>
                    <a:pt x="556" y="145"/>
                  </a:lnTo>
                  <a:lnTo>
                    <a:pt x="551" y="137"/>
                  </a:lnTo>
                  <a:lnTo>
                    <a:pt x="545" y="133"/>
                  </a:lnTo>
                  <a:lnTo>
                    <a:pt x="539" y="130"/>
                  </a:lnTo>
                  <a:lnTo>
                    <a:pt x="536" y="124"/>
                  </a:lnTo>
                  <a:lnTo>
                    <a:pt x="522" y="115"/>
                  </a:lnTo>
                  <a:lnTo>
                    <a:pt x="517" y="115"/>
                  </a:lnTo>
                  <a:lnTo>
                    <a:pt x="522" y="113"/>
                  </a:lnTo>
                  <a:lnTo>
                    <a:pt x="530" y="117"/>
                  </a:lnTo>
                  <a:lnTo>
                    <a:pt x="537" y="122"/>
                  </a:lnTo>
                  <a:lnTo>
                    <a:pt x="545" y="130"/>
                  </a:lnTo>
                  <a:lnTo>
                    <a:pt x="551" y="132"/>
                  </a:lnTo>
                  <a:lnTo>
                    <a:pt x="556" y="139"/>
                  </a:lnTo>
                  <a:lnTo>
                    <a:pt x="562" y="141"/>
                  </a:lnTo>
                  <a:lnTo>
                    <a:pt x="575" y="150"/>
                  </a:lnTo>
                  <a:lnTo>
                    <a:pt x="583" y="152"/>
                  </a:lnTo>
                  <a:lnTo>
                    <a:pt x="583" y="154"/>
                  </a:lnTo>
                  <a:lnTo>
                    <a:pt x="590" y="156"/>
                  </a:lnTo>
                  <a:lnTo>
                    <a:pt x="594" y="147"/>
                  </a:lnTo>
                  <a:lnTo>
                    <a:pt x="594" y="139"/>
                  </a:lnTo>
                  <a:lnTo>
                    <a:pt x="588" y="132"/>
                  </a:lnTo>
                  <a:lnTo>
                    <a:pt x="596" y="133"/>
                  </a:lnTo>
                  <a:lnTo>
                    <a:pt x="596" y="126"/>
                  </a:lnTo>
                  <a:lnTo>
                    <a:pt x="581" y="120"/>
                  </a:lnTo>
                  <a:lnTo>
                    <a:pt x="575" y="120"/>
                  </a:lnTo>
                  <a:lnTo>
                    <a:pt x="575" y="118"/>
                  </a:lnTo>
                  <a:lnTo>
                    <a:pt x="568" y="118"/>
                  </a:lnTo>
                  <a:lnTo>
                    <a:pt x="568" y="115"/>
                  </a:lnTo>
                  <a:lnTo>
                    <a:pt x="562" y="109"/>
                  </a:lnTo>
                  <a:lnTo>
                    <a:pt x="560" y="105"/>
                  </a:lnTo>
                  <a:lnTo>
                    <a:pt x="547" y="109"/>
                  </a:lnTo>
                  <a:lnTo>
                    <a:pt x="545" y="107"/>
                  </a:lnTo>
                  <a:lnTo>
                    <a:pt x="537" y="107"/>
                  </a:lnTo>
                  <a:lnTo>
                    <a:pt x="534" y="107"/>
                  </a:lnTo>
                  <a:lnTo>
                    <a:pt x="522" y="96"/>
                  </a:lnTo>
                  <a:lnTo>
                    <a:pt x="522" y="90"/>
                  </a:lnTo>
                  <a:lnTo>
                    <a:pt x="515" y="90"/>
                  </a:lnTo>
                  <a:lnTo>
                    <a:pt x="507" y="96"/>
                  </a:lnTo>
                  <a:lnTo>
                    <a:pt x="502" y="98"/>
                  </a:lnTo>
                  <a:lnTo>
                    <a:pt x="496" y="98"/>
                  </a:lnTo>
                  <a:lnTo>
                    <a:pt x="492" y="90"/>
                  </a:lnTo>
                  <a:lnTo>
                    <a:pt x="496" y="90"/>
                  </a:lnTo>
                  <a:lnTo>
                    <a:pt x="494" y="83"/>
                  </a:lnTo>
                  <a:lnTo>
                    <a:pt x="498" y="62"/>
                  </a:lnTo>
                  <a:lnTo>
                    <a:pt x="502" y="66"/>
                  </a:lnTo>
                  <a:lnTo>
                    <a:pt x="504" y="66"/>
                  </a:lnTo>
                  <a:lnTo>
                    <a:pt x="506" y="62"/>
                  </a:lnTo>
                  <a:lnTo>
                    <a:pt x="504" y="58"/>
                  </a:lnTo>
                  <a:lnTo>
                    <a:pt x="511" y="53"/>
                  </a:lnTo>
                  <a:lnTo>
                    <a:pt x="509" y="45"/>
                  </a:lnTo>
                  <a:lnTo>
                    <a:pt x="507" y="41"/>
                  </a:lnTo>
                  <a:lnTo>
                    <a:pt x="506" y="34"/>
                  </a:lnTo>
                  <a:lnTo>
                    <a:pt x="500" y="30"/>
                  </a:lnTo>
                  <a:lnTo>
                    <a:pt x="492" y="2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5" name="Freeform 132">
              <a:extLst>
                <a:ext uri="{FF2B5EF4-FFF2-40B4-BE49-F238E27FC236}">
                  <a16:creationId xmlns:a16="http://schemas.microsoft.com/office/drawing/2014/main" id="{D7E53F5F-9FC8-58AF-20AD-28573B149EFD}"/>
                </a:ext>
              </a:extLst>
            </p:cNvPr>
            <p:cNvSpPr>
              <a:spLocks/>
            </p:cNvSpPr>
            <p:nvPr/>
          </p:nvSpPr>
          <p:spPr bwMode="auto">
            <a:xfrm>
              <a:off x="5140362" y="2613979"/>
              <a:ext cx="41237" cy="110157"/>
            </a:xfrm>
            <a:custGeom>
              <a:avLst/>
              <a:gdLst>
                <a:gd name="T0" fmla="*/ 15 w 35"/>
                <a:gd name="T1" fmla="*/ 13 h 103"/>
                <a:gd name="T2" fmla="*/ 9 w 35"/>
                <a:gd name="T3" fmla="*/ 19 h 103"/>
                <a:gd name="T4" fmla="*/ 15 w 35"/>
                <a:gd name="T5" fmla="*/ 24 h 103"/>
                <a:gd name="T6" fmla="*/ 13 w 35"/>
                <a:gd name="T7" fmla="*/ 32 h 103"/>
                <a:gd name="T8" fmla="*/ 7 w 35"/>
                <a:gd name="T9" fmla="*/ 32 h 103"/>
                <a:gd name="T10" fmla="*/ 5 w 35"/>
                <a:gd name="T11" fmla="*/ 45 h 103"/>
                <a:gd name="T12" fmla="*/ 2 w 35"/>
                <a:gd name="T13" fmla="*/ 56 h 103"/>
                <a:gd name="T14" fmla="*/ 0 w 35"/>
                <a:gd name="T15" fmla="*/ 71 h 103"/>
                <a:gd name="T16" fmla="*/ 2 w 35"/>
                <a:gd name="T17" fmla="*/ 79 h 103"/>
                <a:gd name="T18" fmla="*/ 0 w 35"/>
                <a:gd name="T19" fmla="*/ 81 h 103"/>
                <a:gd name="T20" fmla="*/ 0 w 35"/>
                <a:gd name="T21" fmla="*/ 94 h 103"/>
                <a:gd name="T22" fmla="*/ 7 w 35"/>
                <a:gd name="T23" fmla="*/ 103 h 103"/>
                <a:gd name="T24" fmla="*/ 13 w 35"/>
                <a:gd name="T25" fmla="*/ 90 h 103"/>
                <a:gd name="T26" fmla="*/ 13 w 35"/>
                <a:gd name="T27" fmla="*/ 79 h 103"/>
                <a:gd name="T28" fmla="*/ 13 w 35"/>
                <a:gd name="T29" fmla="*/ 71 h 103"/>
                <a:gd name="T30" fmla="*/ 17 w 35"/>
                <a:gd name="T31" fmla="*/ 64 h 103"/>
                <a:gd name="T32" fmla="*/ 19 w 35"/>
                <a:gd name="T33" fmla="*/ 58 h 103"/>
                <a:gd name="T34" fmla="*/ 24 w 35"/>
                <a:gd name="T35" fmla="*/ 62 h 103"/>
                <a:gd name="T36" fmla="*/ 26 w 35"/>
                <a:gd name="T37" fmla="*/ 62 h 103"/>
                <a:gd name="T38" fmla="*/ 28 w 35"/>
                <a:gd name="T39" fmla="*/ 54 h 103"/>
                <a:gd name="T40" fmla="*/ 26 w 35"/>
                <a:gd name="T41" fmla="*/ 41 h 103"/>
                <a:gd name="T42" fmla="*/ 30 w 35"/>
                <a:gd name="T43" fmla="*/ 28 h 103"/>
                <a:gd name="T44" fmla="*/ 34 w 35"/>
                <a:gd name="T45" fmla="*/ 17 h 103"/>
                <a:gd name="T46" fmla="*/ 34 w 35"/>
                <a:gd name="T47" fmla="*/ 11 h 103"/>
                <a:gd name="T48" fmla="*/ 35 w 35"/>
                <a:gd name="T49" fmla="*/ 0 h 103"/>
                <a:gd name="T50" fmla="*/ 20 w 35"/>
                <a:gd name="T51" fmla="*/ 6 h 103"/>
                <a:gd name="T52" fmla="*/ 15 w 35"/>
                <a:gd name="T53"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103">
                  <a:moveTo>
                    <a:pt x="15" y="13"/>
                  </a:moveTo>
                  <a:lnTo>
                    <a:pt x="9" y="19"/>
                  </a:lnTo>
                  <a:lnTo>
                    <a:pt x="15" y="24"/>
                  </a:lnTo>
                  <a:lnTo>
                    <a:pt x="13" y="32"/>
                  </a:lnTo>
                  <a:lnTo>
                    <a:pt x="7" y="32"/>
                  </a:lnTo>
                  <a:lnTo>
                    <a:pt x="5" y="45"/>
                  </a:lnTo>
                  <a:lnTo>
                    <a:pt x="2" y="56"/>
                  </a:lnTo>
                  <a:lnTo>
                    <a:pt x="0" y="71"/>
                  </a:lnTo>
                  <a:lnTo>
                    <a:pt x="2" y="79"/>
                  </a:lnTo>
                  <a:lnTo>
                    <a:pt x="0" y="81"/>
                  </a:lnTo>
                  <a:lnTo>
                    <a:pt x="0" y="94"/>
                  </a:lnTo>
                  <a:lnTo>
                    <a:pt x="7" y="103"/>
                  </a:lnTo>
                  <a:lnTo>
                    <a:pt x="13" y="90"/>
                  </a:lnTo>
                  <a:lnTo>
                    <a:pt x="13" y="79"/>
                  </a:lnTo>
                  <a:lnTo>
                    <a:pt x="13" y="71"/>
                  </a:lnTo>
                  <a:lnTo>
                    <a:pt x="17" y="64"/>
                  </a:lnTo>
                  <a:lnTo>
                    <a:pt x="19" y="58"/>
                  </a:lnTo>
                  <a:lnTo>
                    <a:pt x="24" y="62"/>
                  </a:lnTo>
                  <a:lnTo>
                    <a:pt x="26" y="62"/>
                  </a:lnTo>
                  <a:lnTo>
                    <a:pt x="28" y="54"/>
                  </a:lnTo>
                  <a:lnTo>
                    <a:pt x="26" y="41"/>
                  </a:lnTo>
                  <a:lnTo>
                    <a:pt x="30" y="28"/>
                  </a:lnTo>
                  <a:lnTo>
                    <a:pt x="34" y="17"/>
                  </a:lnTo>
                  <a:lnTo>
                    <a:pt x="34" y="11"/>
                  </a:lnTo>
                  <a:lnTo>
                    <a:pt x="35" y="0"/>
                  </a:lnTo>
                  <a:lnTo>
                    <a:pt x="20" y="6"/>
                  </a:lnTo>
                  <a:lnTo>
                    <a:pt x="15" y="1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6" name="Freeform 14">
              <a:extLst>
                <a:ext uri="{FF2B5EF4-FFF2-40B4-BE49-F238E27FC236}">
                  <a16:creationId xmlns:a16="http://schemas.microsoft.com/office/drawing/2014/main" id="{4CF99B97-B19E-908A-657E-17396D6DBC47}"/>
                </a:ext>
              </a:extLst>
            </p:cNvPr>
            <p:cNvSpPr>
              <a:spLocks/>
            </p:cNvSpPr>
            <p:nvPr/>
          </p:nvSpPr>
          <p:spPr bwMode="auto">
            <a:xfrm>
              <a:off x="478218" y="2049292"/>
              <a:ext cx="816494" cy="1241668"/>
            </a:xfrm>
            <a:custGeom>
              <a:avLst/>
              <a:gdLst>
                <a:gd name="T0" fmla="*/ 628 w 693"/>
                <a:gd name="T1" fmla="*/ 1156 h 1161"/>
                <a:gd name="T2" fmla="*/ 628 w 693"/>
                <a:gd name="T3" fmla="*/ 1129 h 1161"/>
                <a:gd name="T4" fmla="*/ 624 w 693"/>
                <a:gd name="T5" fmla="*/ 1105 h 1161"/>
                <a:gd name="T6" fmla="*/ 643 w 693"/>
                <a:gd name="T7" fmla="*/ 1071 h 1161"/>
                <a:gd name="T8" fmla="*/ 654 w 693"/>
                <a:gd name="T9" fmla="*/ 1030 h 1161"/>
                <a:gd name="T10" fmla="*/ 693 w 693"/>
                <a:gd name="T11" fmla="*/ 1000 h 1161"/>
                <a:gd name="T12" fmla="*/ 673 w 693"/>
                <a:gd name="T13" fmla="*/ 964 h 1161"/>
                <a:gd name="T14" fmla="*/ 661 w 693"/>
                <a:gd name="T15" fmla="*/ 926 h 1161"/>
                <a:gd name="T16" fmla="*/ 325 w 693"/>
                <a:gd name="T17" fmla="*/ 327 h 1161"/>
                <a:gd name="T18" fmla="*/ 62 w 693"/>
                <a:gd name="T19" fmla="*/ 0 h 1161"/>
                <a:gd name="T20" fmla="*/ 58 w 693"/>
                <a:gd name="T21" fmla="*/ 35 h 1161"/>
                <a:gd name="T22" fmla="*/ 39 w 693"/>
                <a:gd name="T23" fmla="*/ 94 h 1161"/>
                <a:gd name="T24" fmla="*/ 30 w 693"/>
                <a:gd name="T25" fmla="*/ 120 h 1161"/>
                <a:gd name="T26" fmla="*/ 13 w 693"/>
                <a:gd name="T27" fmla="*/ 137 h 1161"/>
                <a:gd name="T28" fmla="*/ 0 w 693"/>
                <a:gd name="T29" fmla="*/ 176 h 1161"/>
                <a:gd name="T30" fmla="*/ 24 w 693"/>
                <a:gd name="T31" fmla="*/ 233 h 1161"/>
                <a:gd name="T32" fmla="*/ 24 w 693"/>
                <a:gd name="T33" fmla="*/ 261 h 1161"/>
                <a:gd name="T34" fmla="*/ 13 w 693"/>
                <a:gd name="T35" fmla="*/ 319 h 1161"/>
                <a:gd name="T36" fmla="*/ 30 w 693"/>
                <a:gd name="T37" fmla="*/ 374 h 1161"/>
                <a:gd name="T38" fmla="*/ 45 w 693"/>
                <a:gd name="T39" fmla="*/ 402 h 1161"/>
                <a:gd name="T40" fmla="*/ 52 w 693"/>
                <a:gd name="T41" fmla="*/ 421 h 1161"/>
                <a:gd name="T42" fmla="*/ 43 w 693"/>
                <a:gd name="T43" fmla="*/ 436 h 1161"/>
                <a:gd name="T44" fmla="*/ 56 w 693"/>
                <a:gd name="T45" fmla="*/ 453 h 1161"/>
                <a:gd name="T46" fmla="*/ 81 w 693"/>
                <a:gd name="T47" fmla="*/ 468 h 1161"/>
                <a:gd name="T48" fmla="*/ 84 w 693"/>
                <a:gd name="T49" fmla="*/ 441 h 1161"/>
                <a:gd name="T50" fmla="*/ 111 w 693"/>
                <a:gd name="T51" fmla="*/ 455 h 1161"/>
                <a:gd name="T52" fmla="*/ 143 w 693"/>
                <a:gd name="T53" fmla="*/ 460 h 1161"/>
                <a:gd name="T54" fmla="*/ 146 w 693"/>
                <a:gd name="T55" fmla="*/ 464 h 1161"/>
                <a:gd name="T56" fmla="*/ 165 w 693"/>
                <a:gd name="T57" fmla="*/ 473 h 1161"/>
                <a:gd name="T58" fmla="*/ 120 w 693"/>
                <a:gd name="T59" fmla="*/ 456 h 1161"/>
                <a:gd name="T60" fmla="*/ 90 w 693"/>
                <a:gd name="T61" fmla="*/ 455 h 1161"/>
                <a:gd name="T62" fmla="*/ 92 w 693"/>
                <a:gd name="T63" fmla="*/ 483 h 1161"/>
                <a:gd name="T64" fmla="*/ 103 w 693"/>
                <a:gd name="T65" fmla="*/ 518 h 1161"/>
                <a:gd name="T66" fmla="*/ 79 w 693"/>
                <a:gd name="T67" fmla="*/ 498 h 1161"/>
                <a:gd name="T68" fmla="*/ 82 w 693"/>
                <a:gd name="T69" fmla="*/ 475 h 1161"/>
                <a:gd name="T70" fmla="*/ 66 w 693"/>
                <a:gd name="T71" fmla="*/ 502 h 1161"/>
                <a:gd name="T72" fmla="*/ 66 w 693"/>
                <a:gd name="T73" fmla="*/ 534 h 1161"/>
                <a:gd name="T74" fmla="*/ 86 w 693"/>
                <a:gd name="T75" fmla="*/ 573 h 1161"/>
                <a:gd name="T76" fmla="*/ 101 w 693"/>
                <a:gd name="T77" fmla="*/ 601 h 1161"/>
                <a:gd name="T78" fmla="*/ 82 w 693"/>
                <a:gd name="T79" fmla="*/ 643 h 1161"/>
                <a:gd name="T80" fmla="*/ 105 w 693"/>
                <a:gd name="T81" fmla="*/ 684 h 1161"/>
                <a:gd name="T82" fmla="*/ 118 w 693"/>
                <a:gd name="T83" fmla="*/ 725 h 1161"/>
                <a:gd name="T84" fmla="*/ 144 w 693"/>
                <a:gd name="T85" fmla="*/ 767 h 1161"/>
                <a:gd name="T86" fmla="*/ 150 w 693"/>
                <a:gd name="T87" fmla="*/ 787 h 1161"/>
                <a:gd name="T88" fmla="*/ 148 w 693"/>
                <a:gd name="T89" fmla="*/ 825 h 1161"/>
                <a:gd name="T90" fmla="*/ 141 w 693"/>
                <a:gd name="T91" fmla="*/ 853 h 1161"/>
                <a:gd name="T92" fmla="*/ 176 w 693"/>
                <a:gd name="T93" fmla="*/ 872 h 1161"/>
                <a:gd name="T94" fmla="*/ 210 w 693"/>
                <a:gd name="T95" fmla="*/ 889 h 1161"/>
                <a:gd name="T96" fmla="*/ 248 w 693"/>
                <a:gd name="T97" fmla="*/ 911 h 1161"/>
                <a:gd name="T98" fmla="*/ 306 w 693"/>
                <a:gd name="T99" fmla="*/ 951 h 1161"/>
                <a:gd name="T100" fmla="*/ 312 w 693"/>
                <a:gd name="T101" fmla="*/ 979 h 1161"/>
                <a:gd name="T102" fmla="*/ 329 w 693"/>
                <a:gd name="T103" fmla="*/ 987 h 1161"/>
                <a:gd name="T104" fmla="*/ 355 w 693"/>
                <a:gd name="T105" fmla="*/ 1015 h 1161"/>
                <a:gd name="T106" fmla="*/ 391 w 693"/>
                <a:gd name="T107" fmla="*/ 1086 h 1161"/>
                <a:gd name="T108" fmla="*/ 389 w 693"/>
                <a:gd name="T109" fmla="*/ 1116 h 1161"/>
                <a:gd name="T110" fmla="*/ 393 w 693"/>
                <a:gd name="T111" fmla="*/ 1128 h 1161"/>
                <a:gd name="T112" fmla="*/ 613 w 693"/>
                <a:gd name="T113" fmla="*/ 116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3" h="1161">
                  <a:moveTo>
                    <a:pt x="616" y="1160"/>
                  </a:moveTo>
                  <a:lnTo>
                    <a:pt x="620" y="1161"/>
                  </a:lnTo>
                  <a:lnTo>
                    <a:pt x="626" y="1161"/>
                  </a:lnTo>
                  <a:lnTo>
                    <a:pt x="628" y="1156"/>
                  </a:lnTo>
                  <a:lnTo>
                    <a:pt x="635" y="1150"/>
                  </a:lnTo>
                  <a:lnTo>
                    <a:pt x="635" y="1139"/>
                  </a:lnTo>
                  <a:lnTo>
                    <a:pt x="635" y="1133"/>
                  </a:lnTo>
                  <a:lnTo>
                    <a:pt x="628" y="1129"/>
                  </a:lnTo>
                  <a:lnTo>
                    <a:pt x="620" y="1126"/>
                  </a:lnTo>
                  <a:lnTo>
                    <a:pt x="620" y="1120"/>
                  </a:lnTo>
                  <a:lnTo>
                    <a:pt x="622" y="1113"/>
                  </a:lnTo>
                  <a:lnTo>
                    <a:pt x="624" y="1105"/>
                  </a:lnTo>
                  <a:lnTo>
                    <a:pt x="620" y="1097"/>
                  </a:lnTo>
                  <a:lnTo>
                    <a:pt x="624" y="1092"/>
                  </a:lnTo>
                  <a:lnTo>
                    <a:pt x="631" y="1086"/>
                  </a:lnTo>
                  <a:lnTo>
                    <a:pt x="643" y="1071"/>
                  </a:lnTo>
                  <a:lnTo>
                    <a:pt x="646" y="1062"/>
                  </a:lnTo>
                  <a:lnTo>
                    <a:pt x="650" y="1056"/>
                  </a:lnTo>
                  <a:lnTo>
                    <a:pt x="650" y="1043"/>
                  </a:lnTo>
                  <a:lnTo>
                    <a:pt x="654" y="1030"/>
                  </a:lnTo>
                  <a:lnTo>
                    <a:pt x="660" y="1026"/>
                  </a:lnTo>
                  <a:lnTo>
                    <a:pt x="663" y="1020"/>
                  </a:lnTo>
                  <a:lnTo>
                    <a:pt x="686" y="1007"/>
                  </a:lnTo>
                  <a:lnTo>
                    <a:pt x="693" y="1000"/>
                  </a:lnTo>
                  <a:lnTo>
                    <a:pt x="688" y="994"/>
                  </a:lnTo>
                  <a:lnTo>
                    <a:pt x="675" y="979"/>
                  </a:lnTo>
                  <a:lnTo>
                    <a:pt x="676" y="972"/>
                  </a:lnTo>
                  <a:lnTo>
                    <a:pt x="673" y="964"/>
                  </a:lnTo>
                  <a:lnTo>
                    <a:pt x="673" y="958"/>
                  </a:lnTo>
                  <a:lnTo>
                    <a:pt x="669" y="949"/>
                  </a:lnTo>
                  <a:lnTo>
                    <a:pt x="661" y="934"/>
                  </a:lnTo>
                  <a:lnTo>
                    <a:pt x="661" y="926"/>
                  </a:lnTo>
                  <a:lnTo>
                    <a:pt x="663" y="921"/>
                  </a:lnTo>
                  <a:lnTo>
                    <a:pt x="556" y="765"/>
                  </a:lnTo>
                  <a:lnTo>
                    <a:pt x="306" y="398"/>
                  </a:lnTo>
                  <a:lnTo>
                    <a:pt x="325" y="327"/>
                  </a:lnTo>
                  <a:lnTo>
                    <a:pt x="383" y="84"/>
                  </a:lnTo>
                  <a:lnTo>
                    <a:pt x="238" y="47"/>
                  </a:lnTo>
                  <a:lnTo>
                    <a:pt x="66" y="0"/>
                  </a:lnTo>
                  <a:lnTo>
                    <a:pt x="62" y="0"/>
                  </a:lnTo>
                  <a:lnTo>
                    <a:pt x="58" y="13"/>
                  </a:lnTo>
                  <a:lnTo>
                    <a:pt x="54" y="20"/>
                  </a:lnTo>
                  <a:lnTo>
                    <a:pt x="58" y="28"/>
                  </a:lnTo>
                  <a:lnTo>
                    <a:pt x="58" y="35"/>
                  </a:lnTo>
                  <a:lnTo>
                    <a:pt x="58" y="48"/>
                  </a:lnTo>
                  <a:lnTo>
                    <a:pt x="58" y="50"/>
                  </a:lnTo>
                  <a:lnTo>
                    <a:pt x="56" y="64"/>
                  </a:lnTo>
                  <a:lnTo>
                    <a:pt x="39" y="94"/>
                  </a:lnTo>
                  <a:lnTo>
                    <a:pt x="41" y="99"/>
                  </a:lnTo>
                  <a:lnTo>
                    <a:pt x="37" y="107"/>
                  </a:lnTo>
                  <a:lnTo>
                    <a:pt x="34" y="112"/>
                  </a:lnTo>
                  <a:lnTo>
                    <a:pt x="30" y="120"/>
                  </a:lnTo>
                  <a:lnTo>
                    <a:pt x="32" y="122"/>
                  </a:lnTo>
                  <a:lnTo>
                    <a:pt x="24" y="127"/>
                  </a:lnTo>
                  <a:lnTo>
                    <a:pt x="19" y="131"/>
                  </a:lnTo>
                  <a:lnTo>
                    <a:pt x="13" y="137"/>
                  </a:lnTo>
                  <a:lnTo>
                    <a:pt x="7" y="144"/>
                  </a:lnTo>
                  <a:lnTo>
                    <a:pt x="2" y="158"/>
                  </a:lnTo>
                  <a:lnTo>
                    <a:pt x="2" y="169"/>
                  </a:lnTo>
                  <a:lnTo>
                    <a:pt x="0" y="176"/>
                  </a:lnTo>
                  <a:lnTo>
                    <a:pt x="13" y="197"/>
                  </a:lnTo>
                  <a:lnTo>
                    <a:pt x="13" y="205"/>
                  </a:lnTo>
                  <a:lnTo>
                    <a:pt x="19" y="210"/>
                  </a:lnTo>
                  <a:lnTo>
                    <a:pt x="24" y="233"/>
                  </a:lnTo>
                  <a:lnTo>
                    <a:pt x="24" y="238"/>
                  </a:lnTo>
                  <a:lnTo>
                    <a:pt x="26" y="246"/>
                  </a:lnTo>
                  <a:lnTo>
                    <a:pt x="24" y="252"/>
                  </a:lnTo>
                  <a:lnTo>
                    <a:pt x="24" y="261"/>
                  </a:lnTo>
                  <a:lnTo>
                    <a:pt x="20" y="268"/>
                  </a:lnTo>
                  <a:lnTo>
                    <a:pt x="13" y="282"/>
                  </a:lnTo>
                  <a:lnTo>
                    <a:pt x="15" y="308"/>
                  </a:lnTo>
                  <a:lnTo>
                    <a:pt x="13" y="319"/>
                  </a:lnTo>
                  <a:lnTo>
                    <a:pt x="7" y="327"/>
                  </a:lnTo>
                  <a:lnTo>
                    <a:pt x="13" y="340"/>
                  </a:lnTo>
                  <a:lnTo>
                    <a:pt x="22" y="353"/>
                  </a:lnTo>
                  <a:lnTo>
                    <a:pt x="30" y="374"/>
                  </a:lnTo>
                  <a:lnTo>
                    <a:pt x="34" y="381"/>
                  </a:lnTo>
                  <a:lnTo>
                    <a:pt x="39" y="389"/>
                  </a:lnTo>
                  <a:lnTo>
                    <a:pt x="43" y="394"/>
                  </a:lnTo>
                  <a:lnTo>
                    <a:pt x="45" y="402"/>
                  </a:lnTo>
                  <a:lnTo>
                    <a:pt x="43" y="409"/>
                  </a:lnTo>
                  <a:lnTo>
                    <a:pt x="45" y="406"/>
                  </a:lnTo>
                  <a:lnTo>
                    <a:pt x="45" y="408"/>
                  </a:lnTo>
                  <a:lnTo>
                    <a:pt x="52" y="421"/>
                  </a:lnTo>
                  <a:lnTo>
                    <a:pt x="54" y="434"/>
                  </a:lnTo>
                  <a:lnTo>
                    <a:pt x="49" y="421"/>
                  </a:lnTo>
                  <a:lnTo>
                    <a:pt x="47" y="428"/>
                  </a:lnTo>
                  <a:lnTo>
                    <a:pt x="43" y="436"/>
                  </a:lnTo>
                  <a:lnTo>
                    <a:pt x="41" y="443"/>
                  </a:lnTo>
                  <a:lnTo>
                    <a:pt x="47" y="438"/>
                  </a:lnTo>
                  <a:lnTo>
                    <a:pt x="54" y="445"/>
                  </a:lnTo>
                  <a:lnTo>
                    <a:pt x="56" y="453"/>
                  </a:lnTo>
                  <a:lnTo>
                    <a:pt x="64" y="456"/>
                  </a:lnTo>
                  <a:lnTo>
                    <a:pt x="67" y="464"/>
                  </a:lnTo>
                  <a:lnTo>
                    <a:pt x="75" y="471"/>
                  </a:lnTo>
                  <a:lnTo>
                    <a:pt x="81" y="468"/>
                  </a:lnTo>
                  <a:lnTo>
                    <a:pt x="77" y="460"/>
                  </a:lnTo>
                  <a:lnTo>
                    <a:pt x="82" y="455"/>
                  </a:lnTo>
                  <a:lnTo>
                    <a:pt x="81" y="447"/>
                  </a:lnTo>
                  <a:lnTo>
                    <a:pt x="84" y="441"/>
                  </a:lnTo>
                  <a:lnTo>
                    <a:pt x="92" y="438"/>
                  </a:lnTo>
                  <a:lnTo>
                    <a:pt x="99" y="443"/>
                  </a:lnTo>
                  <a:lnTo>
                    <a:pt x="103" y="451"/>
                  </a:lnTo>
                  <a:lnTo>
                    <a:pt x="111" y="455"/>
                  </a:lnTo>
                  <a:lnTo>
                    <a:pt x="116" y="453"/>
                  </a:lnTo>
                  <a:lnTo>
                    <a:pt x="124" y="453"/>
                  </a:lnTo>
                  <a:lnTo>
                    <a:pt x="129" y="458"/>
                  </a:lnTo>
                  <a:lnTo>
                    <a:pt x="143" y="460"/>
                  </a:lnTo>
                  <a:lnTo>
                    <a:pt x="148" y="455"/>
                  </a:lnTo>
                  <a:lnTo>
                    <a:pt x="146" y="458"/>
                  </a:lnTo>
                  <a:lnTo>
                    <a:pt x="141" y="464"/>
                  </a:lnTo>
                  <a:lnTo>
                    <a:pt x="146" y="464"/>
                  </a:lnTo>
                  <a:lnTo>
                    <a:pt x="154" y="460"/>
                  </a:lnTo>
                  <a:lnTo>
                    <a:pt x="156" y="460"/>
                  </a:lnTo>
                  <a:lnTo>
                    <a:pt x="161" y="468"/>
                  </a:lnTo>
                  <a:lnTo>
                    <a:pt x="165" y="473"/>
                  </a:lnTo>
                  <a:lnTo>
                    <a:pt x="165" y="475"/>
                  </a:lnTo>
                  <a:lnTo>
                    <a:pt x="156" y="460"/>
                  </a:lnTo>
                  <a:lnTo>
                    <a:pt x="141" y="466"/>
                  </a:lnTo>
                  <a:lnTo>
                    <a:pt x="120" y="456"/>
                  </a:lnTo>
                  <a:lnTo>
                    <a:pt x="111" y="456"/>
                  </a:lnTo>
                  <a:lnTo>
                    <a:pt x="103" y="453"/>
                  </a:lnTo>
                  <a:lnTo>
                    <a:pt x="97" y="455"/>
                  </a:lnTo>
                  <a:lnTo>
                    <a:pt x="90" y="455"/>
                  </a:lnTo>
                  <a:lnTo>
                    <a:pt x="86" y="462"/>
                  </a:lnTo>
                  <a:lnTo>
                    <a:pt x="92" y="468"/>
                  </a:lnTo>
                  <a:lnTo>
                    <a:pt x="90" y="475"/>
                  </a:lnTo>
                  <a:lnTo>
                    <a:pt x="92" y="483"/>
                  </a:lnTo>
                  <a:lnTo>
                    <a:pt x="96" y="485"/>
                  </a:lnTo>
                  <a:lnTo>
                    <a:pt x="97" y="498"/>
                  </a:lnTo>
                  <a:lnTo>
                    <a:pt x="97" y="511"/>
                  </a:lnTo>
                  <a:lnTo>
                    <a:pt x="103" y="518"/>
                  </a:lnTo>
                  <a:lnTo>
                    <a:pt x="97" y="517"/>
                  </a:lnTo>
                  <a:lnTo>
                    <a:pt x="90" y="509"/>
                  </a:lnTo>
                  <a:lnTo>
                    <a:pt x="86" y="502"/>
                  </a:lnTo>
                  <a:lnTo>
                    <a:pt x="79" y="498"/>
                  </a:lnTo>
                  <a:lnTo>
                    <a:pt x="81" y="490"/>
                  </a:lnTo>
                  <a:lnTo>
                    <a:pt x="84" y="485"/>
                  </a:lnTo>
                  <a:lnTo>
                    <a:pt x="82" y="477"/>
                  </a:lnTo>
                  <a:lnTo>
                    <a:pt x="82" y="475"/>
                  </a:lnTo>
                  <a:lnTo>
                    <a:pt x="75" y="475"/>
                  </a:lnTo>
                  <a:lnTo>
                    <a:pt x="71" y="481"/>
                  </a:lnTo>
                  <a:lnTo>
                    <a:pt x="71" y="487"/>
                  </a:lnTo>
                  <a:lnTo>
                    <a:pt x="66" y="502"/>
                  </a:lnTo>
                  <a:lnTo>
                    <a:pt x="69" y="507"/>
                  </a:lnTo>
                  <a:lnTo>
                    <a:pt x="69" y="522"/>
                  </a:lnTo>
                  <a:lnTo>
                    <a:pt x="67" y="528"/>
                  </a:lnTo>
                  <a:lnTo>
                    <a:pt x="66" y="534"/>
                  </a:lnTo>
                  <a:lnTo>
                    <a:pt x="66" y="539"/>
                  </a:lnTo>
                  <a:lnTo>
                    <a:pt x="67" y="547"/>
                  </a:lnTo>
                  <a:lnTo>
                    <a:pt x="79" y="567"/>
                  </a:lnTo>
                  <a:lnTo>
                    <a:pt x="86" y="573"/>
                  </a:lnTo>
                  <a:lnTo>
                    <a:pt x="99" y="573"/>
                  </a:lnTo>
                  <a:lnTo>
                    <a:pt x="103" y="588"/>
                  </a:lnTo>
                  <a:lnTo>
                    <a:pt x="103" y="603"/>
                  </a:lnTo>
                  <a:lnTo>
                    <a:pt x="101" y="601"/>
                  </a:lnTo>
                  <a:lnTo>
                    <a:pt x="97" y="607"/>
                  </a:lnTo>
                  <a:lnTo>
                    <a:pt x="84" y="614"/>
                  </a:lnTo>
                  <a:lnTo>
                    <a:pt x="84" y="629"/>
                  </a:lnTo>
                  <a:lnTo>
                    <a:pt x="82" y="643"/>
                  </a:lnTo>
                  <a:lnTo>
                    <a:pt x="86" y="650"/>
                  </a:lnTo>
                  <a:lnTo>
                    <a:pt x="97" y="663"/>
                  </a:lnTo>
                  <a:lnTo>
                    <a:pt x="99" y="678"/>
                  </a:lnTo>
                  <a:lnTo>
                    <a:pt x="105" y="684"/>
                  </a:lnTo>
                  <a:lnTo>
                    <a:pt x="107" y="697"/>
                  </a:lnTo>
                  <a:lnTo>
                    <a:pt x="114" y="710"/>
                  </a:lnTo>
                  <a:lnTo>
                    <a:pt x="114" y="718"/>
                  </a:lnTo>
                  <a:lnTo>
                    <a:pt x="118" y="725"/>
                  </a:lnTo>
                  <a:lnTo>
                    <a:pt x="126" y="733"/>
                  </a:lnTo>
                  <a:lnTo>
                    <a:pt x="129" y="746"/>
                  </a:lnTo>
                  <a:lnTo>
                    <a:pt x="143" y="759"/>
                  </a:lnTo>
                  <a:lnTo>
                    <a:pt x="144" y="767"/>
                  </a:lnTo>
                  <a:lnTo>
                    <a:pt x="139" y="770"/>
                  </a:lnTo>
                  <a:lnTo>
                    <a:pt x="137" y="778"/>
                  </a:lnTo>
                  <a:lnTo>
                    <a:pt x="143" y="785"/>
                  </a:lnTo>
                  <a:lnTo>
                    <a:pt x="150" y="787"/>
                  </a:lnTo>
                  <a:lnTo>
                    <a:pt x="156" y="795"/>
                  </a:lnTo>
                  <a:lnTo>
                    <a:pt x="156" y="802"/>
                  </a:lnTo>
                  <a:lnTo>
                    <a:pt x="148" y="812"/>
                  </a:lnTo>
                  <a:lnTo>
                    <a:pt x="148" y="825"/>
                  </a:lnTo>
                  <a:lnTo>
                    <a:pt x="144" y="832"/>
                  </a:lnTo>
                  <a:lnTo>
                    <a:pt x="146" y="840"/>
                  </a:lnTo>
                  <a:lnTo>
                    <a:pt x="141" y="847"/>
                  </a:lnTo>
                  <a:lnTo>
                    <a:pt x="141" y="853"/>
                  </a:lnTo>
                  <a:lnTo>
                    <a:pt x="146" y="855"/>
                  </a:lnTo>
                  <a:lnTo>
                    <a:pt x="150" y="862"/>
                  </a:lnTo>
                  <a:lnTo>
                    <a:pt x="156" y="870"/>
                  </a:lnTo>
                  <a:lnTo>
                    <a:pt x="176" y="872"/>
                  </a:lnTo>
                  <a:lnTo>
                    <a:pt x="184" y="876"/>
                  </a:lnTo>
                  <a:lnTo>
                    <a:pt x="191" y="876"/>
                  </a:lnTo>
                  <a:lnTo>
                    <a:pt x="205" y="885"/>
                  </a:lnTo>
                  <a:lnTo>
                    <a:pt x="210" y="889"/>
                  </a:lnTo>
                  <a:lnTo>
                    <a:pt x="225" y="889"/>
                  </a:lnTo>
                  <a:lnTo>
                    <a:pt x="237" y="898"/>
                  </a:lnTo>
                  <a:lnTo>
                    <a:pt x="240" y="906"/>
                  </a:lnTo>
                  <a:lnTo>
                    <a:pt x="248" y="911"/>
                  </a:lnTo>
                  <a:lnTo>
                    <a:pt x="250" y="925"/>
                  </a:lnTo>
                  <a:lnTo>
                    <a:pt x="265" y="938"/>
                  </a:lnTo>
                  <a:lnTo>
                    <a:pt x="278" y="945"/>
                  </a:lnTo>
                  <a:lnTo>
                    <a:pt x="306" y="951"/>
                  </a:lnTo>
                  <a:lnTo>
                    <a:pt x="308" y="953"/>
                  </a:lnTo>
                  <a:lnTo>
                    <a:pt x="312" y="966"/>
                  </a:lnTo>
                  <a:lnTo>
                    <a:pt x="314" y="973"/>
                  </a:lnTo>
                  <a:lnTo>
                    <a:pt x="312" y="979"/>
                  </a:lnTo>
                  <a:lnTo>
                    <a:pt x="312" y="987"/>
                  </a:lnTo>
                  <a:lnTo>
                    <a:pt x="319" y="990"/>
                  </a:lnTo>
                  <a:lnTo>
                    <a:pt x="323" y="985"/>
                  </a:lnTo>
                  <a:lnTo>
                    <a:pt x="329" y="987"/>
                  </a:lnTo>
                  <a:lnTo>
                    <a:pt x="336" y="990"/>
                  </a:lnTo>
                  <a:lnTo>
                    <a:pt x="344" y="1002"/>
                  </a:lnTo>
                  <a:lnTo>
                    <a:pt x="348" y="1009"/>
                  </a:lnTo>
                  <a:lnTo>
                    <a:pt x="355" y="1015"/>
                  </a:lnTo>
                  <a:lnTo>
                    <a:pt x="378" y="1043"/>
                  </a:lnTo>
                  <a:lnTo>
                    <a:pt x="385" y="1058"/>
                  </a:lnTo>
                  <a:lnTo>
                    <a:pt x="389" y="1073"/>
                  </a:lnTo>
                  <a:lnTo>
                    <a:pt x="391" y="1086"/>
                  </a:lnTo>
                  <a:lnTo>
                    <a:pt x="389" y="1101"/>
                  </a:lnTo>
                  <a:lnTo>
                    <a:pt x="387" y="1114"/>
                  </a:lnTo>
                  <a:lnTo>
                    <a:pt x="387" y="1122"/>
                  </a:lnTo>
                  <a:lnTo>
                    <a:pt x="389" y="1116"/>
                  </a:lnTo>
                  <a:lnTo>
                    <a:pt x="394" y="1120"/>
                  </a:lnTo>
                  <a:lnTo>
                    <a:pt x="393" y="1128"/>
                  </a:lnTo>
                  <a:lnTo>
                    <a:pt x="389" y="1120"/>
                  </a:lnTo>
                  <a:lnTo>
                    <a:pt x="393" y="1128"/>
                  </a:lnTo>
                  <a:lnTo>
                    <a:pt x="394" y="1137"/>
                  </a:lnTo>
                  <a:lnTo>
                    <a:pt x="398" y="1139"/>
                  </a:lnTo>
                  <a:lnTo>
                    <a:pt x="611" y="1160"/>
                  </a:lnTo>
                  <a:lnTo>
                    <a:pt x="613" y="1160"/>
                  </a:lnTo>
                  <a:lnTo>
                    <a:pt x="616" y="116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7" name="Freeform 309">
              <a:extLst>
                <a:ext uri="{FF2B5EF4-FFF2-40B4-BE49-F238E27FC236}">
                  <a16:creationId xmlns:a16="http://schemas.microsoft.com/office/drawing/2014/main" id="{A4DC4E25-FE15-5BFE-BEB2-468070E22369}"/>
                </a:ext>
              </a:extLst>
            </p:cNvPr>
            <p:cNvSpPr>
              <a:spLocks/>
            </p:cNvSpPr>
            <p:nvPr/>
          </p:nvSpPr>
          <p:spPr bwMode="auto">
            <a:xfrm>
              <a:off x="666731" y="3034285"/>
              <a:ext cx="21207" cy="11764"/>
            </a:xfrm>
            <a:custGeom>
              <a:avLst/>
              <a:gdLst>
                <a:gd name="T0" fmla="*/ 7 w 18"/>
                <a:gd name="T1" fmla="*/ 0 h 11"/>
                <a:gd name="T2" fmla="*/ 0 w 18"/>
                <a:gd name="T3" fmla="*/ 4 h 11"/>
                <a:gd name="T4" fmla="*/ 3 w 18"/>
                <a:gd name="T5" fmla="*/ 9 h 11"/>
                <a:gd name="T6" fmla="*/ 11 w 18"/>
                <a:gd name="T7" fmla="*/ 11 h 11"/>
                <a:gd name="T8" fmla="*/ 18 w 18"/>
                <a:gd name="T9" fmla="*/ 11 h 11"/>
                <a:gd name="T10" fmla="*/ 18 w 18"/>
                <a:gd name="T11" fmla="*/ 5 h 11"/>
                <a:gd name="T12" fmla="*/ 15 w 18"/>
                <a:gd name="T13" fmla="*/ 0 h 11"/>
                <a:gd name="T14" fmla="*/ 7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7" y="0"/>
                  </a:moveTo>
                  <a:lnTo>
                    <a:pt x="0" y="4"/>
                  </a:lnTo>
                  <a:lnTo>
                    <a:pt x="3" y="9"/>
                  </a:lnTo>
                  <a:lnTo>
                    <a:pt x="11" y="11"/>
                  </a:lnTo>
                  <a:lnTo>
                    <a:pt x="18" y="11"/>
                  </a:lnTo>
                  <a:lnTo>
                    <a:pt x="18" y="5"/>
                  </a:lnTo>
                  <a:lnTo>
                    <a:pt x="15" y="0"/>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8" name="Freeform 310">
              <a:extLst>
                <a:ext uri="{FF2B5EF4-FFF2-40B4-BE49-F238E27FC236}">
                  <a16:creationId xmlns:a16="http://schemas.microsoft.com/office/drawing/2014/main" id="{654E6A6A-00D0-6F91-6215-76108C73B2FD}"/>
                </a:ext>
              </a:extLst>
            </p:cNvPr>
            <p:cNvSpPr>
              <a:spLocks/>
            </p:cNvSpPr>
            <p:nvPr/>
          </p:nvSpPr>
          <p:spPr bwMode="auto">
            <a:xfrm>
              <a:off x="666731" y="3034285"/>
              <a:ext cx="21207" cy="11764"/>
            </a:xfrm>
            <a:custGeom>
              <a:avLst/>
              <a:gdLst>
                <a:gd name="T0" fmla="*/ 7 w 18"/>
                <a:gd name="T1" fmla="*/ 0 h 11"/>
                <a:gd name="T2" fmla="*/ 0 w 18"/>
                <a:gd name="T3" fmla="*/ 4 h 11"/>
                <a:gd name="T4" fmla="*/ 3 w 18"/>
                <a:gd name="T5" fmla="*/ 9 h 11"/>
                <a:gd name="T6" fmla="*/ 11 w 18"/>
                <a:gd name="T7" fmla="*/ 11 h 11"/>
                <a:gd name="T8" fmla="*/ 18 w 18"/>
                <a:gd name="T9" fmla="*/ 11 h 11"/>
                <a:gd name="T10" fmla="*/ 18 w 18"/>
                <a:gd name="T11" fmla="*/ 5 h 11"/>
                <a:gd name="T12" fmla="*/ 15 w 18"/>
                <a:gd name="T13" fmla="*/ 0 h 11"/>
                <a:gd name="T14" fmla="*/ 7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7" y="0"/>
                  </a:moveTo>
                  <a:lnTo>
                    <a:pt x="0" y="4"/>
                  </a:lnTo>
                  <a:lnTo>
                    <a:pt x="3" y="9"/>
                  </a:lnTo>
                  <a:lnTo>
                    <a:pt x="11" y="11"/>
                  </a:lnTo>
                  <a:lnTo>
                    <a:pt x="18" y="11"/>
                  </a:lnTo>
                  <a:lnTo>
                    <a:pt x="18" y="5"/>
                  </a:lnTo>
                  <a:lnTo>
                    <a:pt x="15" y="0"/>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9" name="Freeform 311">
              <a:extLst>
                <a:ext uri="{FF2B5EF4-FFF2-40B4-BE49-F238E27FC236}">
                  <a16:creationId xmlns:a16="http://schemas.microsoft.com/office/drawing/2014/main" id="{5BF3FB97-F8AB-DB80-5D78-E9E86495278F}"/>
                </a:ext>
              </a:extLst>
            </p:cNvPr>
            <p:cNvSpPr>
              <a:spLocks/>
            </p:cNvSpPr>
            <p:nvPr/>
          </p:nvSpPr>
          <p:spPr bwMode="auto">
            <a:xfrm>
              <a:off x="666731" y="3034285"/>
              <a:ext cx="21207" cy="11764"/>
            </a:xfrm>
            <a:custGeom>
              <a:avLst/>
              <a:gdLst>
                <a:gd name="T0" fmla="*/ 7 w 18"/>
                <a:gd name="T1" fmla="*/ 0 h 11"/>
                <a:gd name="T2" fmla="*/ 0 w 18"/>
                <a:gd name="T3" fmla="*/ 4 h 11"/>
                <a:gd name="T4" fmla="*/ 3 w 18"/>
                <a:gd name="T5" fmla="*/ 9 h 11"/>
                <a:gd name="T6" fmla="*/ 11 w 18"/>
                <a:gd name="T7" fmla="*/ 11 h 11"/>
                <a:gd name="T8" fmla="*/ 18 w 18"/>
                <a:gd name="T9" fmla="*/ 11 h 11"/>
                <a:gd name="T10" fmla="*/ 18 w 18"/>
                <a:gd name="T11" fmla="*/ 5 h 11"/>
                <a:gd name="T12" fmla="*/ 15 w 18"/>
                <a:gd name="T13" fmla="*/ 0 h 11"/>
                <a:gd name="T14" fmla="*/ 7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7" y="0"/>
                  </a:moveTo>
                  <a:lnTo>
                    <a:pt x="0" y="4"/>
                  </a:lnTo>
                  <a:lnTo>
                    <a:pt x="3" y="9"/>
                  </a:lnTo>
                  <a:lnTo>
                    <a:pt x="11" y="11"/>
                  </a:lnTo>
                  <a:lnTo>
                    <a:pt x="18" y="11"/>
                  </a:lnTo>
                  <a:lnTo>
                    <a:pt x="18" y="5"/>
                  </a:lnTo>
                  <a:lnTo>
                    <a:pt x="15" y="0"/>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0" name="Freeform 312">
              <a:extLst>
                <a:ext uri="{FF2B5EF4-FFF2-40B4-BE49-F238E27FC236}">
                  <a16:creationId xmlns:a16="http://schemas.microsoft.com/office/drawing/2014/main" id="{7F4D88AB-7D89-9ED3-57F2-0BF0A3958E1E}"/>
                </a:ext>
              </a:extLst>
            </p:cNvPr>
            <p:cNvSpPr>
              <a:spLocks/>
            </p:cNvSpPr>
            <p:nvPr/>
          </p:nvSpPr>
          <p:spPr bwMode="auto">
            <a:xfrm>
              <a:off x="703254" y="3032146"/>
              <a:ext cx="34168" cy="16043"/>
            </a:xfrm>
            <a:custGeom>
              <a:avLst/>
              <a:gdLst>
                <a:gd name="T0" fmla="*/ 8 w 29"/>
                <a:gd name="T1" fmla="*/ 6 h 15"/>
                <a:gd name="T2" fmla="*/ 0 w 29"/>
                <a:gd name="T3" fmla="*/ 0 h 15"/>
                <a:gd name="T4" fmla="*/ 0 w 29"/>
                <a:gd name="T5" fmla="*/ 6 h 15"/>
                <a:gd name="T6" fmla="*/ 0 w 29"/>
                <a:gd name="T7" fmla="*/ 13 h 15"/>
                <a:gd name="T8" fmla="*/ 8 w 29"/>
                <a:gd name="T9" fmla="*/ 15 h 15"/>
                <a:gd name="T10" fmla="*/ 21 w 29"/>
                <a:gd name="T11" fmla="*/ 15 h 15"/>
                <a:gd name="T12" fmla="*/ 29 w 29"/>
                <a:gd name="T13" fmla="*/ 11 h 15"/>
                <a:gd name="T14" fmla="*/ 21 w 29"/>
                <a:gd name="T15" fmla="*/ 11 h 15"/>
                <a:gd name="T16" fmla="*/ 8 w 2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5">
                  <a:moveTo>
                    <a:pt x="8" y="6"/>
                  </a:moveTo>
                  <a:lnTo>
                    <a:pt x="0" y="0"/>
                  </a:lnTo>
                  <a:lnTo>
                    <a:pt x="0" y="6"/>
                  </a:lnTo>
                  <a:lnTo>
                    <a:pt x="0" y="13"/>
                  </a:lnTo>
                  <a:lnTo>
                    <a:pt x="8" y="15"/>
                  </a:lnTo>
                  <a:lnTo>
                    <a:pt x="21" y="15"/>
                  </a:lnTo>
                  <a:lnTo>
                    <a:pt x="29" y="11"/>
                  </a:lnTo>
                  <a:lnTo>
                    <a:pt x="21" y="11"/>
                  </a:lnTo>
                  <a:lnTo>
                    <a:pt x="8"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1" name="Freeform 313">
              <a:extLst>
                <a:ext uri="{FF2B5EF4-FFF2-40B4-BE49-F238E27FC236}">
                  <a16:creationId xmlns:a16="http://schemas.microsoft.com/office/drawing/2014/main" id="{C2BCF1AB-E557-10FF-C10F-4EA53821A8C9}"/>
                </a:ext>
              </a:extLst>
            </p:cNvPr>
            <p:cNvSpPr>
              <a:spLocks/>
            </p:cNvSpPr>
            <p:nvPr/>
          </p:nvSpPr>
          <p:spPr bwMode="auto">
            <a:xfrm>
              <a:off x="703254" y="3032146"/>
              <a:ext cx="34168" cy="16043"/>
            </a:xfrm>
            <a:custGeom>
              <a:avLst/>
              <a:gdLst>
                <a:gd name="T0" fmla="*/ 8 w 29"/>
                <a:gd name="T1" fmla="*/ 6 h 15"/>
                <a:gd name="T2" fmla="*/ 0 w 29"/>
                <a:gd name="T3" fmla="*/ 0 h 15"/>
                <a:gd name="T4" fmla="*/ 0 w 29"/>
                <a:gd name="T5" fmla="*/ 6 h 15"/>
                <a:gd name="T6" fmla="*/ 0 w 29"/>
                <a:gd name="T7" fmla="*/ 13 h 15"/>
                <a:gd name="T8" fmla="*/ 8 w 29"/>
                <a:gd name="T9" fmla="*/ 15 h 15"/>
                <a:gd name="T10" fmla="*/ 21 w 29"/>
                <a:gd name="T11" fmla="*/ 15 h 15"/>
                <a:gd name="T12" fmla="*/ 29 w 29"/>
                <a:gd name="T13" fmla="*/ 11 h 15"/>
                <a:gd name="T14" fmla="*/ 21 w 29"/>
                <a:gd name="T15" fmla="*/ 11 h 15"/>
                <a:gd name="T16" fmla="*/ 8 w 2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5">
                  <a:moveTo>
                    <a:pt x="8" y="6"/>
                  </a:moveTo>
                  <a:lnTo>
                    <a:pt x="0" y="0"/>
                  </a:lnTo>
                  <a:lnTo>
                    <a:pt x="0" y="6"/>
                  </a:lnTo>
                  <a:lnTo>
                    <a:pt x="0" y="13"/>
                  </a:lnTo>
                  <a:lnTo>
                    <a:pt x="8" y="15"/>
                  </a:lnTo>
                  <a:lnTo>
                    <a:pt x="21" y="15"/>
                  </a:lnTo>
                  <a:lnTo>
                    <a:pt x="29" y="11"/>
                  </a:lnTo>
                  <a:lnTo>
                    <a:pt x="21" y="11"/>
                  </a:lnTo>
                  <a:lnTo>
                    <a:pt x="8"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2" name="Freeform 314">
              <a:extLst>
                <a:ext uri="{FF2B5EF4-FFF2-40B4-BE49-F238E27FC236}">
                  <a16:creationId xmlns:a16="http://schemas.microsoft.com/office/drawing/2014/main" id="{2FB37A7D-505E-5FFF-F9E2-CDB56C172AA9}"/>
                </a:ext>
              </a:extLst>
            </p:cNvPr>
            <p:cNvSpPr>
              <a:spLocks/>
            </p:cNvSpPr>
            <p:nvPr/>
          </p:nvSpPr>
          <p:spPr bwMode="auto">
            <a:xfrm>
              <a:off x="703254" y="3032146"/>
              <a:ext cx="34168" cy="16043"/>
            </a:xfrm>
            <a:custGeom>
              <a:avLst/>
              <a:gdLst>
                <a:gd name="T0" fmla="*/ 8 w 29"/>
                <a:gd name="T1" fmla="*/ 6 h 15"/>
                <a:gd name="T2" fmla="*/ 0 w 29"/>
                <a:gd name="T3" fmla="*/ 0 h 15"/>
                <a:gd name="T4" fmla="*/ 0 w 29"/>
                <a:gd name="T5" fmla="*/ 6 h 15"/>
                <a:gd name="T6" fmla="*/ 0 w 29"/>
                <a:gd name="T7" fmla="*/ 13 h 15"/>
                <a:gd name="T8" fmla="*/ 8 w 29"/>
                <a:gd name="T9" fmla="*/ 15 h 15"/>
                <a:gd name="T10" fmla="*/ 21 w 29"/>
                <a:gd name="T11" fmla="*/ 15 h 15"/>
                <a:gd name="T12" fmla="*/ 29 w 29"/>
                <a:gd name="T13" fmla="*/ 11 h 15"/>
                <a:gd name="T14" fmla="*/ 21 w 29"/>
                <a:gd name="T15" fmla="*/ 11 h 15"/>
                <a:gd name="T16" fmla="*/ 8 w 2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5">
                  <a:moveTo>
                    <a:pt x="8" y="6"/>
                  </a:moveTo>
                  <a:lnTo>
                    <a:pt x="0" y="0"/>
                  </a:lnTo>
                  <a:lnTo>
                    <a:pt x="0" y="6"/>
                  </a:lnTo>
                  <a:lnTo>
                    <a:pt x="0" y="13"/>
                  </a:lnTo>
                  <a:lnTo>
                    <a:pt x="8" y="15"/>
                  </a:lnTo>
                  <a:lnTo>
                    <a:pt x="21" y="15"/>
                  </a:lnTo>
                  <a:lnTo>
                    <a:pt x="29" y="11"/>
                  </a:lnTo>
                  <a:lnTo>
                    <a:pt x="21" y="11"/>
                  </a:lnTo>
                  <a:lnTo>
                    <a:pt x="8"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3" name="Freeform 315">
              <a:extLst>
                <a:ext uri="{FF2B5EF4-FFF2-40B4-BE49-F238E27FC236}">
                  <a16:creationId xmlns:a16="http://schemas.microsoft.com/office/drawing/2014/main" id="{64D1A2B1-791B-E484-56FB-A68F3D75463F}"/>
                </a:ext>
              </a:extLst>
            </p:cNvPr>
            <p:cNvSpPr>
              <a:spLocks/>
            </p:cNvSpPr>
            <p:nvPr/>
          </p:nvSpPr>
          <p:spPr bwMode="auto">
            <a:xfrm>
              <a:off x="710324" y="3130539"/>
              <a:ext cx="12961" cy="8556"/>
            </a:xfrm>
            <a:custGeom>
              <a:avLst/>
              <a:gdLst>
                <a:gd name="T0" fmla="*/ 0 w 11"/>
                <a:gd name="T1" fmla="*/ 0 h 8"/>
                <a:gd name="T2" fmla="*/ 6 w 11"/>
                <a:gd name="T3" fmla="*/ 8 h 8"/>
                <a:gd name="T4" fmla="*/ 11 w 11"/>
                <a:gd name="T5" fmla="*/ 8 h 8"/>
                <a:gd name="T6" fmla="*/ 8 w 11"/>
                <a:gd name="T7" fmla="*/ 2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lnTo>
                    <a:pt x="6" y="8"/>
                  </a:lnTo>
                  <a:lnTo>
                    <a:pt x="11" y="8"/>
                  </a:lnTo>
                  <a:lnTo>
                    <a:pt x="8" y="2"/>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4" name="Freeform 316">
              <a:extLst>
                <a:ext uri="{FF2B5EF4-FFF2-40B4-BE49-F238E27FC236}">
                  <a16:creationId xmlns:a16="http://schemas.microsoft.com/office/drawing/2014/main" id="{EDE3E77D-F66B-0547-EDB9-3DEC9FB96C6F}"/>
                </a:ext>
              </a:extLst>
            </p:cNvPr>
            <p:cNvSpPr>
              <a:spLocks/>
            </p:cNvSpPr>
            <p:nvPr/>
          </p:nvSpPr>
          <p:spPr bwMode="auto">
            <a:xfrm>
              <a:off x="710324" y="3130539"/>
              <a:ext cx="12961" cy="8556"/>
            </a:xfrm>
            <a:custGeom>
              <a:avLst/>
              <a:gdLst>
                <a:gd name="T0" fmla="*/ 0 w 11"/>
                <a:gd name="T1" fmla="*/ 0 h 8"/>
                <a:gd name="T2" fmla="*/ 6 w 11"/>
                <a:gd name="T3" fmla="*/ 8 h 8"/>
                <a:gd name="T4" fmla="*/ 11 w 11"/>
                <a:gd name="T5" fmla="*/ 8 h 8"/>
                <a:gd name="T6" fmla="*/ 8 w 11"/>
                <a:gd name="T7" fmla="*/ 2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lnTo>
                    <a:pt x="6" y="8"/>
                  </a:lnTo>
                  <a:lnTo>
                    <a:pt x="11" y="8"/>
                  </a:lnTo>
                  <a:lnTo>
                    <a:pt x="8" y="2"/>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5" name="Freeform 317">
              <a:extLst>
                <a:ext uri="{FF2B5EF4-FFF2-40B4-BE49-F238E27FC236}">
                  <a16:creationId xmlns:a16="http://schemas.microsoft.com/office/drawing/2014/main" id="{6002331A-D819-67A9-1ED7-C6A0E4D4840A}"/>
                </a:ext>
              </a:extLst>
            </p:cNvPr>
            <p:cNvSpPr>
              <a:spLocks/>
            </p:cNvSpPr>
            <p:nvPr/>
          </p:nvSpPr>
          <p:spPr bwMode="auto">
            <a:xfrm>
              <a:off x="710324" y="3130539"/>
              <a:ext cx="12961" cy="8556"/>
            </a:xfrm>
            <a:custGeom>
              <a:avLst/>
              <a:gdLst>
                <a:gd name="T0" fmla="*/ 0 w 11"/>
                <a:gd name="T1" fmla="*/ 0 h 8"/>
                <a:gd name="T2" fmla="*/ 6 w 11"/>
                <a:gd name="T3" fmla="*/ 8 h 8"/>
                <a:gd name="T4" fmla="*/ 11 w 11"/>
                <a:gd name="T5" fmla="*/ 8 h 8"/>
                <a:gd name="T6" fmla="*/ 8 w 11"/>
                <a:gd name="T7" fmla="*/ 2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lnTo>
                    <a:pt x="6" y="8"/>
                  </a:lnTo>
                  <a:lnTo>
                    <a:pt x="11" y="8"/>
                  </a:lnTo>
                  <a:lnTo>
                    <a:pt x="8" y="2"/>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6" name="Freeform 318">
              <a:extLst>
                <a:ext uri="{FF2B5EF4-FFF2-40B4-BE49-F238E27FC236}">
                  <a16:creationId xmlns:a16="http://schemas.microsoft.com/office/drawing/2014/main" id="{21F85BE9-2E4B-4E25-A8FF-B03CEF574E3F}"/>
                </a:ext>
              </a:extLst>
            </p:cNvPr>
            <p:cNvSpPr>
              <a:spLocks/>
            </p:cNvSpPr>
            <p:nvPr/>
          </p:nvSpPr>
          <p:spPr bwMode="auto">
            <a:xfrm>
              <a:off x="803402" y="3176528"/>
              <a:ext cx="20030" cy="29945"/>
            </a:xfrm>
            <a:custGeom>
              <a:avLst/>
              <a:gdLst>
                <a:gd name="T0" fmla="*/ 4 w 17"/>
                <a:gd name="T1" fmla="*/ 8 h 28"/>
                <a:gd name="T2" fmla="*/ 0 w 17"/>
                <a:gd name="T3" fmla="*/ 0 h 28"/>
                <a:gd name="T4" fmla="*/ 2 w 17"/>
                <a:gd name="T5" fmla="*/ 8 h 28"/>
                <a:gd name="T6" fmla="*/ 4 w 17"/>
                <a:gd name="T7" fmla="*/ 23 h 28"/>
                <a:gd name="T8" fmla="*/ 11 w 17"/>
                <a:gd name="T9" fmla="*/ 28 h 28"/>
                <a:gd name="T10" fmla="*/ 17 w 17"/>
                <a:gd name="T11" fmla="*/ 28 h 28"/>
                <a:gd name="T12" fmla="*/ 8 w 17"/>
                <a:gd name="T13" fmla="*/ 15 h 28"/>
                <a:gd name="T14" fmla="*/ 4 w 17"/>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8">
                  <a:moveTo>
                    <a:pt x="4" y="8"/>
                  </a:moveTo>
                  <a:lnTo>
                    <a:pt x="0" y="0"/>
                  </a:lnTo>
                  <a:lnTo>
                    <a:pt x="2" y="8"/>
                  </a:lnTo>
                  <a:lnTo>
                    <a:pt x="4" y="23"/>
                  </a:lnTo>
                  <a:lnTo>
                    <a:pt x="11" y="28"/>
                  </a:lnTo>
                  <a:lnTo>
                    <a:pt x="17" y="28"/>
                  </a:lnTo>
                  <a:lnTo>
                    <a:pt x="8" y="15"/>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7" name="Freeform 319">
              <a:extLst>
                <a:ext uri="{FF2B5EF4-FFF2-40B4-BE49-F238E27FC236}">
                  <a16:creationId xmlns:a16="http://schemas.microsoft.com/office/drawing/2014/main" id="{DB3AB55B-AA65-7158-F87C-A2976AA23CCC}"/>
                </a:ext>
              </a:extLst>
            </p:cNvPr>
            <p:cNvSpPr>
              <a:spLocks/>
            </p:cNvSpPr>
            <p:nvPr/>
          </p:nvSpPr>
          <p:spPr bwMode="auto">
            <a:xfrm>
              <a:off x="803402" y="3176528"/>
              <a:ext cx="20030" cy="29945"/>
            </a:xfrm>
            <a:custGeom>
              <a:avLst/>
              <a:gdLst>
                <a:gd name="T0" fmla="*/ 4 w 17"/>
                <a:gd name="T1" fmla="*/ 8 h 28"/>
                <a:gd name="T2" fmla="*/ 0 w 17"/>
                <a:gd name="T3" fmla="*/ 0 h 28"/>
                <a:gd name="T4" fmla="*/ 2 w 17"/>
                <a:gd name="T5" fmla="*/ 8 h 28"/>
                <a:gd name="T6" fmla="*/ 4 w 17"/>
                <a:gd name="T7" fmla="*/ 23 h 28"/>
                <a:gd name="T8" fmla="*/ 11 w 17"/>
                <a:gd name="T9" fmla="*/ 28 h 28"/>
                <a:gd name="T10" fmla="*/ 17 w 17"/>
                <a:gd name="T11" fmla="*/ 28 h 28"/>
                <a:gd name="T12" fmla="*/ 8 w 17"/>
                <a:gd name="T13" fmla="*/ 15 h 28"/>
                <a:gd name="T14" fmla="*/ 4 w 17"/>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8">
                  <a:moveTo>
                    <a:pt x="4" y="8"/>
                  </a:moveTo>
                  <a:lnTo>
                    <a:pt x="0" y="0"/>
                  </a:lnTo>
                  <a:lnTo>
                    <a:pt x="2" y="8"/>
                  </a:lnTo>
                  <a:lnTo>
                    <a:pt x="4" y="23"/>
                  </a:lnTo>
                  <a:lnTo>
                    <a:pt x="11" y="28"/>
                  </a:lnTo>
                  <a:lnTo>
                    <a:pt x="17" y="28"/>
                  </a:lnTo>
                  <a:lnTo>
                    <a:pt x="8" y="15"/>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8" name="Freeform 320">
              <a:extLst>
                <a:ext uri="{FF2B5EF4-FFF2-40B4-BE49-F238E27FC236}">
                  <a16:creationId xmlns:a16="http://schemas.microsoft.com/office/drawing/2014/main" id="{F828506E-75F0-EAB0-F0D5-1F42E3F2FCD7}"/>
                </a:ext>
              </a:extLst>
            </p:cNvPr>
            <p:cNvSpPr>
              <a:spLocks/>
            </p:cNvSpPr>
            <p:nvPr/>
          </p:nvSpPr>
          <p:spPr bwMode="auto">
            <a:xfrm>
              <a:off x="803402" y="3176528"/>
              <a:ext cx="20030" cy="29945"/>
            </a:xfrm>
            <a:custGeom>
              <a:avLst/>
              <a:gdLst>
                <a:gd name="T0" fmla="*/ 4 w 17"/>
                <a:gd name="T1" fmla="*/ 8 h 28"/>
                <a:gd name="T2" fmla="*/ 0 w 17"/>
                <a:gd name="T3" fmla="*/ 0 h 28"/>
                <a:gd name="T4" fmla="*/ 2 w 17"/>
                <a:gd name="T5" fmla="*/ 8 h 28"/>
                <a:gd name="T6" fmla="*/ 4 w 17"/>
                <a:gd name="T7" fmla="*/ 23 h 28"/>
                <a:gd name="T8" fmla="*/ 11 w 17"/>
                <a:gd name="T9" fmla="*/ 28 h 28"/>
                <a:gd name="T10" fmla="*/ 17 w 17"/>
                <a:gd name="T11" fmla="*/ 28 h 28"/>
                <a:gd name="T12" fmla="*/ 8 w 17"/>
                <a:gd name="T13" fmla="*/ 15 h 28"/>
                <a:gd name="T14" fmla="*/ 4 w 17"/>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8">
                  <a:moveTo>
                    <a:pt x="4" y="8"/>
                  </a:moveTo>
                  <a:lnTo>
                    <a:pt x="0" y="0"/>
                  </a:lnTo>
                  <a:lnTo>
                    <a:pt x="2" y="8"/>
                  </a:lnTo>
                  <a:lnTo>
                    <a:pt x="4" y="23"/>
                  </a:lnTo>
                  <a:lnTo>
                    <a:pt x="11" y="28"/>
                  </a:lnTo>
                  <a:lnTo>
                    <a:pt x="17" y="28"/>
                  </a:lnTo>
                  <a:lnTo>
                    <a:pt x="8" y="15"/>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9" name="Freeform 321">
              <a:extLst>
                <a:ext uri="{FF2B5EF4-FFF2-40B4-BE49-F238E27FC236}">
                  <a16:creationId xmlns:a16="http://schemas.microsoft.com/office/drawing/2014/main" id="{FF03764F-C509-DCF1-0162-E8A1C3AE3A48}"/>
                </a:ext>
              </a:extLst>
            </p:cNvPr>
            <p:cNvSpPr>
              <a:spLocks/>
            </p:cNvSpPr>
            <p:nvPr/>
          </p:nvSpPr>
          <p:spPr bwMode="auto">
            <a:xfrm>
              <a:off x="816362" y="3126262"/>
              <a:ext cx="27099" cy="24598"/>
            </a:xfrm>
            <a:custGeom>
              <a:avLst/>
              <a:gdLst>
                <a:gd name="T0" fmla="*/ 14 w 23"/>
                <a:gd name="T1" fmla="*/ 10 h 23"/>
                <a:gd name="T2" fmla="*/ 8 w 23"/>
                <a:gd name="T3" fmla="*/ 4 h 23"/>
                <a:gd name="T4" fmla="*/ 0 w 23"/>
                <a:gd name="T5" fmla="*/ 0 h 23"/>
                <a:gd name="T6" fmla="*/ 6 w 23"/>
                <a:gd name="T7" fmla="*/ 8 h 23"/>
                <a:gd name="T8" fmla="*/ 14 w 23"/>
                <a:gd name="T9" fmla="*/ 21 h 23"/>
                <a:gd name="T10" fmla="*/ 23 w 23"/>
                <a:gd name="T11" fmla="*/ 23 h 23"/>
                <a:gd name="T12" fmla="*/ 21 w 23"/>
                <a:gd name="T13" fmla="*/ 15 h 23"/>
                <a:gd name="T14" fmla="*/ 14 w 2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14" y="10"/>
                  </a:moveTo>
                  <a:lnTo>
                    <a:pt x="8" y="4"/>
                  </a:lnTo>
                  <a:lnTo>
                    <a:pt x="0" y="0"/>
                  </a:lnTo>
                  <a:lnTo>
                    <a:pt x="6" y="8"/>
                  </a:lnTo>
                  <a:lnTo>
                    <a:pt x="14" y="21"/>
                  </a:lnTo>
                  <a:lnTo>
                    <a:pt x="23" y="23"/>
                  </a:lnTo>
                  <a:lnTo>
                    <a:pt x="21" y="15"/>
                  </a:lnTo>
                  <a:lnTo>
                    <a:pt x="14" y="1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0" name="Freeform 322">
              <a:extLst>
                <a:ext uri="{FF2B5EF4-FFF2-40B4-BE49-F238E27FC236}">
                  <a16:creationId xmlns:a16="http://schemas.microsoft.com/office/drawing/2014/main" id="{E0FEDD66-4B30-50BB-46B3-9ADC40035F1B}"/>
                </a:ext>
              </a:extLst>
            </p:cNvPr>
            <p:cNvSpPr>
              <a:spLocks/>
            </p:cNvSpPr>
            <p:nvPr/>
          </p:nvSpPr>
          <p:spPr bwMode="auto">
            <a:xfrm>
              <a:off x="816362" y="3126262"/>
              <a:ext cx="27099" cy="24598"/>
            </a:xfrm>
            <a:custGeom>
              <a:avLst/>
              <a:gdLst>
                <a:gd name="T0" fmla="*/ 14 w 23"/>
                <a:gd name="T1" fmla="*/ 10 h 23"/>
                <a:gd name="T2" fmla="*/ 8 w 23"/>
                <a:gd name="T3" fmla="*/ 4 h 23"/>
                <a:gd name="T4" fmla="*/ 0 w 23"/>
                <a:gd name="T5" fmla="*/ 0 h 23"/>
                <a:gd name="T6" fmla="*/ 6 w 23"/>
                <a:gd name="T7" fmla="*/ 8 h 23"/>
                <a:gd name="T8" fmla="*/ 14 w 23"/>
                <a:gd name="T9" fmla="*/ 21 h 23"/>
                <a:gd name="T10" fmla="*/ 23 w 23"/>
                <a:gd name="T11" fmla="*/ 23 h 23"/>
                <a:gd name="T12" fmla="*/ 21 w 23"/>
                <a:gd name="T13" fmla="*/ 15 h 23"/>
                <a:gd name="T14" fmla="*/ 14 w 2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14" y="10"/>
                  </a:moveTo>
                  <a:lnTo>
                    <a:pt x="8" y="4"/>
                  </a:lnTo>
                  <a:lnTo>
                    <a:pt x="0" y="0"/>
                  </a:lnTo>
                  <a:lnTo>
                    <a:pt x="6" y="8"/>
                  </a:lnTo>
                  <a:lnTo>
                    <a:pt x="14" y="21"/>
                  </a:lnTo>
                  <a:lnTo>
                    <a:pt x="23" y="23"/>
                  </a:lnTo>
                  <a:lnTo>
                    <a:pt x="21" y="15"/>
                  </a:lnTo>
                  <a:lnTo>
                    <a:pt x="14" y="1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1" name="Freeform 323">
              <a:extLst>
                <a:ext uri="{FF2B5EF4-FFF2-40B4-BE49-F238E27FC236}">
                  <a16:creationId xmlns:a16="http://schemas.microsoft.com/office/drawing/2014/main" id="{00018C29-D38D-851D-2C9A-A640E8E6D03B}"/>
                </a:ext>
              </a:extLst>
            </p:cNvPr>
            <p:cNvSpPr>
              <a:spLocks/>
            </p:cNvSpPr>
            <p:nvPr/>
          </p:nvSpPr>
          <p:spPr bwMode="auto">
            <a:xfrm>
              <a:off x="816362" y="3126262"/>
              <a:ext cx="27099" cy="24598"/>
            </a:xfrm>
            <a:custGeom>
              <a:avLst/>
              <a:gdLst>
                <a:gd name="T0" fmla="*/ 14 w 23"/>
                <a:gd name="T1" fmla="*/ 10 h 23"/>
                <a:gd name="T2" fmla="*/ 8 w 23"/>
                <a:gd name="T3" fmla="*/ 4 h 23"/>
                <a:gd name="T4" fmla="*/ 0 w 23"/>
                <a:gd name="T5" fmla="*/ 0 h 23"/>
                <a:gd name="T6" fmla="*/ 6 w 23"/>
                <a:gd name="T7" fmla="*/ 8 h 23"/>
                <a:gd name="T8" fmla="*/ 14 w 23"/>
                <a:gd name="T9" fmla="*/ 21 h 23"/>
                <a:gd name="T10" fmla="*/ 23 w 23"/>
                <a:gd name="T11" fmla="*/ 23 h 23"/>
                <a:gd name="T12" fmla="*/ 21 w 23"/>
                <a:gd name="T13" fmla="*/ 15 h 23"/>
                <a:gd name="T14" fmla="*/ 14 w 2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14" y="10"/>
                  </a:moveTo>
                  <a:lnTo>
                    <a:pt x="8" y="4"/>
                  </a:lnTo>
                  <a:lnTo>
                    <a:pt x="0" y="0"/>
                  </a:lnTo>
                  <a:lnTo>
                    <a:pt x="6" y="8"/>
                  </a:lnTo>
                  <a:lnTo>
                    <a:pt x="14" y="21"/>
                  </a:lnTo>
                  <a:lnTo>
                    <a:pt x="23" y="23"/>
                  </a:lnTo>
                  <a:lnTo>
                    <a:pt x="21" y="15"/>
                  </a:lnTo>
                  <a:lnTo>
                    <a:pt x="14" y="1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2" name="Freeform 5">
              <a:extLst>
                <a:ext uri="{FF2B5EF4-FFF2-40B4-BE49-F238E27FC236}">
                  <a16:creationId xmlns:a16="http://schemas.microsoft.com/office/drawing/2014/main" id="{34206FB0-ACFA-8EF4-9BB2-186DB1B0921C}"/>
                </a:ext>
              </a:extLst>
            </p:cNvPr>
            <p:cNvSpPr>
              <a:spLocks/>
            </p:cNvSpPr>
            <p:nvPr/>
          </p:nvSpPr>
          <p:spPr bwMode="auto">
            <a:xfrm>
              <a:off x="865593" y="1338191"/>
              <a:ext cx="13358" cy="17782"/>
            </a:xfrm>
            <a:custGeom>
              <a:avLst/>
              <a:gdLst>
                <a:gd name="T0" fmla="*/ 16 w 19"/>
                <a:gd name="T1" fmla="*/ 27 h 27"/>
                <a:gd name="T2" fmla="*/ 16 w 19"/>
                <a:gd name="T3" fmla="*/ 27 h 27"/>
                <a:gd name="T4" fmla="*/ 19 w 19"/>
                <a:gd name="T5" fmla="*/ 14 h 27"/>
                <a:gd name="T6" fmla="*/ 9 w 19"/>
                <a:gd name="T7" fmla="*/ 6 h 27"/>
                <a:gd name="T8" fmla="*/ 3 w 19"/>
                <a:gd name="T9" fmla="*/ 0 h 27"/>
                <a:gd name="T10" fmla="*/ 0 w 19"/>
                <a:gd name="T11" fmla="*/ 14 h 27"/>
                <a:gd name="T12" fmla="*/ 5 w 19"/>
                <a:gd name="T13" fmla="*/ 27 h 27"/>
                <a:gd name="T14" fmla="*/ 16 w 19"/>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27">
                  <a:moveTo>
                    <a:pt x="16" y="27"/>
                  </a:moveTo>
                  <a:lnTo>
                    <a:pt x="16" y="27"/>
                  </a:lnTo>
                  <a:lnTo>
                    <a:pt x="19" y="14"/>
                  </a:lnTo>
                  <a:lnTo>
                    <a:pt x="9" y="6"/>
                  </a:lnTo>
                  <a:lnTo>
                    <a:pt x="3" y="0"/>
                  </a:lnTo>
                  <a:lnTo>
                    <a:pt x="0" y="14"/>
                  </a:lnTo>
                  <a:lnTo>
                    <a:pt x="5" y="27"/>
                  </a:lnTo>
                  <a:lnTo>
                    <a:pt x="16" y="27"/>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3" name="Freeform 6">
              <a:extLst>
                <a:ext uri="{FF2B5EF4-FFF2-40B4-BE49-F238E27FC236}">
                  <a16:creationId xmlns:a16="http://schemas.microsoft.com/office/drawing/2014/main" id="{7AAE4AAB-3D31-C042-154C-86DA262A6C31}"/>
                </a:ext>
              </a:extLst>
            </p:cNvPr>
            <p:cNvSpPr>
              <a:spLocks/>
            </p:cNvSpPr>
            <p:nvPr/>
          </p:nvSpPr>
          <p:spPr bwMode="auto">
            <a:xfrm>
              <a:off x="885630" y="1334856"/>
              <a:ext cx="15584" cy="12226"/>
            </a:xfrm>
            <a:custGeom>
              <a:avLst/>
              <a:gdLst>
                <a:gd name="T0" fmla="*/ 12 w 23"/>
                <a:gd name="T1" fmla="*/ 9 h 19"/>
                <a:gd name="T2" fmla="*/ 12 w 23"/>
                <a:gd name="T3" fmla="*/ 9 h 19"/>
                <a:gd name="T4" fmla="*/ 15 w 23"/>
                <a:gd name="T5" fmla="*/ 19 h 19"/>
                <a:gd name="T6" fmla="*/ 23 w 23"/>
                <a:gd name="T7" fmla="*/ 9 h 19"/>
                <a:gd name="T8" fmla="*/ 12 w 23"/>
                <a:gd name="T9" fmla="*/ 0 h 19"/>
                <a:gd name="T10" fmla="*/ 5 w 23"/>
                <a:gd name="T11" fmla="*/ 0 h 19"/>
                <a:gd name="T12" fmla="*/ 0 w 23"/>
                <a:gd name="T13" fmla="*/ 12 h 19"/>
                <a:gd name="T14" fmla="*/ 8 w 23"/>
                <a:gd name="T15" fmla="*/ 19 h 19"/>
                <a:gd name="T16" fmla="*/ 12 w 23"/>
                <a:gd name="T1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9">
                  <a:moveTo>
                    <a:pt x="12" y="9"/>
                  </a:moveTo>
                  <a:lnTo>
                    <a:pt x="12" y="9"/>
                  </a:lnTo>
                  <a:lnTo>
                    <a:pt x="15" y="19"/>
                  </a:lnTo>
                  <a:lnTo>
                    <a:pt x="23" y="9"/>
                  </a:lnTo>
                  <a:lnTo>
                    <a:pt x="12" y="0"/>
                  </a:lnTo>
                  <a:lnTo>
                    <a:pt x="5" y="0"/>
                  </a:lnTo>
                  <a:lnTo>
                    <a:pt x="0" y="12"/>
                  </a:lnTo>
                  <a:lnTo>
                    <a:pt x="8" y="19"/>
                  </a:lnTo>
                  <a:lnTo>
                    <a:pt x="12" y="9"/>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4" name="Freeform 7">
              <a:extLst>
                <a:ext uri="{FF2B5EF4-FFF2-40B4-BE49-F238E27FC236}">
                  <a16:creationId xmlns:a16="http://schemas.microsoft.com/office/drawing/2014/main" id="{984AB9C5-5351-CE00-2B9A-0F98FD25ABFC}"/>
                </a:ext>
              </a:extLst>
            </p:cNvPr>
            <p:cNvSpPr>
              <a:spLocks/>
            </p:cNvSpPr>
            <p:nvPr/>
          </p:nvSpPr>
          <p:spPr bwMode="auto">
            <a:xfrm>
              <a:off x="887857" y="1374866"/>
              <a:ext cx="25602" cy="55569"/>
            </a:xfrm>
            <a:custGeom>
              <a:avLst/>
              <a:gdLst>
                <a:gd name="T0" fmla="*/ 35 w 39"/>
                <a:gd name="T1" fmla="*/ 12 h 83"/>
                <a:gd name="T2" fmla="*/ 35 w 39"/>
                <a:gd name="T3" fmla="*/ 12 h 83"/>
                <a:gd name="T4" fmla="*/ 28 w 39"/>
                <a:gd name="T5" fmla="*/ 0 h 83"/>
                <a:gd name="T6" fmla="*/ 27 w 39"/>
                <a:gd name="T7" fmla="*/ 0 h 83"/>
                <a:gd name="T8" fmla="*/ 12 w 39"/>
                <a:gd name="T9" fmla="*/ 8 h 83"/>
                <a:gd name="T10" fmla="*/ 0 w 39"/>
                <a:gd name="T11" fmla="*/ 21 h 83"/>
                <a:gd name="T12" fmla="*/ 5 w 39"/>
                <a:gd name="T13" fmla="*/ 34 h 83"/>
                <a:gd name="T14" fmla="*/ 16 w 39"/>
                <a:gd name="T15" fmla="*/ 45 h 83"/>
                <a:gd name="T16" fmla="*/ 12 w 39"/>
                <a:gd name="T17" fmla="*/ 55 h 83"/>
                <a:gd name="T18" fmla="*/ 16 w 39"/>
                <a:gd name="T19" fmla="*/ 66 h 83"/>
                <a:gd name="T20" fmla="*/ 28 w 39"/>
                <a:gd name="T21" fmla="*/ 79 h 83"/>
                <a:gd name="T22" fmla="*/ 28 w 39"/>
                <a:gd name="T23" fmla="*/ 83 h 83"/>
                <a:gd name="T24" fmla="*/ 39 w 39"/>
                <a:gd name="T25" fmla="*/ 79 h 83"/>
                <a:gd name="T26" fmla="*/ 39 w 39"/>
                <a:gd name="T27" fmla="*/ 69 h 83"/>
                <a:gd name="T28" fmla="*/ 32 w 39"/>
                <a:gd name="T29" fmla="*/ 58 h 83"/>
                <a:gd name="T30" fmla="*/ 20 w 39"/>
                <a:gd name="T31" fmla="*/ 58 h 83"/>
                <a:gd name="T32" fmla="*/ 20 w 39"/>
                <a:gd name="T33" fmla="*/ 34 h 83"/>
                <a:gd name="T34" fmla="*/ 9 w 39"/>
                <a:gd name="T35" fmla="*/ 21 h 83"/>
                <a:gd name="T36" fmla="*/ 23 w 39"/>
                <a:gd name="T37" fmla="*/ 15 h 83"/>
                <a:gd name="T38" fmla="*/ 35 w 39"/>
                <a:gd name="T39" fmla="*/ 1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83">
                  <a:moveTo>
                    <a:pt x="35" y="12"/>
                  </a:moveTo>
                  <a:lnTo>
                    <a:pt x="35" y="12"/>
                  </a:lnTo>
                  <a:lnTo>
                    <a:pt x="28" y="0"/>
                  </a:lnTo>
                  <a:lnTo>
                    <a:pt x="27" y="0"/>
                  </a:lnTo>
                  <a:lnTo>
                    <a:pt x="12" y="8"/>
                  </a:lnTo>
                  <a:lnTo>
                    <a:pt x="0" y="21"/>
                  </a:lnTo>
                  <a:lnTo>
                    <a:pt x="5" y="34"/>
                  </a:lnTo>
                  <a:lnTo>
                    <a:pt x="16" y="45"/>
                  </a:lnTo>
                  <a:lnTo>
                    <a:pt x="12" y="55"/>
                  </a:lnTo>
                  <a:lnTo>
                    <a:pt x="16" y="66"/>
                  </a:lnTo>
                  <a:lnTo>
                    <a:pt x="28" y="79"/>
                  </a:lnTo>
                  <a:lnTo>
                    <a:pt x="28" y="83"/>
                  </a:lnTo>
                  <a:lnTo>
                    <a:pt x="39" y="79"/>
                  </a:lnTo>
                  <a:lnTo>
                    <a:pt x="39" y="69"/>
                  </a:lnTo>
                  <a:lnTo>
                    <a:pt x="32" y="58"/>
                  </a:lnTo>
                  <a:lnTo>
                    <a:pt x="20" y="58"/>
                  </a:lnTo>
                  <a:lnTo>
                    <a:pt x="20" y="34"/>
                  </a:lnTo>
                  <a:lnTo>
                    <a:pt x="9" y="21"/>
                  </a:lnTo>
                  <a:lnTo>
                    <a:pt x="23" y="15"/>
                  </a:lnTo>
                  <a:lnTo>
                    <a:pt x="35" y="1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5" name="Freeform 8">
              <a:extLst>
                <a:ext uri="{FF2B5EF4-FFF2-40B4-BE49-F238E27FC236}">
                  <a16:creationId xmlns:a16="http://schemas.microsoft.com/office/drawing/2014/main" id="{99B16864-8D87-5DC6-B1A3-305AE56D7226}"/>
                </a:ext>
              </a:extLst>
            </p:cNvPr>
            <p:cNvSpPr>
              <a:spLocks/>
            </p:cNvSpPr>
            <p:nvPr/>
          </p:nvSpPr>
          <p:spPr bwMode="auto">
            <a:xfrm>
              <a:off x="3021760" y="4126669"/>
              <a:ext cx="1114" cy="3334"/>
            </a:xfrm>
            <a:custGeom>
              <a:avLst/>
              <a:gdLst>
                <a:gd name="T0" fmla="*/ 1 w 2"/>
                <a:gd name="T1" fmla="*/ 5 h 5"/>
                <a:gd name="T2" fmla="*/ 1 w 2"/>
                <a:gd name="T3" fmla="*/ 5 h 5"/>
                <a:gd name="T4" fmla="*/ 2 w 2"/>
                <a:gd name="T5" fmla="*/ 2 h 5"/>
                <a:gd name="T6" fmla="*/ 0 w 2"/>
                <a:gd name="T7" fmla="*/ 0 h 5"/>
                <a:gd name="T8" fmla="*/ 1 w 2"/>
                <a:gd name="T9" fmla="*/ 5 h 5"/>
              </a:gdLst>
              <a:ahLst/>
              <a:cxnLst>
                <a:cxn ang="0">
                  <a:pos x="T0" y="T1"/>
                </a:cxn>
                <a:cxn ang="0">
                  <a:pos x="T2" y="T3"/>
                </a:cxn>
                <a:cxn ang="0">
                  <a:pos x="T4" y="T5"/>
                </a:cxn>
                <a:cxn ang="0">
                  <a:pos x="T6" y="T7"/>
                </a:cxn>
                <a:cxn ang="0">
                  <a:pos x="T8" y="T9"/>
                </a:cxn>
              </a:cxnLst>
              <a:rect l="0" t="0" r="r" b="b"/>
              <a:pathLst>
                <a:path w="2" h="5">
                  <a:moveTo>
                    <a:pt x="1" y="5"/>
                  </a:moveTo>
                  <a:lnTo>
                    <a:pt x="1" y="5"/>
                  </a:lnTo>
                  <a:lnTo>
                    <a:pt x="2" y="2"/>
                  </a:lnTo>
                  <a:lnTo>
                    <a:pt x="0" y="0"/>
                  </a:lnTo>
                  <a:lnTo>
                    <a:pt x="1" y="5"/>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6" name="Freeform 9">
              <a:extLst>
                <a:ext uri="{FF2B5EF4-FFF2-40B4-BE49-F238E27FC236}">
                  <a16:creationId xmlns:a16="http://schemas.microsoft.com/office/drawing/2014/main" id="{53519BD7-74B7-737F-895F-D2F1C58B9154}"/>
                </a:ext>
              </a:extLst>
            </p:cNvPr>
            <p:cNvSpPr>
              <a:spLocks/>
            </p:cNvSpPr>
            <p:nvPr/>
          </p:nvSpPr>
          <p:spPr bwMode="auto">
            <a:xfrm>
              <a:off x="3020647" y="4130002"/>
              <a:ext cx="17810" cy="50012"/>
            </a:xfrm>
            <a:custGeom>
              <a:avLst/>
              <a:gdLst>
                <a:gd name="T0" fmla="*/ 2 w 26"/>
                <a:gd name="T1" fmla="*/ 0 h 75"/>
                <a:gd name="T2" fmla="*/ 2 w 26"/>
                <a:gd name="T3" fmla="*/ 0 h 75"/>
                <a:gd name="T4" fmla="*/ 0 w 26"/>
                <a:gd name="T5" fmla="*/ 10 h 75"/>
                <a:gd name="T6" fmla="*/ 8 w 26"/>
                <a:gd name="T7" fmla="*/ 31 h 75"/>
                <a:gd name="T8" fmla="*/ 8 w 26"/>
                <a:gd name="T9" fmla="*/ 40 h 75"/>
                <a:gd name="T10" fmla="*/ 15 w 26"/>
                <a:gd name="T11" fmla="*/ 51 h 75"/>
                <a:gd name="T12" fmla="*/ 26 w 26"/>
                <a:gd name="T13" fmla="*/ 75 h 75"/>
                <a:gd name="T14" fmla="*/ 23 w 26"/>
                <a:gd name="T15" fmla="*/ 55 h 75"/>
                <a:gd name="T16" fmla="*/ 2 w 26"/>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5">
                  <a:moveTo>
                    <a:pt x="2" y="0"/>
                  </a:moveTo>
                  <a:lnTo>
                    <a:pt x="2" y="0"/>
                  </a:lnTo>
                  <a:lnTo>
                    <a:pt x="0" y="10"/>
                  </a:lnTo>
                  <a:lnTo>
                    <a:pt x="8" y="31"/>
                  </a:lnTo>
                  <a:lnTo>
                    <a:pt x="8" y="40"/>
                  </a:lnTo>
                  <a:lnTo>
                    <a:pt x="15" y="51"/>
                  </a:lnTo>
                  <a:lnTo>
                    <a:pt x="26" y="75"/>
                  </a:lnTo>
                  <a:lnTo>
                    <a:pt x="23" y="55"/>
                  </a:lnTo>
                  <a:lnTo>
                    <a:pt x="2"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7" name="Freeform 10">
              <a:extLst>
                <a:ext uri="{FF2B5EF4-FFF2-40B4-BE49-F238E27FC236}">
                  <a16:creationId xmlns:a16="http://schemas.microsoft.com/office/drawing/2014/main" id="{C898AB35-1014-1FAE-9921-DC9CBE08F281}"/>
                </a:ext>
              </a:extLst>
            </p:cNvPr>
            <p:cNvSpPr>
              <a:spLocks/>
            </p:cNvSpPr>
            <p:nvPr/>
          </p:nvSpPr>
          <p:spPr bwMode="auto">
            <a:xfrm>
              <a:off x="3038457" y="4180014"/>
              <a:ext cx="4453" cy="23340"/>
            </a:xfrm>
            <a:custGeom>
              <a:avLst/>
              <a:gdLst>
                <a:gd name="T0" fmla="*/ 0 w 7"/>
                <a:gd name="T1" fmla="*/ 24 h 34"/>
                <a:gd name="T2" fmla="*/ 0 w 7"/>
                <a:gd name="T3" fmla="*/ 24 h 34"/>
                <a:gd name="T4" fmla="*/ 7 w 7"/>
                <a:gd name="T5" fmla="*/ 34 h 34"/>
                <a:gd name="T6" fmla="*/ 0 w 7"/>
                <a:gd name="T7" fmla="*/ 0 h 34"/>
                <a:gd name="T8" fmla="*/ 0 w 7"/>
                <a:gd name="T9" fmla="*/ 24 h 34"/>
              </a:gdLst>
              <a:ahLst/>
              <a:cxnLst>
                <a:cxn ang="0">
                  <a:pos x="T0" y="T1"/>
                </a:cxn>
                <a:cxn ang="0">
                  <a:pos x="T2" y="T3"/>
                </a:cxn>
                <a:cxn ang="0">
                  <a:pos x="T4" y="T5"/>
                </a:cxn>
                <a:cxn ang="0">
                  <a:pos x="T6" y="T7"/>
                </a:cxn>
                <a:cxn ang="0">
                  <a:pos x="T8" y="T9"/>
                </a:cxn>
              </a:cxnLst>
              <a:rect l="0" t="0" r="r" b="b"/>
              <a:pathLst>
                <a:path w="7" h="34">
                  <a:moveTo>
                    <a:pt x="0" y="24"/>
                  </a:moveTo>
                  <a:lnTo>
                    <a:pt x="0" y="24"/>
                  </a:lnTo>
                  <a:lnTo>
                    <a:pt x="7" y="34"/>
                  </a:lnTo>
                  <a:lnTo>
                    <a:pt x="0" y="0"/>
                  </a:lnTo>
                  <a:lnTo>
                    <a:pt x="0"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8" name="Freeform 11">
              <a:extLst>
                <a:ext uri="{FF2B5EF4-FFF2-40B4-BE49-F238E27FC236}">
                  <a16:creationId xmlns:a16="http://schemas.microsoft.com/office/drawing/2014/main" id="{82D0C9D6-E3D9-57A0-9EFB-2E92E501A9ED}"/>
                </a:ext>
              </a:extLst>
            </p:cNvPr>
            <p:cNvSpPr>
              <a:spLocks/>
            </p:cNvSpPr>
            <p:nvPr/>
          </p:nvSpPr>
          <p:spPr bwMode="auto">
            <a:xfrm>
              <a:off x="3016194" y="4084435"/>
              <a:ext cx="5565" cy="42233"/>
            </a:xfrm>
            <a:custGeom>
              <a:avLst/>
              <a:gdLst>
                <a:gd name="T0" fmla="*/ 0 w 8"/>
                <a:gd name="T1" fmla="*/ 24 h 63"/>
                <a:gd name="T2" fmla="*/ 0 w 8"/>
                <a:gd name="T3" fmla="*/ 24 h 63"/>
                <a:gd name="T4" fmla="*/ 3 w 8"/>
                <a:gd name="T5" fmla="*/ 36 h 63"/>
                <a:gd name="T6" fmla="*/ 0 w 8"/>
                <a:gd name="T7" fmla="*/ 57 h 63"/>
                <a:gd name="T8" fmla="*/ 8 w 8"/>
                <a:gd name="T9" fmla="*/ 63 h 63"/>
                <a:gd name="T10" fmla="*/ 7 w 8"/>
                <a:gd name="T11" fmla="*/ 60 h 63"/>
                <a:gd name="T12" fmla="*/ 3 w 8"/>
                <a:gd name="T13" fmla="*/ 20 h 63"/>
                <a:gd name="T14" fmla="*/ 3 w 8"/>
                <a:gd name="T15" fmla="*/ 0 h 63"/>
                <a:gd name="T16" fmla="*/ 0 w 8"/>
                <a:gd name="T17" fmla="*/ 2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3">
                  <a:moveTo>
                    <a:pt x="0" y="24"/>
                  </a:moveTo>
                  <a:lnTo>
                    <a:pt x="0" y="24"/>
                  </a:lnTo>
                  <a:lnTo>
                    <a:pt x="3" y="36"/>
                  </a:lnTo>
                  <a:lnTo>
                    <a:pt x="0" y="57"/>
                  </a:lnTo>
                  <a:lnTo>
                    <a:pt x="8" y="63"/>
                  </a:lnTo>
                  <a:lnTo>
                    <a:pt x="7" y="60"/>
                  </a:lnTo>
                  <a:lnTo>
                    <a:pt x="3" y="20"/>
                  </a:lnTo>
                  <a:lnTo>
                    <a:pt x="3" y="0"/>
                  </a:lnTo>
                  <a:lnTo>
                    <a:pt x="0"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9" name="Freeform 12">
              <a:extLst>
                <a:ext uri="{FF2B5EF4-FFF2-40B4-BE49-F238E27FC236}">
                  <a16:creationId xmlns:a16="http://schemas.microsoft.com/office/drawing/2014/main" id="{4804522E-7BF4-AAE8-87CF-5F3C00B68A3D}"/>
                </a:ext>
              </a:extLst>
            </p:cNvPr>
            <p:cNvSpPr>
              <a:spLocks/>
            </p:cNvSpPr>
            <p:nvPr/>
          </p:nvSpPr>
          <p:spPr bwMode="auto">
            <a:xfrm>
              <a:off x="3018420" y="4009972"/>
              <a:ext cx="30055" cy="67795"/>
            </a:xfrm>
            <a:custGeom>
              <a:avLst/>
              <a:gdLst>
                <a:gd name="T0" fmla="*/ 27 w 46"/>
                <a:gd name="T1" fmla="*/ 32 h 101"/>
                <a:gd name="T2" fmla="*/ 27 w 46"/>
                <a:gd name="T3" fmla="*/ 32 h 101"/>
                <a:gd name="T4" fmla="*/ 11 w 46"/>
                <a:gd name="T5" fmla="*/ 59 h 101"/>
                <a:gd name="T6" fmla="*/ 0 w 46"/>
                <a:gd name="T7" fmla="*/ 80 h 101"/>
                <a:gd name="T8" fmla="*/ 0 w 46"/>
                <a:gd name="T9" fmla="*/ 101 h 101"/>
                <a:gd name="T10" fmla="*/ 12 w 46"/>
                <a:gd name="T11" fmla="*/ 69 h 101"/>
                <a:gd name="T12" fmla="*/ 23 w 46"/>
                <a:gd name="T13" fmla="*/ 48 h 101"/>
                <a:gd name="T14" fmla="*/ 46 w 46"/>
                <a:gd name="T15" fmla="*/ 12 h 101"/>
                <a:gd name="T16" fmla="*/ 46 w 46"/>
                <a:gd name="T17" fmla="*/ 0 h 101"/>
                <a:gd name="T18" fmla="*/ 34 w 46"/>
                <a:gd name="T19" fmla="*/ 24 h 101"/>
                <a:gd name="T20" fmla="*/ 27 w 46"/>
                <a:gd name="T21" fmla="*/ 3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101">
                  <a:moveTo>
                    <a:pt x="27" y="32"/>
                  </a:moveTo>
                  <a:lnTo>
                    <a:pt x="27" y="32"/>
                  </a:lnTo>
                  <a:lnTo>
                    <a:pt x="11" y="59"/>
                  </a:lnTo>
                  <a:lnTo>
                    <a:pt x="0" y="80"/>
                  </a:lnTo>
                  <a:lnTo>
                    <a:pt x="0" y="101"/>
                  </a:lnTo>
                  <a:lnTo>
                    <a:pt x="12" y="69"/>
                  </a:lnTo>
                  <a:lnTo>
                    <a:pt x="23" y="48"/>
                  </a:lnTo>
                  <a:lnTo>
                    <a:pt x="46" y="12"/>
                  </a:lnTo>
                  <a:lnTo>
                    <a:pt x="46" y="0"/>
                  </a:lnTo>
                  <a:lnTo>
                    <a:pt x="34" y="24"/>
                  </a:lnTo>
                  <a:lnTo>
                    <a:pt x="27" y="3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0" name="Freeform 13">
              <a:extLst>
                <a:ext uri="{FF2B5EF4-FFF2-40B4-BE49-F238E27FC236}">
                  <a16:creationId xmlns:a16="http://schemas.microsoft.com/office/drawing/2014/main" id="{F7DC576C-1596-4BF9-7840-7CEFCCE0A691}"/>
                </a:ext>
              </a:extLst>
            </p:cNvPr>
            <p:cNvSpPr>
              <a:spLocks/>
            </p:cNvSpPr>
            <p:nvPr/>
          </p:nvSpPr>
          <p:spPr bwMode="auto">
            <a:xfrm>
              <a:off x="3274444" y="3832150"/>
              <a:ext cx="31169" cy="27785"/>
            </a:xfrm>
            <a:custGeom>
              <a:avLst/>
              <a:gdLst>
                <a:gd name="T0" fmla="*/ 16 w 46"/>
                <a:gd name="T1" fmla="*/ 24 h 40"/>
                <a:gd name="T2" fmla="*/ 16 w 46"/>
                <a:gd name="T3" fmla="*/ 24 h 40"/>
                <a:gd name="T4" fmla="*/ 7 w 46"/>
                <a:gd name="T5" fmla="*/ 30 h 40"/>
                <a:gd name="T6" fmla="*/ 0 w 46"/>
                <a:gd name="T7" fmla="*/ 40 h 40"/>
                <a:gd name="T8" fmla="*/ 37 w 46"/>
                <a:gd name="T9" fmla="*/ 13 h 40"/>
                <a:gd name="T10" fmla="*/ 46 w 46"/>
                <a:gd name="T11" fmla="*/ 0 h 40"/>
                <a:gd name="T12" fmla="*/ 33 w 46"/>
                <a:gd name="T13" fmla="*/ 10 h 40"/>
                <a:gd name="T14" fmla="*/ 16 w 46"/>
                <a:gd name="T15" fmla="*/ 2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0">
                  <a:moveTo>
                    <a:pt x="16" y="24"/>
                  </a:moveTo>
                  <a:lnTo>
                    <a:pt x="16" y="24"/>
                  </a:lnTo>
                  <a:lnTo>
                    <a:pt x="7" y="30"/>
                  </a:lnTo>
                  <a:lnTo>
                    <a:pt x="0" y="40"/>
                  </a:lnTo>
                  <a:lnTo>
                    <a:pt x="37" y="13"/>
                  </a:lnTo>
                  <a:lnTo>
                    <a:pt x="46" y="0"/>
                  </a:lnTo>
                  <a:lnTo>
                    <a:pt x="33" y="10"/>
                  </a:lnTo>
                  <a:lnTo>
                    <a:pt x="16"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1" name="Freeform 14">
              <a:extLst>
                <a:ext uri="{FF2B5EF4-FFF2-40B4-BE49-F238E27FC236}">
                  <a16:creationId xmlns:a16="http://schemas.microsoft.com/office/drawing/2014/main" id="{5B3B434E-7E2E-CBD8-7C01-AC86D41941BF}"/>
                </a:ext>
              </a:extLst>
            </p:cNvPr>
            <p:cNvSpPr>
              <a:spLocks/>
            </p:cNvSpPr>
            <p:nvPr/>
          </p:nvSpPr>
          <p:spPr bwMode="auto">
            <a:xfrm>
              <a:off x="3061833" y="3975518"/>
              <a:ext cx="17810" cy="23340"/>
            </a:xfrm>
            <a:custGeom>
              <a:avLst/>
              <a:gdLst>
                <a:gd name="T0" fmla="*/ 11 w 28"/>
                <a:gd name="T1" fmla="*/ 11 h 35"/>
                <a:gd name="T2" fmla="*/ 11 w 28"/>
                <a:gd name="T3" fmla="*/ 11 h 35"/>
                <a:gd name="T4" fmla="*/ 7 w 28"/>
                <a:gd name="T5" fmla="*/ 21 h 35"/>
                <a:gd name="T6" fmla="*/ 0 w 28"/>
                <a:gd name="T7" fmla="*/ 32 h 35"/>
                <a:gd name="T8" fmla="*/ 0 w 28"/>
                <a:gd name="T9" fmla="*/ 35 h 35"/>
                <a:gd name="T10" fmla="*/ 21 w 28"/>
                <a:gd name="T11" fmla="*/ 15 h 35"/>
                <a:gd name="T12" fmla="*/ 28 w 28"/>
                <a:gd name="T13" fmla="*/ 2 h 35"/>
                <a:gd name="T14" fmla="*/ 21 w 28"/>
                <a:gd name="T15" fmla="*/ 0 h 35"/>
                <a:gd name="T16" fmla="*/ 11 w 28"/>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11" y="11"/>
                  </a:moveTo>
                  <a:lnTo>
                    <a:pt x="11" y="11"/>
                  </a:lnTo>
                  <a:lnTo>
                    <a:pt x="7" y="21"/>
                  </a:lnTo>
                  <a:lnTo>
                    <a:pt x="0" y="32"/>
                  </a:lnTo>
                  <a:lnTo>
                    <a:pt x="0" y="35"/>
                  </a:lnTo>
                  <a:lnTo>
                    <a:pt x="21" y="15"/>
                  </a:lnTo>
                  <a:lnTo>
                    <a:pt x="28" y="2"/>
                  </a:lnTo>
                  <a:lnTo>
                    <a:pt x="21" y="0"/>
                  </a:lnTo>
                  <a:lnTo>
                    <a:pt x="11"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2" name="Freeform 15">
              <a:extLst>
                <a:ext uri="{FF2B5EF4-FFF2-40B4-BE49-F238E27FC236}">
                  <a16:creationId xmlns:a16="http://schemas.microsoft.com/office/drawing/2014/main" id="{14EFFE87-D0E6-5483-2017-75D828571C1B}"/>
                </a:ext>
              </a:extLst>
            </p:cNvPr>
            <p:cNvSpPr>
              <a:spLocks/>
            </p:cNvSpPr>
            <p:nvPr/>
          </p:nvSpPr>
          <p:spPr bwMode="auto">
            <a:xfrm>
              <a:off x="3084097" y="3943289"/>
              <a:ext cx="44526" cy="32230"/>
            </a:xfrm>
            <a:custGeom>
              <a:avLst/>
              <a:gdLst>
                <a:gd name="T0" fmla="*/ 49 w 67"/>
                <a:gd name="T1" fmla="*/ 11 h 48"/>
                <a:gd name="T2" fmla="*/ 49 w 67"/>
                <a:gd name="T3" fmla="*/ 11 h 48"/>
                <a:gd name="T4" fmla="*/ 26 w 67"/>
                <a:gd name="T5" fmla="*/ 24 h 48"/>
                <a:gd name="T6" fmla="*/ 17 w 67"/>
                <a:gd name="T7" fmla="*/ 32 h 48"/>
                <a:gd name="T8" fmla="*/ 3 w 67"/>
                <a:gd name="T9" fmla="*/ 35 h 48"/>
                <a:gd name="T10" fmla="*/ 0 w 67"/>
                <a:gd name="T11" fmla="*/ 35 h 48"/>
                <a:gd name="T12" fmla="*/ 3 w 67"/>
                <a:gd name="T13" fmla="*/ 48 h 48"/>
                <a:gd name="T14" fmla="*/ 40 w 67"/>
                <a:gd name="T15" fmla="*/ 24 h 48"/>
                <a:gd name="T16" fmla="*/ 63 w 67"/>
                <a:gd name="T17" fmla="*/ 11 h 48"/>
                <a:gd name="T18" fmla="*/ 67 w 67"/>
                <a:gd name="T19" fmla="*/ 2 h 48"/>
                <a:gd name="T20" fmla="*/ 63 w 67"/>
                <a:gd name="T21" fmla="*/ 0 h 48"/>
                <a:gd name="T22" fmla="*/ 49 w 67"/>
                <a:gd name="T23" fmla="*/ 1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48">
                  <a:moveTo>
                    <a:pt x="49" y="11"/>
                  </a:moveTo>
                  <a:lnTo>
                    <a:pt x="49" y="11"/>
                  </a:lnTo>
                  <a:lnTo>
                    <a:pt x="26" y="24"/>
                  </a:lnTo>
                  <a:lnTo>
                    <a:pt x="17" y="32"/>
                  </a:lnTo>
                  <a:lnTo>
                    <a:pt x="3" y="35"/>
                  </a:lnTo>
                  <a:lnTo>
                    <a:pt x="0" y="35"/>
                  </a:lnTo>
                  <a:lnTo>
                    <a:pt x="3" y="48"/>
                  </a:lnTo>
                  <a:lnTo>
                    <a:pt x="40" y="24"/>
                  </a:lnTo>
                  <a:lnTo>
                    <a:pt x="63" y="11"/>
                  </a:lnTo>
                  <a:lnTo>
                    <a:pt x="67" y="2"/>
                  </a:lnTo>
                  <a:lnTo>
                    <a:pt x="63" y="0"/>
                  </a:lnTo>
                  <a:lnTo>
                    <a:pt x="49"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3" name="Freeform 16">
              <a:extLst>
                <a:ext uri="{FF2B5EF4-FFF2-40B4-BE49-F238E27FC236}">
                  <a16:creationId xmlns:a16="http://schemas.microsoft.com/office/drawing/2014/main" id="{5139B394-6380-670B-A03A-00CAF643A534}"/>
                </a:ext>
              </a:extLst>
            </p:cNvPr>
            <p:cNvSpPr>
              <a:spLocks/>
            </p:cNvSpPr>
            <p:nvPr/>
          </p:nvSpPr>
          <p:spPr bwMode="auto">
            <a:xfrm>
              <a:off x="4367555" y="3719899"/>
              <a:ext cx="28941" cy="12226"/>
            </a:xfrm>
            <a:custGeom>
              <a:avLst/>
              <a:gdLst>
                <a:gd name="T0" fmla="*/ 26 w 44"/>
                <a:gd name="T1" fmla="*/ 8 h 18"/>
                <a:gd name="T2" fmla="*/ 26 w 44"/>
                <a:gd name="T3" fmla="*/ 8 h 18"/>
                <a:gd name="T4" fmla="*/ 12 w 44"/>
                <a:gd name="T5" fmla="*/ 15 h 18"/>
                <a:gd name="T6" fmla="*/ 0 w 44"/>
                <a:gd name="T7" fmla="*/ 15 h 18"/>
                <a:gd name="T8" fmla="*/ 9 w 44"/>
                <a:gd name="T9" fmla="*/ 18 h 18"/>
                <a:gd name="T10" fmla="*/ 23 w 44"/>
                <a:gd name="T11" fmla="*/ 11 h 18"/>
                <a:gd name="T12" fmla="*/ 30 w 44"/>
                <a:gd name="T13" fmla="*/ 8 h 18"/>
                <a:gd name="T14" fmla="*/ 44 w 44"/>
                <a:gd name="T15" fmla="*/ 0 h 18"/>
                <a:gd name="T16" fmla="*/ 35 w 44"/>
                <a:gd name="T17" fmla="*/ 3 h 18"/>
                <a:gd name="T18" fmla="*/ 26 w 44"/>
                <a:gd name="T19"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18">
                  <a:moveTo>
                    <a:pt x="26" y="8"/>
                  </a:moveTo>
                  <a:lnTo>
                    <a:pt x="26" y="8"/>
                  </a:lnTo>
                  <a:lnTo>
                    <a:pt x="12" y="15"/>
                  </a:lnTo>
                  <a:lnTo>
                    <a:pt x="0" y="15"/>
                  </a:lnTo>
                  <a:lnTo>
                    <a:pt x="9" y="18"/>
                  </a:lnTo>
                  <a:lnTo>
                    <a:pt x="23" y="11"/>
                  </a:lnTo>
                  <a:lnTo>
                    <a:pt x="30" y="8"/>
                  </a:lnTo>
                  <a:lnTo>
                    <a:pt x="44" y="0"/>
                  </a:lnTo>
                  <a:lnTo>
                    <a:pt x="35" y="3"/>
                  </a:lnTo>
                  <a:lnTo>
                    <a:pt x="26" y="8"/>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4" name="Freeform 17">
              <a:extLst>
                <a:ext uri="{FF2B5EF4-FFF2-40B4-BE49-F238E27FC236}">
                  <a16:creationId xmlns:a16="http://schemas.microsoft.com/office/drawing/2014/main" id="{8A854C1F-815A-67C1-2D31-833AA43EE4B1}"/>
                </a:ext>
              </a:extLst>
            </p:cNvPr>
            <p:cNvSpPr>
              <a:spLocks/>
            </p:cNvSpPr>
            <p:nvPr/>
          </p:nvSpPr>
          <p:spPr bwMode="auto">
            <a:xfrm>
              <a:off x="4399836" y="3709897"/>
              <a:ext cx="7792" cy="7780"/>
            </a:xfrm>
            <a:custGeom>
              <a:avLst/>
              <a:gdLst>
                <a:gd name="T0" fmla="*/ 0 w 12"/>
                <a:gd name="T1" fmla="*/ 10 h 12"/>
                <a:gd name="T2" fmla="*/ 0 w 12"/>
                <a:gd name="T3" fmla="*/ 10 h 12"/>
                <a:gd name="T4" fmla="*/ 0 w 12"/>
                <a:gd name="T5" fmla="*/ 12 h 12"/>
                <a:gd name="T6" fmla="*/ 4 w 12"/>
                <a:gd name="T7" fmla="*/ 10 h 12"/>
                <a:gd name="T8" fmla="*/ 12 w 12"/>
                <a:gd name="T9" fmla="*/ 0 h 12"/>
                <a:gd name="T10" fmla="*/ 0 w 12"/>
                <a:gd name="T11" fmla="*/ 10 h 12"/>
              </a:gdLst>
              <a:ahLst/>
              <a:cxnLst>
                <a:cxn ang="0">
                  <a:pos x="T0" y="T1"/>
                </a:cxn>
                <a:cxn ang="0">
                  <a:pos x="T2" y="T3"/>
                </a:cxn>
                <a:cxn ang="0">
                  <a:pos x="T4" y="T5"/>
                </a:cxn>
                <a:cxn ang="0">
                  <a:pos x="T6" y="T7"/>
                </a:cxn>
                <a:cxn ang="0">
                  <a:pos x="T8" y="T9"/>
                </a:cxn>
                <a:cxn ang="0">
                  <a:pos x="T10" y="T11"/>
                </a:cxn>
              </a:cxnLst>
              <a:rect l="0" t="0" r="r" b="b"/>
              <a:pathLst>
                <a:path w="12" h="12">
                  <a:moveTo>
                    <a:pt x="0" y="10"/>
                  </a:moveTo>
                  <a:lnTo>
                    <a:pt x="0" y="10"/>
                  </a:lnTo>
                  <a:lnTo>
                    <a:pt x="0" y="12"/>
                  </a:lnTo>
                  <a:lnTo>
                    <a:pt x="4" y="10"/>
                  </a:lnTo>
                  <a:lnTo>
                    <a:pt x="12" y="0"/>
                  </a:lnTo>
                  <a:lnTo>
                    <a:pt x="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5" name="Freeform 18">
              <a:extLst>
                <a:ext uri="{FF2B5EF4-FFF2-40B4-BE49-F238E27FC236}">
                  <a16:creationId xmlns:a16="http://schemas.microsoft.com/office/drawing/2014/main" id="{5BAE85D3-F09C-329F-BC5C-0CE34A5F2042}"/>
                </a:ext>
              </a:extLst>
            </p:cNvPr>
            <p:cNvSpPr>
              <a:spLocks/>
            </p:cNvSpPr>
            <p:nvPr/>
          </p:nvSpPr>
          <p:spPr bwMode="auto">
            <a:xfrm>
              <a:off x="4396497" y="3717676"/>
              <a:ext cx="3340" cy="2223"/>
            </a:xfrm>
            <a:custGeom>
              <a:avLst/>
              <a:gdLst>
                <a:gd name="T0" fmla="*/ 0 w 5"/>
                <a:gd name="T1" fmla="*/ 4 h 4"/>
                <a:gd name="T2" fmla="*/ 0 w 5"/>
                <a:gd name="T3" fmla="*/ 4 h 4"/>
                <a:gd name="T4" fmla="*/ 5 w 5"/>
                <a:gd name="T5" fmla="*/ 1 h 4"/>
                <a:gd name="T6" fmla="*/ 5 w 5"/>
                <a:gd name="T7" fmla="*/ 0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lnTo>
                    <a:pt x="0" y="4"/>
                  </a:lnTo>
                  <a:lnTo>
                    <a:pt x="5" y="1"/>
                  </a:lnTo>
                  <a:lnTo>
                    <a:pt x="5" y="0"/>
                  </a:lnTo>
                  <a:lnTo>
                    <a:pt x="0" y="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6" name="Freeform 19">
              <a:extLst>
                <a:ext uri="{FF2B5EF4-FFF2-40B4-BE49-F238E27FC236}">
                  <a16:creationId xmlns:a16="http://schemas.microsoft.com/office/drawing/2014/main" id="{363EF93F-C517-03F6-F2CF-951019A28290}"/>
                </a:ext>
              </a:extLst>
            </p:cNvPr>
            <p:cNvSpPr>
              <a:spLocks/>
            </p:cNvSpPr>
            <p:nvPr/>
          </p:nvSpPr>
          <p:spPr bwMode="auto">
            <a:xfrm>
              <a:off x="3607275" y="3788806"/>
              <a:ext cx="34508" cy="16671"/>
            </a:xfrm>
            <a:custGeom>
              <a:avLst/>
              <a:gdLst>
                <a:gd name="T0" fmla="*/ 27 w 53"/>
                <a:gd name="T1" fmla="*/ 0 h 24"/>
                <a:gd name="T2" fmla="*/ 27 w 53"/>
                <a:gd name="T3" fmla="*/ 0 h 24"/>
                <a:gd name="T4" fmla="*/ 0 w 53"/>
                <a:gd name="T5" fmla="*/ 6 h 24"/>
                <a:gd name="T6" fmla="*/ 7 w 53"/>
                <a:gd name="T7" fmla="*/ 14 h 24"/>
                <a:gd name="T8" fmla="*/ 20 w 53"/>
                <a:gd name="T9" fmla="*/ 17 h 24"/>
                <a:gd name="T10" fmla="*/ 34 w 53"/>
                <a:gd name="T11" fmla="*/ 24 h 24"/>
                <a:gd name="T12" fmla="*/ 46 w 53"/>
                <a:gd name="T13" fmla="*/ 20 h 24"/>
                <a:gd name="T14" fmla="*/ 53 w 53"/>
                <a:gd name="T15" fmla="*/ 11 h 24"/>
                <a:gd name="T16" fmla="*/ 50 w 53"/>
                <a:gd name="T17" fmla="*/ 8 h 24"/>
                <a:gd name="T18" fmla="*/ 27 w 53"/>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4">
                  <a:moveTo>
                    <a:pt x="27" y="0"/>
                  </a:moveTo>
                  <a:lnTo>
                    <a:pt x="27" y="0"/>
                  </a:lnTo>
                  <a:lnTo>
                    <a:pt x="0" y="6"/>
                  </a:lnTo>
                  <a:lnTo>
                    <a:pt x="7" y="14"/>
                  </a:lnTo>
                  <a:lnTo>
                    <a:pt x="20" y="17"/>
                  </a:lnTo>
                  <a:lnTo>
                    <a:pt x="34" y="24"/>
                  </a:lnTo>
                  <a:lnTo>
                    <a:pt x="46" y="20"/>
                  </a:lnTo>
                  <a:lnTo>
                    <a:pt x="53" y="11"/>
                  </a:lnTo>
                  <a:lnTo>
                    <a:pt x="50" y="8"/>
                  </a:lnTo>
                  <a:lnTo>
                    <a:pt x="27"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7" name="Freeform 20">
              <a:extLst>
                <a:ext uri="{FF2B5EF4-FFF2-40B4-BE49-F238E27FC236}">
                  <a16:creationId xmlns:a16="http://schemas.microsoft.com/office/drawing/2014/main" id="{87C2515E-42AE-98AB-B32A-7C549A71F1EE}"/>
                </a:ext>
              </a:extLst>
            </p:cNvPr>
            <p:cNvSpPr>
              <a:spLocks/>
            </p:cNvSpPr>
            <p:nvPr/>
          </p:nvSpPr>
          <p:spPr bwMode="auto">
            <a:xfrm>
              <a:off x="3688535" y="3814367"/>
              <a:ext cx="17810" cy="16671"/>
            </a:xfrm>
            <a:custGeom>
              <a:avLst/>
              <a:gdLst>
                <a:gd name="T0" fmla="*/ 14 w 26"/>
                <a:gd name="T1" fmla="*/ 0 h 24"/>
                <a:gd name="T2" fmla="*/ 14 w 26"/>
                <a:gd name="T3" fmla="*/ 0 h 24"/>
                <a:gd name="T4" fmla="*/ 3 w 26"/>
                <a:gd name="T5" fmla="*/ 13 h 24"/>
                <a:gd name="T6" fmla="*/ 0 w 26"/>
                <a:gd name="T7" fmla="*/ 16 h 24"/>
                <a:gd name="T8" fmla="*/ 14 w 26"/>
                <a:gd name="T9" fmla="*/ 24 h 24"/>
                <a:gd name="T10" fmla="*/ 24 w 26"/>
                <a:gd name="T11" fmla="*/ 24 h 24"/>
                <a:gd name="T12" fmla="*/ 26 w 26"/>
                <a:gd name="T13" fmla="*/ 21 h 24"/>
                <a:gd name="T14" fmla="*/ 24 w 26"/>
                <a:gd name="T15" fmla="*/ 13 h 24"/>
                <a:gd name="T16" fmla="*/ 14 w 2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4">
                  <a:moveTo>
                    <a:pt x="14" y="0"/>
                  </a:moveTo>
                  <a:lnTo>
                    <a:pt x="14" y="0"/>
                  </a:lnTo>
                  <a:lnTo>
                    <a:pt x="3" y="13"/>
                  </a:lnTo>
                  <a:lnTo>
                    <a:pt x="0" y="16"/>
                  </a:lnTo>
                  <a:lnTo>
                    <a:pt x="14" y="24"/>
                  </a:lnTo>
                  <a:lnTo>
                    <a:pt x="24" y="24"/>
                  </a:lnTo>
                  <a:lnTo>
                    <a:pt x="26" y="21"/>
                  </a:lnTo>
                  <a:lnTo>
                    <a:pt x="24" y="13"/>
                  </a:lnTo>
                  <a:lnTo>
                    <a:pt x="14"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8" name="Freeform 23">
              <a:extLst>
                <a:ext uri="{FF2B5EF4-FFF2-40B4-BE49-F238E27FC236}">
                  <a16:creationId xmlns:a16="http://schemas.microsoft.com/office/drawing/2014/main" id="{970561EC-2E0D-A20B-A24B-D2E3187CA0C2}"/>
                </a:ext>
              </a:extLst>
            </p:cNvPr>
            <p:cNvSpPr>
              <a:spLocks/>
            </p:cNvSpPr>
            <p:nvPr/>
          </p:nvSpPr>
          <p:spPr bwMode="auto">
            <a:xfrm>
              <a:off x="3898920" y="3716565"/>
              <a:ext cx="11132" cy="7780"/>
            </a:xfrm>
            <a:custGeom>
              <a:avLst/>
              <a:gdLst>
                <a:gd name="T0" fmla="*/ 3 w 16"/>
                <a:gd name="T1" fmla="*/ 9 h 13"/>
                <a:gd name="T2" fmla="*/ 3 w 16"/>
                <a:gd name="T3" fmla="*/ 9 h 13"/>
                <a:gd name="T4" fmla="*/ 0 w 16"/>
                <a:gd name="T5" fmla="*/ 13 h 13"/>
                <a:gd name="T6" fmla="*/ 11 w 16"/>
                <a:gd name="T7" fmla="*/ 9 h 13"/>
                <a:gd name="T8" fmla="*/ 16 w 16"/>
                <a:gd name="T9" fmla="*/ 0 h 13"/>
                <a:gd name="T10" fmla="*/ 3 w 16"/>
                <a:gd name="T11" fmla="*/ 9 h 13"/>
              </a:gdLst>
              <a:ahLst/>
              <a:cxnLst>
                <a:cxn ang="0">
                  <a:pos x="T0" y="T1"/>
                </a:cxn>
                <a:cxn ang="0">
                  <a:pos x="T2" y="T3"/>
                </a:cxn>
                <a:cxn ang="0">
                  <a:pos x="T4" y="T5"/>
                </a:cxn>
                <a:cxn ang="0">
                  <a:pos x="T6" y="T7"/>
                </a:cxn>
                <a:cxn ang="0">
                  <a:pos x="T8" y="T9"/>
                </a:cxn>
                <a:cxn ang="0">
                  <a:pos x="T10" y="T11"/>
                </a:cxn>
              </a:cxnLst>
              <a:rect l="0" t="0" r="r" b="b"/>
              <a:pathLst>
                <a:path w="16" h="13">
                  <a:moveTo>
                    <a:pt x="3" y="9"/>
                  </a:moveTo>
                  <a:lnTo>
                    <a:pt x="3" y="9"/>
                  </a:lnTo>
                  <a:lnTo>
                    <a:pt x="0" y="13"/>
                  </a:lnTo>
                  <a:lnTo>
                    <a:pt x="11" y="9"/>
                  </a:lnTo>
                  <a:lnTo>
                    <a:pt x="16" y="0"/>
                  </a:lnTo>
                  <a:lnTo>
                    <a:pt x="3" y="9"/>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9" name="Freeform 24">
              <a:extLst>
                <a:ext uri="{FF2B5EF4-FFF2-40B4-BE49-F238E27FC236}">
                  <a16:creationId xmlns:a16="http://schemas.microsoft.com/office/drawing/2014/main" id="{9338B86A-9F55-C12B-6D38-42921E9BCC0F}"/>
                </a:ext>
              </a:extLst>
            </p:cNvPr>
            <p:cNvSpPr>
              <a:spLocks/>
            </p:cNvSpPr>
            <p:nvPr/>
          </p:nvSpPr>
          <p:spPr bwMode="auto">
            <a:xfrm>
              <a:off x="3965709" y="3695448"/>
              <a:ext cx="15584" cy="2223"/>
            </a:xfrm>
            <a:custGeom>
              <a:avLst/>
              <a:gdLst>
                <a:gd name="T0" fmla="*/ 0 w 24"/>
                <a:gd name="T1" fmla="*/ 3 h 3"/>
                <a:gd name="T2" fmla="*/ 0 w 24"/>
                <a:gd name="T3" fmla="*/ 3 h 3"/>
                <a:gd name="T4" fmla="*/ 10 w 24"/>
                <a:gd name="T5" fmla="*/ 3 h 3"/>
                <a:gd name="T6" fmla="*/ 24 w 24"/>
                <a:gd name="T7" fmla="*/ 3 h 3"/>
                <a:gd name="T8" fmla="*/ 0 w 24"/>
                <a:gd name="T9" fmla="*/ 0 h 3"/>
                <a:gd name="T10" fmla="*/ 0 w 24"/>
                <a:gd name="T11" fmla="*/ 3 h 3"/>
              </a:gdLst>
              <a:ahLst/>
              <a:cxnLst>
                <a:cxn ang="0">
                  <a:pos x="T0" y="T1"/>
                </a:cxn>
                <a:cxn ang="0">
                  <a:pos x="T2" y="T3"/>
                </a:cxn>
                <a:cxn ang="0">
                  <a:pos x="T4" y="T5"/>
                </a:cxn>
                <a:cxn ang="0">
                  <a:pos x="T6" y="T7"/>
                </a:cxn>
                <a:cxn ang="0">
                  <a:pos x="T8" y="T9"/>
                </a:cxn>
                <a:cxn ang="0">
                  <a:pos x="T10" y="T11"/>
                </a:cxn>
              </a:cxnLst>
              <a:rect l="0" t="0" r="r" b="b"/>
              <a:pathLst>
                <a:path w="24" h="3">
                  <a:moveTo>
                    <a:pt x="0" y="3"/>
                  </a:moveTo>
                  <a:lnTo>
                    <a:pt x="0" y="3"/>
                  </a:lnTo>
                  <a:lnTo>
                    <a:pt x="10" y="3"/>
                  </a:lnTo>
                  <a:lnTo>
                    <a:pt x="24" y="3"/>
                  </a:lnTo>
                  <a:lnTo>
                    <a:pt x="0" y="0"/>
                  </a:lnTo>
                  <a:lnTo>
                    <a:pt x="0" y="3"/>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0" name="Freeform 30">
              <a:extLst>
                <a:ext uri="{FF2B5EF4-FFF2-40B4-BE49-F238E27FC236}">
                  <a16:creationId xmlns:a16="http://schemas.microsoft.com/office/drawing/2014/main" id="{899D37A7-BF53-90EE-75A0-05E32C95369D}"/>
                </a:ext>
              </a:extLst>
            </p:cNvPr>
            <p:cNvSpPr>
              <a:spLocks/>
            </p:cNvSpPr>
            <p:nvPr/>
          </p:nvSpPr>
          <p:spPr bwMode="auto">
            <a:xfrm>
              <a:off x="4940827" y="4198909"/>
              <a:ext cx="5565" cy="4445"/>
            </a:xfrm>
            <a:custGeom>
              <a:avLst/>
              <a:gdLst>
                <a:gd name="T0" fmla="*/ 0 w 9"/>
                <a:gd name="T1" fmla="*/ 6 h 6"/>
                <a:gd name="T2" fmla="*/ 0 w 9"/>
                <a:gd name="T3" fmla="*/ 6 h 6"/>
                <a:gd name="T4" fmla="*/ 9 w 9"/>
                <a:gd name="T5" fmla="*/ 3 h 6"/>
                <a:gd name="T6" fmla="*/ 9 w 9"/>
                <a:gd name="T7" fmla="*/ 0 h 6"/>
                <a:gd name="T8" fmla="*/ 0 w 9"/>
                <a:gd name="T9" fmla="*/ 6 h 6"/>
              </a:gdLst>
              <a:ahLst/>
              <a:cxnLst>
                <a:cxn ang="0">
                  <a:pos x="T0" y="T1"/>
                </a:cxn>
                <a:cxn ang="0">
                  <a:pos x="T2" y="T3"/>
                </a:cxn>
                <a:cxn ang="0">
                  <a:pos x="T4" y="T5"/>
                </a:cxn>
                <a:cxn ang="0">
                  <a:pos x="T6" y="T7"/>
                </a:cxn>
                <a:cxn ang="0">
                  <a:pos x="T8" y="T9"/>
                </a:cxn>
              </a:cxnLst>
              <a:rect l="0" t="0" r="r" b="b"/>
              <a:pathLst>
                <a:path w="9" h="6">
                  <a:moveTo>
                    <a:pt x="0" y="6"/>
                  </a:moveTo>
                  <a:lnTo>
                    <a:pt x="0" y="6"/>
                  </a:lnTo>
                  <a:lnTo>
                    <a:pt x="9" y="3"/>
                  </a:lnTo>
                  <a:lnTo>
                    <a:pt x="9" y="0"/>
                  </a:lnTo>
                  <a:lnTo>
                    <a:pt x="0" y="6"/>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1" name="Freeform 31">
              <a:extLst>
                <a:ext uri="{FF2B5EF4-FFF2-40B4-BE49-F238E27FC236}">
                  <a16:creationId xmlns:a16="http://schemas.microsoft.com/office/drawing/2014/main" id="{781BEA68-F5D6-9516-46AE-688910E4A03E}"/>
                </a:ext>
              </a:extLst>
            </p:cNvPr>
            <p:cNvSpPr>
              <a:spLocks/>
            </p:cNvSpPr>
            <p:nvPr/>
          </p:nvSpPr>
          <p:spPr bwMode="auto">
            <a:xfrm>
              <a:off x="4825058" y="4253367"/>
              <a:ext cx="8905" cy="3334"/>
            </a:xfrm>
            <a:custGeom>
              <a:avLst/>
              <a:gdLst>
                <a:gd name="T0" fmla="*/ 0 w 12"/>
                <a:gd name="T1" fmla="*/ 3 h 6"/>
                <a:gd name="T2" fmla="*/ 0 w 12"/>
                <a:gd name="T3" fmla="*/ 3 h 6"/>
                <a:gd name="T4" fmla="*/ 0 w 12"/>
                <a:gd name="T5" fmla="*/ 6 h 6"/>
                <a:gd name="T6" fmla="*/ 12 w 12"/>
                <a:gd name="T7" fmla="*/ 0 h 6"/>
                <a:gd name="T8" fmla="*/ 0 w 12"/>
                <a:gd name="T9" fmla="*/ 3 h 6"/>
              </a:gdLst>
              <a:ahLst/>
              <a:cxnLst>
                <a:cxn ang="0">
                  <a:pos x="T0" y="T1"/>
                </a:cxn>
                <a:cxn ang="0">
                  <a:pos x="T2" y="T3"/>
                </a:cxn>
                <a:cxn ang="0">
                  <a:pos x="T4" y="T5"/>
                </a:cxn>
                <a:cxn ang="0">
                  <a:pos x="T6" y="T7"/>
                </a:cxn>
                <a:cxn ang="0">
                  <a:pos x="T8" y="T9"/>
                </a:cxn>
              </a:cxnLst>
              <a:rect l="0" t="0" r="r" b="b"/>
              <a:pathLst>
                <a:path w="12" h="6">
                  <a:moveTo>
                    <a:pt x="0" y="3"/>
                  </a:moveTo>
                  <a:lnTo>
                    <a:pt x="0" y="3"/>
                  </a:lnTo>
                  <a:lnTo>
                    <a:pt x="0" y="6"/>
                  </a:lnTo>
                  <a:lnTo>
                    <a:pt x="12" y="0"/>
                  </a:lnTo>
                  <a:lnTo>
                    <a:pt x="0" y="3"/>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2" name="Freeform 32">
              <a:extLst>
                <a:ext uri="{FF2B5EF4-FFF2-40B4-BE49-F238E27FC236}">
                  <a16:creationId xmlns:a16="http://schemas.microsoft.com/office/drawing/2014/main" id="{FB15FC02-E9D7-BB20-B98D-335CF98D0903}"/>
                </a:ext>
              </a:extLst>
            </p:cNvPr>
            <p:cNvSpPr>
              <a:spLocks/>
            </p:cNvSpPr>
            <p:nvPr/>
          </p:nvSpPr>
          <p:spPr bwMode="auto">
            <a:xfrm>
              <a:off x="4867358" y="4227805"/>
              <a:ext cx="11132" cy="8891"/>
            </a:xfrm>
            <a:custGeom>
              <a:avLst/>
              <a:gdLst>
                <a:gd name="T0" fmla="*/ 0 w 16"/>
                <a:gd name="T1" fmla="*/ 0 h 14"/>
                <a:gd name="T2" fmla="*/ 0 w 16"/>
                <a:gd name="T3" fmla="*/ 0 h 14"/>
                <a:gd name="T4" fmla="*/ 9 w 16"/>
                <a:gd name="T5" fmla="*/ 14 h 14"/>
                <a:gd name="T6" fmla="*/ 16 w 16"/>
                <a:gd name="T7" fmla="*/ 14 h 14"/>
                <a:gd name="T8" fmla="*/ 9 w 16"/>
                <a:gd name="T9" fmla="*/ 5 h 14"/>
                <a:gd name="T10" fmla="*/ 0 w 16"/>
                <a:gd name="T11" fmla="*/ 0 h 14"/>
              </a:gdLst>
              <a:ahLst/>
              <a:cxnLst>
                <a:cxn ang="0">
                  <a:pos x="T0" y="T1"/>
                </a:cxn>
                <a:cxn ang="0">
                  <a:pos x="T2" y="T3"/>
                </a:cxn>
                <a:cxn ang="0">
                  <a:pos x="T4" y="T5"/>
                </a:cxn>
                <a:cxn ang="0">
                  <a:pos x="T6" y="T7"/>
                </a:cxn>
                <a:cxn ang="0">
                  <a:pos x="T8" y="T9"/>
                </a:cxn>
                <a:cxn ang="0">
                  <a:pos x="T10" y="T11"/>
                </a:cxn>
              </a:cxnLst>
              <a:rect l="0" t="0" r="r" b="b"/>
              <a:pathLst>
                <a:path w="16" h="14">
                  <a:moveTo>
                    <a:pt x="0" y="0"/>
                  </a:moveTo>
                  <a:lnTo>
                    <a:pt x="0" y="0"/>
                  </a:lnTo>
                  <a:lnTo>
                    <a:pt x="9" y="14"/>
                  </a:lnTo>
                  <a:lnTo>
                    <a:pt x="16" y="14"/>
                  </a:lnTo>
                  <a:lnTo>
                    <a:pt x="9" y="5"/>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3" name="Freeform 33">
              <a:extLst>
                <a:ext uri="{FF2B5EF4-FFF2-40B4-BE49-F238E27FC236}">
                  <a16:creationId xmlns:a16="http://schemas.microsoft.com/office/drawing/2014/main" id="{DD49406B-C02F-8314-3AAF-78290CC18B53}"/>
                </a:ext>
              </a:extLst>
            </p:cNvPr>
            <p:cNvSpPr>
              <a:spLocks/>
            </p:cNvSpPr>
            <p:nvPr/>
          </p:nvSpPr>
          <p:spPr bwMode="auto">
            <a:xfrm>
              <a:off x="4742685" y="4039979"/>
              <a:ext cx="17810" cy="10003"/>
            </a:xfrm>
            <a:custGeom>
              <a:avLst/>
              <a:gdLst>
                <a:gd name="T0" fmla="*/ 0 w 27"/>
                <a:gd name="T1" fmla="*/ 0 h 14"/>
                <a:gd name="T2" fmla="*/ 0 w 27"/>
                <a:gd name="T3" fmla="*/ 0 h 14"/>
                <a:gd name="T4" fmla="*/ 8 w 27"/>
                <a:gd name="T5" fmla="*/ 11 h 14"/>
                <a:gd name="T6" fmla="*/ 15 w 27"/>
                <a:gd name="T7" fmla="*/ 14 h 14"/>
                <a:gd name="T8" fmla="*/ 27 w 27"/>
                <a:gd name="T9" fmla="*/ 8 h 14"/>
                <a:gd name="T10" fmla="*/ 15 w 27"/>
                <a:gd name="T11" fmla="*/ 11 h 14"/>
                <a:gd name="T12" fmla="*/ 0 w 2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7" h="14">
                  <a:moveTo>
                    <a:pt x="0" y="0"/>
                  </a:moveTo>
                  <a:lnTo>
                    <a:pt x="0" y="0"/>
                  </a:lnTo>
                  <a:lnTo>
                    <a:pt x="8" y="11"/>
                  </a:lnTo>
                  <a:lnTo>
                    <a:pt x="15" y="14"/>
                  </a:lnTo>
                  <a:lnTo>
                    <a:pt x="27" y="8"/>
                  </a:lnTo>
                  <a:lnTo>
                    <a:pt x="15" y="11"/>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4" name="Freeform 34">
              <a:extLst>
                <a:ext uri="{FF2B5EF4-FFF2-40B4-BE49-F238E27FC236}">
                  <a16:creationId xmlns:a16="http://schemas.microsoft.com/office/drawing/2014/main" id="{A7D1AF29-39AB-FC63-6E92-CBC5DF09474D}"/>
                </a:ext>
              </a:extLst>
            </p:cNvPr>
            <p:cNvSpPr>
              <a:spLocks/>
            </p:cNvSpPr>
            <p:nvPr/>
          </p:nvSpPr>
          <p:spPr bwMode="auto">
            <a:xfrm>
              <a:off x="4956411" y="4141116"/>
              <a:ext cx="30055" cy="50012"/>
            </a:xfrm>
            <a:custGeom>
              <a:avLst/>
              <a:gdLst>
                <a:gd name="T0" fmla="*/ 32 w 46"/>
                <a:gd name="T1" fmla="*/ 21 h 75"/>
                <a:gd name="T2" fmla="*/ 32 w 46"/>
                <a:gd name="T3" fmla="*/ 21 h 75"/>
                <a:gd name="T4" fmla="*/ 23 w 46"/>
                <a:gd name="T5" fmla="*/ 42 h 75"/>
                <a:gd name="T6" fmla="*/ 5 w 46"/>
                <a:gd name="T7" fmla="*/ 63 h 75"/>
                <a:gd name="T8" fmla="*/ 5 w 46"/>
                <a:gd name="T9" fmla="*/ 66 h 75"/>
                <a:gd name="T10" fmla="*/ 0 w 46"/>
                <a:gd name="T11" fmla="*/ 75 h 75"/>
                <a:gd name="T12" fmla="*/ 27 w 46"/>
                <a:gd name="T13" fmla="*/ 42 h 75"/>
                <a:gd name="T14" fmla="*/ 46 w 46"/>
                <a:gd name="T15" fmla="*/ 0 h 75"/>
                <a:gd name="T16" fmla="*/ 32 w 46"/>
                <a:gd name="T17" fmla="*/ 8 h 75"/>
                <a:gd name="T18" fmla="*/ 32 w 46"/>
                <a:gd name="T19" fmla="*/ 2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75">
                  <a:moveTo>
                    <a:pt x="32" y="21"/>
                  </a:moveTo>
                  <a:lnTo>
                    <a:pt x="32" y="21"/>
                  </a:lnTo>
                  <a:lnTo>
                    <a:pt x="23" y="42"/>
                  </a:lnTo>
                  <a:lnTo>
                    <a:pt x="5" y="63"/>
                  </a:lnTo>
                  <a:lnTo>
                    <a:pt x="5" y="66"/>
                  </a:lnTo>
                  <a:lnTo>
                    <a:pt x="0" y="75"/>
                  </a:lnTo>
                  <a:lnTo>
                    <a:pt x="27" y="42"/>
                  </a:lnTo>
                  <a:lnTo>
                    <a:pt x="46" y="0"/>
                  </a:lnTo>
                  <a:lnTo>
                    <a:pt x="32" y="8"/>
                  </a:lnTo>
                  <a:lnTo>
                    <a:pt x="32" y="2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5" name="Freeform 35">
              <a:extLst>
                <a:ext uri="{FF2B5EF4-FFF2-40B4-BE49-F238E27FC236}">
                  <a16:creationId xmlns:a16="http://schemas.microsoft.com/office/drawing/2014/main" id="{4733FAF6-0C7C-81C5-2058-2CD1BEBEA201}"/>
                </a:ext>
              </a:extLst>
            </p:cNvPr>
            <p:cNvSpPr>
              <a:spLocks/>
            </p:cNvSpPr>
            <p:nvPr/>
          </p:nvSpPr>
          <p:spPr bwMode="auto">
            <a:xfrm>
              <a:off x="4988691" y="4122223"/>
              <a:ext cx="2226" cy="7780"/>
            </a:xfrm>
            <a:custGeom>
              <a:avLst/>
              <a:gdLst>
                <a:gd name="T0" fmla="*/ 0 w 4"/>
                <a:gd name="T1" fmla="*/ 0 h 11"/>
                <a:gd name="T2" fmla="*/ 0 w 4"/>
                <a:gd name="T3" fmla="*/ 0 h 11"/>
                <a:gd name="T4" fmla="*/ 0 w 4"/>
                <a:gd name="T5" fmla="*/ 11 h 11"/>
                <a:gd name="T6" fmla="*/ 4 w 4"/>
                <a:gd name="T7" fmla="*/ 0 h 11"/>
                <a:gd name="T8" fmla="*/ 0 w 4"/>
                <a:gd name="T9" fmla="*/ 0 h 11"/>
              </a:gdLst>
              <a:ahLst/>
              <a:cxnLst>
                <a:cxn ang="0">
                  <a:pos x="T0" y="T1"/>
                </a:cxn>
                <a:cxn ang="0">
                  <a:pos x="T2" y="T3"/>
                </a:cxn>
                <a:cxn ang="0">
                  <a:pos x="T4" y="T5"/>
                </a:cxn>
                <a:cxn ang="0">
                  <a:pos x="T6" y="T7"/>
                </a:cxn>
                <a:cxn ang="0">
                  <a:pos x="T8" y="T9"/>
                </a:cxn>
              </a:cxnLst>
              <a:rect l="0" t="0" r="r" b="b"/>
              <a:pathLst>
                <a:path w="4" h="11">
                  <a:moveTo>
                    <a:pt x="0" y="0"/>
                  </a:moveTo>
                  <a:lnTo>
                    <a:pt x="0" y="0"/>
                  </a:lnTo>
                  <a:lnTo>
                    <a:pt x="0" y="11"/>
                  </a:lnTo>
                  <a:lnTo>
                    <a:pt x="4" y="0"/>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6" name="Freeform 36">
              <a:extLst>
                <a:ext uri="{FF2B5EF4-FFF2-40B4-BE49-F238E27FC236}">
                  <a16:creationId xmlns:a16="http://schemas.microsoft.com/office/drawing/2014/main" id="{8C08CDE8-3374-D19F-976F-555736F1AB80}"/>
                </a:ext>
              </a:extLst>
            </p:cNvPr>
            <p:cNvSpPr>
              <a:spLocks/>
            </p:cNvSpPr>
            <p:nvPr/>
          </p:nvSpPr>
          <p:spPr bwMode="auto">
            <a:xfrm>
              <a:off x="4014687" y="3691003"/>
              <a:ext cx="10019" cy="2223"/>
            </a:xfrm>
            <a:custGeom>
              <a:avLst/>
              <a:gdLst>
                <a:gd name="T0" fmla="*/ 0 w 16"/>
                <a:gd name="T1" fmla="*/ 4 h 4"/>
                <a:gd name="T2" fmla="*/ 0 w 16"/>
                <a:gd name="T3" fmla="*/ 4 h 4"/>
                <a:gd name="T4" fmla="*/ 9 w 16"/>
                <a:gd name="T5" fmla="*/ 3 h 4"/>
                <a:gd name="T6" fmla="*/ 16 w 16"/>
                <a:gd name="T7" fmla="*/ 0 h 4"/>
                <a:gd name="T8" fmla="*/ 0 w 16"/>
                <a:gd name="T9" fmla="*/ 4 h 4"/>
              </a:gdLst>
              <a:ahLst/>
              <a:cxnLst>
                <a:cxn ang="0">
                  <a:pos x="T0" y="T1"/>
                </a:cxn>
                <a:cxn ang="0">
                  <a:pos x="T2" y="T3"/>
                </a:cxn>
                <a:cxn ang="0">
                  <a:pos x="T4" y="T5"/>
                </a:cxn>
                <a:cxn ang="0">
                  <a:pos x="T6" y="T7"/>
                </a:cxn>
                <a:cxn ang="0">
                  <a:pos x="T8" y="T9"/>
                </a:cxn>
              </a:cxnLst>
              <a:rect l="0" t="0" r="r" b="b"/>
              <a:pathLst>
                <a:path w="16" h="4">
                  <a:moveTo>
                    <a:pt x="0" y="4"/>
                  </a:moveTo>
                  <a:lnTo>
                    <a:pt x="0" y="4"/>
                  </a:lnTo>
                  <a:lnTo>
                    <a:pt x="9" y="3"/>
                  </a:lnTo>
                  <a:lnTo>
                    <a:pt x="16" y="0"/>
                  </a:lnTo>
                  <a:lnTo>
                    <a:pt x="0" y="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7" name="Freeform 37">
              <a:extLst>
                <a:ext uri="{FF2B5EF4-FFF2-40B4-BE49-F238E27FC236}">
                  <a16:creationId xmlns:a16="http://schemas.microsoft.com/office/drawing/2014/main" id="{978FC2F2-8740-3100-D5F4-60F08A20B173}"/>
                </a:ext>
              </a:extLst>
            </p:cNvPr>
            <p:cNvSpPr>
              <a:spLocks/>
            </p:cNvSpPr>
            <p:nvPr/>
          </p:nvSpPr>
          <p:spPr bwMode="auto">
            <a:xfrm>
              <a:off x="4118210" y="3658773"/>
              <a:ext cx="77920" cy="15559"/>
            </a:xfrm>
            <a:custGeom>
              <a:avLst/>
              <a:gdLst>
                <a:gd name="T0" fmla="*/ 80 w 117"/>
                <a:gd name="T1" fmla="*/ 1 h 24"/>
                <a:gd name="T2" fmla="*/ 80 w 117"/>
                <a:gd name="T3" fmla="*/ 1 h 24"/>
                <a:gd name="T4" fmla="*/ 50 w 117"/>
                <a:gd name="T5" fmla="*/ 11 h 24"/>
                <a:gd name="T6" fmla="*/ 41 w 117"/>
                <a:gd name="T7" fmla="*/ 11 h 24"/>
                <a:gd name="T8" fmla="*/ 27 w 117"/>
                <a:gd name="T9" fmla="*/ 17 h 24"/>
                <a:gd name="T10" fmla="*/ 0 w 117"/>
                <a:gd name="T11" fmla="*/ 24 h 24"/>
                <a:gd name="T12" fmla="*/ 14 w 117"/>
                <a:gd name="T13" fmla="*/ 24 h 24"/>
                <a:gd name="T14" fmla="*/ 90 w 117"/>
                <a:gd name="T15" fmla="*/ 1 h 24"/>
                <a:gd name="T16" fmla="*/ 117 w 117"/>
                <a:gd name="T17" fmla="*/ 0 h 24"/>
                <a:gd name="T18" fmla="*/ 106 w 117"/>
                <a:gd name="T19" fmla="*/ 0 h 24"/>
                <a:gd name="T20" fmla="*/ 80 w 117"/>
                <a:gd name="T21"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24">
                  <a:moveTo>
                    <a:pt x="80" y="1"/>
                  </a:moveTo>
                  <a:lnTo>
                    <a:pt x="80" y="1"/>
                  </a:lnTo>
                  <a:lnTo>
                    <a:pt x="50" y="11"/>
                  </a:lnTo>
                  <a:lnTo>
                    <a:pt x="41" y="11"/>
                  </a:lnTo>
                  <a:lnTo>
                    <a:pt x="27" y="17"/>
                  </a:lnTo>
                  <a:lnTo>
                    <a:pt x="0" y="24"/>
                  </a:lnTo>
                  <a:lnTo>
                    <a:pt x="14" y="24"/>
                  </a:lnTo>
                  <a:lnTo>
                    <a:pt x="90" y="1"/>
                  </a:lnTo>
                  <a:lnTo>
                    <a:pt x="117" y="0"/>
                  </a:lnTo>
                  <a:lnTo>
                    <a:pt x="106" y="0"/>
                  </a:lnTo>
                  <a:lnTo>
                    <a:pt x="80" y="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nvGrpSpPr>
            <p:cNvPr id="178" name="Group 59">
              <a:extLst>
                <a:ext uri="{FF2B5EF4-FFF2-40B4-BE49-F238E27FC236}">
                  <a16:creationId xmlns:a16="http://schemas.microsoft.com/office/drawing/2014/main" id="{B5CEB81C-B402-FADE-F287-333123C08CBA}"/>
                </a:ext>
              </a:extLst>
            </p:cNvPr>
            <p:cNvGrpSpPr/>
            <p:nvPr/>
          </p:nvGrpSpPr>
          <p:grpSpPr>
            <a:xfrm>
              <a:off x="4362749" y="2778679"/>
              <a:ext cx="883652" cy="365763"/>
              <a:chOff x="4196096" y="2578593"/>
              <a:chExt cx="720518" cy="298238"/>
            </a:xfrm>
            <a:grpFill/>
            <a:effectLst/>
          </p:grpSpPr>
          <p:sp>
            <p:nvSpPr>
              <p:cNvPr id="261" name="Freeform 5">
                <a:extLst>
                  <a:ext uri="{FF2B5EF4-FFF2-40B4-BE49-F238E27FC236}">
                    <a16:creationId xmlns:a16="http://schemas.microsoft.com/office/drawing/2014/main" id="{B998EFA1-86EB-BBA5-D3CB-CBF87E9CFC03}"/>
                  </a:ext>
                </a:extLst>
              </p:cNvPr>
              <p:cNvSpPr>
                <a:spLocks/>
              </p:cNvSpPr>
              <p:nvPr/>
            </p:nvSpPr>
            <p:spPr bwMode="auto">
              <a:xfrm>
                <a:off x="4793645" y="2624811"/>
                <a:ext cx="3843" cy="4360"/>
              </a:xfrm>
              <a:custGeom>
                <a:avLst/>
                <a:gdLst>
                  <a:gd name="T0" fmla="*/ 0 w 4"/>
                  <a:gd name="T1" fmla="*/ 0 h 5"/>
                  <a:gd name="T2" fmla="*/ 4 w 4"/>
                  <a:gd name="T3" fmla="*/ 5 h 5"/>
                  <a:gd name="T4" fmla="*/ 4 w 4"/>
                  <a:gd name="T5" fmla="*/ 3 h 5"/>
                  <a:gd name="T6" fmla="*/ 0 w 4"/>
                  <a:gd name="T7" fmla="*/ 0 h 5"/>
                </a:gdLst>
                <a:ahLst/>
                <a:cxnLst>
                  <a:cxn ang="0">
                    <a:pos x="T0" y="T1"/>
                  </a:cxn>
                  <a:cxn ang="0">
                    <a:pos x="T2" y="T3"/>
                  </a:cxn>
                  <a:cxn ang="0">
                    <a:pos x="T4" y="T5"/>
                  </a:cxn>
                  <a:cxn ang="0">
                    <a:pos x="T6" y="T7"/>
                  </a:cxn>
                </a:cxnLst>
                <a:rect l="0" t="0" r="r" b="b"/>
                <a:pathLst>
                  <a:path w="4" h="5">
                    <a:moveTo>
                      <a:pt x="0" y="0"/>
                    </a:moveTo>
                    <a:lnTo>
                      <a:pt x="4" y="5"/>
                    </a:lnTo>
                    <a:lnTo>
                      <a:pt x="4" y="3"/>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2" name="Freeform 55">
                <a:extLst>
                  <a:ext uri="{FF2B5EF4-FFF2-40B4-BE49-F238E27FC236}">
                    <a16:creationId xmlns:a16="http://schemas.microsoft.com/office/drawing/2014/main" id="{E676D59E-CFA1-CEC7-B9AF-533DFBF6327E}"/>
                  </a:ext>
                </a:extLst>
              </p:cNvPr>
              <p:cNvSpPr>
                <a:spLocks/>
              </p:cNvSpPr>
              <p:nvPr/>
            </p:nvSpPr>
            <p:spPr bwMode="auto">
              <a:xfrm>
                <a:off x="4762903" y="2800091"/>
                <a:ext cx="18253" cy="17441"/>
              </a:xfrm>
              <a:custGeom>
                <a:avLst/>
                <a:gdLst>
                  <a:gd name="T0" fmla="*/ 17 w 19"/>
                  <a:gd name="T1" fmla="*/ 0 h 20"/>
                  <a:gd name="T2" fmla="*/ 11 w 19"/>
                  <a:gd name="T3" fmla="*/ 5 h 20"/>
                  <a:gd name="T4" fmla="*/ 4 w 19"/>
                  <a:gd name="T5" fmla="*/ 13 h 20"/>
                  <a:gd name="T6" fmla="*/ 0 w 19"/>
                  <a:gd name="T7" fmla="*/ 20 h 20"/>
                  <a:gd name="T8" fmla="*/ 6 w 19"/>
                  <a:gd name="T9" fmla="*/ 13 h 20"/>
                  <a:gd name="T10" fmla="*/ 19 w 19"/>
                  <a:gd name="T11" fmla="*/ 0 h 20"/>
                  <a:gd name="T12" fmla="*/ 17 w 1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9" h="20">
                    <a:moveTo>
                      <a:pt x="17" y="0"/>
                    </a:moveTo>
                    <a:lnTo>
                      <a:pt x="11" y="5"/>
                    </a:lnTo>
                    <a:lnTo>
                      <a:pt x="4" y="13"/>
                    </a:lnTo>
                    <a:lnTo>
                      <a:pt x="0" y="20"/>
                    </a:lnTo>
                    <a:lnTo>
                      <a:pt x="6" y="13"/>
                    </a:lnTo>
                    <a:lnTo>
                      <a:pt x="19" y="0"/>
                    </a:lnTo>
                    <a:lnTo>
                      <a:pt x="1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3" name="Freeform 56">
                <a:extLst>
                  <a:ext uri="{FF2B5EF4-FFF2-40B4-BE49-F238E27FC236}">
                    <a16:creationId xmlns:a16="http://schemas.microsoft.com/office/drawing/2014/main" id="{E83229DC-11DA-7E10-5B01-725DA0F1C1E6}"/>
                  </a:ext>
                </a:extLst>
              </p:cNvPr>
              <p:cNvSpPr>
                <a:spLocks/>
              </p:cNvSpPr>
              <p:nvPr/>
            </p:nvSpPr>
            <p:spPr bwMode="auto">
              <a:xfrm>
                <a:off x="4762903" y="2800091"/>
                <a:ext cx="18253" cy="17441"/>
              </a:xfrm>
              <a:custGeom>
                <a:avLst/>
                <a:gdLst>
                  <a:gd name="T0" fmla="*/ 17 w 19"/>
                  <a:gd name="T1" fmla="*/ 0 h 20"/>
                  <a:gd name="T2" fmla="*/ 11 w 19"/>
                  <a:gd name="T3" fmla="*/ 5 h 20"/>
                  <a:gd name="T4" fmla="*/ 4 w 19"/>
                  <a:gd name="T5" fmla="*/ 13 h 20"/>
                  <a:gd name="T6" fmla="*/ 0 w 19"/>
                  <a:gd name="T7" fmla="*/ 20 h 20"/>
                  <a:gd name="T8" fmla="*/ 6 w 19"/>
                  <a:gd name="T9" fmla="*/ 13 h 20"/>
                  <a:gd name="T10" fmla="*/ 19 w 19"/>
                  <a:gd name="T11" fmla="*/ 0 h 20"/>
                  <a:gd name="T12" fmla="*/ 17 w 1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9" h="20">
                    <a:moveTo>
                      <a:pt x="17" y="0"/>
                    </a:moveTo>
                    <a:lnTo>
                      <a:pt x="11" y="5"/>
                    </a:lnTo>
                    <a:lnTo>
                      <a:pt x="4" y="13"/>
                    </a:lnTo>
                    <a:lnTo>
                      <a:pt x="0" y="20"/>
                    </a:lnTo>
                    <a:lnTo>
                      <a:pt x="6" y="13"/>
                    </a:lnTo>
                    <a:lnTo>
                      <a:pt x="19" y="0"/>
                    </a:lnTo>
                    <a:lnTo>
                      <a:pt x="1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4" name="Freeform 57">
                <a:extLst>
                  <a:ext uri="{FF2B5EF4-FFF2-40B4-BE49-F238E27FC236}">
                    <a16:creationId xmlns:a16="http://schemas.microsoft.com/office/drawing/2014/main" id="{F8EFF5C6-2B9F-616C-FDBD-A997E802A95C}"/>
                  </a:ext>
                </a:extLst>
              </p:cNvPr>
              <p:cNvSpPr>
                <a:spLocks/>
              </p:cNvSpPr>
              <p:nvPr/>
            </p:nvSpPr>
            <p:spPr bwMode="auto">
              <a:xfrm>
                <a:off x="4804212" y="2773930"/>
                <a:ext cx="27860" cy="7848"/>
              </a:xfrm>
              <a:custGeom>
                <a:avLst/>
                <a:gdLst>
                  <a:gd name="T0" fmla="*/ 29 w 29"/>
                  <a:gd name="T1" fmla="*/ 0 h 9"/>
                  <a:gd name="T2" fmla="*/ 27 w 29"/>
                  <a:gd name="T3" fmla="*/ 0 h 9"/>
                  <a:gd name="T4" fmla="*/ 19 w 29"/>
                  <a:gd name="T5" fmla="*/ 0 h 9"/>
                  <a:gd name="T6" fmla="*/ 6 w 29"/>
                  <a:gd name="T7" fmla="*/ 5 h 9"/>
                  <a:gd name="T8" fmla="*/ 0 w 29"/>
                  <a:gd name="T9" fmla="*/ 9 h 9"/>
                  <a:gd name="T10" fmla="*/ 15 w 29"/>
                  <a:gd name="T11" fmla="*/ 3 h 9"/>
                  <a:gd name="T12" fmla="*/ 29 w 2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9" h="9">
                    <a:moveTo>
                      <a:pt x="29" y="0"/>
                    </a:moveTo>
                    <a:lnTo>
                      <a:pt x="27" y="0"/>
                    </a:lnTo>
                    <a:lnTo>
                      <a:pt x="19" y="0"/>
                    </a:lnTo>
                    <a:lnTo>
                      <a:pt x="6" y="5"/>
                    </a:lnTo>
                    <a:lnTo>
                      <a:pt x="0" y="9"/>
                    </a:lnTo>
                    <a:lnTo>
                      <a:pt x="15" y="3"/>
                    </a:lnTo>
                    <a:lnTo>
                      <a:pt x="2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5" name="Freeform 58">
                <a:extLst>
                  <a:ext uri="{FF2B5EF4-FFF2-40B4-BE49-F238E27FC236}">
                    <a16:creationId xmlns:a16="http://schemas.microsoft.com/office/drawing/2014/main" id="{593623BE-56CA-69BF-FBF4-9D41CC5C8531}"/>
                  </a:ext>
                </a:extLst>
              </p:cNvPr>
              <p:cNvSpPr>
                <a:spLocks/>
              </p:cNvSpPr>
              <p:nvPr/>
            </p:nvSpPr>
            <p:spPr bwMode="auto">
              <a:xfrm>
                <a:off x="4804212" y="2773930"/>
                <a:ext cx="27860" cy="7848"/>
              </a:xfrm>
              <a:custGeom>
                <a:avLst/>
                <a:gdLst>
                  <a:gd name="T0" fmla="*/ 29 w 29"/>
                  <a:gd name="T1" fmla="*/ 0 h 9"/>
                  <a:gd name="T2" fmla="*/ 27 w 29"/>
                  <a:gd name="T3" fmla="*/ 0 h 9"/>
                  <a:gd name="T4" fmla="*/ 19 w 29"/>
                  <a:gd name="T5" fmla="*/ 0 h 9"/>
                  <a:gd name="T6" fmla="*/ 6 w 29"/>
                  <a:gd name="T7" fmla="*/ 5 h 9"/>
                  <a:gd name="T8" fmla="*/ 0 w 29"/>
                  <a:gd name="T9" fmla="*/ 9 h 9"/>
                  <a:gd name="T10" fmla="*/ 15 w 29"/>
                  <a:gd name="T11" fmla="*/ 3 h 9"/>
                  <a:gd name="T12" fmla="*/ 29 w 2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9" h="9">
                    <a:moveTo>
                      <a:pt x="29" y="0"/>
                    </a:moveTo>
                    <a:lnTo>
                      <a:pt x="27" y="0"/>
                    </a:lnTo>
                    <a:lnTo>
                      <a:pt x="19" y="0"/>
                    </a:lnTo>
                    <a:lnTo>
                      <a:pt x="6" y="5"/>
                    </a:lnTo>
                    <a:lnTo>
                      <a:pt x="0" y="9"/>
                    </a:lnTo>
                    <a:lnTo>
                      <a:pt x="15" y="3"/>
                    </a:lnTo>
                    <a:lnTo>
                      <a:pt x="2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6" name="Freeform 59">
                <a:extLst>
                  <a:ext uri="{FF2B5EF4-FFF2-40B4-BE49-F238E27FC236}">
                    <a16:creationId xmlns:a16="http://schemas.microsoft.com/office/drawing/2014/main" id="{340EF890-6159-FE5F-D7FB-1C2A3A2B29D4}"/>
                  </a:ext>
                </a:extLst>
              </p:cNvPr>
              <p:cNvSpPr>
                <a:spLocks/>
              </p:cNvSpPr>
              <p:nvPr/>
            </p:nvSpPr>
            <p:spPr bwMode="auto">
              <a:xfrm>
                <a:off x="4848404" y="2746025"/>
                <a:ext cx="17292" cy="32266"/>
              </a:xfrm>
              <a:custGeom>
                <a:avLst/>
                <a:gdLst>
                  <a:gd name="T0" fmla="*/ 18 w 18"/>
                  <a:gd name="T1" fmla="*/ 0 h 37"/>
                  <a:gd name="T2" fmla="*/ 11 w 18"/>
                  <a:gd name="T3" fmla="*/ 7 h 37"/>
                  <a:gd name="T4" fmla="*/ 7 w 18"/>
                  <a:gd name="T5" fmla="*/ 13 h 37"/>
                  <a:gd name="T6" fmla="*/ 5 w 18"/>
                  <a:gd name="T7" fmla="*/ 20 h 37"/>
                  <a:gd name="T8" fmla="*/ 0 w 18"/>
                  <a:gd name="T9" fmla="*/ 37 h 37"/>
                  <a:gd name="T10" fmla="*/ 7 w 18"/>
                  <a:gd name="T11" fmla="*/ 15 h 37"/>
                  <a:gd name="T12" fmla="*/ 18 w 18"/>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8" h="37">
                    <a:moveTo>
                      <a:pt x="18" y="0"/>
                    </a:moveTo>
                    <a:lnTo>
                      <a:pt x="11" y="7"/>
                    </a:lnTo>
                    <a:lnTo>
                      <a:pt x="7" y="13"/>
                    </a:lnTo>
                    <a:lnTo>
                      <a:pt x="5" y="20"/>
                    </a:lnTo>
                    <a:lnTo>
                      <a:pt x="0" y="37"/>
                    </a:lnTo>
                    <a:lnTo>
                      <a:pt x="7" y="15"/>
                    </a:lnTo>
                    <a:lnTo>
                      <a:pt x="18"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7" name="Freeform 60">
                <a:extLst>
                  <a:ext uri="{FF2B5EF4-FFF2-40B4-BE49-F238E27FC236}">
                    <a16:creationId xmlns:a16="http://schemas.microsoft.com/office/drawing/2014/main" id="{AF725A3C-4190-B852-589E-B827E52BE7C3}"/>
                  </a:ext>
                </a:extLst>
              </p:cNvPr>
              <p:cNvSpPr>
                <a:spLocks/>
              </p:cNvSpPr>
              <p:nvPr/>
            </p:nvSpPr>
            <p:spPr bwMode="auto">
              <a:xfrm>
                <a:off x="4848404" y="2746025"/>
                <a:ext cx="17292" cy="32266"/>
              </a:xfrm>
              <a:custGeom>
                <a:avLst/>
                <a:gdLst>
                  <a:gd name="T0" fmla="*/ 18 w 18"/>
                  <a:gd name="T1" fmla="*/ 0 h 37"/>
                  <a:gd name="T2" fmla="*/ 11 w 18"/>
                  <a:gd name="T3" fmla="*/ 7 h 37"/>
                  <a:gd name="T4" fmla="*/ 7 w 18"/>
                  <a:gd name="T5" fmla="*/ 13 h 37"/>
                  <a:gd name="T6" fmla="*/ 5 w 18"/>
                  <a:gd name="T7" fmla="*/ 20 h 37"/>
                  <a:gd name="T8" fmla="*/ 0 w 18"/>
                  <a:gd name="T9" fmla="*/ 37 h 37"/>
                  <a:gd name="T10" fmla="*/ 7 w 18"/>
                  <a:gd name="T11" fmla="*/ 15 h 37"/>
                  <a:gd name="T12" fmla="*/ 18 w 18"/>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8" h="37">
                    <a:moveTo>
                      <a:pt x="18" y="0"/>
                    </a:moveTo>
                    <a:lnTo>
                      <a:pt x="11" y="7"/>
                    </a:lnTo>
                    <a:lnTo>
                      <a:pt x="7" y="13"/>
                    </a:lnTo>
                    <a:lnTo>
                      <a:pt x="5" y="20"/>
                    </a:lnTo>
                    <a:lnTo>
                      <a:pt x="0" y="37"/>
                    </a:lnTo>
                    <a:lnTo>
                      <a:pt x="7" y="15"/>
                    </a:lnTo>
                    <a:lnTo>
                      <a:pt x="18"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8" name="Freeform 61">
                <a:extLst>
                  <a:ext uri="{FF2B5EF4-FFF2-40B4-BE49-F238E27FC236}">
                    <a16:creationId xmlns:a16="http://schemas.microsoft.com/office/drawing/2014/main" id="{9A1D5999-A38D-93CF-DD3C-246E499C2E6F}"/>
                  </a:ext>
                </a:extLst>
              </p:cNvPr>
              <p:cNvSpPr>
                <a:spLocks/>
              </p:cNvSpPr>
              <p:nvPr/>
            </p:nvSpPr>
            <p:spPr bwMode="auto">
              <a:xfrm>
                <a:off x="4871461" y="2731200"/>
                <a:ext cx="5764" cy="4360"/>
              </a:xfrm>
              <a:custGeom>
                <a:avLst/>
                <a:gdLst>
                  <a:gd name="T0" fmla="*/ 0 w 6"/>
                  <a:gd name="T1" fmla="*/ 5 h 5"/>
                  <a:gd name="T2" fmla="*/ 6 w 6"/>
                  <a:gd name="T3" fmla="*/ 0 h 5"/>
                  <a:gd name="T4" fmla="*/ 4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6" y="0"/>
                    </a:lnTo>
                    <a:lnTo>
                      <a:pt x="4" y="0"/>
                    </a:lnTo>
                    <a:lnTo>
                      <a:pt x="0"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9" name="Freeform 62">
                <a:extLst>
                  <a:ext uri="{FF2B5EF4-FFF2-40B4-BE49-F238E27FC236}">
                    <a16:creationId xmlns:a16="http://schemas.microsoft.com/office/drawing/2014/main" id="{B4D03E62-FBA7-A0BE-DF2E-00FE0CA5241D}"/>
                  </a:ext>
                </a:extLst>
              </p:cNvPr>
              <p:cNvSpPr>
                <a:spLocks/>
              </p:cNvSpPr>
              <p:nvPr/>
            </p:nvSpPr>
            <p:spPr bwMode="auto">
              <a:xfrm>
                <a:off x="4871461" y="2731200"/>
                <a:ext cx="5764" cy="4360"/>
              </a:xfrm>
              <a:custGeom>
                <a:avLst/>
                <a:gdLst>
                  <a:gd name="T0" fmla="*/ 0 w 6"/>
                  <a:gd name="T1" fmla="*/ 5 h 5"/>
                  <a:gd name="T2" fmla="*/ 6 w 6"/>
                  <a:gd name="T3" fmla="*/ 0 h 5"/>
                  <a:gd name="T4" fmla="*/ 4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6" y="0"/>
                    </a:lnTo>
                    <a:lnTo>
                      <a:pt x="4" y="0"/>
                    </a:lnTo>
                    <a:lnTo>
                      <a:pt x="0"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0" name="Freeform 63">
                <a:extLst>
                  <a:ext uri="{FF2B5EF4-FFF2-40B4-BE49-F238E27FC236}">
                    <a16:creationId xmlns:a16="http://schemas.microsoft.com/office/drawing/2014/main" id="{C39E369A-0721-A6B0-AD69-5AC07C830D96}"/>
                  </a:ext>
                </a:extLst>
              </p:cNvPr>
              <p:cNvSpPr>
                <a:spLocks/>
              </p:cNvSpPr>
              <p:nvPr/>
            </p:nvSpPr>
            <p:spPr bwMode="auto">
              <a:xfrm>
                <a:off x="4882028" y="2712887"/>
                <a:ext cx="12489" cy="11337"/>
              </a:xfrm>
              <a:custGeom>
                <a:avLst/>
                <a:gdLst>
                  <a:gd name="T0" fmla="*/ 13 w 13"/>
                  <a:gd name="T1" fmla="*/ 0 h 13"/>
                  <a:gd name="T2" fmla="*/ 13 w 13"/>
                  <a:gd name="T3" fmla="*/ 2 h 13"/>
                  <a:gd name="T4" fmla="*/ 6 w 13"/>
                  <a:gd name="T5" fmla="*/ 8 h 13"/>
                  <a:gd name="T6" fmla="*/ 0 w 13"/>
                  <a:gd name="T7" fmla="*/ 13 h 13"/>
                  <a:gd name="T8" fmla="*/ 13 w 13"/>
                  <a:gd name="T9" fmla="*/ 2 h 13"/>
                  <a:gd name="T10" fmla="*/ 13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13" y="0"/>
                    </a:moveTo>
                    <a:lnTo>
                      <a:pt x="13" y="2"/>
                    </a:lnTo>
                    <a:lnTo>
                      <a:pt x="6" y="8"/>
                    </a:lnTo>
                    <a:lnTo>
                      <a:pt x="0" y="13"/>
                    </a:lnTo>
                    <a:lnTo>
                      <a:pt x="13" y="2"/>
                    </a:lnTo>
                    <a:lnTo>
                      <a:pt x="13"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1" name="Freeform 64">
                <a:extLst>
                  <a:ext uri="{FF2B5EF4-FFF2-40B4-BE49-F238E27FC236}">
                    <a16:creationId xmlns:a16="http://schemas.microsoft.com/office/drawing/2014/main" id="{408E57EB-F834-76B5-97FA-A02D1B11A1CC}"/>
                  </a:ext>
                </a:extLst>
              </p:cNvPr>
              <p:cNvSpPr>
                <a:spLocks/>
              </p:cNvSpPr>
              <p:nvPr/>
            </p:nvSpPr>
            <p:spPr bwMode="auto">
              <a:xfrm>
                <a:off x="4882028" y="2712887"/>
                <a:ext cx="12489" cy="11337"/>
              </a:xfrm>
              <a:custGeom>
                <a:avLst/>
                <a:gdLst>
                  <a:gd name="T0" fmla="*/ 13 w 13"/>
                  <a:gd name="T1" fmla="*/ 0 h 13"/>
                  <a:gd name="T2" fmla="*/ 13 w 13"/>
                  <a:gd name="T3" fmla="*/ 2 h 13"/>
                  <a:gd name="T4" fmla="*/ 6 w 13"/>
                  <a:gd name="T5" fmla="*/ 8 h 13"/>
                  <a:gd name="T6" fmla="*/ 0 w 13"/>
                  <a:gd name="T7" fmla="*/ 13 h 13"/>
                  <a:gd name="T8" fmla="*/ 13 w 13"/>
                  <a:gd name="T9" fmla="*/ 2 h 13"/>
                  <a:gd name="T10" fmla="*/ 13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13" y="0"/>
                    </a:moveTo>
                    <a:lnTo>
                      <a:pt x="13" y="2"/>
                    </a:lnTo>
                    <a:lnTo>
                      <a:pt x="6" y="8"/>
                    </a:lnTo>
                    <a:lnTo>
                      <a:pt x="0" y="13"/>
                    </a:lnTo>
                    <a:lnTo>
                      <a:pt x="13" y="2"/>
                    </a:lnTo>
                    <a:lnTo>
                      <a:pt x="13"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2" name="Freeform 65">
                <a:extLst>
                  <a:ext uri="{FF2B5EF4-FFF2-40B4-BE49-F238E27FC236}">
                    <a16:creationId xmlns:a16="http://schemas.microsoft.com/office/drawing/2014/main" id="{6BE2794D-6A25-B81A-5E1F-51850198254F}"/>
                  </a:ext>
                </a:extLst>
              </p:cNvPr>
              <p:cNvSpPr>
                <a:spLocks/>
              </p:cNvSpPr>
              <p:nvPr/>
            </p:nvSpPr>
            <p:spPr bwMode="auto">
              <a:xfrm>
                <a:off x="4906046" y="2655333"/>
                <a:ext cx="10568" cy="53194"/>
              </a:xfrm>
              <a:custGeom>
                <a:avLst/>
                <a:gdLst>
                  <a:gd name="T0" fmla="*/ 0 w 11"/>
                  <a:gd name="T1" fmla="*/ 61 h 61"/>
                  <a:gd name="T2" fmla="*/ 2 w 11"/>
                  <a:gd name="T3" fmla="*/ 61 h 61"/>
                  <a:gd name="T4" fmla="*/ 9 w 11"/>
                  <a:gd name="T5" fmla="*/ 57 h 61"/>
                  <a:gd name="T6" fmla="*/ 11 w 11"/>
                  <a:gd name="T7" fmla="*/ 44 h 61"/>
                  <a:gd name="T8" fmla="*/ 9 w 11"/>
                  <a:gd name="T9" fmla="*/ 23 h 61"/>
                  <a:gd name="T10" fmla="*/ 7 w 11"/>
                  <a:gd name="T11" fmla="*/ 15 h 61"/>
                  <a:gd name="T12" fmla="*/ 2 w 11"/>
                  <a:gd name="T13" fmla="*/ 0 h 61"/>
                  <a:gd name="T14" fmla="*/ 2 w 11"/>
                  <a:gd name="T15" fmla="*/ 8 h 61"/>
                  <a:gd name="T16" fmla="*/ 5 w 11"/>
                  <a:gd name="T17" fmla="*/ 15 h 61"/>
                  <a:gd name="T18" fmla="*/ 7 w 11"/>
                  <a:gd name="T19" fmla="*/ 21 h 61"/>
                  <a:gd name="T20" fmla="*/ 9 w 11"/>
                  <a:gd name="T21" fmla="*/ 47 h 61"/>
                  <a:gd name="T22" fmla="*/ 5 w 11"/>
                  <a:gd name="T23" fmla="*/ 55 h 61"/>
                  <a:gd name="T24" fmla="*/ 0 w 11"/>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61">
                    <a:moveTo>
                      <a:pt x="0" y="61"/>
                    </a:moveTo>
                    <a:lnTo>
                      <a:pt x="2" y="61"/>
                    </a:lnTo>
                    <a:lnTo>
                      <a:pt x="9" y="57"/>
                    </a:lnTo>
                    <a:lnTo>
                      <a:pt x="11" y="44"/>
                    </a:lnTo>
                    <a:lnTo>
                      <a:pt x="9" y="23"/>
                    </a:lnTo>
                    <a:lnTo>
                      <a:pt x="7" y="15"/>
                    </a:lnTo>
                    <a:lnTo>
                      <a:pt x="2" y="0"/>
                    </a:lnTo>
                    <a:lnTo>
                      <a:pt x="2" y="8"/>
                    </a:lnTo>
                    <a:lnTo>
                      <a:pt x="5" y="15"/>
                    </a:lnTo>
                    <a:lnTo>
                      <a:pt x="7" y="21"/>
                    </a:lnTo>
                    <a:lnTo>
                      <a:pt x="9" y="47"/>
                    </a:lnTo>
                    <a:lnTo>
                      <a:pt x="5" y="55"/>
                    </a:lnTo>
                    <a:lnTo>
                      <a:pt x="0" y="6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3" name="Freeform 66">
                <a:extLst>
                  <a:ext uri="{FF2B5EF4-FFF2-40B4-BE49-F238E27FC236}">
                    <a16:creationId xmlns:a16="http://schemas.microsoft.com/office/drawing/2014/main" id="{E7A69911-14DC-93CF-565A-B8AB8008512B}"/>
                  </a:ext>
                </a:extLst>
              </p:cNvPr>
              <p:cNvSpPr>
                <a:spLocks/>
              </p:cNvSpPr>
              <p:nvPr/>
            </p:nvSpPr>
            <p:spPr bwMode="auto">
              <a:xfrm>
                <a:off x="4906046" y="2655333"/>
                <a:ext cx="10568" cy="53194"/>
              </a:xfrm>
              <a:custGeom>
                <a:avLst/>
                <a:gdLst>
                  <a:gd name="T0" fmla="*/ 0 w 11"/>
                  <a:gd name="T1" fmla="*/ 61 h 61"/>
                  <a:gd name="T2" fmla="*/ 2 w 11"/>
                  <a:gd name="T3" fmla="*/ 61 h 61"/>
                  <a:gd name="T4" fmla="*/ 9 w 11"/>
                  <a:gd name="T5" fmla="*/ 57 h 61"/>
                  <a:gd name="T6" fmla="*/ 11 w 11"/>
                  <a:gd name="T7" fmla="*/ 44 h 61"/>
                  <a:gd name="T8" fmla="*/ 9 w 11"/>
                  <a:gd name="T9" fmla="*/ 23 h 61"/>
                  <a:gd name="T10" fmla="*/ 7 w 11"/>
                  <a:gd name="T11" fmla="*/ 15 h 61"/>
                  <a:gd name="T12" fmla="*/ 2 w 11"/>
                  <a:gd name="T13" fmla="*/ 0 h 61"/>
                  <a:gd name="T14" fmla="*/ 2 w 11"/>
                  <a:gd name="T15" fmla="*/ 8 h 61"/>
                  <a:gd name="T16" fmla="*/ 5 w 11"/>
                  <a:gd name="T17" fmla="*/ 15 h 61"/>
                  <a:gd name="T18" fmla="*/ 7 w 11"/>
                  <a:gd name="T19" fmla="*/ 21 h 61"/>
                  <a:gd name="T20" fmla="*/ 9 w 11"/>
                  <a:gd name="T21" fmla="*/ 47 h 61"/>
                  <a:gd name="T22" fmla="*/ 5 w 11"/>
                  <a:gd name="T23" fmla="*/ 55 h 61"/>
                  <a:gd name="T24" fmla="*/ 0 w 11"/>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61">
                    <a:moveTo>
                      <a:pt x="0" y="61"/>
                    </a:moveTo>
                    <a:lnTo>
                      <a:pt x="2" y="61"/>
                    </a:lnTo>
                    <a:lnTo>
                      <a:pt x="9" y="57"/>
                    </a:lnTo>
                    <a:lnTo>
                      <a:pt x="11" y="44"/>
                    </a:lnTo>
                    <a:lnTo>
                      <a:pt x="9" y="23"/>
                    </a:lnTo>
                    <a:lnTo>
                      <a:pt x="7" y="15"/>
                    </a:lnTo>
                    <a:lnTo>
                      <a:pt x="2" y="0"/>
                    </a:lnTo>
                    <a:lnTo>
                      <a:pt x="2" y="8"/>
                    </a:lnTo>
                    <a:lnTo>
                      <a:pt x="5" y="15"/>
                    </a:lnTo>
                    <a:lnTo>
                      <a:pt x="7" y="21"/>
                    </a:lnTo>
                    <a:lnTo>
                      <a:pt x="9" y="47"/>
                    </a:lnTo>
                    <a:lnTo>
                      <a:pt x="5" y="55"/>
                    </a:lnTo>
                    <a:lnTo>
                      <a:pt x="0" y="6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4" name="Freeform 120">
                <a:extLst>
                  <a:ext uri="{FF2B5EF4-FFF2-40B4-BE49-F238E27FC236}">
                    <a16:creationId xmlns:a16="http://schemas.microsoft.com/office/drawing/2014/main" id="{9F53B700-9811-CBBF-6BCD-16D21E9861F4}"/>
                  </a:ext>
                </a:extLst>
              </p:cNvPr>
              <p:cNvSpPr>
                <a:spLocks/>
              </p:cNvSpPr>
              <p:nvPr/>
            </p:nvSpPr>
            <p:spPr bwMode="auto">
              <a:xfrm>
                <a:off x="4196096" y="2591674"/>
                <a:ext cx="693618" cy="285157"/>
              </a:xfrm>
              <a:custGeom>
                <a:avLst/>
                <a:gdLst>
                  <a:gd name="T0" fmla="*/ 216 w 722"/>
                  <a:gd name="T1" fmla="*/ 85 h 327"/>
                  <a:gd name="T2" fmla="*/ 197 w 722"/>
                  <a:gd name="T3" fmla="*/ 113 h 327"/>
                  <a:gd name="T4" fmla="*/ 173 w 722"/>
                  <a:gd name="T5" fmla="*/ 145 h 327"/>
                  <a:gd name="T6" fmla="*/ 145 w 722"/>
                  <a:gd name="T7" fmla="*/ 156 h 327"/>
                  <a:gd name="T8" fmla="*/ 120 w 722"/>
                  <a:gd name="T9" fmla="*/ 162 h 327"/>
                  <a:gd name="T10" fmla="*/ 105 w 722"/>
                  <a:gd name="T11" fmla="*/ 184 h 327"/>
                  <a:gd name="T12" fmla="*/ 62 w 722"/>
                  <a:gd name="T13" fmla="*/ 218 h 327"/>
                  <a:gd name="T14" fmla="*/ 22 w 722"/>
                  <a:gd name="T15" fmla="*/ 237 h 327"/>
                  <a:gd name="T16" fmla="*/ 0 w 722"/>
                  <a:gd name="T17" fmla="*/ 263 h 327"/>
                  <a:gd name="T18" fmla="*/ 133 w 722"/>
                  <a:gd name="T19" fmla="*/ 263 h 327"/>
                  <a:gd name="T20" fmla="*/ 173 w 722"/>
                  <a:gd name="T21" fmla="*/ 243 h 327"/>
                  <a:gd name="T22" fmla="*/ 291 w 722"/>
                  <a:gd name="T23" fmla="*/ 235 h 327"/>
                  <a:gd name="T24" fmla="*/ 308 w 722"/>
                  <a:gd name="T25" fmla="*/ 261 h 327"/>
                  <a:gd name="T26" fmla="*/ 522 w 722"/>
                  <a:gd name="T27" fmla="*/ 327 h 327"/>
                  <a:gd name="T28" fmla="*/ 568 w 722"/>
                  <a:gd name="T29" fmla="*/ 314 h 327"/>
                  <a:gd name="T30" fmla="*/ 569 w 722"/>
                  <a:gd name="T31" fmla="*/ 291 h 327"/>
                  <a:gd name="T32" fmla="*/ 581 w 722"/>
                  <a:gd name="T33" fmla="*/ 267 h 327"/>
                  <a:gd name="T34" fmla="*/ 605 w 722"/>
                  <a:gd name="T35" fmla="*/ 228 h 327"/>
                  <a:gd name="T36" fmla="*/ 611 w 722"/>
                  <a:gd name="T37" fmla="*/ 235 h 327"/>
                  <a:gd name="T38" fmla="*/ 632 w 722"/>
                  <a:gd name="T39" fmla="*/ 216 h 327"/>
                  <a:gd name="T40" fmla="*/ 662 w 722"/>
                  <a:gd name="T41" fmla="*/ 197 h 327"/>
                  <a:gd name="T42" fmla="*/ 677 w 722"/>
                  <a:gd name="T43" fmla="*/ 201 h 327"/>
                  <a:gd name="T44" fmla="*/ 688 w 722"/>
                  <a:gd name="T45" fmla="*/ 169 h 327"/>
                  <a:gd name="T46" fmla="*/ 679 w 722"/>
                  <a:gd name="T47" fmla="*/ 171 h 327"/>
                  <a:gd name="T48" fmla="*/ 669 w 722"/>
                  <a:gd name="T49" fmla="*/ 173 h 327"/>
                  <a:gd name="T50" fmla="*/ 635 w 722"/>
                  <a:gd name="T51" fmla="*/ 184 h 327"/>
                  <a:gd name="T52" fmla="*/ 632 w 722"/>
                  <a:gd name="T53" fmla="*/ 173 h 327"/>
                  <a:gd name="T54" fmla="*/ 663 w 722"/>
                  <a:gd name="T55" fmla="*/ 164 h 327"/>
                  <a:gd name="T56" fmla="*/ 665 w 722"/>
                  <a:gd name="T57" fmla="*/ 152 h 327"/>
                  <a:gd name="T58" fmla="*/ 616 w 722"/>
                  <a:gd name="T59" fmla="*/ 132 h 327"/>
                  <a:gd name="T60" fmla="*/ 643 w 722"/>
                  <a:gd name="T61" fmla="*/ 132 h 327"/>
                  <a:gd name="T62" fmla="*/ 650 w 722"/>
                  <a:gd name="T63" fmla="*/ 117 h 327"/>
                  <a:gd name="T64" fmla="*/ 667 w 722"/>
                  <a:gd name="T65" fmla="*/ 130 h 327"/>
                  <a:gd name="T66" fmla="*/ 694 w 722"/>
                  <a:gd name="T67" fmla="*/ 130 h 327"/>
                  <a:gd name="T68" fmla="*/ 716 w 722"/>
                  <a:gd name="T69" fmla="*/ 98 h 327"/>
                  <a:gd name="T70" fmla="*/ 714 w 722"/>
                  <a:gd name="T71" fmla="*/ 64 h 327"/>
                  <a:gd name="T72" fmla="*/ 695 w 722"/>
                  <a:gd name="T73" fmla="*/ 68 h 327"/>
                  <a:gd name="T74" fmla="*/ 688 w 722"/>
                  <a:gd name="T75" fmla="*/ 92 h 327"/>
                  <a:gd name="T76" fmla="*/ 690 w 722"/>
                  <a:gd name="T77" fmla="*/ 68 h 327"/>
                  <a:gd name="T78" fmla="*/ 669 w 722"/>
                  <a:gd name="T79" fmla="*/ 71 h 327"/>
                  <a:gd name="T80" fmla="*/ 635 w 722"/>
                  <a:gd name="T81" fmla="*/ 77 h 327"/>
                  <a:gd name="T82" fmla="*/ 622 w 722"/>
                  <a:gd name="T83" fmla="*/ 49 h 327"/>
                  <a:gd name="T84" fmla="*/ 626 w 722"/>
                  <a:gd name="T85" fmla="*/ 43 h 327"/>
                  <a:gd name="T86" fmla="*/ 639 w 722"/>
                  <a:gd name="T87" fmla="*/ 64 h 327"/>
                  <a:gd name="T88" fmla="*/ 662 w 722"/>
                  <a:gd name="T89" fmla="*/ 49 h 327"/>
                  <a:gd name="T90" fmla="*/ 679 w 722"/>
                  <a:gd name="T91" fmla="*/ 45 h 327"/>
                  <a:gd name="T92" fmla="*/ 673 w 722"/>
                  <a:gd name="T93" fmla="*/ 30 h 327"/>
                  <a:gd name="T94" fmla="*/ 684 w 722"/>
                  <a:gd name="T95" fmla="*/ 25 h 327"/>
                  <a:gd name="T96" fmla="*/ 690 w 722"/>
                  <a:gd name="T97" fmla="*/ 17 h 327"/>
                  <a:gd name="T98" fmla="*/ 675 w 722"/>
                  <a:gd name="T99"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2" h="327">
                    <a:moveTo>
                      <a:pt x="498" y="38"/>
                    </a:moveTo>
                    <a:lnTo>
                      <a:pt x="310" y="71"/>
                    </a:lnTo>
                    <a:lnTo>
                      <a:pt x="242" y="83"/>
                    </a:lnTo>
                    <a:lnTo>
                      <a:pt x="216" y="85"/>
                    </a:lnTo>
                    <a:lnTo>
                      <a:pt x="201" y="85"/>
                    </a:lnTo>
                    <a:lnTo>
                      <a:pt x="199" y="94"/>
                    </a:lnTo>
                    <a:lnTo>
                      <a:pt x="199" y="102"/>
                    </a:lnTo>
                    <a:lnTo>
                      <a:pt x="197" y="113"/>
                    </a:lnTo>
                    <a:lnTo>
                      <a:pt x="190" y="117"/>
                    </a:lnTo>
                    <a:lnTo>
                      <a:pt x="184" y="122"/>
                    </a:lnTo>
                    <a:lnTo>
                      <a:pt x="178" y="137"/>
                    </a:lnTo>
                    <a:lnTo>
                      <a:pt x="173" y="145"/>
                    </a:lnTo>
                    <a:lnTo>
                      <a:pt x="167" y="139"/>
                    </a:lnTo>
                    <a:lnTo>
                      <a:pt x="154" y="145"/>
                    </a:lnTo>
                    <a:lnTo>
                      <a:pt x="147" y="150"/>
                    </a:lnTo>
                    <a:lnTo>
                      <a:pt x="145" y="156"/>
                    </a:lnTo>
                    <a:lnTo>
                      <a:pt x="137" y="164"/>
                    </a:lnTo>
                    <a:lnTo>
                      <a:pt x="133" y="164"/>
                    </a:lnTo>
                    <a:lnTo>
                      <a:pt x="126" y="158"/>
                    </a:lnTo>
                    <a:lnTo>
                      <a:pt x="120" y="162"/>
                    </a:lnTo>
                    <a:lnTo>
                      <a:pt x="116" y="165"/>
                    </a:lnTo>
                    <a:lnTo>
                      <a:pt x="116" y="171"/>
                    </a:lnTo>
                    <a:lnTo>
                      <a:pt x="109" y="169"/>
                    </a:lnTo>
                    <a:lnTo>
                      <a:pt x="105" y="184"/>
                    </a:lnTo>
                    <a:lnTo>
                      <a:pt x="101" y="190"/>
                    </a:lnTo>
                    <a:lnTo>
                      <a:pt x="96" y="190"/>
                    </a:lnTo>
                    <a:lnTo>
                      <a:pt x="83" y="199"/>
                    </a:lnTo>
                    <a:lnTo>
                      <a:pt x="62" y="218"/>
                    </a:lnTo>
                    <a:lnTo>
                      <a:pt x="56" y="222"/>
                    </a:lnTo>
                    <a:lnTo>
                      <a:pt x="43" y="222"/>
                    </a:lnTo>
                    <a:lnTo>
                      <a:pt x="28" y="229"/>
                    </a:lnTo>
                    <a:lnTo>
                      <a:pt x="22" y="237"/>
                    </a:lnTo>
                    <a:lnTo>
                      <a:pt x="21" y="244"/>
                    </a:lnTo>
                    <a:lnTo>
                      <a:pt x="19" y="254"/>
                    </a:lnTo>
                    <a:lnTo>
                      <a:pt x="13" y="259"/>
                    </a:lnTo>
                    <a:lnTo>
                      <a:pt x="0" y="263"/>
                    </a:lnTo>
                    <a:lnTo>
                      <a:pt x="0" y="291"/>
                    </a:lnTo>
                    <a:lnTo>
                      <a:pt x="105" y="275"/>
                    </a:lnTo>
                    <a:lnTo>
                      <a:pt x="128" y="263"/>
                    </a:lnTo>
                    <a:lnTo>
                      <a:pt x="133" y="263"/>
                    </a:lnTo>
                    <a:lnTo>
                      <a:pt x="145" y="254"/>
                    </a:lnTo>
                    <a:lnTo>
                      <a:pt x="160" y="248"/>
                    </a:lnTo>
                    <a:lnTo>
                      <a:pt x="165" y="244"/>
                    </a:lnTo>
                    <a:lnTo>
                      <a:pt x="173" y="243"/>
                    </a:lnTo>
                    <a:lnTo>
                      <a:pt x="250" y="233"/>
                    </a:lnTo>
                    <a:lnTo>
                      <a:pt x="278" y="231"/>
                    </a:lnTo>
                    <a:lnTo>
                      <a:pt x="286" y="239"/>
                    </a:lnTo>
                    <a:lnTo>
                      <a:pt x="291" y="235"/>
                    </a:lnTo>
                    <a:lnTo>
                      <a:pt x="303" y="246"/>
                    </a:lnTo>
                    <a:lnTo>
                      <a:pt x="306" y="254"/>
                    </a:lnTo>
                    <a:lnTo>
                      <a:pt x="306" y="259"/>
                    </a:lnTo>
                    <a:lnTo>
                      <a:pt x="308" y="261"/>
                    </a:lnTo>
                    <a:lnTo>
                      <a:pt x="404" y="246"/>
                    </a:lnTo>
                    <a:lnTo>
                      <a:pt x="515" y="325"/>
                    </a:lnTo>
                    <a:lnTo>
                      <a:pt x="519" y="327"/>
                    </a:lnTo>
                    <a:lnTo>
                      <a:pt x="522" y="327"/>
                    </a:lnTo>
                    <a:lnTo>
                      <a:pt x="536" y="322"/>
                    </a:lnTo>
                    <a:lnTo>
                      <a:pt x="549" y="318"/>
                    </a:lnTo>
                    <a:lnTo>
                      <a:pt x="560" y="318"/>
                    </a:lnTo>
                    <a:lnTo>
                      <a:pt x="568" y="314"/>
                    </a:lnTo>
                    <a:lnTo>
                      <a:pt x="569" y="299"/>
                    </a:lnTo>
                    <a:lnTo>
                      <a:pt x="564" y="286"/>
                    </a:lnTo>
                    <a:lnTo>
                      <a:pt x="566" y="286"/>
                    </a:lnTo>
                    <a:lnTo>
                      <a:pt x="569" y="291"/>
                    </a:lnTo>
                    <a:lnTo>
                      <a:pt x="573" y="308"/>
                    </a:lnTo>
                    <a:lnTo>
                      <a:pt x="573" y="288"/>
                    </a:lnTo>
                    <a:lnTo>
                      <a:pt x="575" y="280"/>
                    </a:lnTo>
                    <a:lnTo>
                      <a:pt x="581" y="267"/>
                    </a:lnTo>
                    <a:lnTo>
                      <a:pt x="590" y="254"/>
                    </a:lnTo>
                    <a:lnTo>
                      <a:pt x="605" y="241"/>
                    </a:lnTo>
                    <a:lnTo>
                      <a:pt x="601" y="233"/>
                    </a:lnTo>
                    <a:lnTo>
                      <a:pt x="605" y="228"/>
                    </a:lnTo>
                    <a:lnTo>
                      <a:pt x="601" y="222"/>
                    </a:lnTo>
                    <a:lnTo>
                      <a:pt x="609" y="226"/>
                    </a:lnTo>
                    <a:lnTo>
                      <a:pt x="603" y="231"/>
                    </a:lnTo>
                    <a:lnTo>
                      <a:pt x="611" y="235"/>
                    </a:lnTo>
                    <a:lnTo>
                      <a:pt x="613" y="233"/>
                    </a:lnTo>
                    <a:lnTo>
                      <a:pt x="618" y="226"/>
                    </a:lnTo>
                    <a:lnTo>
                      <a:pt x="624" y="212"/>
                    </a:lnTo>
                    <a:lnTo>
                      <a:pt x="632" y="216"/>
                    </a:lnTo>
                    <a:lnTo>
                      <a:pt x="648" y="207"/>
                    </a:lnTo>
                    <a:lnTo>
                      <a:pt x="654" y="207"/>
                    </a:lnTo>
                    <a:lnTo>
                      <a:pt x="656" y="203"/>
                    </a:lnTo>
                    <a:lnTo>
                      <a:pt x="662" y="197"/>
                    </a:lnTo>
                    <a:lnTo>
                      <a:pt x="663" y="205"/>
                    </a:lnTo>
                    <a:lnTo>
                      <a:pt x="667" y="197"/>
                    </a:lnTo>
                    <a:lnTo>
                      <a:pt x="675" y="201"/>
                    </a:lnTo>
                    <a:lnTo>
                      <a:pt x="677" y="201"/>
                    </a:lnTo>
                    <a:lnTo>
                      <a:pt x="682" y="188"/>
                    </a:lnTo>
                    <a:lnTo>
                      <a:pt x="688" y="181"/>
                    </a:lnTo>
                    <a:lnTo>
                      <a:pt x="692" y="175"/>
                    </a:lnTo>
                    <a:lnTo>
                      <a:pt x="688" y="169"/>
                    </a:lnTo>
                    <a:lnTo>
                      <a:pt x="686" y="169"/>
                    </a:lnTo>
                    <a:lnTo>
                      <a:pt x="682" y="177"/>
                    </a:lnTo>
                    <a:lnTo>
                      <a:pt x="677" y="179"/>
                    </a:lnTo>
                    <a:lnTo>
                      <a:pt x="679" y="171"/>
                    </a:lnTo>
                    <a:lnTo>
                      <a:pt x="675" y="165"/>
                    </a:lnTo>
                    <a:lnTo>
                      <a:pt x="673" y="171"/>
                    </a:lnTo>
                    <a:lnTo>
                      <a:pt x="673" y="173"/>
                    </a:lnTo>
                    <a:lnTo>
                      <a:pt x="669" y="173"/>
                    </a:lnTo>
                    <a:lnTo>
                      <a:pt x="671" y="181"/>
                    </a:lnTo>
                    <a:lnTo>
                      <a:pt x="663" y="177"/>
                    </a:lnTo>
                    <a:lnTo>
                      <a:pt x="650" y="186"/>
                    </a:lnTo>
                    <a:lnTo>
                      <a:pt x="635" y="184"/>
                    </a:lnTo>
                    <a:lnTo>
                      <a:pt x="624" y="173"/>
                    </a:lnTo>
                    <a:lnTo>
                      <a:pt x="618" y="167"/>
                    </a:lnTo>
                    <a:lnTo>
                      <a:pt x="626" y="171"/>
                    </a:lnTo>
                    <a:lnTo>
                      <a:pt x="632" y="173"/>
                    </a:lnTo>
                    <a:lnTo>
                      <a:pt x="641" y="179"/>
                    </a:lnTo>
                    <a:lnTo>
                      <a:pt x="648" y="181"/>
                    </a:lnTo>
                    <a:lnTo>
                      <a:pt x="652" y="177"/>
                    </a:lnTo>
                    <a:lnTo>
                      <a:pt x="663" y="164"/>
                    </a:lnTo>
                    <a:lnTo>
                      <a:pt x="663" y="156"/>
                    </a:lnTo>
                    <a:lnTo>
                      <a:pt x="656" y="158"/>
                    </a:lnTo>
                    <a:lnTo>
                      <a:pt x="658" y="152"/>
                    </a:lnTo>
                    <a:lnTo>
                      <a:pt x="665" y="152"/>
                    </a:lnTo>
                    <a:lnTo>
                      <a:pt x="669" y="145"/>
                    </a:lnTo>
                    <a:lnTo>
                      <a:pt x="654" y="139"/>
                    </a:lnTo>
                    <a:lnTo>
                      <a:pt x="647" y="139"/>
                    </a:lnTo>
                    <a:lnTo>
                      <a:pt x="616" y="132"/>
                    </a:lnTo>
                    <a:lnTo>
                      <a:pt x="615" y="128"/>
                    </a:lnTo>
                    <a:lnTo>
                      <a:pt x="615" y="128"/>
                    </a:lnTo>
                    <a:lnTo>
                      <a:pt x="630" y="132"/>
                    </a:lnTo>
                    <a:lnTo>
                      <a:pt x="643" y="132"/>
                    </a:lnTo>
                    <a:lnTo>
                      <a:pt x="650" y="130"/>
                    </a:lnTo>
                    <a:lnTo>
                      <a:pt x="654" y="130"/>
                    </a:lnTo>
                    <a:lnTo>
                      <a:pt x="652" y="124"/>
                    </a:lnTo>
                    <a:lnTo>
                      <a:pt x="650" y="117"/>
                    </a:lnTo>
                    <a:lnTo>
                      <a:pt x="658" y="117"/>
                    </a:lnTo>
                    <a:lnTo>
                      <a:pt x="654" y="120"/>
                    </a:lnTo>
                    <a:lnTo>
                      <a:pt x="660" y="128"/>
                    </a:lnTo>
                    <a:lnTo>
                      <a:pt x="667" y="130"/>
                    </a:lnTo>
                    <a:lnTo>
                      <a:pt x="669" y="122"/>
                    </a:lnTo>
                    <a:lnTo>
                      <a:pt x="673" y="128"/>
                    </a:lnTo>
                    <a:lnTo>
                      <a:pt x="679" y="130"/>
                    </a:lnTo>
                    <a:lnTo>
                      <a:pt x="694" y="130"/>
                    </a:lnTo>
                    <a:lnTo>
                      <a:pt x="699" y="124"/>
                    </a:lnTo>
                    <a:lnTo>
                      <a:pt x="709" y="103"/>
                    </a:lnTo>
                    <a:lnTo>
                      <a:pt x="709" y="96"/>
                    </a:lnTo>
                    <a:lnTo>
                      <a:pt x="716" y="98"/>
                    </a:lnTo>
                    <a:lnTo>
                      <a:pt x="722" y="92"/>
                    </a:lnTo>
                    <a:lnTo>
                      <a:pt x="720" y="85"/>
                    </a:lnTo>
                    <a:lnTo>
                      <a:pt x="718" y="71"/>
                    </a:lnTo>
                    <a:lnTo>
                      <a:pt x="714" y="64"/>
                    </a:lnTo>
                    <a:lnTo>
                      <a:pt x="707" y="58"/>
                    </a:lnTo>
                    <a:lnTo>
                      <a:pt x="707" y="62"/>
                    </a:lnTo>
                    <a:lnTo>
                      <a:pt x="707" y="68"/>
                    </a:lnTo>
                    <a:lnTo>
                      <a:pt x="695" y="68"/>
                    </a:lnTo>
                    <a:lnTo>
                      <a:pt x="695" y="75"/>
                    </a:lnTo>
                    <a:lnTo>
                      <a:pt x="697" y="88"/>
                    </a:lnTo>
                    <a:lnTo>
                      <a:pt x="692" y="96"/>
                    </a:lnTo>
                    <a:lnTo>
                      <a:pt x="688" y="92"/>
                    </a:lnTo>
                    <a:lnTo>
                      <a:pt x="694" y="85"/>
                    </a:lnTo>
                    <a:lnTo>
                      <a:pt x="686" y="83"/>
                    </a:lnTo>
                    <a:lnTo>
                      <a:pt x="690" y="75"/>
                    </a:lnTo>
                    <a:lnTo>
                      <a:pt x="690" y="68"/>
                    </a:lnTo>
                    <a:lnTo>
                      <a:pt x="688" y="62"/>
                    </a:lnTo>
                    <a:lnTo>
                      <a:pt x="682" y="60"/>
                    </a:lnTo>
                    <a:lnTo>
                      <a:pt x="671" y="64"/>
                    </a:lnTo>
                    <a:lnTo>
                      <a:pt x="669" y="71"/>
                    </a:lnTo>
                    <a:lnTo>
                      <a:pt x="656" y="68"/>
                    </a:lnTo>
                    <a:lnTo>
                      <a:pt x="648" y="73"/>
                    </a:lnTo>
                    <a:lnTo>
                      <a:pt x="641" y="75"/>
                    </a:lnTo>
                    <a:lnTo>
                      <a:pt x="635" y="77"/>
                    </a:lnTo>
                    <a:lnTo>
                      <a:pt x="633" y="70"/>
                    </a:lnTo>
                    <a:lnTo>
                      <a:pt x="628" y="62"/>
                    </a:lnTo>
                    <a:lnTo>
                      <a:pt x="624" y="56"/>
                    </a:lnTo>
                    <a:lnTo>
                      <a:pt x="622" y="49"/>
                    </a:lnTo>
                    <a:lnTo>
                      <a:pt x="626" y="43"/>
                    </a:lnTo>
                    <a:lnTo>
                      <a:pt x="622" y="38"/>
                    </a:lnTo>
                    <a:lnTo>
                      <a:pt x="626" y="41"/>
                    </a:lnTo>
                    <a:lnTo>
                      <a:pt x="626" y="43"/>
                    </a:lnTo>
                    <a:lnTo>
                      <a:pt x="626" y="45"/>
                    </a:lnTo>
                    <a:lnTo>
                      <a:pt x="626" y="51"/>
                    </a:lnTo>
                    <a:lnTo>
                      <a:pt x="632" y="64"/>
                    </a:lnTo>
                    <a:lnTo>
                      <a:pt x="639" y="64"/>
                    </a:lnTo>
                    <a:lnTo>
                      <a:pt x="647" y="68"/>
                    </a:lnTo>
                    <a:lnTo>
                      <a:pt x="662" y="55"/>
                    </a:lnTo>
                    <a:lnTo>
                      <a:pt x="654" y="49"/>
                    </a:lnTo>
                    <a:lnTo>
                      <a:pt x="662" y="49"/>
                    </a:lnTo>
                    <a:lnTo>
                      <a:pt x="671" y="51"/>
                    </a:lnTo>
                    <a:lnTo>
                      <a:pt x="665" y="45"/>
                    </a:lnTo>
                    <a:lnTo>
                      <a:pt x="673" y="47"/>
                    </a:lnTo>
                    <a:lnTo>
                      <a:pt x="679" y="45"/>
                    </a:lnTo>
                    <a:lnTo>
                      <a:pt x="679" y="40"/>
                    </a:lnTo>
                    <a:lnTo>
                      <a:pt x="673" y="34"/>
                    </a:lnTo>
                    <a:lnTo>
                      <a:pt x="665" y="30"/>
                    </a:lnTo>
                    <a:lnTo>
                      <a:pt x="673" y="30"/>
                    </a:lnTo>
                    <a:lnTo>
                      <a:pt x="686" y="38"/>
                    </a:lnTo>
                    <a:lnTo>
                      <a:pt x="695" y="38"/>
                    </a:lnTo>
                    <a:lnTo>
                      <a:pt x="688" y="32"/>
                    </a:lnTo>
                    <a:lnTo>
                      <a:pt x="684" y="25"/>
                    </a:lnTo>
                    <a:lnTo>
                      <a:pt x="697" y="36"/>
                    </a:lnTo>
                    <a:lnTo>
                      <a:pt x="703" y="45"/>
                    </a:lnTo>
                    <a:lnTo>
                      <a:pt x="703" y="38"/>
                    </a:lnTo>
                    <a:lnTo>
                      <a:pt x="690" y="17"/>
                    </a:lnTo>
                    <a:lnTo>
                      <a:pt x="690" y="15"/>
                    </a:lnTo>
                    <a:lnTo>
                      <a:pt x="682" y="13"/>
                    </a:lnTo>
                    <a:lnTo>
                      <a:pt x="677" y="6"/>
                    </a:lnTo>
                    <a:lnTo>
                      <a:pt x="675" y="0"/>
                    </a:lnTo>
                    <a:lnTo>
                      <a:pt x="592" y="19"/>
                    </a:lnTo>
                    <a:lnTo>
                      <a:pt x="498" y="3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5" name="Freeform 134">
                <a:extLst>
                  <a:ext uri="{FF2B5EF4-FFF2-40B4-BE49-F238E27FC236}">
                    <a16:creationId xmlns:a16="http://schemas.microsoft.com/office/drawing/2014/main" id="{F4E0C694-DF1B-AC63-05D2-FA3B475F45CA}"/>
                  </a:ext>
                </a:extLst>
              </p:cNvPr>
              <p:cNvSpPr>
                <a:spLocks/>
              </p:cNvSpPr>
              <p:nvPr/>
            </p:nvSpPr>
            <p:spPr bwMode="auto">
              <a:xfrm>
                <a:off x="4846483" y="2589930"/>
                <a:ext cx="8646" cy="6976"/>
              </a:xfrm>
              <a:custGeom>
                <a:avLst/>
                <a:gdLst>
                  <a:gd name="T0" fmla="*/ 7 w 9"/>
                  <a:gd name="T1" fmla="*/ 8 h 8"/>
                  <a:gd name="T2" fmla="*/ 9 w 9"/>
                  <a:gd name="T3" fmla="*/ 0 h 8"/>
                  <a:gd name="T4" fmla="*/ 3 w 9"/>
                  <a:gd name="T5" fmla="*/ 0 h 8"/>
                  <a:gd name="T6" fmla="*/ 0 w 9"/>
                  <a:gd name="T7" fmla="*/ 2 h 8"/>
                  <a:gd name="T8" fmla="*/ 7 w 9"/>
                  <a:gd name="T9" fmla="*/ 8 h 8"/>
                </a:gdLst>
                <a:ahLst/>
                <a:cxnLst>
                  <a:cxn ang="0">
                    <a:pos x="T0" y="T1"/>
                  </a:cxn>
                  <a:cxn ang="0">
                    <a:pos x="T2" y="T3"/>
                  </a:cxn>
                  <a:cxn ang="0">
                    <a:pos x="T4" y="T5"/>
                  </a:cxn>
                  <a:cxn ang="0">
                    <a:pos x="T6" y="T7"/>
                  </a:cxn>
                  <a:cxn ang="0">
                    <a:pos x="T8" y="T9"/>
                  </a:cxn>
                </a:cxnLst>
                <a:rect l="0" t="0" r="r" b="b"/>
                <a:pathLst>
                  <a:path w="9" h="8">
                    <a:moveTo>
                      <a:pt x="7" y="8"/>
                    </a:moveTo>
                    <a:lnTo>
                      <a:pt x="9" y="0"/>
                    </a:lnTo>
                    <a:lnTo>
                      <a:pt x="3" y="0"/>
                    </a:lnTo>
                    <a:lnTo>
                      <a:pt x="0" y="2"/>
                    </a:lnTo>
                    <a:lnTo>
                      <a:pt x="7"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6" name="Freeform 135">
                <a:extLst>
                  <a:ext uri="{FF2B5EF4-FFF2-40B4-BE49-F238E27FC236}">
                    <a16:creationId xmlns:a16="http://schemas.microsoft.com/office/drawing/2014/main" id="{8C623031-E4F8-7818-6503-C78FC57A0DC2}"/>
                  </a:ext>
                </a:extLst>
              </p:cNvPr>
              <p:cNvSpPr>
                <a:spLocks/>
              </p:cNvSpPr>
              <p:nvPr/>
            </p:nvSpPr>
            <p:spPr bwMode="auto">
              <a:xfrm>
                <a:off x="4846483" y="2589930"/>
                <a:ext cx="8646" cy="6976"/>
              </a:xfrm>
              <a:custGeom>
                <a:avLst/>
                <a:gdLst>
                  <a:gd name="T0" fmla="*/ 7 w 9"/>
                  <a:gd name="T1" fmla="*/ 8 h 8"/>
                  <a:gd name="T2" fmla="*/ 9 w 9"/>
                  <a:gd name="T3" fmla="*/ 0 h 8"/>
                  <a:gd name="T4" fmla="*/ 3 w 9"/>
                  <a:gd name="T5" fmla="*/ 0 h 8"/>
                  <a:gd name="T6" fmla="*/ 0 w 9"/>
                  <a:gd name="T7" fmla="*/ 2 h 8"/>
                  <a:gd name="T8" fmla="*/ 7 w 9"/>
                  <a:gd name="T9" fmla="*/ 8 h 8"/>
                </a:gdLst>
                <a:ahLst/>
                <a:cxnLst>
                  <a:cxn ang="0">
                    <a:pos x="T0" y="T1"/>
                  </a:cxn>
                  <a:cxn ang="0">
                    <a:pos x="T2" y="T3"/>
                  </a:cxn>
                  <a:cxn ang="0">
                    <a:pos x="T4" y="T5"/>
                  </a:cxn>
                  <a:cxn ang="0">
                    <a:pos x="T6" y="T7"/>
                  </a:cxn>
                  <a:cxn ang="0">
                    <a:pos x="T8" y="T9"/>
                  </a:cxn>
                </a:cxnLst>
                <a:rect l="0" t="0" r="r" b="b"/>
                <a:pathLst>
                  <a:path w="9" h="8">
                    <a:moveTo>
                      <a:pt x="7" y="8"/>
                    </a:moveTo>
                    <a:lnTo>
                      <a:pt x="9" y="0"/>
                    </a:lnTo>
                    <a:lnTo>
                      <a:pt x="3" y="0"/>
                    </a:lnTo>
                    <a:lnTo>
                      <a:pt x="0" y="2"/>
                    </a:lnTo>
                    <a:lnTo>
                      <a:pt x="7"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7" name="Freeform 136">
                <a:extLst>
                  <a:ext uri="{FF2B5EF4-FFF2-40B4-BE49-F238E27FC236}">
                    <a16:creationId xmlns:a16="http://schemas.microsoft.com/office/drawing/2014/main" id="{C6D80400-A6DA-666F-E17D-65E2DC90F775}"/>
                  </a:ext>
                </a:extLst>
              </p:cNvPr>
              <p:cNvSpPr>
                <a:spLocks/>
              </p:cNvSpPr>
              <p:nvPr/>
            </p:nvSpPr>
            <p:spPr bwMode="auto">
              <a:xfrm>
                <a:off x="4848404" y="2578593"/>
                <a:ext cx="8646" cy="11337"/>
              </a:xfrm>
              <a:custGeom>
                <a:avLst/>
                <a:gdLst>
                  <a:gd name="T0" fmla="*/ 0 w 9"/>
                  <a:gd name="T1" fmla="*/ 0 h 13"/>
                  <a:gd name="T2" fmla="*/ 0 w 9"/>
                  <a:gd name="T3" fmla="*/ 8 h 13"/>
                  <a:gd name="T4" fmla="*/ 1 w 9"/>
                  <a:gd name="T5" fmla="*/ 13 h 13"/>
                  <a:gd name="T6" fmla="*/ 9 w 9"/>
                  <a:gd name="T7" fmla="*/ 13 h 13"/>
                  <a:gd name="T8" fmla="*/ 5 w 9"/>
                  <a:gd name="T9" fmla="*/ 6 h 13"/>
                  <a:gd name="T10" fmla="*/ 0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0" y="0"/>
                    </a:moveTo>
                    <a:lnTo>
                      <a:pt x="0" y="8"/>
                    </a:lnTo>
                    <a:lnTo>
                      <a:pt x="1" y="13"/>
                    </a:lnTo>
                    <a:lnTo>
                      <a:pt x="9" y="13"/>
                    </a:lnTo>
                    <a:lnTo>
                      <a:pt x="5" y="6"/>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8" name="Freeform 137">
                <a:extLst>
                  <a:ext uri="{FF2B5EF4-FFF2-40B4-BE49-F238E27FC236}">
                    <a16:creationId xmlns:a16="http://schemas.microsoft.com/office/drawing/2014/main" id="{B7659D4F-5C09-70E6-8672-8E3F150437E9}"/>
                  </a:ext>
                </a:extLst>
              </p:cNvPr>
              <p:cNvSpPr>
                <a:spLocks/>
              </p:cNvSpPr>
              <p:nvPr/>
            </p:nvSpPr>
            <p:spPr bwMode="auto">
              <a:xfrm>
                <a:off x="4848404" y="2578593"/>
                <a:ext cx="8646" cy="11337"/>
              </a:xfrm>
              <a:custGeom>
                <a:avLst/>
                <a:gdLst>
                  <a:gd name="T0" fmla="*/ 0 w 9"/>
                  <a:gd name="T1" fmla="*/ 0 h 13"/>
                  <a:gd name="T2" fmla="*/ 0 w 9"/>
                  <a:gd name="T3" fmla="*/ 8 h 13"/>
                  <a:gd name="T4" fmla="*/ 1 w 9"/>
                  <a:gd name="T5" fmla="*/ 13 h 13"/>
                  <a:gd name="T6" fmla="*/ 9 w 9"/>
                  <a:gd name="T7" fmla="*/ 13 h 13"/>
                  <a:gd name="T8" fmla="*/ 5 w 9"/>
                  <a:gd name="T9" fmla="*/ 6 h 13"/>
                  <a:gd name="T10" fmla="*/ 0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0" y="0"/>
                    </a:moveTo>
                    <a:lnTo>
                      <a:pt x="0" y="8"/>
                    </a:lnTo>
                    <a:lnTo>
                      <a:pt x="1" y="13"/>
                    </a:lnTo>
                    <a:lnTo>
                      <a:pt x="9" y="13"/>
                    </a:lnTo>
                    <a:lnTo>
                      <a:pt x="5" y="6"/>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9" name="Freeform 138">
                <a:extLst>
                  <a:ext uri="{FF2B5EF4-FFF2-40B4-BE49-F238E27FC236}">
                    <a16:creationId xmlns:a16="http://schemas.microsoft.com/office/drawing/2014/main" id="{36412214-D1A7-2DEE-C149-DC3D856F994B}"/>
                  </a:ext>
                </a:extLst>
              </p:cNvPr>
              <p:cNvSpPr>
                <a:spLocks/>
              </p:cNvSpPr>
              <p:nvPr/>
            </p:nvSpPr>
            <p:spPr bwMode="auto">
              <a:xfrm>
                <a:off x="4857050" y="2588186"/>
                <a:ext cx="43231" cy="64531"/>
              </a:xfrm>
              <a:custGeom>
                <a:avLst/>
                <a:gdLst>
                  <a:gd name="T0" fmla="*/ 13 w 45"/>
                  <a:gd name="T1" fmla="*/ 29 h 74"/>
                  <a:gd name="T2" fmla="*/ 17 w 45"/>
                  <a:gd name="T3" fmla="*/ 34 h 74"/>
                  <a:gd name="T4" fmla="*/ 22 w 45"/>
                  <a:gd name="T5" fmla="*/ 47 h 74"/>
                  <a:gd name="T6" fmla="*/ 30 w 45"/>
                  <a:gd name="T7" fmla="*/ 53 h 74"/>
                  <a:gd name="T8" fmla="*/ 28 w 45"/>
                  <a:gd name="T9" fmla="*/ 57 h 74"/>
                  <a:gd name="T10" fmla="*/ 34 w 45"/>
                  <a:gd name="T11" fmla="*/ 59 h 74"/>
                  <a:gd name="T12" fmla="*/ 41 w 45"/>
                  <a:gd name="T13" fmla="*/ 66 h 74"/>
                  <a:gd name="T14" fmla="*/ 45 w 45"/>
                  <a:gd name="T15" fmla="*/ 74 h 74"/>
                  <a:gd name="T16" fmla="*/ 45 w 45"/>
                  <a:gd name="T17" fmla="*/ 72 h 74"/>
                  <a:gd name="T18" fmla="*/ 41 w 45"/>
                  <a:gd name="T19" fmla="*/ 64 h 74"/>
                  <a:gd name="T20" fmla="*/ 24 w 45"/>
                  <a:gd name="T21" fmla="*/ 44 h 74"/>
                  <a:gd name="T22" fmla="*/ 15 w 45"/>
                  <a:gd name="T23" fmla="*/ 30 h 74"/>
                  <a:gd name="T24" fmla="*/ 4 w 45"/>
                  <a:gd name="T25" fmla="*/ 2 h 74"/>
                  <a:gd name="T26" fmla="*/ 2 w 45"/>
                  <a:gd name="T27" fmla="*/ 0 h 74"/>
                  <a:gd name="T28" fmla="*/ 0 w 45"/>
                  <a:gd name="T29" fmla="*/ 2 h 74"/>
                  <a:gd name="T30" fmla="*/ 13 w 45"/>
                  <a:gd name="T31"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74">
                    <a:moveTo>
                      <a:pt x="13" y="29"/>
                    </a:moveTo>
                    <a:lnTo>
                      <a:pt x="17" y="34"/>
                    </a:lnTo>
                    <a:lnTo>
                      <a:pt x="22" y="47"/>
                    </a:lnTo>
                    <a:lnTo>
                      <a:pt x="30" y="53"/>
                    </a:lnTo>
                    <a:lnTo>
                      <a:pt x="28" y="57"/>
                    </a:lnTo>
                    <a:lnTo>
                      <a:pt x="34" y="59"/>
                    </a:lnTo>
                    <a:lnTo>
                      <a:pt x="41" y="66"/>
                    </a:lnTo>
                    <a:lnTo>
                      <a:pt x="45" y="74"/>
                    </a:lnTo>
                    <a:lnTo>
                      <a:pt x="45" y="72"/>
                    </a:lnTo>
                    <a:lnTo>
                      <a:pt x="41" y="64"/>
                    </a:lnTo>
                    <a:lnTo>
                      <a:pt x="24" y="44"/>
                    </a:lnTo>
                    <a:lnTo>
                      <a:pt x="15" y="30"/>
                    </a:lnTo>
                    <a:lnTo>
                      <a:pt x="4" y="2"/>
                    </a:lnTo>
                    <a:lnTo>
                      <a:pt x="2" y="0"/>
                    </a:lnTo>
                    <a:lnTo>
                      <a:pt x="0" y="2"/>
                    </a:lnTo>
                    <a:lnTo>
                      <a:pt x="13" y="29"/>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80" name="Freeform 139">
                <a:extLst>
                  <a:ext uri="{FF2B5EF4-FFF2-40B4-BE49-F238E27FC236}">
                    <a16:creationId xmlns:a16="http://schemas.microsoft.com/office/drawing/2014/main" id="{80CC3077-0BC6-C975-DCD2-627566521279}"/>
                  </a:ext>
                </a:extLst>
              </p:cNvPr>
              <p:cNvSpPr>
                <a:spLocks/>
              </p:cNvSpPr>
              <p:nvPr/>
            </p:nvSpPr>
            <p:spPr bwMode="auto">
              <a:xfrm>
                <a:off x="4857050" y="2588186"/>
                <a:ext cx="43231" cy="64531"/>
              </a:xfrm>
              <a:custGeom>
                <a:avLst/>
                <a:gdLst>
                  <a:gd name="T0" fmla="*/ 13 w 45"/>
                  <a:gd name="T1" fmla="*/ 29 h 74"/>
                  <a:gd name="T2" fmla="*/ 17 w 45"/>
                  <a:gd name="T3" fmla="*/ 34 h 74"/>
                  <a:gd name="T4" fmla="*/ 22 w 45"/>
                  <a:gd name="T5" fmla="*/ 47 h 74"/>
                  <a:gd name="T6" fmla="*/ 30 w 45"/>
                  <a:gd name="T7" fmla="*/ 53 h 74"/>
                  <a:gd name="T8" fmla="*/ 28 w 45"/>
                  <a:gd name="T9" fmla="*/ 57 h 74"/>
                  <a:gd name="T10" fmla="*/ 34 w 45"/>
                  <a:gd name="T11" fmla="*/ 59 h 74"/>
                  <a:gd name="T12" fmla="*/ 41 w 45"/>
                  <a:gd name="T13" fmla="*/ 66 h 74"/>
                  <a:gd name="T14" fmla="*/ 45 w 45"/>
                  <a:gd name="T15" fmla="*/ 74 h 74"/>
                  <a:gd name="T16" fmla="*/ 45 w 45"/>
                  <a:gd name="T17" fmla="*/ 72 h 74"/>
                  <a:gd name="T18" fmla="*/ 41 w 45"/>
                  <a:gd name="T19" fmla="*/ 64 h 74"/>
                  <a:gd name="T20" fmla="*/ 24 w 45"/>
                  <a:gd name="T21" fmla="*/ 44 h 74"/>
                  <a:gd name="T22" fmla="*/ 15 w 45"/>
                  <a:gd name="T23" fmla="*/ 30 h 74"/>
                  <a:gd name="T24" fmla="*/ 4 w 45"/>
                  <a:gd name="T25" fmla="*/ 2 h 74"/>
                  <a:gd name="T26" fmla="*/ 2 w 45"/>
                  <a:gd name="T27" fmla="*/ 0 h 74"/>
                  <a:gd name="T28" fmla="*/ 0 w 45"/>
                  <a:gd name="T29" fmla="*/ 2 h 74"/>
                  <a:gd name="T30" fmla="*/ 13 w 45"/>
                  <a:gd name="T31"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74">
                    <a:moveTo>
                      <a:pt x="13" y="29"/>
                    </a:moveTo>
                    <a:lnTo>
                      <a:pt x="17" y="34"/>
                    </a:lnTo>
                    <a:lnTo>
                      <a:pt x="22" y="47"/>
                    </a:lnTo>
                    <a:lnTo>
                      <a:pt x="30" y="53"/>
                    </a:lnTo>
                    <a:lnTo>
                      <a:pt x="28" y="57"/>
                    </a:lnTo>
                    <a:lnTo>
                      <a:pt x="34" y="59"/>
                    </a:lnTo>
                    <a:lnTo>
                      <a:pt x="41" y="66"/>
                    </a:lnTo>
                    <a:lnTo>
                      <a:pt x="45" y="74"/>
                    </a:lnTo>
                    <a:lnTo>
                      <a:pt x="45" y="72"/>
                    </a:lnTo>
                    <a:lnTo>
                      <a:pt x="41" y="64"/>
                    </a:lnTo>
                    <a:lnTo>
                      <a:pt x="24" y="44"/>
                    </a:lnTo>
                    <a:lnTo>
                      <a:pt x="15" y="30"/>
                    </a:lnTo>
                    <a:lnTo>
                      <a:pt x="4" y="2"/>
                    </a:lnTo>
                    <a:lnTo>
                      <a:pt x="2" y="0"/>
                    </a:lnTo>
                    <a:lnTo>
                      <a:pt x="0" y="2"/>
                    </a:lnTo>
                    <a:lnTo>
                      <a:pt x="13" y="29"/>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179" name="Freeform 38">
              <a:extLst>
                <a:ext uri="{FF2B5EF4-FFF2-40B4-BE49-F238E27FC236}">
                  <a16:creationId xmlns:a16="http://schemas.microsoft.com/office/drawing/2014/main" id="{FEB50121-F04C-2139-48C5-5D47439A3600}"/>
                </a:ext>
              </a:extLst>
            </p:cNvPr>
            <p:cNvSpPr>
              <a:spLocks/>
            </p:cNvSpPr>
            <p:nvPr/>
          </p:nvSpPr>
          <p:spPr bwMode="auto">
            <a:xfrm>
              <a:off x="5107797" y="3018612"/>
              <a:ext cx="34508" cy="8891"/>
            </a:xfrm>
            <a:custGeom>
              <a:avLst/>
              <a:gdLst>
                <a:gd name="T0" fmla="*/ 34 w 51"/>
                <a:gd name="T1" fmla="*/ 0 h 14"/>
                <a:gd name="T2" fmla="*/ 34 w 51"/>
                <a:gd name="T3" fmla="*/ 0 h 14"/>
                <a:gd name="T4" fmla="*/ 11 w 51"/>
                <a:gd name="T5" fmla="*/ 8 h 14"/>
                <a:gd name="T6" fmla="*/ 0 w 51"/>
                <a:gd name="T7" fmla="*/ 14 h 14"/>
                <a:gd name="T8" fmla="*/ 27 w 51"/>
                <a:gd name="T9" fmla="*/ 5 h 14"/>
                <a:gd name="T10" fmla="*/ 51 w 51"/>
                <a:gd name="T11" fmla="*/ 0 h 14"/>
                <a:gd name="T12" fmla="*/ 48 w 51"/>
                <a:gd name="T13" fmla="*/ 0 h 14"/>
                <a:gd name="T14" fmla="*/ 34 w 5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4">
                  <a:moveTo>
                    <a:pt x="34" y="0"/>
                  </a:moveTo>
                  <a:lnTo>
                    <a:pt x="34" y="0"/>
                  </a:lnTo>
                  <a:lnTo>
                    <a:pt x="11" y="8"/>
                  </a:lnTo>
                  <a:lnTo>
                    <a:pt x="0" y="14"/>
                  </a:lnTo>
                  <a:lnTo>
                    <a:pt x="27" y="5"/>
                  </a:lnTo>
                  <a:lnTo>
                    <a:pt x="51" y="0"/>
                  </a:lnTo>
                  <a:lnTo>
                    <a:pt x="48" y="0"/>
                  </a:lnTo>
                  <a:lnTo>
                    <a:pt x="34"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0" name="Freeform 39">
              <a:extLst>
                <a:ext uri="{FF2B5EF4-FFF2-40B4-BE49-F238E27FC236}">
                  <a16:creationId xmlns:a16="http://schemas.microsoft.com/office/drawing/2014/main" id="{4929CF86-45BE-C687-9E06-5F99DB879D23}"/>
                </a:ext>
              </a:extLst>
            </p:cNvPr>
            <p:cNvSpPr>
              <a:spLocks/>
            </p:cNvSpPr>
            <p:nvPr/>
          </p:nvSpPr>
          <p:spPr bwMode="auto">
            <a:xfrm>
              <a:off x="5162342" y="2984159"/>
              <a:ext cx="21151" cy="40010"/>
            </a:xfrm>
            <a:custGeom>
              <a:avLst/>
              <a:gdLst>
                <a:gd name="T0" fmla="*/ 13 w 32"/>
                <a:gd name="T1" fmla="*/ 21 h 59"/>
                <a:gd name="T2" fmla="*/ 13 w 32"/>
                <a:gd name="T3" fmla="*/ 21 h 59"/>
                <a:gd name="T4" fmla="*/ 9 w 32"/>
                <a:gd name="T5" fmla="*/ 32 h 59"/>
                <a:gd name="T6" fmla="*/ 0 w 32"/>
                <a:gd name="T7" fmla="*/ 59 h 59"/>
                <a:gd name="T8" fmla="*/ 13 w 32"/>
                <a:gd name="T9" fmla="*/ 24 h 59"/>
                <a:gd name="T10" fmla="*/ 32 w 32"/>
                <a:gd name="T11" fmla="*/ 0 h 59"/>
                <a:gd name="T12" fmla="*/ 20 w 32"/>
                <a:gd name="T13" fmla="*/ 11 h 59"/>
                <a:gd name="T14" fmla="*/ 13 w 32"/>
                <a:gd name="T15" fmla="*/ 21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9">
                  <a:moveTo>
                    <a:pt x="13" y="21"/>
                  </a:moveTo>
                  <a:lnTo>
                    <a:pt x="13" y="21"/>
                  </a:lnTo>
                  <a:lnTo>
                    <a:pt x="9" y="32"/>
                  </a:lnTo>
                  <a:lnTo>
                    <a:pt x="0" y="59"/>
                  </a:lnTo>
                  <a:lnTo>
                    <a:pt x="13" y="24"/>
                  </a:lnTo>
                  <a:lnTo>
                    <a:pt x="32" y="0"/>
                  </a:lnTo>
                  <a:lnTo>
                    <a:pt x="20" y="11"/>
                  </a:lnTo>
                  <a:lnTo>
                    <a:pt x="13" y="2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1" name="Freeform 40">
              <a:extLst>
                <a:ext uri="{FF2B5EF4-FFF2-40B4-BE49-F238E27FC236}">
                  <a16:creationId xmlns:a16="http://schemas.microsoft.com/office/drawing/2014/main" id="{1743205B-59F0-6E17-C156-3141B9D345A1}"/>
                </a:ext>
              </a:extLst>
            </p:cNvPr>
            <p:cNvSpPr>
              <a:spLocks/>
            </p:cNvSpPr>
            <p:nvPr/>
          </p:nvSpPr>
          <p:spPr bwMode="auto">
            <a:xfrm>
              <a:off x="5190171" y="2966377"/>
              <a:ext cx="7792" cy="5557"/>
            </a:xfrm>
            <a:custGeom>
              <a:avLst/>
              <a:gdLst>
                <a:gd name="T0" fmla="*/ 7 w 11"/>
                <a:gd name="T1" fmla="*/ 0 h 8"/>
                <a:gd name="T2" fmla="*/ 7 w 11"/>
                <a:gd name="T3" fmla="*/ 0 h 8"/>
                <a:gd name="T4" fmla="*/ 0 w 11"/>
                <a:gd name="T5" fmla="*/ 8 h 8"/>
                <a:gd name="T6" fmla="*/ 11 w 11"/>
                <a:gd name="T7" fmla="*/ 0 h 8"/>
                <a:gd name="T8" fmla="*/ 7 w 11"/>
                <a:gd name="T9" fmla="*/ 0 h 8"/>
              </a:gdLst>
              <a:ahLst/>
              <a:cxnLst>
                <a:cxn ang="0">
                  <a:pos x="T0" y="T1"/>
                </a:cxn>
                <a:cxn ang="0">
                  <a:pos x="T2" y="T3"/>
                </a:cxn>
                <a:cxn ang="0">
                  <a:pos x="T4" y="T5"/>
                </a:cxn>
                <a:cxn ang="0">
                  <a:pos x="T6" y="T7"/>
                </a:cxn>
                <a:cxn ang="0">
                  <a:pos x="T8" y="T9"/>
                </a:cxn>
              </a:cxnLst>
              <a:rect l="0" t="0" r="r" b="b"/>
              <a:pathLst>
                <a:path w="11" h="8">
                  <a:moveTo>
                    <a:pt x="7" y="0"/>
                  </a:moveTo>
                  <a:lnTo>
                    <a:pt x="7" y="0"/>
                  </a:lnTo>
                  <a:lnTo>
                    <a:pt x="0" y="8"/>
                  </a:lnTo>
                  <a:lnTo>
                    <a:pt x="11" y="0"/>
                  </a:lnTo>
                  <a:lnTo>
                    <a:pt x="7"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2" name="Freeform 41">
              <a:extLst>
                <a:ext uri="{FF2B5EF4-FFF2-40B4-BE49-F238E27FC236}">
                  <a16:creationId xmlns:a16="http://schemas.microsoft.com/office/drawing/2014/main" id="{F4A9EBD0-C6A6-D155-83DE-0284E32B97D5}"/>
                </a:ext>
              </a:extLst>
            </p:cNvPr>
            <p:cNvSpPr>
              <a:spLocks/>
            </p:cNvSpPr>
            <p:nvPr/>
          </p:nvSpPr>
          <p:spPr bwMode="auto">
            <a:xfrm>
              <a:off x="5203529" y="2945260"/>
              <a:ext cx="15584" cy="12226"/>
            </a:xfrm>
            <a:custGeom>
              <a:avLst/>
              <a:gdLst>
                <a:gd name="T0" fmla="*/ 10 w 23"/>
                <a:gd name="T1" fmla="*/ 10 h 18"/>
                <a:gd name="T2" fmla="*/ 10 w 23"/>
                <a:gd name="T3" fmla="*/ 10 h 18"/>
                <a:gd name="T4" fmla="*/ 23 w 23"/>
                <a:gd name="T5" fmla="*/ 0 h 18"/>
                <a:gd name="T6" fmla="*/ 0 w 23"/>
                <a:gd name="T7" fmla="*/ 18 h 18"/>
                <a:gd name="T8" fmla="*/ 10 w 23"/>
                <a:gd name="T9" fmla="*/ 10 h 18"/>
              </a:gdLst>
              <a:ahLst/>
              <a:cxnLst>
                <a:cxn ang="0">
                  <a:pos x="T0" y="T1"/>
                </a:cxn>
                <a:cxn ang="0">
                  <a:pos x="T2" y="T3"/>
                </a:cxn>
                <a:cxn ang="0">
                  <a:pos x="T4" y="T5"/>
                </a:cxn>
                <a:cxn ang="0">
                  <a:pos x="T6" y="T7"/>
                </a:cxn>
                <a:cxn ang="0">
                  <a:pos x="T8" y="T9"/>
                </a:cxn>
              </a:cxnLst>
              <a:rect l="0" t="0" r="r" b="b"/>
              <a:pathLst>
                <a:path w="23" h="18">
                  <a:moveTo>
                    <a:pt x="10" y="10"/>
                  </a:moveTo>
                  <a:lnTo>
                    <a:pt x="10" y="10"/>
                  </a:lnTo>
                  <a:lnTo>
                    <a:pt x="23" y="0"/>
                  </a:lnTo>
                  <a:lnTo>
                    <a:pt x="0" y="18"/>
                  </a:lnTo>
                  <a:lnTo>
                    <a:pt x="1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3" name="Freeform 42">
              <a:extLst>
                <a:ext uri="{FF2B5EF4-FFF2-40B4-BE49-F238E27FC236}">
                  <a16:creationId xmlns:a16="http://schemas.microsoft.com/office/drawing/2014/main" id="{62EE24D5-4AB6-EE4F-9376-A4F97756D88A}"/>
                </a:ext>
              </a:extLst>
            </p:cNvPr>
            <p:cNvSpPr>
              <a:spLocks/>
            </p:cNvSpPr>
            <p:nvPr/>
          </p:nvSpPr>
          <p:spPr bwMode="auto">
            <a:xfrm>
              <a:off x="5232470" y="2873020"/>
              <a:ext cx="13358" cy="64461"/>
            </a:xfrm>
            <a:custGeom>
              <a:avLst/>
              <a:gdLst>
                <a:gd name="T0" fmla="*/ 12 w 19"/>
                <a:gd name="T1" fmla="*/ 24 h 97"/>
                <a:gd name="T2" fmla="*/ 12 w 19"/>
                <a:gd name="T3" fmla="*/ 24 h 97"/>
                <a:gd name="T4" fmla="*/ 3 w 19"/>
                <a:gd name="T5" fmla="*/ 0 h 97"/>
                <a:gd name="T6" fmla="*/ 3 w 19"/>
                <a:gd name="T7" fmla="*/ 12 h 97"/>
                <a:gd name="T8" fmla="*/ 9 w 19"/>
                <a:gd name="T9" fmla="*/ 24 h 97"/>
                <a:gd name="T10" fmla="*/ 12 w 19"/>
                <a:gd name="T11" fmla="*/ 33 h 97"/>
                <a:gd name="T12" fmla="*/ 16 w 19"/>
                <a:gd name="T13" fmla="*/ 75 h 97"/>
                <a:gd name="T14" fmla="*/ 9 w 19"/>
                <a:gd name="T15" fmla="*/ 88 h 97"/>
                <a:gd name="T16" fmla="*/ 0 w 19"/>
                <a:gd name="T17" fmla="*/ 97 h 97"/>
                <a:gd name="T18" fmla="*/ 3 w 19"/>
                <a:gd name="T19" fmla="*/ 97 h 97"/>
                <a:gd name="T20" fmla="*/ 16 w 19"/>
                <a:gd name="T21" fmla="*/ 91 h 97"/>
                <a:gd name="T22" fmla="*/ 19 w 19"/>
                <a:gd name="T23" fmla="*/ 70 h 97"/>
                <a:gd name="T24" fmla="*/ 16 w 19"/>
                <a:gd name="T25" fmla="*/ 36 h 97"/>
                <a:gd name="T26" fmla="*/ 12 w 19"/>
                <a:gd name="T27"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97">
                  <a:moveTo>
                    <a:pt x="12" y="24"/>
                  </a:moveTo>
                  <a:lnTo>
                    <a:pt x="12" y="24"/>
                  </a:lnTo>
                  <a:lnTo>
                    <a:pt x="3" y="0"/>
                  </a:lnTo>
                  <a:lnTo>
                    <a:pt x="3" y="12"/>
                  </a:lnTo>
                  <a:lnTo>
                    <a:pt x="9" y="24"/>
                  </a:lnTo>
                  <a:lnTo>
                    <a:pt x="12" y="33"/>
                  </a:lnTo>
                  <a:lnTo>
                    <a:pt x="16" y="75"/>
                  </a:lnTo>
                  <a:lnTo>
                    <a:pt x="9" y="88"/>
                  </a:lnTo>
                  <a:lnTo>
                    <a:pt x="0" y="97"/>
                  </a:lnTo>
                  <a:lnTo>
                    <a:pt x="3" y="97"/>
                  </a:lnTo>
                  <a:lnTo>
                    <a:pt x="16" y="91"/>
                  </a:lnTo>
                  <a:lnTo>
                    <a:pt x="19" y="70"/>
                  </a:lnTo>
                  <a:lnTo>
                    <a:pt x="16" y="36"/>
                  </a:lnTo>
                  <a:lnTo>
                    <a:pt x="12"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4" name="Freeform 46">
              <a:extLst>
                <a:ext uri="{FF2B5EF4-FFF2-40B4-BE49-F238E27FC236}">
                  <a16:creationId xmlns:a16="http://schemas.microsoft.com/office/drawing/2014/main" id="{61D27DC1-B81A-310F-47D3-D9A551E06EA5}"/>
                </a:ext>
              </a:extLst>
            </p:cNvPr>
            <p:cNvSpPr>
              <a:spLocks/>
            </p:cNvSpPr>
            <p:nvPr/>
          </p:nvSpPr>
          <p:spPr bwMode="auto">
            <a:xfrm>
              <a:off x="666340" y="3034172"/>
              <a:ext cx="21151" cy="12226"/>
            </a:xfrm>
            <a:custGeom>
              <a:avLst/>
              <a:gdLst>
                <a:gd name="T0" fmla="*/ 13 w 32"/>
                <a:gd name="T1" fmla="*/ 0 h 18"/>
                <a:gd name="T2" fmla="*/ 13 w 32"/>
                <a:gd name="T3" fmla="*/ 0 h 18"/>
                <a:gd name="T4" fmla="*/ 0 w 32"/>
                <a:gd name="T5" fmla="*/ 6 h 18"/>
                <a:gd name="T6" fmla="*/ 5 w 32"/>
                <a:gd name="T7" fmla="*/ 14 h 18"/>
                <a:gd name="T8" fmla="*/ 20 w 32"/>
                <a:gd name="T9" fmla="*/ 18 h 18"/>
                <a:gd name="T10" fmla="*/ 32 w 32"/>
                <a:gd name="T11" fmla="*/ 18 h 18"/>
                <a:gd name="T12" fmla="*/ 32 w 32"/>
                <a:gd name="T13" fmla="*/ 8 h 18"/>
                <a:gd name="T14" fmla="*/ 27 w 32"/>
                <a:gd name="T15" fmla="*/ 0 h 18"/>
                <a:gd name="T16" fmla="*/ 13 w 32"/>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8">
                  <a:moveTo>
                    <a:pt x="13" y="0"/>
                  </a:moveTo>
                  <a:lnTo>
                    <a:pt x="13" y="0"/>
                  </a:lnTo>
                  <a:lnTo>
                    <a:pt x="0" y="6"/>
                  </a:lnTo>
                  <a:lnTo>
                    <a:pt x="5" y="14"/>
                  </a:lnTo>
                  <a:lnTo>
                    <a:pt x="20" y="18"/>
                  </a:lnTo>
                  <a:lnTo>
                    <a:pt x="32" y="18"/>
                  </a:lnTo>
                  <a:lnTo>
                    <a:pt x="32" y="8"/>
                  </a:lnTo>
                  <a:lnTo>
                    <a:pt x="27" y="0"/>
                  </a:lnTo>
                  <a:lnTo>
                    <a:pt x="13"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5" name="Freeform 47">
              <a:extLst>
                <a:ext uri="{FF2B5EF4-FFF2-40B4-BE49-F238E27FC236}">
                  <a16:creationId xmlns:a16="http://schemas.microsoft.com/office/drawing/2014/main" id="{1D1C79CF-55BE-3D1E-19DC-0C7196613670}"/>
                </a:ext>
              </a:extLst>
            </p:cNvPr>
            <p:cNvSpPr>
              <a:spLocks/>
            </p:cNvSpPr>
            <p:nvPr/>
          </p:nvSpPr>
          <p:spPr bwMode="auto">
            <a:xfrm>
              <a:off x="703074" y="3031949"/>
              <a:ext cx="34508" cy="16671"/>
            </a:xfrm>
            <a:custGeom>
              <a:avLst/>
              <a:gdLst>
                <a:gd name="T0" fmla="*/ 14 w 51"/>
                <a:gd name="T1" fmla="*/ 9 h 24"/>
                <a:gd name="T2" fmla="*/ 14 w 51"/>
                <a:gd name="T3" fmla="*/ 9 h 24"/>
                <a:gd name="T4" fmla="*/ 0 w 51"/>
                <a:gd name="T5" fmla="*/ 0 h 24"/>
                <a:gd name="T6" fmla="*/ 0 w 51"/>
                <a:gd name="T7" fmla="*/ 9 h 24"/>
                <a:gd name="T8" fmla="*/ 0 w 51"/>
                <a:gd name="T9" fmla="*/ 21 h 24"/>
                <a:gd name="T10" fmla="*/ 14 w 51"/>
                <a:gd name="T11" fmla="*/ 24 h 24"/>
                <a:gd name="T12" fmla="*/ 37 w 51"/>
                <a:gd name="T13" fmla="*/ 24 h 24"/>
                <a:gd name="T14" fmla="*/ 51 w 51"/>
                <a:gd name="T15" fmla="*/ 17 h 24"/>
                <a:gd name="T16" fmla="*/ 37 w 51"/>
                <a:gd name="T17" fmla="*/ 17 h 24"/>
                <a:gd name="T18" fmla="*/ 14 w 51"/>
                <a:gd name="T1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14" y="9"/>
                  </a:moveTo>
                  <a:lnTo>
                    <a:pt x="14" y="9"/>
                  </a:lnTo>
                  <a:lnTo>
                    <a:pt x="0" y="0"/>
                  </a:lnTo>
                  <a:lnTo>
                    <a:pt x="0" y="9"/>
                  </a:lnTo>
                  <a:lnTo>
                    <a:pt x="0" y="21"/>
                  </a:lnTo>
                  <a:lnTo>
                    <a:pt x="14" y="24"/>
                  </a:lnTo>
                  <a:lnTo>
                    <a:pt x="37" y="24"/>
                  </a:lnTo>
                  <a:lnTo>
                    <a:pt x="51" y="17"/>
                  </a:lnTo>
                  <a:lnTo>
                    <a:pt x="37" y="17"/>
                  </a:lnTo>
                  <a:lnTo>
                    <a:pt x="14" y="9"/>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6" name="Freeform 48">
              <a:extLst>
                <a:ext uri="{FF2B5EF4-FFF2-40B4-BE49-F238E27FC236}">
                  <a16:creationId xmlns:a16="http://schemas.microsoft.com/office/drawing/2014/main" id="{4A628565-AA9C-2779-1F34-AB28042AB2B5}"/>
                </a:ext>
              </a:extLst>
            </p:cNvPr>
            <p:cNvSpPr>
              <a:spLocks/>
            </p:cNvSpPr>
            <p:nvPr/>
          </p:nvSpPr>
          <p:spPr bwMode="auto">
            <a:xfrm>
              <a:off x="709753" y="3130862"/>
              <a:ext cx="13358" cy="8891"/>
            </a:xfrm>
            <a:custGeom>
              <a:avLst/>
              <a:gdLst>
                <a:gd name="T0" fmla="*/ 11 w 20"/>
                <a:gd name="T1" fmla="*/ 13 h 13"/>
                <a:gd name="T2" fmla="*/ 11 w 20"/>
                <a:gd name="T3" fmla="*/ 13 h 13"/>
                <a:gd name="T4" fmla="*/ 20 w 20"/>
                <a:gd name="T5" fmla="*/ 13 h 13"/>
                <a:gd name="T6" fmla="*/ 14 w 20"/>
                <a:gd name="T7" fmla="*/ 3 h 13"/>
                <a:gd name="T8" fmla="*/ 0 w 20"/>
                <a:gd name="T9" fmla="*/ 0 h 13"/>
                <a:gd name="T10" fmla="*/ 11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11" y="13"/>
                  </a:moveTo>
                  <a:lnTo>
                    <a:pt x="11" y="13"/>
                  </a:lnTo>
                  <a:lnTo>
                    <a:pt x="20" y="13"/>
                  </a:lnTo>
                  <a:lnTo>
                    <a:pt x="14" y="3"/>
                  </a:lnTo>
                  <a:lnTo>
                    <a:pt x="0" y="0"/>
                  </a:lnTo>
                  <a:lnTo>
                    <a:pt x="11" y="13"/>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7" name="Freeform 49">
              <a:extLst>
                <a:ext uri="{FF2B5EF4-FFF2-40B4-BE49-F238E27FC236}">
                  <a16:creationId xmlns:a16="http://schemas.microsoft.com/office/drawing/2014/main" id="{BE60B55D-C683-E264-744C-A6A9043BBCA7}"/>
                </a:ext>
              </a:extLst>
            </p:cNvPr>
            <p:cNvSpPr>
              <a:spLocks/>
            </p:cNvSpPr>
            <p:nvPr/>
          </p:nvSpPr>
          <p:spPr bwMode="auto">
            <a:xfrm>
              <a:off x="803258" y="3176430"/>
              <a:ext cx="20037" cy="30007"/>
            </a:xfrm>
            <a:custGeom>
              <a:avLst/>
              <a:gdLst>
                <a:gd name="T0" fmla="*/ 7 w 30"/>
                <a:gd name="T1" fmla="*/ 13 h 45"/>
                <a:gd name="T2" fmla="*/ 7 w 30"/>
                <a:gd name="T3" fmla="*/ 13 h 45"/>
                <a:gd name="T4" fmla="*/ 0 w 30"/>
                <a:gd name="T5" fmla="*/ 0 h 45"/>
                <a:gd name="T6" fmla="*/ 4 w 30"/>
                <a:gd name="T7" fmla="*/ 13 h 45"/>
                <a:gd name="T8" fmla="*/ 7 w 30"/>
                <a:gd name="T9" fmla="*/ 37 h 45"/>
                <a:gd name="T10" fmla="*/ 20 w 30"/>
                <a:gd name="T11" fmla="*/ 45 h 45"/>
                <a:gd name="T12" fmla="*/ 30 w 30"/>
                <a:gd name="T13" fmla="*/ 45 h 45"/>
                <a:gd name="T14" fmla="*/ 14 w 30"/>
                <a:gd name="T15" fmla="*/ 24 h 45"/>
                <a:gd name="T16" fmla="*/ 7 w 30"/>
                <a:gd name="T17" fmla="*/ 1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5">
                  <a:moveTo>
                    <a:pt x="7" y="13"/>
                  </a:moveTo>
                  <a:lnTo>
                    <a:pt x="7" y="13"/>
                  </a:lnTo>
                  <a:lnTo>
                    <a:pt x="0" y="0"/>
                  </a:lnTo>
                  <a:lnTo>
                    <a:pt x="4" y="13"/>
                  </a:lnTo>
                  <a:lnTo>
                    <a:pt x="7" y="37"/>
                  </a:lnTo>
                  <a:lnTo>
                    <a:pt x="20" y="45"/>
                  </a:lnTo>
                  <a:lnTo>
                    <a:pt x="30" y="45"/>
                  </a:lnTo>
                  <a:lnTo>
                    <a:pt x="14" y="24"/>
                  </a:lnTo>
                  <a:lnTo>
                    <a:pt x="7" y="13"/>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8" name="Freeform 50">
              <a:extLst>
                <a:ext uri="{FF2B5EF4-FFF2-40B4-BE49-F238E27FC236}">
                  <a16:creationId xmlns:a16="http://schemas.microsoft.com/office/drawing/2014/main" id="{A700F5FC-E625-BED0-DF98-CA1CC5457FCC}"/>
                </a:ext>
              </a:extLst>
            </p:cNvPr>
            <p:cNvSpPr>
              <a:spLocks/>
            </p:cNvSpPr>
            <p:nvPr/>
          </p:nvSpPr>
          <p:spPr bwMode="auto">
            <a:xfrm>
              <a:off x="816615" y="3126417"/>
              <a:ext cx="26716" cy="24451"/>
            </a:xfrm>
            <a:custGeom>
              <a:avLst/>
              <a:gdLst>
                <a:gd name="T0" fmla="*/ 24 w 40"/>
                <a:gd name="T1" fmla="*/ 16 h 37"/>
                <a:gd name="T2" fmla="*/ 24 w 40"/>
                <a:gd name="T3" fmla="*/ 16 h 37"/>
                <a:gd name="T4" fmla="*/ 14 w 40"/>
                <a:gd name="T5" fmla="*/ 7 h 37"/>
                <a:gd name="T6" fmla="*/ 0 w 40"/>
                <a:gd name="T7" fmla="*/ 0 h 37"/>
                <a:gd name="T8" fmla="*/ 10 w 40"/>
                <a:gd name="T9" fmla="*/ 13 h 37"/>
                <a:gd name="T10" fmla="*/ 24 w 40"/>
                <a:gd name="T11" fmla="*/ 34 h 37"/>
                <a:gd name="T12" fmla="*/ 40 w 40"/>
                <a:gd name="T13" fmla="*/ 37 h 37"/>
                <a:gd name="T14" fmla="*/ 37 w 40"/>
                <a:gd name="T15" fmla="*/ 24 h 37"/>
                <a:gd name="T16" fmla="*/ 24 w 40"/>
                <a:gd name="T17"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7">
                  <a:moveTo>
                    <a:pt x="24" y="16"/>
                  </a:moveTo>
                  <a:lnTo>
                    <a:pt x="24" y="16"/>
                  </a:lnTo>
                  <a:lnTo>
                    <a:pt x="14" y="7"/>
                  </a:lnTo>
                  <a:lnTo>
                    <a:pt x="0" y="0"/>
                  </a:lnTo>
                  <a:lnTo>
                    <a:pt x="10" y="13"/>
                  </a:lnTo>
                  <a:lnTo>
                    <a:pt x="24" y="34"/>
                  </a:lnTo>
                  <a:lnTo>
                    <a:pt x="40" y="37"/>
                  </a:lnTo>
                  <a:lnTo>
                    <a:pt x="37" y="24"/>
                  </a:lnTo>
                  <a:lnTo>
                    <a:pt x="24" y="16"/>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9" name="Freeform 72">
              <a:extLst>
                <a:ext uri="{FF2B5EF4-FFF2-40B4-BE49-F238E27FC236}">
                  <a16:creationId xmlns:a16="http://schemas.microsoft.com/office/drawing/2014/main" id="{3D549AE9-2FA6-11DD-ECDD-B419F0AFB9E0}"/>
                </a:ext>
              </a:extLst>
            </p:cNvPr>
            <p:cNvSpPr>
              <a:spLocks/>
            </p:cNvSpPr>
            <p:nvPr/>
          </p:nvSpPr>
          <p:spPr bwMode="auto">
            <a:xfrm>
              <a:off x="3615768" y="1782991"/>
              <a:ext cx="9426" cy="6417"/>
            </a:xfrm>
            <a:custGeom>
              <a:avLst/>
              <a:gdLst>
                <a:gd name="T0" fmla="*/ 8 w 8"/>
                <a:gd name="T1" fmla="*/ 2 h 6"/>
                <a:gd name="T2" fmla="*/ 8 w 8"/>
                <a:gd name="T3" fmla="*/ 0 h 6"/>
                <a:gd name="T4" fmla="*/ 0 w 8"/>
                <a:gd name="T5" fmla="*/ 6 h 6"/>
                <a:gd name="T6" fmla="*/ 8 w 8"/>
                <a:gd name="T7" fmla="*/ 2 h 6"/>
              </a:gdLst>
              <a:ahLst/>
              <a:cxnLst>
                <a:cxn ang="0">
                  <a:pos x="T0" y="T1"/>
                </a:cxn>
                <a:cxn ang="0">
                  <a:pos x="T2" y="T3"/>
                </a:cxn>
                <a:cxn ang="0">
                  <a:pos x="T4" y="T5"/>
                </a:cxn>
                <a:cxn ang="0">
                  <a:pos x="T6" y="T7"/>
                </a:cxn>
              </a:cxnLst>
              <a:rect l="0" t="0" r="r" b="b"/>
              <a:pathLst>
                <a:path w="8" h="6">
                  <a:moveTo>
                    <a:pt x="8" y="2"/>
                  </a:moveTo>
                  <a:lnTo>
                    <a:pt x="8" y="0"/>
                  </a:lnTo>
                  <a:lnTo>
                    <a:pt x="0" y="6"/>
                  </a:lnTo>
                  <a:lnTo>
                    <a:pt x="8"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0" name="Freeform 73">
              <a:extLst>
                <a:ext uri="{FF2B5EF4-FFF2-40B4-BE49-F238E27FC236}">
                  <a16:creationId xmlns:a16="http://schemas.microsoft.com/office/drawing/2014/main" id="{0EEBCB00-18DC-69B9-0B22-46FDB0D4C9A5}"/>
                </a:ext>
              </a:extLst>
            </p:cNvPr>
            <p:cNvSpPr>
              <a:spLocks/>
            </p:cNvSpPr>
            <p:nvPr/>
          </p:nvSpPr>
          <p:spPr bwMode="auto">
            <a:xfrm>
              <a:off x="3615768" y="1782991"/>
              <a:ext cx="9426" cy="6417"/>
            </a:xfrm>
            <a:custGeom>
              <a:avLst/>
              <a:gdLst>
                <a:gd name="T0" fmla="*/ 8 w 8"/>
                <a:gd name="T1" fmla="*/ 2 h 6"/>
                <a:gd name="T2" fmla="*/ 8 w 8"/>
                <a:gd name="T3" fmla="*/ 0 h 6"/>
                <a:gd name="T4" fmla="*/ 0 w 8"/>
                <a:gd name="T5" fmla="*/ 6 h 6"/>
                <a:gd name="T6" fmla="*/ 8 w 8"/>
                <a:gd name="T7" fmla="*/ 2 h 6"/>
              </a:gdLst>
              <a:ahLst/>
              <a:cxnLst>
                <a:cxn ang="0">
                  <a:pos x="T0" y="T1"/>
                </a:cxn>
                <a:cxn ang="0">
                  <a:pos x="T2" y="T3"/>
                </a:cxn>
                <a:cxn ang="0">
                  <a:pos x="T4" y="T5"/>
                </a:cxn>
                <a:cxn ang="0">
                  <a:pos x="T6" y="T7"/>
                </a:cxn>
              </a:cxnLst>
              <a:rect l="0" t="0" r="r" b="b"/>
              <a:pathLst>
                <a:path w="8" h="6">
                  <a:moveTo>
                    <a:pt x="8" y="2"/>
                  </a:moveTo>
                  <a:lnTo>
                    <a:pt x="8" y="0"/>
                  </a:lnTo>
                  <a:lnTo>
                    <a:pt x="0" y="6"/>
                  </a:lnTo>
                  <a:lnTo>
                    <a:pt x="8"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1" name="Freeform 74">
              <a:extLst>
                <a:ext uri="{FF2B5EF4-FFF2-40B4-BE49-F238E27FC236}">
                  <a16:creationId xmlns:a16="http://schemas.microsoft.com/office/drawing/2014/main" id="{7645562B-870A-A6BC-F192-AE6C1629B5C3}"/>
                </a:ext>
              </a:extLst>
            </p:cNvPr>
            <p:cNvSpPr>
              <a:spLocks/>
            </p:cNvSpPr>
            <p:nvPr/>
          </p:nvSpPr>
          <p:spPr bwMode="auto">
            <a:xfrm>
              <a:off x="3629907" y="1771228"/>
              <a:ext cx="3535" cy="8556"/>
            </a:xfrm>
            <a:custGeom>
              <a:avLst/>
              <a:gdLst>
                <a:gd name="T0" fmla="*/ 3 w 3"/>
                <a:gd name="T1" fmla="*/ 0 h 8"/>
                <a:gd name="T2" fmla="*/ 0 w 3"/>
                <a:gd name="T3" fmla="*/ 0 h 8"/>
                <a:gd name="T4" fmla="*/ 2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0"/>
                  </a:lnTo>
                  <a:lnTo>
                    <a:pt x="2" y="8"/>
                  </a:lnTo>
                  <a:lnTo>
                    <a:pt x="3"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2" name="Freeform 75">
              <a:extLst>
                <a:ext uri="{FF2B5EF4-FFF2-40B4-BE49-F238E27FC236}">
                  <a16:creationId xmlns:a16="http://schemas.microsoft.com/office/drawing/2014/main" id="{BC9F7DB4-12EB-EDA4-F559-5BF30D5D319E}"/>
                </a:ext>
              </a:extLst>
            </p:cNvPr>
            <p:cNvSpPr>
              <a:spLocks/>
            </p:cNvSpPr>
            <p:nvPr/>
          </p:nvSpPr>
          <p:spPr bwMode="auto">
            <a:xfrm>
              <a:off x="3629907" y="1771228"/>
              <a:ext cx="3535" cy="8556"/>
            </a:xfrm>
            <a:custGeom>
              <a:avLst/>
              <a:gdLst>
                <a:gd name="T0" fmla="*/ 3 w 3"/>
                <a:gd name="T1" fmla="*/ 0 h 8"/>
                <a:gd name="T2" fmla="*/ 0 w 3"/>
                <a:gd name="T3" fmla="*/ 0 h 8"/>
                <a:gd name="T4" fmla="*/ 2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0"/>
                  </a:lnTo>
                  <a:lnTo>
                    <a:pt x="2" y="8"/>
                  </a:lnTo>
                  <a:lnTo>
                    <a:pt x="3"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3" name="Freeform 76">
              <a:extLst>
                <a:ext uri="{FF2B5EF4-FFF2-40B4-BE49-F238E27FC236}">
                  <a16:creationId xmlns:a16="http://schemas.microsoft.com/office/drawing/2014/main" id="{1D54CB84-C609-58D9-F650-DA8C342CB702}"/>
                </a:ext>
              </a:extLst>
            </p:cNvPr>
            <p:cNvSpPr>
              <a:spLocks/>
            </p:cNvSpPr>
            <p:nvPr/>
          </p:nvSpPr>
          <p:spPr bwMode="auto">
            <a:xfrm>
              <a:off x="3731232" y="1632195"/>
              <a:ext cx="57732" cy="44918"/>
            </a:xfrm>
            <a:custGeom>
              <a:avLst/>
              <a:gdLst>
                <a:gd name="T0" fmla="*/ 10 w 49"/>
                <a:gd name="T1" fmla="*/ 38 h 42"/>
                <a:gd name="T2" fmla="*/ 15 w 49"/>
                <a:gd name="T3" fmla="*/ 32 h 42"/>
                <a:gd name="T4" fmla="*/ 19 w 49"/>
                <a:gd name="T5" fmla="*/ 27 h 42"/>
                <a:gd name="T6" fmla="*/ 34 w 49"/>
                <a:gd name="T7" fmla="*/ 21 h 42"/>
                <a:gd name="T8" fmla="*/ 40 w 49"/>
                <a:gd name="T9" fmla="*/ 15 h 42"/>
                <a:gd name="T10" fmla="*/ 43 w 49"/>
                <a:gd name="T11" fmla="*/ 8 h 42"/>
                <a:gd name="T12" fmla="*/ 49 w 49"/>
                <a:gd name="T13" fmla="*/ 2 h 42"/>
                <a:gd name="T14" fmla="*/ 47 w 49"/>
                <a:gd name="T15" fmla="*/ 0 h 42"/>
                <a:gd name="T16" fmla="*/ 40 w 49"/>
                <a:gd name="T17" fmla="*/ 4 h 42"/>
                <a:gd name="T18" fmla="*/ 28 w 49"/>
                <a:gd name="T19" fmla="*/ 14 h 42"/>
                <a:gd name="T20" fmla="*/ 13 w 49"/>
                <a:gd name="T21" fmla="*/ 21 h 42"/>
                <a:gd name="T22" fmla="*/ 0 w 49"/>
                <a:gd name="T23" fmla="*/ 31 h 42"/>
                <a:gd name="T24" fmla="*/ 0 w 49"/>
                <a:gd name="T25" fmla="*/ 34 h 42"/>
                <a:gd name="T26" fmla="*/ 2 w 49"/>
                <a:gd name="T27" fmla="*/ 42 h 42"/>
                <a:gd name="T28" fmla="*/ 10 w 49"/>
                <a:gd name="T29"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2">
                  <a:moveTo>
                    <a:pt x="10" y="38"/>
                  </a:moveTo>
                  <a:lnTo>
                    <a:pt x="15" y="32"/>
                  </a:lnTo>
                  <a:lnTo>
                    <a:pt x="19" y="27"/>
                  </a:lnTo>
                  <a:lnTo>
                    <a:pt x="34" y="21"/>
                  </a:lnTo>
                  <a:lnTo>
                    <a:pt x="40" y="15"/>
                  </a:lnTo>
                  <a:lnTo>
                    <a:pt x="43" y="8"/>
                  </a:lnTo>
                  <a:lnTo>
                    <a:pt x="49" y="2"/>
                  </a:lnTo>
                  <a:lnTo>
                    <a:pt x="47" y="0"/>
                  </a:lnTo>
                  <a:lnTo>
                    <a:pt x="40" y="4"/>
                  </a:lnTo>
                  <a:lnTo>
                    <a:pt x="28" y="14"/>
                  </a:lnTo>
                  <a:lnTo>
                    <a:pt x="13" y="21"/>
                  </a:lnTo>
                  <a:lnTo>
                    <a:pt x="0" y="31"/>
                  </a:lnTo>
                  <a:lnTo>
                    <a:pt x="0" y="34"/>
                  </a:lnTo>
                  <a:lnTo>
                    <a:pt x="2" y="42"/>
                  </a:lnTo>
                  <a:lnTo>
                    <a:pt x="10" y="3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4" name="Freeform 80">
              <a:extLst>
                <a:ext uri="{FF2B5EF4-FFF2-40B4-BE49-F238E27FC236}">
                  <a16:creationId xmlns:a16="http://schemas.microsoft.com/office/drawing/2014/main" id="{0C7CCBB6-E1C2-10D1-E92A-321CCE7D272A}"/>
                </a:ext>
              </a:extLst>
            </p:cNvPr>
            <p:cNvSpPr>
              <a:spLocks/>
            </p:cNvSpPr>
            <p:nvPr/>
          </p:nvSpPr>
          <p:spPr bwMode="auto">
            <a:xfrm>
              <a:off x="3426078" y="1782992"/>
              <a:ext cx="501914" cy="511211"/>
            </a:xfrm>
            <a:custGeom>
              <a:avLst/>
              <a:gdLst>
                <a:gd name="T0" fmla="*/ 41 w 426"/>
                <a:gd name="T1" fmla="*/ 40 h 478"/>
                <a:gd name="T2" fmla="*/ 37 w 426"/>
                <a:gd name="T3" fmla="*/ 109 h 478"/>
                <a:gd name="T4" fmla="*/ 9 w 426"/>
                <a:gd name="T5" fmla="*/ 132 h 478"/>
                <a:gd name="T6" fmla="*/ 0 w 426"/>
                <a:gd name="T7" fmla="*/ 153 h 478"/>
                <a:gd name="T8" fmla="*/ 19 w 426"/>
                <a:gd name="T9" fmla="*/ 173 h 478"/>
                <a:gd name="T10" fmla="*/ 9 w 426"/>
                <a:gd name="T11" fmla="*/ 213 h 478"/>
                <a:gd name="T12" fmla="*/ 9 w 426"/>
                <a:gd name="T13" fmla="*/ 247 h 478"/>
                <a:gd name="T14" fmla="*/ 35 w 426"/>
                <a:gd name="T15" fmla="*/ 264 h 478"/>
                <a:gd name="T16" fmla="*/ 58 w 426"/>
                <a:gd name="T17" fmla="*/ 277 h 478"/>
                <a:gd name="T18" fmla="*/ 86 w 426"/>
                <a:gd name="T19" fmla="*/ 301 h 478"/>
                <a:gd name="T20" fmla="*/ 114 w 426"/>
                <a:gd name="T21" fmla="*/ 320 h 478"/>
                <a:gd name="T22" fmla="*/ 133 w 426"/>
                <a:gd name="T23" fmla="*/ 339 h 478"/>
                <a:gd name="T24" fmla="*/ 137 w 426"/>
                <a:gd name="T25" fmla="*/ 367 h 478"/>
                <a:gd name="T26" fmla="*/ 141 w 426"/>
                <a:gd name="T27" fmla="*/ 382 h 478"/>
                <a:gd name="T28" fmla="*/ 152 w 426"/>
                <a:gd name="T29" fmla="*/ 399 h 478"/>
                <a:gd name="T30" fmla="*/ 150 w 426"/>
                <a:gd name="T31" fmla="*/ 435 h 478"/>
                <a:gd name="T32" fmla="*/ 160 w 426"/>
                <a:gd name="T33" fmla="*/ 457 h 478"/>
                <a:gd name="T34" fmla="*/ 191 w 426"/>
                <a:gd name="T35" fmla="*/ 478 h 478"/>
                <a:gd name="T36" fmla="*/ 415 w 426"/>
                <a:gd name="T37" fmla="*/ 463 h 478"/>
                <a:gd name="T38" fmla="*/ 415 w 426"/>
                <a:gd name="T39" fmla="*/ 435 h 478"/>
                <a:gd name="T40" fmla="*/ 408 w 426"/>
                <a:gd name="T41" fmla="*/ 414 h 478"/>
                <a:gd name="T42" fmla="*/ 400 w 426"/>
                <a:gd name="T43" fmla="*/ 384 h 478"/>
                <a:gd name="T44" fmla="*/ 404 w 426"/>
                <a:gd name="T45" fmla="*/ 350 h 478"/>
                <a:gd name="T46" fmla="*/ 410 w 426"/>
                <a:gd name="T47" fmla="*/ 329 h 478"/>
                <a:gd name="T48" fmla="*/ 410 w 426"/>
                <a:gd name="T49" fmla="*/ 294 h 478"/>
                <a:gd name="T50" fmla="*/ 421 w 426"/>
                <a:gd name="T51" fmla="*/ 277 h 478"/>
                <a:gd name="T52" fmla="*/ 419 w 426"/>
                <a:gd name="T53" fmla="*/ 243 h 478"/>
                <a:gd name="T54" fmla="*/ 425 w 426"/>
                <a:gd name="T55" fmla="*/ 209 h 478"/>
                <a:gd name="T56" fmla="*/ 404 w 426"/>
                <a:gd name="T57" fmla="*/ 211 h 478"/>
                <a:gd name="T58" fmla="*/ 395 w 426"/>
                <a:gd name="T59" fmla="*/ 232 h 478"/>
                <a:gd name="T60" fmla="*/ 378 w 426"/>
                <a:gd name="T61" fmla="*/ 243 h 478"/>
                <a:gd name="T62" fmla="*/ 383 w 426"/>
                <a:gd name="T63" fmla="*/ 213 h 478"/>
                <a:gd name="T64" fmla="*/ 395 w 426"/>
                <a:gd name="T65" fmla="*/ 196 h 478"/>
                <a:gd name="T66" fmla="*/ 404 w 426"/>
                <a:gd name="T67" fmla="*/ 181 h 478"/>
                <a:gd name="T68" fmla="*/ 393 w 426"/>
                <a:gd name="T69" fmla="*/ 173 h 478"/>
                <a:gd name="T70" fmla="*/ 389 w 426"/>
                <a:gd name="T71" fmla="*/ 153 h 478"/>
                <a:gd name="T72" fmla="*/ 383 w 426"/>
                <a:gd name="T73" fmla="*/ 143 h 478"/>
                <a:gd name="T74" fmla="*/ 383 w 426"/>
                <a:gd name="T75" fmla="*/ 121 h 478"/>
                <a:gd name="T76" fmla="*/ 359 w 426"/>
                <a:gd name="T77" fmla="*/ 109 h 478"/>
                <a:gd name="T78" fmla="*/ 332 w 426"/>
                <a:gd name="T79" fmla="*/ 91 h 478"/>
                <a:gd name="T80" fmla="*/ 304 w 426"/>
                <a:gd name="T81" fmla="*/ 89 h 478"/>
                <a:gd name="T82" fmla="*/ 205 w 426"/>
                <a:gd name="T83" fmla="*/ 64 h 478"/>
                <a:gd name="T84" fmla="*/ 184 w 426"/>
                <a:gd name="T85" fmla="*/ 44 h 478"/>
                <a:gd name="T86" fmla="*/ 161 w 426"/>
                <a:gd name="T87" fmla="*/ 36 h 478"/>
                <a:gd name="T88" fmla="*/ 141 w 426"/>
                <a:gd name="T89" fmla="*/ 38 h 478"/>
                <a:gd name="T90" fmla="*/ 144 w 426"/>
                <a:gd name="T91" fmla="*/ 21 h 478"/>
                <a:gd name="T92" fmla="*/ 144 w 426"/>
                <a:gd name="T93" fmla="*/ 0 h 478"/>
                <a:gd name="T94" fmla="*/ 122 w 426"/>
                <a:gd name="T95" fmla="*/ 14 h 478"/>
                <a:gd name="T96" fmla="*/ 73 w 426"/>
                <a:gd name="T97" fmla="*/ 34 h 478"/>
                <a:gd name="T98" fmla="*/ 52 w 426"/>
                <a:gd name="T99" fmla="*/ 2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6" h="478">
                  <a:moveTo>
                    <a:pt x="49" y="32"/>
                  </a:moveTo>
                  <a:lnTo>
                    <a:pt x="47" y="40"/>
                  </a:lnTo>
                  <a:lnTo>
                    <a:pt x="41" y="40"/>
                  </a:lnTo>
                  <a:lnTo>
                    <a:pt x="43" y="94"/>
                  </a:lnTo>
                  <a:lnTo>
                    <a:pt x="41" y="102"/>
                  </a:lnTo>
                  <a:lnTo>
                    <a:pt x="37" y="109"/>
                  </a:lnTo>
                  <a:lnTo>
                    <a:pt x="24" y="115"/>
                  </a:lnTo>
                  <a:lnTo>
                    <a:pt x="11" y="125"/>
                  </a:lnTo>
                  <a:lnTo>
                    <a:pt x="9" y="132"/>
                  </a:lnTo>
                  <a:lnTo>
                    <a:pt x="5" y="140"/>
                  </a:lnTo>
                  <a:lnTo>
                    <a:pt x="0" y="145"/>
                  </a:lnTo>
                  <a:lnTo>
                    <a:pt x="0" y="153"/>
                  </a:lnTo>
                  <a:lnTo>
                    <a:pt x="5" y="160"/>
                  </a:lnTo>
                  <a:lnTo>
                    <a:pt x="11" y="160"/>
                  </a:lnTo>
                  <a:lnTo>
                    <a:pt x="19" y="173"/>
                  </a:lnTo>
                  <a:lnTo>
                    <a:pt x="11" y="192"/>
                  </a:lnTo>
                  <a:lnTo>
                    <a:pt x="13" y="205"/>
                  </a:lnTo>
                  <a:lnTo>
                    <a:pt x="9" y="213"/>
                  </a:lnTo>
                  <a:lnTo>
                    <a:pt x="13" y="228"/>
                  </a:lnTo>
                  <a:lnTo>
                    <a:pt x="13" y="239"/>
                  </a:lnTo>
                  <a:lnTo>
                    <a:pt x="9" y="247"/>
                  </a:lnTo>
                  <a:lnTo>
                    <a:pt x="20" y="254"/>
                  </a:lnTo>
                  <a:lnTo>
                    <a:pt x="28" y="262"/>
                  </a:lnTo>
                  <a:lnTo>
                    <a:pt x="35" y="264"/>
                  </a:lnTo>
                  <a:lnTo>
                    <a:pt x="47" y="266"/>
                  </a:lnTo>
                  <a:lnTo>
                    <a:pt x="52" y="273"/>
                  </a:lnTo>
                  <a:lnTo>
                    <a:pt x="58" y="277"/>
                  </a:lnTo>
                  <a:lnTo>
                    <a:pt x="67" y="281"/>
                  </a:lnTo>
                  <a:lnTo>
                    <a:pt x="77" y="288"/>
                  </a:lnTo>
                  <a:lnTo>
                    <a:pt x="86" y="301"/>
                  </a:lnTo>
                  <a:lnTo>
                    <a:pt x="99" y="314"/>
                  </a:lnTo>
                  <a:lnTo>
                    <a:pt x="107" y="318"/>
                  </a:lnTo>
                  <a:lnTo>
                    <a:pt x="114" y="320"/>
                  </a:lnTo>
                  <a:lnTo>
                    <a:pt x="120" y="324"/>
                  </a:lnTo>
                  <a:lnTo>
                    <a:pt x="128" y="331"/>
                  </a:lnTo>
                  <a:lnTo>
                    <a:pt x="133" y="339"/>
                  </a:lnTo>
                  <a:lnTo>
                    <a:pt x="135" y="358"/>
                  </a:lnTo>
                  <a:lnTo>
                    <a:pt x="137" y="365"/>
                  </a:lnTo>
                  <a:lnTo>
                    <a:pt x="137" y="367"/>
                  </a:lnTo>
                  <a:lnTo>
                    <a:pt x="139" y="375"/>
                  </a:lnTo>
                  <a:lnTo>
                    <a:pt x="139" y="380"/>
                  </a:lnTo>
                  <a:lnTo>
                    <a:pt x="141" y="382"/>
                  </a:lnTo>
                  <a:lnTo>
                    <a:pt x="144" y="390"/>
                  </a:lnTo>
                  <a:lnTo>
                    <a:pt x="148" y="391"/>
                  </a:lnTo>
                  <a:lnTo>
                    <a:pt x="152" y="399"/>
                  </a:lnTo>
                  <a:lnTo>
                    <a:pt x="146" y="412"/>
                  </a:lnTo>
                  <a:lnTo>
                    <a:pt x="148" y="423"/>
                  </a:lnTo>
                  <a:lnTo>
                    <a:pt x="150" y="435"/>
                  </a:lnTo>
                  <a:lnTo>
                    <a:pt x="154" y="442"/>
                  </a:lnTo>
                  <a:lnTo>
                    <a:pt x="156" y="450"/>
                  </a:lnTo>
                  <a:lnTo>
                    <a:pt x="160" y="457"/>
                  </a:lnTo>
                  <a:lnTo>
                    <a:pt x="167" y="461"/>
                  </a:lnTo>
                  <a:lnTo>
                    <a:pt x="186" y="465"/>
                  </a:lnTo>
                  <a:lnTo>
                    <a:pt x="191" y="478"/>
                  </a:lnTo>
                  <a:lnTo>
                    <a:pt x="317" y="470"/>
                  </a:lnTo>
                  <a:lnTo>
                    <a:pt x="411" y="463"/>
                  </a:lnTo>
                  <a:lnTo>
                    <a:pt x="415" y="463"/>
                  </a:lnTo>
                  <a:lnTo>
                    <a:pt x="413" y="448"/>
                  </a:lnTo>
                  <a:lnTo>
                    <a:pt x="415" y="440"/>
                  </a:lnTo>
                  <a:lnTo>
                    <a:pt x="415" y="435"/>
                  </a:lnTo>
                  <a:lnTo>
                    <a:pt x="413" y="427"/>
                  </a:lnTo>
                  <a:lnTo>
                    <a:pt x="408" y="420"/>
                  </a:lnTo>
                  <a:lnTo>
                    <a:pt x="408" y="414"/>
                  </a:lnTo>
                  <a:lnTo>
                    <a:pt x="402" y="407"/>
                  </a:lnTo>
                  <a:lnTo>
                    <a:pt x="404" y="401"/>
                  </a:lnTo>
                  <a:lnTo>
                    <a:pt x="400" y="384"/>
                  </a:lnTo>
                  <a:lnTo>
                    <a:pt x="400" y="371"/>
                  </a:lnTo>
                  <a:lnTo>
                    <a:pt x="406" y="358"/>
                  </a:lnTo>
                  <a:lnTo>
                    <a:pt x="404" y="350"/>
                  </a:lnTo>
                  <a:lnTo>
                    <a:pt x="406" y="343"/>
                  </a:lnTo>
                  <a:lnTo>
                    <a:pt x="410" y="335"/>
                  </a:lnTo>
                  <a:lnTo>
                    <a:pt x="410" y="329"/>
                  </a:lnTo>
                  <a:lnTo>
                    <a:pt x="406" y="314"/>
                  </a:lnTo>
                  <a:lnTo>
                    <a:pt x="406" y="307"/>
                  </a:lnTo>
                  <a:lnTo>
                    <a:pt x="410" y="294"/>
                  </a:lnTo>
                  <a:lnTo>
                    <a:pt x="413" y="286"/>
                  </a:lnTo>
                  <a:lnTo>
                    <a:pt x="419" y="281"/>
                  </a:lnTo>
                  <a:lnTo>
                    <a:pt x="421" y="277"/>
                  </a:lnTo>
                  <a:lnTo>
                    <a:pt x="415" y="264"/>
                  </a:lnTo>
                  <a:lnTo>
                    <a:pt x="417" y="256"/>
                  </a:lnTo>
                  <a:lnTo>
                    <a:pt x="419" y="243"/>
                  </a:lnTo>
                  <a:lnTo>
                    <a:pt x="426" y="222"/>
                  </a:lnTo>
                  <a:lnTo>
                    <a:pt x="426" y="217"/>
                  </a:lnTo>
                  <a:lnTo>
                    <a:pt x="425" y="209"/>
                  </a:lnTo>
                  <a:lnTo>
                    <a:pt x="417" y="203"/>
                  </a:lnTo>
                  <a:lnTo>
                    <a:pt x="411" y="207"/>
                  </a:lnTo>
                  <a:lnTo>
                    <a:pt x="404" y="211"/>
                  </a:lnTo>
                  <a:lnTo>
                    <a:pt x="400" y="217"/>
                  </a:lnTo>
                  <a:lnTo>
                    <a:pt x="398" y="224"/>
                  </a:lnTo>
                  <a:lnTo>
                    <a:pt x="395" y="232"/>
                  </a:lnTo>
                  <a:lnTo>
                    <a:pt x="387" y="237"/>
                  </a:lnTo>
                  <a:lnTo>
                    <a:pt x="383" y="243"/>
                  </a:lnTo>
                  <a:lnTo>
                    <a:pt x="378" y="243"/>
                  </a:lnTo>
                  <a:lnTo>
                    <a:pt x="376" y="235"/>
                  </a:lnTo>
                  <a:lnTo>
                    <a:pt x="378" y="228"/>
                  </a:lnTo>
                  <a:lnTo>
                    <a:pt x="383" y="213"/>
                  </a:lnTo>
                  <a:lnTo>
                    <a:pt x="387" y="205"/>
                  </a:lnTo>
                  <a:lnTo>
                    <a:pt x="389" y="200"/>
                  </a:lnTo>
                  <a:lnTo>
                    <a:pt x="395" y="196"/>
                  </a:lnTo>
                  <a:lnTo>
                    <a:pt x="402" y="192"/>
                  </a:lnTo>
                  <a:lnTo>
                    <a:pt x="402" y="187"/>
                  </a:lnTo>
                  <a:lnTo>
                    <a:pt x="404" y="181"/>
                  </a:lnTo>
                  <a:lnTo>
                    <a:pt x="400" y="179"/>
                  </a:lnTo>
                  <a:lnTo>
                    <a:pt x="400" y="179"/>
                  </a:lnTo>
                  <a:lnTo>
                    <a:pt x="393" y="173"/>
                  </a:lnTo>
                  <a:lnTo>
                    <a:pt x="393" y="168"/>
                  </a:lnTo>
                  <a:lnTo>
                    <a:pt x="396" y="153"/>
                  </a:lnTo>
                  <a:lnTo>
                    <a:pt x="389" y="153"/>
                  </a:lnTo>
                  <a:lnTo>
                    <a:pt x="383" y="156"/>
                  </a:lnTo>
                  <a:lnTo>
                    <a:pt x="379" y="149"/>
                  </a:lnTo>
                  <a:lnTo>
                    <a:pt x="383" y="143"/>
                  </a:lnTo>
                  <a:lnTo>
                    <a:pt x="383" y="128"/>
                  </a:lnTo>
                  <a:lnTo>
                    <a:pt x="381" y="123"/>
                  </a:lnTo>
                  <a:lnTo>
                    <a:pt x="383" y="121"/>
                  </a:lnTo>
                  <a:lnTo>
                    <a:pt x="376" y="113"/>
                  </a:lnTo>
                  <a:lnTo>
                    <a:pt x="364" y="111"/>
                  </a:lnTo>
                  <a:lnTo>
                    <a:pt x="359" y="109"/>
                  </a:lnTo>
                  <a:lnTo>
                    <a:pt x="357" y="98"/>
                  </a:lnTo>
                  <a:lnTo>
                    <a:pt x="349" y="93"/>
                  </a:lnTo>
                  <a:lnTo>
                    <a:pt x="332" y="91"/>
                  </a:lnTo>
                  <a:lnTo>
                    <a:pt x="325" y="89"/>
                  </a:lnTo>
                  <a:lnTo>
                    <a:pt x="319" y="91"/>
                  </a:lnTo>
                  <a:lnTo>
                    <a:pt x="304" y="89"/>
                  </a:lnTo>
                  <a:lnTo>
                    <a:pt x="302" y="89"/>
                  </a:lnTo>
                  <a:lnTo>
                    <a:pt x="278" y="79"/>
                  </a:lnTo>
                  <a:lnTo>
                    <a:pt x="205" y="64"/>
                  </a:lnTo>
                  <a:lnTo>
                    <a:pt x="197" y="51"/>
                  </a:lnTo>
                  <a:lnTo>
                    <a:pt x="191" y="46"/>
                  </a:lnTo>
                  <a:lnTo>
                    <a:pt x="184" y="44"/>
                  </a:lnTo>
                  <a:lnTo>
                    <a:pt x="180" y="40"/>
                  </a:lnTo>
                  <a:lnTo>
                    <a:pt x="169" y="40"/>
                  </a:lnTo>
                  <a:lnTo>
                    <a:pt x="161" y="36"/>
                  </a:lnTo>
                  <a:lnTo>
                    <a:pt x="154" y="34"/>
                  </a:lnTo>
                  <a:lnTo>
                    <a:pt x="148" y="38"/>
                  </a:lnTo>
                  <a:lnTo>
                    <a:pt x="141" y="38"/>
                  </a:lnTo>
                  <a:lnTo>
                    <a:pt x="143" y="34"/>
                  </a:lnTo>
                  <a:lnTo>
                    <a:pt x="144" y="27"/>
                  </a:lnTo>
                  <a:lnTo>
                    <a:pt x="144" y="21"/>
                  </a:lnTo>
                  <a:lnTo>
                    <a:pt x="150" y="14"/>
                  </a:lnTo>
                  <a:lnTo>
                    <a:pt x="150" y="6"/>
                  </a:lnTo>
                  <a:lnTo>
                    <a:pt x="144" y="0"/>
                  </a:lnTo>
                  <a:lnTo>
                    <a:pt x="135" y="6"/>
                  </a:lnTo>
                  <a:lnTo>
                    <a:pt x="128" y="10"/>
                  </a:lnTo>
                  <a:lnTo>
                    <a:pt x="122" y="14"/>
                  </a:lnTo>
                  <a:lnTo>
                    <a:pt x="114" y="17"/>
                  </a:lnTo>
                  <a:lnTo>
                    <a:pt x="101" y="25"/>
                  </a:lnTo>
                  <a:lnTo>
                    <a:pt x="73" y="34"/>
                  </a:lnTo>
                  <a:lnTo>
                    <a:pt x="67" y="36"/>
                  </a:lnTo>
                  <a:lnTo>
                    <a:pt x="60" y="34"/>
                  </a:lnTo>
                  <a:lnTo>
                    <a:pt x="52" y="29"/>
                  </a:lnTo>
                  <a:lnTo>
                    <a:pt x="51" y="31"/>
                  </a:lnTo>
                  <a:lnTo>
                    <a:pt x="49" y="3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5" name="Freeform 88">
              <a:extLst>
                <a:ext uri="{FF2B5EF4-FFF2-40B4-BE49-F238E27FC236}">
                  <a16:creationId xmlns:a16="http://schemas.microsoft.com/office/drawing/2014/main" id="{AF686936-D02B-C666-77D8-4DF71E61B80E}"/>
                </a:ext>
              </a:extLst>
            </p:cNvPr>
            <p:cNvSpPr>
              <a:spLocks/>
            </p:cNvSpPr>
            <p:nvPr/>
          </p:nvSpPr>
          <p:spPr bwMode="auto">
            <a:xfrm>
              <a:off x="3919745" y="1949831"/>
              <a:ext cx="32989" cy="56682"/>
            </a:xfrm>
            <a:custGeom>
              <a:avLst/>
              <a:gdLst>
                <a:gd name="T0" fmla="*/ 26 w 28"/>
                <a:gd name="T1" fmla="*/ 0 h 53"/>
                <a:gd name="T2" fmla="*/ 21 w 28"/>
                <a:gd name="T3" fmla="*/ 6 h 53"/>
                <a:gd name="T4" fmla="*/ 17 w 28"/>
                <a:gd name="T5" fmla="*/ 14 h 53"/>
                <a:gd name="T6" fmla="*/ 9 w 28"/>
                <a:gd name="T7" fmla="*/ 19 h 53"/>
                <a:gd name="T8" fmla="*/ 9 w 28"/>
                <a:gd name="T9" fmla="*/ 27 h 53"/>
                <a:gd name="T10" fmla="*/ 4 w 28"/>
                <a:gd name="T11" fmla="*/ 34 h 53"/>
                <a:gd name="T12" fmla="*/ 0 w 28"/>
                <a:gd name="T13" fmla="*/ 44 h 53"/>
                <a:gd name="T14" fmla="*/ 4 w 28"/>
                <a:gd name="T15" fmla="*/ 51 h 53"/>
                <a:gd name="T16" fmla="*/ 11 w 28"/>
                <a:gd name="T17" fmla="*/ 53 h 53"/>
                <a:gd name="T18" fmla="*/ 15 w 28"/>
                <a:gd name="T19" fmla="*/ 46 h 53"/>
                <a:gd name="T20" fmla="*/ 19 w 28"/>
                <a:gd name="T21" fmla="*/ 40 h 53"/>
                <a:gd name="T22" fmla="*/ 19 w 28"/>
                <a:gd name="T23" fmla="*/ 32 h 53"/>
                <a:gd name="T24" fmla="*/ 24 w 28"/>
                <a:gd name="T25" fmla="*/ 23 h 53"/>
                <a:gd name="T26" fmla="*/ 23 w 28"/>
                <a:gd name="T27" fmla="*/ 17 h 53"/>
                <a:gd name="T28" fmla="*/ 28 w 28"/>
                <a:gd name="T29" fmla="*/ 2 h 53"/>
                <a:gd name="T30" fmla="*/ 26 w 2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3">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6" name="Freeform 89">
              <a:extLst>
                <a:ext uri="{FF2B5EF4-FFF2-40B4-BE49-F238E27FC236}">
                  <a16:creationId xmlns:a16="http://schemas.microsoft.com/office/drawing/2014/main" id="{4427A6F9-9946-59CF-9070-2B03F0332AD9}"/>
                </a:ext>
              </a:extLst>
            </p:cNvPr>
            <p:cNvSpPr>
              <a:spLocks/>
            </p:cNvSpPr>
            <p:nvPr/>
          </p:nvSpPr>
          <p:spPr bwMode="auto">
            <a:xfrm>
              <a:off x="3919745" y="1949831"/>
              <a:ext cx="32989" cy="56682"/>
            </a:xfrm>
            <a:custGeom>
              <a:avLst/>
              <a:gdLst>
                <a:gd name="T0" fmla="*/ 26 w 28"/>
                <a:gd name="T1" fmla="*/ 0 h 53"/>
                <a:gd name="T2" fmla="*/ 21 w 28"/>
                <a:gd name="T3" fmla="*/ 6 h 53"/>
                <a:gd name="T4" fmla="*/ 17 w 28"/>
                <a:gd name="T5" fmla="*/ 14 h 53"/>
                <a:gd name="T6" fmla="*/ 9 w 28"/>
                <a:gd name="T7" fmla="*/ 19 h 53"/>
                <a:gd name="T8" fmla="*/ 9 w 28"/>
                <a:gd name="T9" fmla="*/ 27 h 53"/>
                <a:gd name="T10" fmla="*/ 4 w 28"/>
                <a:gd name="T11" fmla="*/ 34 h 53"/>
                <a:gd name="T12" fmla="*/ 0 w 28"/>
                <a:gd name="T13" fmla="*/ 44 h 53"/>
                <a:gd name="T14" fmla="*/ 4 w 28"/>
                <a:gd name="T15" fmla="*/ 51 h 53"/>
                <a:gd name="T16" fmla="*/ 11 w 28"/>
                <a:gd name="T17" fmla="*/ 53 h 53"/>
                <a:gd name="T18" fmla="*/ 15 w 28"/>
                <a:gd name="T19" fmla="*/ 46 h 53"/>
                <a:gd name="T20" fmla="*/ 19 w 28"/>
                <a:gd name="T21" fmla="*/ 40 h 53"/>
                <a:gd name="T22" fmla="*/ 19 w 28"/>
                <a:gd name="T23" fmla="*/ 32 h 53"/>
                <a:gd name="T24" fmla="*/ 24 w 28"/>
                <a:gd name="T25" fmla="*/ 23 h 53"/>
                <a:gd name="T26" fmla="*/ 23 w 28"/>
                <a:gd name="T27" fmla="*/ 17 h 53"/>
                <a:gd name="T28" fmla="*/ 28 w 28"/>
                <a:gd name="T29" fmla="*/ 2 h 53"/>
                <a:gd name="T30" fmla="*/ 26 w 2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3">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7" name="Freeform 90">
              <a:extLst>
                <a:ext uri="{FF2B5EF4-FFF2-40B4-BE49-F238E27FC236}">
                  <a16:creationId xmlns:a16="http://schemas.microsoft.com/office/drawing/2014/main" id="{74CB32E3-C8C3-C5DA-C77F-48BAA6900216}"/>
                </a:ext>
              </a:extLst>
            </p:cNvPr>
            <p:cNvSpPr>
              <a:spLocks/>
            </p:cNvSpPr>
            <p:nvPr/>
          </p:nvSpPr>
          <p:spPr bwMode="auto">
            <a:xfrm>
              <a:off x="4070555" y="1883523"/>
              <a:ext cx="8248" cy="18181"/>
            </a:xfrm>
            <a:custGeom>
              <a:avLst/>
              <a:gdLst>
                <a:gd name="T0" fmla="*/ 2 w 7"/>
                <a:gd name="T1" fmla="*/ 4 h 17"/>
                <a:gd name="T2" fmla="*/ 0 w 7"/>
                <a:gd name="T3" fmla="*/ 10 h 17"/>
                <a:gd name="T4" fmla="*/ 0 w 7"/>
                <a:gd name="T5" fmla="*/ 17 h 17"/>
                <a:gd name="T6" fmla="*/ 7 w 7"/>
                <a:gd name="T7" fmla="*/ 15 h 17"/>
                <a:gd name="T8" fmla="*/ 7 w 7"/>
                <a:gd name="T9" fmla="*/ 2 h 17"/>
                <a:gd name="T10" fmla="*/ 7 w 7"/>
                <a:gd name="T11" fmla="*/ 0 h 17"/>
                <a:gd name="T12" fmla="*/ 2 w 7"/>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2" y="4"/>
                  </a:moveTo>
                  <a:lnTo>
                    <a:pt x="0" y="10"/>
                  </a:lnTo>
                  <a:lnTo>
                    <a:pt x="0" y="17"/>
                  </a:lnTo>
                  <a:lnTo>
                    <a:pt x="7" y="15"/>
                  </a:lnTo>
                  <a:lnTo>
                    <a:pt x="7" y="2"/>
                  </a:lnTo>
                  <a:lnTo>
                    <a:pt x="7" y="0"/>
                  </a:lnTo>
                  <a:lnTo>
                    <a:pt x="2" y="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8" name="Freeform 92">
              <a:extLst>
                <a:ext uri="{FF2B5EF4-FFF2-40B4-BE49-F238E27FC236}">
                  <a16:creationId xmlns:a16="http://schemas.microsoft.com/office/drawing/2014/main" id="{35AEA8C7-42BA-71E9-9686-EFF4A53E8B41}"/>
                </a:ext>
              </a:extLst>
            </p:cNvPr>
            <p:cNvSpPr>
              <a:spLocks/>
            </p:cNvSpPr>
            <p:nvPr/>
          </p:nvSpPr>
          <p:spPr bwMode="auto">
            <a:xfrm>
              <a:off x="4216652" y="1825772"/>
              <a:ext cx="32989" cy="20320"/>
            </a:xfrm>
            <a:custGeom>
              <a:avLst/>
              <a:gdLst>
                <a:gd name="T0" fmla="*/ 7 w 28"/>
                <a:gd name="T1" fmla="*/ 19 h 19"/>
                <a:gd name="T2" fmla="*/ 21 w 28"/>
                <a:gd name="T3" fmla="*/ 17 h 19"/>
                <a:gd name="T4" fmla="*/ 28 w 28"/>
                <a:gd name="T5" fmla="*/ 13 h 19"/>
                <a:gd name="T6" fmla="*/ 24 w 28"/>
                <a:gd name="T7" fmla="*/ 6 h 19"/>
                <a:gd name="T8" fmla="*/ 17 w 28"/>
                <a:gd name="T9" fmla="*/ 0 h 19"/>
                <a:gd name="T10" fmla="*/ 11 w 28"/>
                <a:gd name="T11" fmla="*/ 0 h 19"/>
                <a:gd name="T12" fmla="*/ 13 w 28"/>
                <a:gd name="T13" fmla="*/ 6 h 19"/>
                <a:gd name="T14" fmla="*/ 7 w 28"/>
                <a:gd name="T15" fmla="*/ 11 h 19"/>
                <a:gd name="T16" fmla="*/ 0 w 28"/>
                <a:gd name="T17" fmla="*/ 13 h 19"/>
                <a:gd name="T18" fmla="*/ 7 w 28"/>
                <a:gd name="T19" fmla="*/ 17 h 19"/>
                <a:gd name="T20" fmla="*/ 7 w 28"/>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9">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9" name="Freeform 93">
              <a:extLst>
                <a:ext uri="{FF2B5EF4-FFF2-40B4-BE49-F238E27FC236}">
                  <a16:creationId xmlns:a16="http://schemas.microsoft.com/office/drawing/2014/main" id="{02BDC5FD-9310-A805-21D8-D3C8B3CD7D92}"/>
                </a:ext>
              </a:extLst>
            </p:cNvPr>
            <p:cNvSpPr>
              <a:spLocks/>
            </p:cNvSpPr>
            <p:nvPr/>
          </p:nvSpPr>
          <p:spPr bwMode="auto">
            <a:xfrm>
              <a:off x="4216652" y="1825772"/>
              <a:ext cx="32989" cy="20320"/>
            </a:xfrm>
            <a:custGeom>
              <a:avLst/>
              <a:gdLst>
                <a:gd name="T0" fmla="*/ 7 w 28"/>
                <a:gd name="T1" fmla="*/ 19 h 19"/>
                <a:gd name="T2" fmla="*/ 21 w 28"/>
                <a:gd name="T3" fmla="*/ 17 h 19"/>
                <a:gd name="T4" fmla="*/ 28 w 28"/>
                <a:gd name="T5" fmla="*/ 13 h 19"/>
                <a:gd name="T6" fmla="*/ 24 w 28"/>
                <a:gd name="T7" fmla="*/ 6 h 19"/>
                <a:gd name="T8" fmla="*/ 17 w 28"/>
                <a:gd name="T9" fmla="*/ 0 h 19"/>
                <a:gd name="T10" fmla="*/ 11 w 28"/>
                <a:gd name="T11" fmla="*/ 0 h 19"/>
                <a:gd name="T12" fmla="*/ 13 w 28"/>
                <a:gd name="T13" fmla="*/ 6 h 19"/>
                <a:gd name="T14" fmla="*/ 7 w 28"/>
                <a:gd name="T15" fmla="*/ 11 h 19"/>
                <a:gd name="T16" fmla="*/ 0 w 28"/>
                <a:gd name="T17" fmla="*/ 13 h 19"/>
                <a:gd name="T18" fmla="*/ 7 w 28"/>
                <a:gd name="T19" fmla="*/ 17 h 19"/>
                <a:gd name="T20" fmla="*/ 7 w 28"/>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9">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nvGrpSpPr>
            <p:cNvPr id="200" name="Group 48">
              <a:extLst>
                <a:ext uri="{FF2B5EF4-FFF2-40B4-BE49-F238E27FC236}">
                  <a16:creationId xmlns:a16="http://schemas.microsoft.com/office/drawing/2014/main" id="{1407515E-ACC2-AADD-BEBB-76DD118A88A0}"/>
                </a:ext>
              </a:extLst>
            </p:cNvPr>
            <p:cNvGrpSpPr/>
            <p:nvPr/>
          </p:nvGrpSpPr>
          <p:grpSpPr>
            <a:xfrm>
              <a:off x="3638154" y="1707058"/>
              <a:ext cx="764653" cy="644897"/>
              <a:chOff x="3605271" y="1704808"/>
              <a:chExt cx="623488" cy="525840"/>
            </a:xfrm>
            <a:grpFill/>
            <a:effectLst/>
          </p:grpSpPr>
          <p:sp>
            <p:nvSpPr>
              <p:cNvPr id="257" name="Freeform 79">
                <a:extLst>
                  <a:ext uri="{FF2B5EF4-FFF2-40B4-BE49-F238E27FC236}">
                    <a16:creationId xmlns:a16="http://schemas.microsoft.com/office/drawing/2014/main" id="{287BCA74-669E-7536-631A-DC11BD757844}"/>
                  </a:ext>
                </a:extLst>
              </p:cNvPr>
              <p:cNvSpPr>
                <a:spLocks/>
              </p:cNvSpPr>
              <p:nvPr/>
            </p:nvSpPr>
            <p:spPr bwMode="auto">
              <a:xfrm>
                <a:off x="3728240" y="1704808"/>
                <a:ext cx="59563" cy="47962"/>
              </a:xfrm>
              <a:custGeom>
                <a:avLst/>
                <a:gdLst>
                  <a:gd name="T0" fmla="*/ 2 w 62"/>
                  <a:gd name="T1" fmla="*/ 41 h 55"/>
                  <a:gd name="T2" fmla="*/ 15 w 62"/>
                  <a:gd name="T3" fmla="*/ 41 h 55"/>
                  <a:gd name="T4" fmla="*/ 15 w 62"/>
                  <a:gd name="T5" fmla="*/ 34 h 55"/>
                  <a:gd name="T6" fmla="*/ 15 w 62"/>
                  <a:gd name="T7" fmla="*/ 41 h 55"/>
                  <a:gd name="T8" fmla="*/ 9 w 62"/>
                  <a:gd name="T9" fmla="*/ 49 h 55"/>
                  <a:gd name="T10" fmla="*/ 17 w 62"/>
                  <a:gd name="T11" fmla="*/ 55 h 55"/>
                  <a:gd name="T12" fmla="*/ 26 w 62"/>
                  <a:gd name="T13" fmla="*/ 36 h 55"/>
                  <a:gd name="T14" fmla="*/ 38 w 62"/>
                  <a:gd name="T15" fmla="*/ 23 h 55"/>
                  <a:gd name="T16" fmla="*/ 45 w 62"/>
                  <a:gd name="T17" fmla="*/ 17 h 55"/>
                  <a:gd name="T18" fmla="*/ 47 w 62"/>
                  <a:gd name="T19" fmla="*/ 9 h 55"/>
                  <a:gd name="T20" fmla="*/ 56 w 62"/>
                  <a:gd name="T21" fmla="*/ 9 h 55"/>
                  <a:gd name="T22" fmla="*/ 62 w 62"/>
                  <a:gd name="T23" fmla="*/ 4 h 55"/>
                  <a:gd name="T24" fmla="*/ 56 w 62"/>
                  <a:gd name="T25" fmla="*/ 0 h 55"/>
                  <a:gd name="T26" fmla="*/ 41 w 62"/>
                  <a:gd name="T27" fmla="*/ 0 h 55"/>
                  <a:gd name="T28" fmla="*/ 26 w 62"/>
                  <a:gd name="T29" fmla="*/ 6 h 55"/>
                  <a:gd name="T30" fmla="*/ 13 w 62"/>
                  <a:gd name="T31" fmla="*/ 13 h 55"/>
                  <a:gd name="T32" fmla="*/ 4 w 62"/>
                  <a:gd name="T33" fmla="*/ 28 h 55"/>
                  <a:gd name="T34" fmla="*/ 0 w 62"/>
                  <a:gd name="T35" fmla="*/ 34 h 55"/>
                  <a:gd name="T36" fmla="*/ 2 w 62"/>
                  <a:gd name="T3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5">
                    <a:moveTo>
                      <a:pt x="2" y="41"/>
                    </a:moveTo>
                    <a:lnTo>
                      <a:pt x="15" y="41"/>
                    </a:lnTo>
                    <a:lnTo>
                      <a:pt x="15" y="34"/>
                    </a:lnTo>
                    <a:lnTo>
                      <a:pt x="15" y="41"/>
                    </a:lnTo>
                    <a:lnTo>
                      <a:pt x="9" y="49"/>
                    </a:lnTo>
                    <a:lnTo>
                      <a:pt x="17" y="55"/>
                    </a:lnTo>
                    <a:lnTo>
                      <a:pt x="26" y="36"/>
                    </a:lnTo>
                    <a:lnTo>
                      <a:pt x="38" y="23"/>
                    </a:lnTo>
                    <a:lnTo>
                      <a:pt x="45" y="17"/>
                    </a:lnTo>
                    <a:lnTo>
                      <a:pt x="47" y="9"/>
                    </a:lnTo>
                    <a:lnTo>
                      <a:pt x="56" y="9"/>
                    </a:lnTo>
                    <a:lnTo>
                      <a:pt x="62" y="4"/>
                    </a:lnTo>
                    <a:lnTo>
                      <a:pt x="56" y="0"/>
                    </a:lnTo>
                    <a:lnTo>
                      <a:pt x="41" y="0"/>
                    </a:lnTo>
                    <a:lnTo>
                      <a:pt x="26" y="6"/>
                    </a:lnTo>
                    <a:lnTo>
                      <a:pt x="13" y="13"/>
                    </a:lnTo>
                    <a:lnTo>
                      <a:pt x="4" y="28"/>
                    </a:lnTo>
                    <a:lnTo>
                      <a:pt x="0" y="34"/>
                    </a:lnTo>
                    <a:lnTo>
                      <a:pt x="2" y="4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8" name="Freeform 82">
                <a:extLst>
                  <a:ext uri="{FF2B5EF4-FFF2-40B4-BE49-F238E27FC236}">
                    <a16:creationId xmlns:a16="http://schemas.microsoft.com/office/drawing/2014/main" id="{FF0D448F-2300-45C2-1EF4-35B77B56BD0E}"/>
                  </a:ext>
                </a:extLst>
              </p:cNvPr>
              <p:cNvSpPr>
                <a:spLocks/>
              </p:cNvSpPr>
              <p:nvPr/>
            </p:nvSpPr>
            <p:spPr bwMode="auto">
              <a:xfrm>
                <a:off x="3605271" y="1734458"/>
                <a:ext cx="469777" cy="190105"/>
              </a:xfrm>
              <a:custGeom>
                <a:avLst/>
                <a:gdLst>
                  <a:gd name="T0" fmla="*/ 25 w 489"/>
                  <a:gd name="T1" fmla="*/ 101 h 218"/>
                  <a:gd name="T2" fmla="*/ 124 w 489"/>
                  <a:gd name="T3" fmla="*/ 126 h 218"/>
                  <a:gd name="T4" fmla="*/ 152 w 489"/>
                  <a:gd name="T5" fmla="*/ 128 h 218"/>
                  <a:gd name="T6" fmla="*/ 179 w 489"/>
                  <a:gd name="T7" fmla="*/ 146 h 218"/>
                  <a:gd name="T8" fmla="*/ 203 w 489"/>
                  <a:gd name="T9" fmla="*/ 158 h 218"/>
                  <a:gd name="T10" fmla="*/ 203 w 489"/>
                  <a:gd name="T11" fmla="*/ 180 h 218"/>
                  <a:gd name="T12" fmla="*/ 209 w 489"/>
                  <a:gd name="T13" fmla="*/ 190 h 218"/>
                  <a:gd name="T14" fmla="*/ 213 w 489"/>
                  <a:gd name="T15" fmla="*/ 210 h 218"/>
                  <a:gd name="T16" fmla="*/ 224 w 489"/>
                  <a:gd name="T17" fmla="*/ 218 h 218"/>
                  <a:gd name="T18" fmla="*/ 241 w 489"/>
                  <a:gd name="T19" fmla="*/ 178 h 218"/>
                  <a:gd name="T20" fmla="*/ 254 w 489"/>
                  <a:gd name="T21" fmla="*/ 150 h 218"/>
                  <a:gd name="T22" fmla="*/ 260 w 489"/>
                  <a:gd name="T23" fmla="*/ 135 h 218"/>
                  <a:gd name="T24" fmla="*/ 273 w 489"/>
                  <a:gd name="T25" fmla="*/ 143 h 218"/>
                  <a:gd name="T26" fmla="*/ 288 w 489"/>
                  <a:gd name="T27" fmla="*/ 128 h 218"/>
                  <a:gd name="T28" fmla="*/ 288 w 489"/>
                  <a:gd name="T29" fmla="*/ 143 h 218"/>
                  <a:gd name="T30" fmla="*/ 295 w 489"/>
                  <a:gd name="T31" fmla="*/ 145 h 218"/>
                  <a:gd name="T32" fmla="*/ 310 w 489"/>
                  <a:gd name="T33" fmla="*/ 124 h 218"/>
                  <a:gd name="T34" fmla="*/ 327 w 489"/>
                  <a:gd name="T35" fmla="*/ 113 h 218"/>
                  <a:gd name="T36" fmla="*/ 354 w 489"/>
                  <a:gd name="T37" fmla="*/ 109 h 218"/>
                  <a:gd name="T38" fmla="*/ 380 w 489"/>
                  <a:gd name="T39" fmla="*/ 94 h 218"/>
                  <a:gd name="T40" fmla="*/ 408 w 489"/>
                  <a:gd name="T41" fmla="*/ 99 h 218"/>
                  <a:gd name="T42" fmla="*/ 429 w 489"/>
                  <a:gd name="T43" fmla="*/ 101 h 218"/>
                  <a:gd name="T44" fmla="*/ 444 w 489"/>
                  <a:gd name="T45" fmla="*/ 96 h 218"/>
                  <a:gd name="T46" fmla="*/ 489 w 489"/>
                  <a:gd name="T47" fmla="*/ 92 h 218"/>
                  <a:gd name="T48" fmla="*/ 478 w 489"/>
                  <a:gd name="T49" fmla="*/ 77 h 218"/>
                  <a:gd name="T50" fmla="*/ 463 w 489"/>
                  <a:gd name="T51" fmla="*/ 68 h 218"/>
                  <a:gd name="T52" fmla="*/ 455 w 489"/>
                  <a:gd name="T53" fmla="*/ 47 h 218"/>
                  <a:gd name="T54" fmla="*/ 444 w 489"/>
                  <a:gd name="T55" fmla="*/ 43 h 218"/>
                  <a:gd name="T56" fmla="*/ 429 w 489"/>
                  <a:gd name="T57" fmla="*/ 45 h 218"/>
                  <a:gd name="T58" fmla="*/ 399 w 489"/>
                  <a:gd name="T59" fmla="*/ 43 h 218"/>
                  <a:gd name="T60" fmla="*/ 378 w 489"/>
                  <a:gd name="T61" fmla="*/ 22 h 218"/>
                  <a:gd name="T62" fmla="*/ 329 w 489"/>
                  <a:gd name="T63" fmla="*/ 34 h 218"/>
                  <a:gd name="T64" fmla="*/ 305 w 489"/>
                  <a:gd name="T65" fmla="*/ 47 h 218"/>
                  <a:gd name="T66" fmla="*/ 275 w 489"/>
                  <a:gd name="T67" fmla="*/ 66 h 218"/>
                  <a:gd name="T68" fmla="*/ 254 w 489"/>
                  <a:gd name="T69" fmla="*/ 60 h 218"/>
                  <a:gd name="T70" fmla="*/ 224 w 489"/>
                  <a:gd name="T71" fmla="*/ 62 h 218"/>
                  <a:gd name="T72" fmla="*/ 203 w 489"/>
                  <a:gd name="T73" fmla="*/ 36 h 218"/>
                  <a:gd name="T74" fmla="*/ 183 w 489"/>
                  <a:gd name="T75" fmla="*/ 26 h 218"/>
                  <a:gd name="T76" fmla="*/ 158 w 489"/>
                  <a:gd name="T77" fmla="*/ 36 h 218"/>
                  <a:gd name="T78" fmla="*/ 154 w 489"/>
                  <a:gd name="T79" fmla="*/ 30 h 218"/>
                  <a:gd name="T80" fmla="*/ 143 w 489"/>
                  <a:gd name="T81" fmla="*/ 43 h 218"/>
                  <a:gd name="T82" fmla="*/ 130 w 489"/>
                  <a:gd name="T83" fmla="*/ 9 h 218"/>
                  <a:gd name="T84" fmla="*/ 107 w 489"/>
                  <a:gd name="T85" fmla="*/ 17 h 218"/>
                  <a:gd name="T86" fmla="*/ 81 w 489"/>
                  <a:gd name="T87" fmla="*/ 36 h 218"/>
                  <a:gd name="T88" fmla="*/ 60 w 489"/>
                  <a:gd name="T89" fmla="*/ 45 h 218"/>
                  <a:gd name="T90" fmla="*/ 40 w 489"/>
                  <a:gd name="T91" fmla="*/ 51 h 218"/>
                  <a:gd name="T92" fmla="*/ 0 w 489"/>
                  <a:gd name="T93" fmla="*/ 7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9" h="218">
                    <a:moveTo>
                      <a:pt x="11" y="83"/>
                    </a:moveTo>
                    <a:lnTo>
                      <a:pt x="17" y="88"/>
                    </a:lnTo>
                    <a:lnTo>
                      <a:pt x="25" y="101"/>
                    </a:lnTo>
                    <a:lnTo>
                      <a:pt x="98" y="116"/>
                    </a:lnTo>
                    <a:lnTo>
                      <a:pt x="122" y="126"/>
                    </a:lnTo>
                    <a:lnTo>
                      <a:pt x="124" y="126"/>
                    </a:lnTo>
                    <a:lnTo>
                      <a:pt x="139" y="128"/>
                    </a:lnTo>
                    <a:lnTo>
                      <a:pt x="145" y="126"/>
                    </a:lnTo>
                    <a:lnTo>
                      <a:pt x="152" y="128"/>
                    </a:lnTo>
                    <a:lnTo>
                      <a:pt x="169" y="130"/>
                    </a:lnTo>
                    <a:lnTo>
                      <a:pt x="177" y="135"/>
                    </a:lnTo>
                    <a:lnTo>
                      <a:pt x="179" y="146"/>
                    </a:lnTo>
                    <a:lnTo>
                      <a:pt x="184" y="148"/>
                    </a:lnTo>
                    <a:lnTo>
                      <a:pt x="196" y="150"/>
                    </a:lnTo>
                    <a:lnTo>
                      <a:pt x="203" y="158"/>
                    </a:lnTo>
                    <a:lnTo>
                      <a:pt x="201" y="160"/>
                    </a:lnTo>
                    <a:lnTo>
                      <a:pt x="203" y="165"/>
                    </a:lnTo>
                    <a:lnTo>
                      <a:pt x="203" y="180"/>
                    </a:lnTo>
                    <a:lnTo>
                      <a:pt x="199" y="186"/>
                    </a:lnTo>
                    <a:lnTo>
                      <a:pt x="203" y="193"/>
                    </a:lnTo>
                    <a:lnTo>
                      <a:pt x="209" y="190"/>
                    </a:lnTo>
                    <a:lnTo>
                      <a:pt x="216" y="190"/>
                    </a:lnTo>
                    <a:lnTo>
                      <a:pt x="213" y="205"/>
                    </a:lnTo>
                    <a:lnTo>
                      <a:pt x="213" y="210"/>
                    </a:lnTo>
                    <a:lnTo>
                      <a:pt x="220" y="216"/>
                    </a:lnTo>
                    <a:lnTo>
                      <a:pt x="220" y="216"/>
                    </a:lnTo>
                    <a:lnTo>
                      <a:pt x="224" y="218"/>
                    </a:lnTo>
                    <a:lnTo>
                      <a:pt x="224" y="210"/>
                    </a:lnTo>
                    <a:lnTo>
                      <a:pt x="231" y="199"/>
                    </a:lnTo>
                    <a:lnTo>
                      <a:pt x="241" y="178"/>
                    </a:lnTo>
                    <a:lnTo>
                      <a:pt x="245" y="165"/>
                    </a:lnTo>
                    <a:lnTo>
                      <a:pt x="248" y="158"/>
                    </a:lnTo>
                    <a:lnTo>
                      <a:pt x="254" y="150"/>
                    </a:lnTo>
                    <a:lnTo>
                      <a:pt x="258" y="137"/>
                    </a:lnTo>
                    <a:lnTo>
                      <a:pt x="263" y="128"/>
                    </a:lnTo>
                    <a:lnTo>
                      <a:pt x="260" y="135"/>
                    </a:lnTo>
                    <a:lnTo>
                      <a:pt x="263" y="141"/>
                    </a:lnTo>
                    <a:lnTo>
                      <a:pt x="267" y="148"/>
                    </a:lnTo>
                    <a:lnTo>
                      <a:pt x="273" y="143"/>
                    </a:lnTo>
                    <a:lnTo>
                      <a:pt x="275" y="139"/>
                    </a:lnTo>
                    <a:lnTo>
                      <a:pt x="282" y="131"/>
                    </a:lnTo>
                    <a:lnTo>
                      <a:pt x="288" y="128"/>
                    </a:lnTo>
                    <a:lnTo>
                      <a:pt x="295" y="130"/>
                    </a:lnTo>
                    <a:lnTo>
                      <a:pt x="293" y="137"/>
                    </a:lnTo>
                    <a:lnTo>
                      <a:pt x="288" y="143"/>
                    </a:lnTo>
                    <a:lnTo>
                      <a:pt x="284" y="150"/>
                    </a:lnTo>
                    <a:lnTo>
                      <a:pt x="292" y="152"/>
                    </a:lnTo>
                    <a:lnTo>
                      <a:pt x="295" y="145"/>
                    </a:lnTo>
                    <a:lnTo>
                      <a:pt x="303" y="137"/>
                    </a:lnTo>
                    <a:lnTo>
                      <a:pt x="309" y="131"/>
                    </a:lnTo>
                    <a:lnTo>
                      <a:pt x="310" y="124"/>
                    </a:lnTo>
                    <a:lnTo>
                      <a:pt x="314" y="118"/>
                    </a:lnTo>
                    <a:lnTo>
                      <a:pt x="320" y="115"/>
                    </a:lnTo>
                    <a:lnTo>
                      <a:pt x="327" y="113"/>
                    </a:lnTo>
                    <a:lnTo>
                      <a:pt x="333" y="115"/>
                    </a:lnTo>
                    <a:lnTo>
                      <a:pt x="346" y="109"/>
                    </a:lnTo>
                    <a:lnTo>
                      <a:pt x="354" y="109"/>
                    </a:lnTo>
                    <a:lnTo>
                      <a:pt x="361" y="105"/>
                    </a:lnTo>
                    <a:lnTo>
                      <a:pt x="367" y="96"/>
                    </a:lnTo>
                    <a:lnTo>
                      <a:pt x="380" y="94"/>
                    </a:lnTo>
                    <a:lnTo>
                      <a:pt x="387" y="96"/>
                    </a:lnTo>
                    <a:lnTo>
                      <a:pt x="393" y="94"/>
                    </a:lnTo>
                    <a:lnTo>
                      <a:pt x="408" y="99"/>
                    </a:lnTo>
                    <a:lnTo>
                      <a:pt x="421" y="111"/>
                    </a:lnTo>
                    <a:lnTo>
                      <a:pt x="429" y="115"/>
                    </a:lnTo>
                    <a:lnTo>
                      <a:pt x="429" y="101"/>
                    </a:lnTo>
                    <a:lnTo>
                      <a:pt x="431" y="94"/>
                    </a:lnTo>
                    <a:lnTo>
                      <a:pt x="436" y="92"/>
                    </a:lnTo>
                    <a:lnTo>
                      <a:pt x="444" y="96"/>
                    </a:lnTo>
                    <a:lnTo>
                      <a:pt x="451" y="94"/>
                    </a:lnTo>
                    <a:lnTo>
                      <a:pt x="483" y="94"/>
                    </a:lnTo>
                    <a:lnTo>
                      <a:pt x="489" y="92"/>
                    </a:lnTo>
                    <a:lnTo>
                      <a:pt x="485" y="86"/>
                    </a:lnTo>
                    <a:lnTo>
                      <a:pt x="478" y="83"/>
                    </a:lnTo>
                    <a:lnTo>
                      <a:pt x="478" y="77"/>
                    </a:lnTo>
                    <a:lnTo>
                      <a:pt x="470" y="73"/>
                    </a:lnTo>
                    <a:lnTo>
                      <a:pt x="468" y="73"/>
                    </a:lnTo>
                    <a:lnTo>
                      <a:pt x="463" y="68"/>
                    </a:lnTo>
                    <a:lnTo>
                      <a:pt x="463" y="60"/>
                    </a:lnTo>
                    <a:lnTo>
                      <a:pt x="459" y="54"/>
                    </a:lnTo>
                    <a:lnTo>
                      <a:pt x="455" y="47"/>
                    </a:lnTo>
                    <a:lnTo>
                      <a:pt x="449" y="39"/>
                    </a:lnTo>
                    <a:lnTo>
                      <a:pt x="444" y="41"/>
                    </a:lnTo>
                    <a:lnTo>
                      <a:pt x="444" y="43"/>
                    </a:lnTo>
                    <a:lnTo>
                      <a:pt x="440" y="49"/>
                    </a:lnTo>
                    <a:lnTo>
                      <a:pt x="433" y="51"/>
                    </a:lnTo>
                    <a:lnTo>
                      <a:pt x="429" y="45"/>
                    </a:lnTo>
                    <a:lnTo>
                      <a:pt x="416" y="51"/>
                    </a:lnTo>
                    <a:lnTo>
                      <a:pt x="401" y="49"/>
                    </a:lnTo>
                    <a:lnTo>
                      <a:pt x="399" y="43"/>
                    </a:lnTo>
                    <a:lnTo>
                      <a:pt x="397" y="17"/>
                    </a:lnTo>
                    <a:lnTo>
                      <a:pt x="384" y="21"/>
                    </a:lnTo>
                    <a:lnTo>
                      <a:pt x="378" y="22"/>
                    </a:lnTo>
                    <a:lnTo>
                      <a:pt x="365" y="30"/>
                    </a:lnTo>
                    <a:lnTo>
                      <a:pt x="357" y="32"/>
                    </a:lnTo>
                    <a:lnTo>
                      <a:pt x="329" y="34"/>
                    </a:lnTo>
                    <a:lnTo>
                      <a:pt x="324" y="37"/>
                    </a:lnTo>
                    <a:lnTo>
                      <a:pt x="312" y="39"/>
                    </a:lnTo>
                    <a:lnTo>
                      <a:pt x="305" y="47"/>
                    </a:lnTo>
                    <a:lnTo>
                      <a:pt x="292" y="54"/>
                    </a:lnTo>
                    <a:lnTo>
                      <a:pt x="280" y="69"/>
                    </a:lnTo>
                    <a:lnTo>
                      <a:pt x="275" y="66"/>
                    </a:lnTo>
                    <a:lnTo>
                      <a:pt x="267" y="68"/>
                    </a:lnTo>
                    <a:lnTo>
                      <a:pt x="260" y="66"/>
                    </a:lnTo>
                    <a:lnTo>
                      <a:pt x="254" y="60"/>
                    </a:lnTo>
                    <a:lnTo>
                      <a:pt x="237" y="66"/>
                    </a:lnTo>
                    <a:lnTo>
                      <a:pt x="231" y="66"/>
                    </a:lnTo>
                    <a:lnTo>
                      <a:pt x="224" y="62"/>
                    </a:lnTo>
                    <a:lnTo>
                      <a:pt x="220" y="56"/>
                    </a:lnTo>
                    <a:lnTo>
                      <a:pt x="207" y="43"/>
                    </a:lnTo>
                    <a:lnTo>
                      <a:pt x="203" y="36"/>
                    </a:lnTo>
                    <a:lnTo>
                      <a:pt x="198" y="34"/>
                    </a:lnTo>
                    <a:lnTo>
                      <a:pt x="190" y="28"/>
                    </a:lnTo>
                    <a:lnTo>
                      <a:pt x="183" y="26"/>
                    </a:lnTo>
                    <a:lnTo>
                      <a:pt x="169" y="26"/>
                    </a:lnTo>
                    <a:lnTo>
                      <a:pt x="162" y="28"/>
                    </a:lnTo>
                    <a:lnTo>
                      <a:pt x="158" y="36"/>
                    </a:lnTo>
                    <a:lnTo>
                      <a:pt x="154" y="37"/>
                    </a:lnTo>
                    <a:lnTo>
                      <a:pt x="160" y="24"/>
                    </a:lnTo>
                    <a:lnTo>
                      <a:pt x="154" y="30"/>
                    </a:lnTo>
                    <a:lnTo>
                      <a:pt x="147" y="34"/>
                    </a:lnTo>
                    <a:lnTo>
                      <a:pt x="145" y="41"/>
                    </a:lnTo>
                    <a:lnTo>
                      <a:pt x="143" y="43"/>
                    </a:lnTo>
                    <a:lnTo>
                      <a:pt x="141" y="37"/>
                    </a:lnTo>
                    <a:lnTo>
                      <a:pt x="141" y="22"/>
                    </a:lnTo>
                    <a:lnTo>
                      <a:pt x="130" y="9"/>
                    </a:lnTo>
                    <a:lnTo>
                      <a:pt x="126" y="7"/>
                    </a:lnTo>
                    <a:lnTo>
                      <a:pt x="121" y="0"/>
                    </a:lnTo>
                    <a:lnTo>
                      <a:pt x="107" y="17"/>
                    </a:lnTo>
                    <a:lnTo>
                      <a:pt x="104" y="22"/>
                    </a:lnTo>
                    <a:lnTo>
                      <a:pt x="89" y="28"/>
                    </a:lnTo>
                    <a:lnTo>
                      <a:pt x="81" y="36"/>
                    </a:lnTo>
                    <a:lnTo>
                      <a:pt x="75" y="41"/>
                    </a:lnTo>
                    <a:lnTo>
                      <a:pt x="68" y="43"/>
                    </a:lnTo>
                    <a:lnTo>
                      <a:pt x="60" y="45"/>
                    </a:lnTo>
                    <a:lnTo>
                      <a:pt x="55" y="47"/>
                    </a:lnTo>
                    <a:lnTo>
                      <a:pt x="47" y="47"/>
                    </a:lnTo>
                    <a:lnTo>
                      <a:pt x="40" y="51"/>
                    </a:lnTo>
                    <a:lnTo>
                      <a:pt x="27" y="64"/>
                    </a:lnTo>
                    <a:lnTo>
                      <a:pt x="6" y="73"/>
                    </a:lnTo>
                    <a:lnTo>
                      <a:pt x="0" y="77"/>
                    </a:lnTo>
                    <a:lnTo>
                      <a:pt x="4" y="81"/>
                    </a:lnTo>
                    <a:lnTo>
                      <a:pt x="11" y="8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9" name="Freeform 91">
                <a:extLst>
                  <a:ext uri="{FF2B5EF4-FFF2-40B4-BE49-F238E27FC236}">
                    <a16:creationId xmlns:a16="http://schemas.microsoft.com/office/drawing/2014/main" id="{F0FABE4C-A6B1-FC68-D494-DF2A4D975FA7}"/>
                  </a:ext>
                </a:extLst>
              </p:cNvPr>
              <p:cNvSpPr>
                <a:spLocks/>
              </p:cNvSpPr>
              <p:nvPr/>
            </p:nvSpPr>
            <p:spPr bwMode="auto">
              <a:xfrm>
                <a:off x="3957845" y="1848695"/>
                <a:ext cx="6725" cy="14825"/>
              </a:xfrm>
              <a:custGeom>
                <a:avLst/>
                <a:gdLst>
                  <a:gd name="T0" fmla="*/ 2 w 7"/>
                  <a:gd name="T1" fmla="*/ 4 h 17"/>
                  <a:gd name="T2" fmla="*/ 0 w 7"/>
                  <a:gd name="T3" fmla="*/ 10 h 17"/>
                  <a:gd name="T4" fmla="*/ 0 w 7"/>
                  <a:gd name="T5" fmla="*/ 17 h 17"/>
                  <a:gd name="T6" fmla="*/ 7 w 7"/>
                  <a:gd name="T7" fmla="*/ 15 h 17"/>
                  <a:gd name="T8" fmla="*/ 7 w 7"/>
                  <a:gd name="T9" fmla="*/ 2 h 17"/>
                  <a:gd name="T10" fmla="*/ 7 w 7"/>
                  <a:gd name="T11" fmla="*/ 0 h 17"/>
                  <a:gd name="T12" fmla="*/ 2 w 7"/>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2" y="4"/>
                    </a:moveTo>
                    <a:lnTo>
                      <a:pt x="0" y="10"/>
                    </a:lnTo>
                    <a:lnTo>
                      <a:pt x="0" y="17"/>
                    </a:lnTo>
                    <a:lnTo>
                      <a:pt x="7" y="15"/>
                    </a:lnTo>
                    <a:lnTo>
                      <a:pt x="7" y="2"/>
                    </a:lnTo>
                    <a:lnTo>
                      <a:pt x="7" y="0"/>
                    </a:lnTo>
                    <a:lnTo>
                      <a:pt x="2"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0" name="Freeform 96">
                <a:extLst>
                  <a:ext uri="{FF2B5EF4-FFF2-40B4-BE49-F238E27FC236}">
                    <a16:creationId xmlns:a16="http://schemas.microsoft.com/office/drawing/2014/main" id="{D986BAC1-3453-49CE-653A-9B29E11FF2F0}"/>
                  </a:ext>
                </a:extLst>
              </p:cNvPr>
              <p:cNvSpPr>
                <a:spLocks/>
              </p:cNvSpPr>
              <p:nvPr/>
            </p:nvSpPr>
            <p:spPr bwMode="auto">
              <a:xfrm>
                <a:off x="3910771" y="1837358"/>
                <a:ext cx="317988" cy="393290"/>
              </a:xfrm>
              <a:custGeom>
                <a:avLst/>
                <a:gdLst>
                  <a:gd name="T0" fmla="*/ 163 w 331"/>
                  <a:gd name="T1" fmla="*/ 440 h 451"/>
                  <a:gd name="T2" fmla="*/ 272 w 331"/>
                  <a:gd name="T3" fmla="*/ 408 h 451"/>
                  <a:gd name="T4" fmla="*/ 288 w 331"/>
                  <a:gd name="T5" fmla="*/ 359 h 451"/>
                  <a:gd name="T6" fmla="*/ 299 w 331"/>
                  <a:gd name="T7" fmla="*/ 350 h 451"/>
                  <a:gd name="T8" fmla="*/ 308 w 331"/>
                  <a:gd name="T9" fmla="*/ 322 h 451"/>
                  <a:gd name="T10" fmla="*/ 319 w 331"/>
                  <a:gd name="T11" fmla="*/ 316 h 451"/>
                  <a:gd name="T12" fmla="*/ 325 w 331"/>
                  <a:gd name="T13" fmla="*/ 324 h 451"/>
                  <a:gd name="T14" fmla="*/ 329 w 331"/>
                  <a:gd name="T15" fmla="*/ 295 h 451"/>
                  <a:gd name="T16" fmla="*/ 331 w 331"/>
                  <a:gd name="T17" fmla="*/ 273 h 451"/>
                  <a:gd name="T18" fmla="*/ 319 w 331"/>
                  <a:gd name="T19" fmla="*/ 254 h 451"/>
                  <a:gd name="T20" fmla="*/ 308 w 331"/>
                  <a:gd name="T21" fmla="*/ 218 h 451"/>
                  <a:gd name="T22" fmla="*/ 286 w 331"/>
                  <a:gd name="T23" fmla="*/ 171 h 451"/>
                  <a:gd name="T24" fmla="*/ 261 w 331"/>
                  <a:gd name="T25" fmla="*/ 175 h 451"/>
                  <a:gd name="T26" fmla="*/ 241 w 331"/>
                  <a:gd name="T27" fmla="*/ 186 h 451"/>
                  <a:gd name="T28" fmla="*/ 233 w 331"/>
                  <a:gd name="T29" fmla="*/ 211 h 451"/>
                  <a:gd name="T30" fmla="*/ 218 w 331"/>
                  <a:gd name="T31" fmla="*/ 222 h 451"/>
                  <a:gd name="T32" fmla="*/ 201 w 331"/>
                  <a:gd name="T33" fmla="*/ 203 h 451"/>
                  <a:gd name="T34" fmla="*/ 216 w 331"/>
                  <a:gd name="T35" fmla="*/ 183 h 451"/>
                  <a:gd name="T36" fmla="*/ 225 w 331"/>
                  <a:gd name="T37" fmla="*/ 151 h 451"/>
                  <a:gd name="T38" fmla="*/ 237 w 331"/>
                  <a:gd name="T39" fmla="*/ 119 h 451"/>
                  <a:gd name="T40" fmla="*/ 231 w 331"/>
                  <a:gd name="T41" fmla="*/ 85 h 451"/>
                  <a:gd name="T42" fmla="*/ 222 w 331"/>
                  <a:gd name="T43" fmla="*/ 64 h 451"/>
                  <a:gd name="T44" fmla="*/ 225 w 331"/>
                  <a:gd name="T45" fmla="*/ 55 h 451"/>
                  <a:gd name="T46" fmla="*/ 210 w 331"/>
                  <a:gd name="T47" fmla="*/ 36 h 451"/>
                  <a:gd name="T48" fmla="*/ 182 w 331"/>
                  <a:gd name="T49" fmla="*/ 28 h 451"/>
                  <a:gd name="T50" fmla="*/ 162 w 331"/>
                  <a:gd name="T51" fmla="*/ 23 h 451"/>
                  <a:gd name="T52" fmla="*/ 145 w 331"/>
                  <a:gd name="T53" fmla="*/ 12 h 451"/>
                  <a:gd name="T54" fmla="*/ 124 w 331"/>
                  <a:gd name="T55" fmla="*/ 8 h 451"/>
                  <a:gd name="T56" fmla="*/ 105 w 331"/>
                  <a:gd name="T57" fmla="*/ 6 h 451"/>
                  <a:gd name="T58" fmla="*/ 88 w 331"/>
                  <a:gd name="T59" fmla="*/ 25 h 451"/>
                  <a:gd name="T60" fmla="*/ 98 w 331"/>
                  <a:gd name="T61" fmla="*/ 44 h 451"/>
                  <a:gd name="T62" fmla="*/ 81 w 331"/>
                  <a:gd name="T63" fmla="*/ 53 h 451"/>
                  <a:gd name="T64" fmla="*/ 73 w 331"/>
                  <a:gd name="T65" fmla="*/ 87 h 451"/>
                  <a:gd name="T66" fmla="*/ 69 w 331"/>
                  <a:gd name="T67" fmla="*/ 107 h 451"/>
                  <a:gd name="T68" fmla="*/ 66 w 331"/>
                  <a:gd name="T69" fmla="*/ 94 h 451"/>
                  <a:gd name="T70" fmla="*/ 56 w 331"/>
                  <a:gd name="T71" fmla="*/ 115 h 451"/>
                  <a:gd name="T72" fmla="*/ 54 w 331"/>
                  <a:gd name="T73" fmla="*/ 94 h 451"/>
                  <a:gd name="T74" fmla="*/ 53 w 331"/>
                  <a:gd name="T75" fmla="*/ 75 h 451"/>
                  <a:gd name="T76" fmla="*/ 43 w 331"/>
                  <a:gd name="T77" fmla="*/ 96 h 451"/>
                  <a:gd name="T78" fmla="*/ 22 w 331"/>
                  <a:gd name="T79" fmla="*/ 113 h 451"/>
                  <a:gd name="T80" fmla="*/ 11 w 331"/>
                  <a:gd name="T81" fmla="*/ 132 h 451"/>
                  <a:gd name="T82" fmla="*/ 15 w 331"/>
                  <a:gd name="T83" fmla="*/ 164 h 451"/>
                  <a:gd name="T84" fmla="*/ 0 w 331"/>
                  <a:gd name="T85" fmla="*/ 198 h 451"/>
                  <a:gd name="T86" fmla="*/ 9 w 331"/>
                  <a:gd name="T87" fmla="*/ 232 h 451"/>
                  <a:gd name="T88" fmla="*/ 4 w 331"/>
                  <a:gd name="T89" fmla="*/ 252 h 451"/>
                  <a:gd name="T90" fmla="*/ 24 w 331"/>
                  <a:gd name="T91" fmla="*/ 294 h 451"/>
                  <a:gd name="T92" fmla="*/ 39 w 331"/>
                  <a:gd name="T93" fmla="*/ 363 h 451"/>
                  <a:gd name="T94" fmla="*/ 24 w 331"/>
                  <a:gd name="T95" fmla="*/ 408 h 451"/>
                  <a:gd name="T96" fmla="*/ 11 w 331"/>
                  <a:gd name="T97" fmla="*/ 444 h 451"/>
                  <a:gd name="T98" fmla="*/ 6 w 331"/>
                  <a:gd name="T99" fmla="*/ 45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451">
                    <a:moveTo>
                      <a:pt x="43" y="448"/>
                    </a:moveTo>
                    <a:lnTo>
                      <a:pt x="156" y="435"/>
                    </a:lnTo>
                    <a:lnTo>
                      <a:pt x="163" y="440"/>
                    </a:lnTo>
                    <a:lnTo>
                      <a:pt x="237" y="429"/>
                    </a:lnTo>
                    <a:lnTo>
                      <a:pt x="269" y="421"/>
                    </a:lnTo>
                    <a:lnTo>
                      <a:pt x="272" y="408"/>
                    </a:lnTo>
                    <a:lnTo>
                      <a:pt x="286" y="388"/>
                    </a:lnTo>
                    <a:lnTo>
                      <a:pt x="286" y="367"/>
                    </a:lnTo>
                    <a:lnTo>
                      <a:pt x="288" y="359"/>
                    </a:lnTo>
                    <a:lnTo>
                      <a:pt x="289" y="357"/>
                    </a:lnTo>
                    <a:lnTo>
                      <a:pt x="289" y="356"/>
                    </a:lnTo>
                    <a:lnTo>
                      <a:pt x="299" y="350"/>
                    </a:lnTo>
                    <a:lnTo>
                      <a:pt x="303" y="342"/>
                    </a:lnTo>
                    <a:lnTo>
                      <a:pt x="303" y="327"/>
                    </a:lnTo>
                    <a:lnTo>
                      <a:pt x="308" y="322"/>
                    </a:lnTo>
                    <a:lnTo>
                      <a:pt x="308" y="316"/>
                    </a:lnTo>
                    <a:lnTo>
                      <a:pt x="316" y="312"/>
                    </a:lnTo>
                    <a:lnTo>
                      <a:pt x="319" y="316"/>
                    </a:lnTo>
                    <a:lnTo>
                      <a:pt x="321" y="324"/>
                    </a:lnTo>
                    <a:lnTo>
                      <a:pt x="319" y="326"/>
                    </a:lnTo>
                    <a:lnTo>
                      <a:pt x="325" y="324"/>
                    </a:lnTo>
                    <a:lnTo>
                      <a:pt x="329" y="316"/>
                    </a:lnTo>
                    <a:lnTo>
                      <a:pt x="331" y="301"/>
                    </a:lnTo>
                    <a:lnTo>
                      <a:pt x="329" y="295"/>
                    </a:lnTo>
                    <a:lnTo>
                      <a:pt x="329" y="280"/>
                    </a:lnTo>
                    <a:lnTo>
                      <a:pt x="331" y="279"/>
                    </a:lnTo>
                    <a:lnTo>
                      <a:pt x="331" y="273"/>
                    </a:lnTo>
                    <a:lnTo>
                      <a:pt x="331" y="273"/>
                    </a:lnTo>
                    <a:lnTo>
                      <a:pt x="323" y="262"/>
                    </a:lnTo>
                    <a:lnTo>
                      <a:pt x="319" y="254"/>
                    </a:lnTo>
                    <a:lnTo>
                      <a:pt x="316" y="239"/>
                    </a:lnTo>
                    <a:lnTo>
                      <a:pt x="312" y="226"/>
                    </a:lnTo>
                    <a:lnTo>
                      <a:pt x="308" y="218"/>
                    </a:lnTo>
                    <a:lnTo>
                      <a:pt x="301" y="192"/>
                    </a:lnTo>
                    <a:lnTo>
                      <a:pt x="293" y="179"/>
                    </a:lnTo>
                    <a:lnTo>
                      <a:pt x="286" y="171"/>
                    </a:lnTo>
                    <a:lnTo>
                      <a:pt x="280" y="169"/>
                    </a:lnTo>
                    <a:lnTo>
                      <a:pt x="272" y="168"/>
                    </a:lnTo>
                    <a:lnTo>
                      <a:pt x="261" y="175"/>
                    </a:lnTo>
                    <a:lnTo>
                      <a:pt x="256" y="179"/>
                    </a:lnTo>
                    <a:lnTo>
                      <a:pt x="248" y="185"/>
                    </a:lnTo>
                    <a:lnTo>
                      <a:pt x="241" y="186"/>
                    </a:lnTo>
                    <a:lnTo>
                      <a:pt x="242" y="194"/>
                    </a:lnTo>
                    <a:lnTo>
                      <a:pt x="239" y="205"/>
                    </a:lnTo>
                    <a:lnTo>
                      <a:pt x="233" y="211"/>
                    </a:lnTo>
                    <a:lnTo>
                      <a:pt x="229" y="218"/>
                    </a:lnTo>
                    <a:lnTo>
                      <a:pt x="224" y="226"/>
                    </a:lnTo>
                    <a:lnTo>
                      <a:pt x="218" y="222"/>
                    </a:lnTo>
                    <a:lnTo>
                      <a:pt x="210" y="222"/>
                    </a:lnTo>
                    <a:lnTo>
                      <a:pt x="201" y="215"/>
                    </a:lnTo>
                    <a:lnTo>
                      <a:pt x="201" y="203"/>
                    </a:lnTo>
                    <a:lnTo>
                      <a:pt x="203" y="188"/>
                    </a:lnTo>
                    <a:lnTo>
                      <a:pt x="209" y="185"/>
                    </a:lnTo>
                    <a:lnTo>
                      <a:pt x="216" y="183"/>
                    </a:lnTo>
                    <a:lnTo>
                      <a:pt x="224" y="171"/>
                    </a:lnTo>
                    <a:lnTo>
                      <a:pt x="224" y="158"/>
                    </a:lnTo>
                    <a:lnTo>
                      <a:pt x="225" y="151"/>
                    </a:lnTo>
                    <a:lnTo>
                      <a:pt x="233" y="147"/>
                    </a:lnTo>
                    <a:lnTo>
                      <a:pt x="239" y="141"/>
                    </a:lnTo>
                    <a:lnTo>
                      <a:pt x="237" y="119"/>
                    </a:lnTo>
                    <a:lnTo>
                      <a:pt x="237" y="106"/>
                    </a:lnTo>
                    <a:lnTo>
                      <a:pt x="233" y="91"/>
                    </a:lnTo>
                    <a:lnTo>
                      <a:pt x="231" y="85"/>
                    </a:lnTo>
                    <a:lnTo>
                      <a:pt x="224" y="79"/>
                    </a:lnTo>
                    <a:lnTo>
                      <a:pt x="220" y="74"/>
                    </a:lnTo>
                    <a:lnTo>
                      <a:pt x="222" y="64"/>
                    </a:lnTo>
                    <a:lnTo>
                      <a:pt x="229" y="64"/>
                    </a:lnTo>
                    <a:lnTo>
                      <a:pt x="229" y="57"/>
                    </a:lnTo>
                    <a:lnTo>
                      <a:pt x="225" y="55"/>
                    </a:lnTo>
                    <a:lnTo>
                      <a:pt x="220" y="47"/>
                    </a:lnTo>
                    <a:lnTo>
                      <a:pt x="218" y="42"/>
                    </a:lnTo>
                    <a:lnTo>
                      <a:pt x="210" y="36"/>
                    </a:lnTo>
                    <a:lnTo>
                      <a:pt x="203" y="36"/>
                    </a:lnTo>
                    <a:lnTo>
                      <a:pt x="195" y="32"/>
                    </a:lnTo>
                    <a:lnTo>
                      <a:pt x="182" y="28"/>
                    </a:lnTo>
                    <a:lnTo>
                      <a:pt x="175" y="25"/>
                    </a:lnTo>
                    <a:lnTo>
                      <a:pt x="167" y="25"/>
                    </a:lnTo>
                    <a:lnTo>
                      <a:pt x="162" y="23"/>
                    </a:lnTo>
                    <a:lnTo>
                      <a:pt x="158" y="17"/>
                    </a:lnTo>
                    <a:lnTo>
                      <a:pt x="150" y="13"/>
                    </a:lnTo>
                    <a:lnTo>
                      <a:pt x="145" y="12"/>
                    </a:lnTo>
                    <a:lnTo>
                      <a:pt x="137" y="12"/>
                    </a:lnTo>
                    <a:lnTo>
                      <a:pt x="131" y="12"/>
                    </a:lnTo>
                    <a:lnTo>
                      <a:pt x="124" y="8"/>
                    </a:lnTo>
                    <a:lnTo>
                      <a:pt x="118" y="6"/>
                    </a:lnTo>
                    <a:lnTo>
                      <a:pt x="111" y="0"/>
                    </a:lnTo>
                    <a:lnTo>
                      <a:pt x="105" y="6"/>
                    </a:lnTo>
                    <a:lnTo>
                      <a:pt x="98" y="10"/>
                    </a:lnTo>
                    <a:lnTo>
                      <a:pt x="94" y="17"/>
                    </a:lnTo>
                    <a:lnTo>
                      <a:pt x="88" y="25"/>
                    </a:lnTo>
                    <a:lnTo>
                      <a:pt x="88" y="32"/>
                    </a:lnTo>
                    <a:lnTo>
                      <a:pt x="90" y="38"/>
                    </a:lnTo>
                    <a:lnTo>
                      <a:pt x="98" y="44"/>
                    </a:lnTo>
                    <a:lnTo>
                      <a:pt x="98" y="49"/>
                    </a:lnTo>
                    <a:lnTo>
                      <a:pt x="88" y="49"/>
                    </a:lnTo>
                    <a:lnTo>
                      <a:pt x="81" y="53"/>
                    </a:lnTo>
                    <a:lnTo>
                      <a:pt x="75" y="59"/>
                    </a:lnTo>
                    <a:lnTo>
                      <a:pt x="69" y="64"/>
                    </a:lnTo>
                    <a:lnTo>
                      <a:pt x="73" y="87"/>
                    </a:lnTo>
                    <a:lnTo>
                      <a:pt x="73" y="94"/>
                    </a:lnTo>
                    <a:lnTo>
                      <a:pt x="71" y="100"/>
                    </a:lnTo>
                    <a:lnTo>
                      <a:pt x="69" y="107"/>
                    </a:lnTo>
                    <a:lnTo>
                      <a:pt x="64" y="115"/>
                    </a:lnTo>
                    <a:lnTo>
                      <a:pt x="66" y="107"/>
                    </a:lnTo>
                    <a:lnTo>
                      <a:pt x="66" y="94"/>
                    </a:lnTo>
                    <a:lnTo>
                      <a:pt x="64" y="94"/>
                    </a:lnTo>
                    <a:lnTo>
                      <a:pt x="62" y="109"/>
                    </a:lnTo>
                    <a:lnTo>
                      <a:pt x="56" y="115"/>
                    </a:lnTo>
                    <a:lnTo>
                      <a:pt x="56" y="109"/>
                    </a:lnTo>
                    <a:lnTo>
                      <a:pt x="58" y="102"/>
                    </a:lnTo>
                    <a:lnTo>
                      <a:pt x="54" y="94"/>
                    </a:lnTo>
                    <a:lnTo>
                      <a:pt x="56" y="91"/>
                    </a:lnTo>
                    <a:lnTo>
                      <a:pt x="58" y="70"/>
                    </a:lnTo>
                    <a:lnTo>
                      <a:pt x="53" y="75"/>
                    </a:lnTo>
                    <a:lnTo>
                      <a:pt x="49" y="83"/>
                    </a:lnTo>
                    <a:lnTo>
                      <a:pt x="45" y="89"/>
                    </a:lnTo>
                    <a:lnTo>
                      <a:pt x="43" y="96"/>
                    </a:lnTo>
                    <a:lnTo>
                      <a:pt x="39" y="102"/>
                    </a:lnTo>
                    <a:lnTo>
                      <a:pt x="32" y="100"/>
                    </a:lnTo>
                    <a:lnTo>
                      <a:pt x="22" y="113"/>
                    </a:lnTo>
                    <a:lnTo>
                      <a:pt x="24" y="119"/>
                    </a:lnTo>
                    <a:lnTo>
                      <a:pt x="19" y="126"/>
                    </a:lnTo>
                    <a:lnTo>
                      <a:pt x="11" y="132"/>
                    </a:lnTo>
                    <a:lnTo>
                      <a:pt x="15" y="145"/>
                    </a:lnTo>
                    <a:lnTo>
                      <a:pt x="13" y="156"/>
                    </a:lnTo>
                    <a:lnTo>
                      <a:pt x="15" y="164"/>
                    </a:lnTo>
                    <a:lnTo>
                      <a:pt x="15" y="171"/>
                    </a:lnTo>
                    <a:lnTo>
                      <a:pt x="7" y="192"/>
                    </a:lnTo>
                    <a:lnTo>
                      <a:pt x="0" y="198"/>
                    </a:lnTo>
                    <a:lnTo>
                      <a:pt x="0" y="205"/>
                    </a:lnTo>
                    <a:lnTo>
                      <a:pt x="4" y="211"/>
                    </a:lnTo>
                    <a:lnTo>
                      <a:pt x="9" y="232"/>
                    </a:lnTo>
                    <a:lnTo>
                      <a:pt x="6" y="239"/>
                    </a:lnTo>
                    <a:lnTo>
                      <a:pt x="2" y="247"/>
                    </a:lnTo>
                    <a:lnTo>
                      <a:pt x="4" y="252"/>
                    </a:lnTo>
                    <a:lnTo>
                      <a:pt x="22" y="290"/>
                    </a:lnTo>
                    <a:lnTo>
                      <a:pt x="30" y="286"/>
                    </a:lnTo>
                    <a:lnTo>
                      <a:pt x="24" y="294"/>
                    </a:lnTo>
                    <a:lnTo>
                      <a:pt x="34" y="314"/>
                    </a:lnTo>
                    <a:lnTo>
                      <a:pt x="39" y="342"/>
                    </a:lnTo>
                    <a:lnTo>
                      <a:pt x="39" y="363"/>
                    </a:lnTo>
                    <a:lnTo>
                      <a:pt x="34" y="388"/>
                    </a:lnTo>
                    <a:lnTo>
                      <a:pt x="32" y="395"/>
                    </a:lnTo>
                    <a:lnTo>
                      <a:pt x="24" y="408"/>
                    </a:lnTo>
                    <a:lnTo>
                      <a:pt x="19" y="429"/>
                    </a:lnTo>
                    <a:lnTo>
                      <a:pt x="15" y="436"/>
                    </a:lnTo>
                    <a:lnTo>
                      <a:pt x="11" y="444"/>
                    </a:lnTo>
                    <a:lnTo>
                      <a:pt x="4" y="450"/>
                    </a:lnTo>
                    <a:lnTo>
                      <a:pt x="2" y="451"/>
                    </a:lnTo>
                    <a:lnTo>
                      <a:pt x="6" y="451"/>
                    </a:lnTo>
                    <a:lnTo>
                      <a:pt x="43" y="44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201" name="Freeform 126">
              <a:extLst>
                <a:ext uri="{FF2B5EF4-FFF2-40B4-BE49-F238E27FC236}">
                  <a16:creationId xmlns:a16="http://schemas.microsoft.com/office/drawing/2014/main" id="{D9A59236-CFDE-8D7E-667B-E723610190F8}"/>
                </a:ext>
              </a:extLst>
            </p:cNvPr>
            <p:cNvSpPr>
              <a:spLocks/>
            </p:cNvSpPr>
            <p:nvPr/>
          </p:nvSpPr>
          <p:spPr bwMode="auto">
            <a:xfrm>
              <a:off x="4597211" y="2165867"/>
              <a:ext cx="583210" cy="345442"/>
            </a:xfrm>
            <a:custGeom>
              <a:avLst/>
              <a:gdLst>
                <a:gd name="T0" fmla="*/ 478 w 495"/>
                <a:gd name="T1" fmla="*/ 203 h 323"/>
                <a:gd name="T2" fmla="*/ 491 w 495"/>
                <a:gd name="T3" fmla="*/ 188 h 323"/>
                <a:gd name="T4" fmla="*/ 478 w 495"/>
                <a:gd name="T5" fmla="*/ 169 h 323"/>
                <a:gd name="T6" fmla="*/ 468 w 495"/>
                <a:gd name="T7" fmla="*/ 161 h 323"/>
                <a:gd name="T8" fmla="*/ 461 w 495"/>
                <a:gd name="T9" fmla="*/ 150 h 323"/>
                <a:gd name="T10" fmla="*/ 448 w 495"/>
                <a:gd name="T11" fmla="*/ 141 h 323"/>
                <a:gd name="T12" fmla="*/ 449 w 495"/>
                <a:gd name="T13" fmla="*/ 122 h 323"/>
                <a:gd name="T14" fmla="*/ 449 w 495"/>
                <a:gd name="T15" fmla="*/ 109 h 323"/>
                <a:gd name="T16" fmla="*/ 444 w 495"/>
                <a:gd name="T17" fmla="*/ 103 h 323"/>
                <a:gd name="T18" fmla="*/ 459 w 495"/>
                <a:gd name="T19" fmla="*/ 79 h 323"/>
                <a:gd name="T20" fmla="*/ 461 w 495"/>
                <a:gd name="T21" fmla="*/ 65 h 323"/>
                <a:gd name="T22" fmla="*/ 468 w 495"/>
                <a:gd name="T23" fmla="*/ 54 h 323"/>
                <a:gd name="T24" fmla="*/ 453 w 495"/>
                <a:gd name="T25" fmla="*/ 49 h 323"/>
                <a:gd name="T26" fmla="*/ 434 w 495"/>
                <a:gd name="T27" fmla="*/ 37 h 323"/>
                <a:gd name="T28" fmla="*/ 427 w 495"/>
                <a:gd name="T29" fmla="*/ 15 h 323"/>
                <a:gd name="T30" fmla="*/ 414 w 495"/>
                <a:gd name="T31" fmla="*/ 11 h 323"/>
                <a:gd name="T32" fmla="*/ 402 w 495"/>
                <a:gd name="T33" fmla="*/ 2 h 323"/>
                <a:gd name="T34" fmla="*/ 329 w 495"/>
                <a:gd name="T35" fmla="*/ 17 h 323"/>
                <a:gd name="T36" fmla="*/ 122 w 495"/>
                <a:gd name="T37" fmla="*/ 58 h 323"/>
                <a:gd name="T38" fmla="*/ 55 w 495"/>
                <a:gd name="T39" fmla="*/ 45 h 323"/>
                <a:gd name="T40" fmla="*/ 30 w 495"/>
                <a:gd name="T41" fmla="*/ 60 h 323"/>
                <a:gd name="T42" fmla="*/ 23 w 495"/>
                <a:gd name="T43" fmla="*/ 65 h 323"/>
                <a:gd name="T44" fmla="*/ 0 w 495"/>
                <a:gd name="T45" fmla="*/ 82 h 323"/>
                <a:gd name="T46" fmla="*/ 25 w 495"/>
                <a:gd name="T47" fmla="*/ 225 h 323"/>
                <a:gd name="T48" fmla="*/ 126 w 495"/>
                <a:gd name="T49" fmla="*/ 308 h 323"/>
                <a:gd name="T50" fmla="*/ 421 w 495"/>
                <a:gd name="T51" fmla="*/ 248 h 323"/>
                <a:gd name="T52" fmla="*/ 429 w 495"/>
                <a:gd name="T53" fmla="*/ 235 h 323"/>
                <a:gd name="T54" fmla="*/ 442 w 495"/>
                <a:gd name="T55" fmla="*/ 229 h 323"/>
                <a:gd name="T56" fmla="*/ 449 w 495"/>
                <a:gd name="T57" fmla="*/ 233 h 323"/>
                <a:gd name="T58" fmla="*/ 463 w 495"/>
                <a:gd name="T59" fmla="*/ 223 h 323"/>
                <a:gd name="T60" fmla="*/ 470 w 495"/>
                <a:gd name="T61" fmla="*/ 210 h 323"/>
                <a:gd name="T62" fmla="*/ 476 w 495"/>
                <a:gd name="T63" fmla="*/ 20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5" h="323">
                  <a:moveTo>
                    <a:pt x="476" y="203"/>
                  </a:moveTo>
                  <a:lnTo>
                    <a:pt x="478" y="203"/>
                  </a:lnTo>
                  <a:lnTo>
                    <a:pt x="483" y="195"/>
                  </a:lnTo>
                  <a:lnTo>
                    <a:pt x="491" y="188"/>
                  </a:lnTo>
                  <a:lnTo>
                    <a:pt x="495" y="182"/>
                  </a:lnTo>
                  <a:lnTo>
                    <a:pt x="478" y="169"/>
                  </a:lnTo>
                  <a:lnTo>
                    <a:pt x="472" y="163"/>
                  </a:lnTo>
                  <a:lnTo>
                    <a:pt x="468" y="161"/>
                  </a:lnTo>
                  <a:lnTo>
                    <a:pt x="461" y="158"/>
                  </a:lnTo>
                  <a:lnTo>
                    <a:pt x="461" y="150"/>
                  </a:lnTo>
                  <a:lnTo>
                    <a:pt x="453" y="148"/>
                  </a:lnTo>
                  <a:lnTo>
                    <a:pt x="448" y="141"/>
                  </a:lnTo>
                  <a:lnTo>
                    <a:pt x="444" y="129"/>
                  </a:lnTo>
                  <a:lnTo>
                    <a:pt x="449" y="122"/>
                  </a:lnTo>
                  <a:lnTo>
                    <a:pt x="451" y="116"/>
                  </a:lnTo>
                  <a:lnTo>
                    <a:pt x="449" y="109"/>
                  </a:lnTo>
                  <a:lnTo>
                    <a:pt x="446" y="107"/>
                  </a:lnTo>
                  <a:lnTo>
                    <a:pt x="444" y="103"/>
                  </a:lnTo>
                  <a:lnTo>
                    <a:pt x="449" y="96"/>
                  </a:lnTo>
                  <a:lnTo>
                    <a:pt x="459" y="79"/>
                  </a:lnTo>
                  <a:lnTo>
                    <a:pt x="459" y="71"/>
                  </a:lnTo>
                  <a:lnTo>
                    <a:pt x="461" y="65"/>
                  </a:lnTo>
                  <a:lnTo>
                    <a:pt x="468" y="56"/>
                  </a:lnTo>
                  <a:lnTo>
                    <a:pt x="468" y="54"/>
                  </a:lnTo>
                  <a:lnTo>
                    <a:pt x="461" y="50"/>
                  </a:lnTo>
                  <a:lnTo>
                    <a:pt x="453" y="49"/>
                  </a:lnTo>
                  <a:lnTo>
                    <a:pt x="440" y="45"/>
                  </a:lnTo>
                  <a:lnTo>
                    <a:pt x="434" y="37"/>
                  </a:lnTo>
                  <a:lnTo>
                    <a:pt x="433" y="30"/>
                  </a:lnTo>
                  <a:lnTo>
                    <a:pt x="427" y="15"/>
                  </a:lnTo>
                  <a:lnTo>
                    <a:pt x="419" y="9"/>
                  </a:lnTo>
                  <a:lnTo>
                    <a:pt x="414" y="11"/>
                  </a:lnTo>
                  <a:lnTo>
                    <a:pt x="410" y="3"/>
                  </a:lnTo>
                  <a:lnTo>
                    <a:pt x="402" y="2"/>
                  </a:lnTo>
                  <a:lnTo>
                    <a:pt x="402" y="0"/>
                  </a:lnTo>
                  <a:lnTo>
                    <a:pt x="329" y="17"/>
                  </a:lnTo>
                  <a:lnTo>
                    <a:pt x="220" y="39"/>
                  </a:lnTo>
                  <a:lnTo>
                    <a:pt x="122" y="58"/>
                  </a:lnTo>
                  <a:lnTo>
                    <a:pt x="58" y="69"/>
                  </a:lnTo>
                  <a:lnTo>
                    <a:pt x="55" y="45"/>
                  </a:lnTo>
                  <a:lnTo>
                    <a:pt x="53" y="43"/>
                  </a:lnTo>
                  <a:lnTo>
                    <a:pt x="30" y="60"/>
                  </a:lnTo>
                  <a:lnTo>
                    <a:pt x="30" y="58"/>
                  </a:lnTo>
                  <a:lnTo>
                    <a:pt x="23" y="65"/>
                  </a:lnTo>
                  <a:lnTo>
                    <a:pt x="10" y="77"/>
                  </a:lnTo>
                  <a:lnTo>
                    <a:pt x="0" y="82"/>
                  </a:lnTo>
                  <a:lnTo>
                    <a:pt x="0" y="86"/>
                  </a:lnTo>
                  <a:lnTo>
                    <a:pt x="25" y="225"/>
                  </a:lnTo>
                  <a:lnTo>
                    <a:pt x="42" y="323"/>
                  </a:lnTo>
                  <a:lnTo>
                    <a:pt x="126" y="308"/>
                  </a:lnTo>
                  <a:lnTo>
                    <a:pt x="265" y="282"/>
                  </a:lnTo>
                  <a:lnTo>
                    <a:pt x="421" y="248"/>
                  </a:lnTo>
                  <a:lnTo>
                    <a:pt x="425" y="242"/>
                  </a:lnTo>
                  <a:lnTo>
                    <a:pt x="429" y="235"/>
                  </a:lnTo>
                  <a:lnTo>
                    <a:pt x="434" y="231"/>
                  </a:lnTo>
                  <a:lnTo>
                    <a:pt x="442" y="229"/>
                  </a:lnTo>
                  <a:lnTo>
                    <a:pt x="448" y="231"/>
                  </a:lnTo>
                  <a:lnTo>
                    <a:pt x="449" y="233"/>
                  </a:lnTo>
                  <a:lnTo>
                    <a:pt x="455" y="225"/>
                  </a:lnTo>
                  <a:lnTo>
                    <a:pt x="463" y="223"/>
                  </a:lnTo>
                  <a:lnTo>
                    <a:pt x="470" y="218"/>
                  </a:lnTo>
                  <a:lnTo>
                    <a:pt x="470" y="210"/>
                  </a:lnTo>
                  <a:lnTo>
                    <a:pt x="474" y="205"/>
                  </a:lnTo>
                  <a:lnTo>
                    <a:pt x="476" y="205"/>
                  </a:lnTo>
                  <a:lnTo>
                    <a:pt x="476" y="203"/>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2" name="Freeform 130">
              <a:extLst>
                <a:ext uri="{FF2B5EF4-FFF2-40B4-BE49-F238E27FC236}">
                  <a16:creationId xmlns:a16="http://schemas.microsoft.com/office/drawing/2014/main" id="{81B6FA03-8F00-3B9E-2A41-626F01F7A8C4}"/>
                </a:ext>
              </a:extLst>
            </p:cNvPr>
            <p:cNvSpPr>
              <a:spLocks/>
            </p:cNvSpPr>
            <p:nvPr/>
          </p:nvSpPr>
          <p:spPr bwMode="auto">
            <a:xfrm>
              <a:off x="5093233" y="2410777"/>
              <a:ext cx="108394" cy="162561"/>
            </a:xfrm>
            <a:custGeom>
              <a:avLst/>
              <a:gdLst>
                <a:gd name="T0" fmla="*/ 21 w 92"/>
                <a:gd name="T1" fmla="*/ 0 h 152"/>
                <a:gd name="T2" fmla="*/ 13 w 92"/>
                <a:gd name="T3" fmla="*/ 2 h 152"/>
                <a:gd name="T4" fmla="*/ 8 w 92"/>
                <a:gd name="T5" fmla="*/ 6 h 152"/>
                <a:gd name="T6" fmla="*/ 4 w 92"/>
                <a:gd name="T7" fmla="*/ 13 h 152"/>
                <a:gd name="T8" fmla="*/ 0 w 92"/>
                <a:gd name="T9" fmla="*/ 19 h 152"/>
                <a:gd name="T10" fmla="*/ 23 w 92"/>
                <a:gd name="T11" fmla="*/ 98 h 152"/>
                <a:gd name="T12" fmla="*/ 34 w 92"/>
                <a:gd name="T13" fmla="*/ 145 h 152"/>
                <a:gd name="T14" fmla="*/ 40 w 92"/>
                <a:gd name="T15" fmla="*/ 152 h 152"/>
                <a:gd name="T16" fmla="*/ 89 w 92"/>
                <a:gd name="T17" fmla="*/ 141 h 152"/>
                <a:gd name="T18" fmla="*/ 90 w 92"/>
                <a:gd name="T19" fmla="*/ 139 h 152"/>
                <a:gd name="T20" fmla="*/ 92 w 92"/>
                <a:gd name="T21" fmla="*/ 139 h 152"/>
                <a:gd name="T22" fmla="*/ 87 w 92"/>
                <a:gd name="T23" fmla="*/ 126 h 152"/>
                <a:gd name="T24" fmla="*/ 79 w 92"/>
                <a:gd name="T25" fmla="*/ 128 h 152"/>
                <a:gd name="T26" fmla="*/ 77 w 92"/>
                <a:gd name="T27" fmla="*/ 130 h 152"/>
                <a:gd name="T28" fmla="*/ 83 w 92"/>
                <a:gd name="T29" fmla="*/ 122 h 152"/>
                <a:gd name="T30" fmla="*/ 79 w 92"/>
                <a:gd name="T31" fmla="*/ 120 h 152"/>
                <a:gd name="T32" fmla="*/ 79 w 92"/>
                <a:gd name="T33" fmla="*/ 115 h 152"/>
                <a:gd name="T34" fmla="*/ 81 w 92"/>
                <a:gd name="T35" fmla="*/ 107 h 152"/>
                <a:gd name="T36" fmla="*/ 79 w 92"/>
                <a:gd name="T37" fmla="*/ 103 h 152"/>
                <a:gd name="T38" fmla="*/ 72 w 92"/>
                <a:gd name="T39" fmla="*/ 105 h 152"/>
                <a:gd name="T40" fmla="*/ 59 w 92"/>
                <a:gd name="T41" fmla="*/ 94 h 152"/>
                <a:gd name="T42" fmla="*/ 57 w 92"/>
                <a:gd name="T43" fmla="*/ 86 h 152"/>
                <a:gd name="T44" fmla="*/ 49 w 92"/>
                <a:gd name="T45" fmla="*/ 81 h 152"/>
                <a:gd name="T46" fmla="*/ 45 w 92"/>
                <a:gd name="T47" fmla="*/ 71 h 152"/>
                <a:gd name="T48" fmla="*/ 43 w 92"/>
                <a:gd name="T49" fmla="*/ 64 h 152"/>
                <a:gd name="T50" fmla="*/ 40 w 92"/>
                <a:gd name="T51" fmla="*/ 56 h 152"/>
                <a:gd name="T52" fmla="*/ 32 w 92"/>
                <a:gd name="T53" fmla="*/ 51 h 152"/>
                <a:gd name="T54" fmla="*/ 27 w 92"/>
                <a:gd name="T55" fmla="*/ 45 h 152"/>
                <a:gd name="T56" fmla="*/ 23 w 92"/>
                <a:gd name="T57" fmla="*/ 38 h 152"/>
                <a:gd name="T58" fmla="*/ 23 w 92"/>
                <a:gd name="T59" fmla="*/ 32 h 152"/>
                <a:gd name="T60" fmla="*/ 19 w 92"/>
                <a:gd name="T61" fmla="*/ 24 h 152"/>
                <a:gd name="T62" fmla="*/ 21 w 92"/>
                <a:gd name="T63" fmla="*/ 21 h 152"/>
                <a:gd name="T64" fmla="*/ 25 w 92"/>
                <a:gd name="T65" fmla="*/ 13 h 152"/>
                <a:gd name="T66" fmla="*/ 25 w 92"/>
                <a:gd name="T67" fmla="*/ 6 h 152"/>
                <a:gd name="T68" fmla="*/ 28 w 92"/>
                <a:gd name="T69" fmla="*/ 4 h 152"/>
                <a:gd name="T70" fmla="*/ 27 w 92"/>
                <a:gd name="T71" fmla="*/ 2 h 152"/>
                <a:gd name="T72" fmla="*/ 21 w 92"/>
                <a:gd name="T7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152">
                  <a:moveTo>
                    <a:pt x="21" y="0"/>
                  </a:moveTo>
                  <a:lnTo>
                    <a:pt x="13" y="2"/>
                  </a:lnTo>
                  <a:lnTo>
                    <a:pt x="8" y="6"/>
                  </a:lnTo>
                  <a:lnTo>
                    <a:pt x="4" y="13"/>
                  </a:lnTo>
                  <a:lnTo>
                    <a:pt x="0" y="19"/>
                  </a:lnTo>
                  <a:lnTo>
                    <a:pt x="23" y="98"/>
                  </a:lnTo>
                  <a:lnTo>
                    <a:pt x="34" y="145"/>
                  </a:lnTo>
                  <a:lnTo>
                    <a:pt x="40" y="152"/>
                  </a:lnTo>
                  <a:lnTo>
                    <a:pt x="89" y="141"/>
                  </a:lnTo>
                  <a:lnTo>
                    <a:pt x="90" y="139"/>
                  </a:lnTo>
                  <a:lnTo>
                    <a:pt x="92" y="139"/>
                  </a:lnTo>
                  <a:lnTo>
                    <a:pt x="87" y="126"/>
                  </a:lnTo>
                  <a:lnTo>
                    <a:pt x="79" y="128"/>
                  </a:lnTo>
                  <a:lnTo>
                    <a:pt x="77" y="130"/>
                  </a:lnTo>
                  <a:lnTo>
                    <a:pt x="83" y="122"/>
                  </a:lnTo>
                  <a:lnTo>
                    <a:pt x="79" y="120"/>
                  </a:lnTo>
                  <a:lnTo>
                    <a:pt x="79" y="115"/>
                  </a:lnTo>
                  <a:lnTo>
                    <a:pt x="81" y="107"/>
                  </a:lnTo>
                  <a:lnTo>
                    <a:pt x="79" y="103"/>
                  </a:lnTo>
                  <a:lnTo>
                    <a:pt x="72" y="105"/>
                  </a:lnTo>
                  <a:lnTo>
                    <a:pt x="59" y="94"/>
                  </a:lnTo>
                  <a:lnTo>
                    <a:pt x="57" y="86"/>
                  </a:lnTo>
                  <a:lnTo>
                    <a:pt x="49" y="81"/>
                  </a:lnTo>
                  <a:lnTo>
                    <a:pt x="45" y="71"/>
                  </a:lnTo>
                  <a:lnTo>
                    <a:pt x="43" y="64"/>
                  </a:lnTo>
                  <a:lnTo>
                    <a:pt x="40" y="56"/>
                  </a:lnTo>
                  <a:lnTo>
                    <a:pt x="32" y="51"/>
                  </a:lnTo>
                  <a:lnTo>
                    <a:pt x="27" y="45"/>
                  </a:lnTo>
                  <a:lnTo>
                    <a:pt x="23" y="38"/>
                  </a:lnTo>
                  <a:lnTo>
                    <a:pt x="23" y="32"/>
                  </a:lnTo>
                  <a:lnTo>
                    <a:pt x="19" y="24"/>
                  </a:lnTo>
                  <a:lnTo>
                    <a:pt x="21" y="21"/>
                  </a:lnTo>
                  <a:lnTo>
                    <a:pt x="25" y="13"/>
                  </a:lnTo>
                  <a:lnTo>
                    <a:pt x="25" y="6"/>
                  </a:lnTo>
                  <a:lnTo>
                    <a:pt x="28" y="4"/>
                  </a:lnTo>
                  <a:lnTo>
                    <a:pt x="27" y="2"/>
                  </a:lnTo>
                  <a:lnTo>
                    <a:pt x="21"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3" name="Freeform 133">
              <a:extLst>
                <a:ext uri="{FF2B5EF4-FFF2-40B4-BE49-F238E27FC236}">
                  <a16:creationId xmlns:a16="http://schemas.microsoft.com/office/drawing/2014/main" id="{C3A3E9AC-406E-1662-454D-3017D7E30AE6}"/>
                </a:ext>
              </a:extLst>
            </p:cNvPr>
            <p:cNvSpPr>
              <a:spLocks/>
            </p:cNvSpPr>
            <p:nvPr/>
          </p:nvSpPr>
          <p:spPr bwMode="auto">
            <a:xfrm>
              <a:off x="5160391" y="1750907"/>
              <a:ext cx="168483" cy="287691"/>
            </a:xfrm>
            <a:custGeom>
              <a:avLst/>
              <a:gdLst>
                <a:gd name="T0" fmla="*/ 2 w 143"/>
                <a:gd name="T1" fmla="*/ 44 h 269"/>
                <a:gd name="T2" fmla="*/ 2 w 143"/>
                <a:gd name="T3" fmla="*/ 51 h 269"/>
                <a:gd name="T4" fmla="*/ 7 w 143"/>
                <a:gd name="T5" fmla="*/ 59 h 269"/>
                <a:gd name="T6" fmla="*/ 7 w 143"/>
                <a:gd name="T7" fmla="*/ 76 h 269"/>
                <a:gd name="T8" fmla="*/ 9 w 143"/>
                <a:gd name="T9" fmla="*/ 83 h 269"/>
                <a:gd name="T10" fmla="*/ 17 w 143"/>
                <a:gd name="T11" fmla="*/ 89 h 269"/>
                <a:gd name="T12" fmla="*/ 18 w 143"/>
                <a:gd name="T13" fmla="*/ 96 h 269"/>
                <a:gd name="T14" fmla="*/ 18 w 143"/>
                <a:gd name="T15" fmla="*/ 102 h 269"/>
                <a:gd name="T16" fmla="*/ 20 w 143"/>
                <a:gd name="T17" fmla="*/ 109 h 269"/>
                <a:gd name="T18" fmla="*/ 20 w 143"/>
                <a:gd name="T19" fmla="*/ 117 h 269"/>
                <a:gd name="T20" fmla="*/ 18 w 143"/>
                <a:gd name="T21" fmla="*/ 121 h 269"/>
                <a:gd name="T22" fmla="*/ 18 w 143"/>
                <a:gd name="T23" fmla="*/ 134 h 269"/>
                <a:gd name="T24" fmla="*/ 22 w 143"/>
                <a:gd name="T25" fmla="*/ 147 h 269"/>
                <a:gd name="T26" fmla="*/ 28 w 143"/>
                <a:gd name="T27" fmla="*/ 155 h 269"/>
                <a:gd name="T28" fmla="*/ 32 w 143"/>
                <a:gd name="T29" fmla="*/ 168 h 269"/>
                <a:gd name="T30" fmla="*/ 30 w 143"/>
                <a:gd name="T31" fmla="*/ 181 h 269"/>
                <a:gd name="T32" fmla="*/ 33 w 143"/>
                <a:gd name="T33" fmla="*/ 188 h 269"/>
                <a:gd name="T34" fmla="*/ 35 w 143"/>
                <a:gd name="T35" fmla="*/ 179 h 269"/>
                <a:gd name="T36" fmla="*/ 47 w 143"/>
                <a:gd name="T37" fmla="*/ 188 h 269"/>
                <a:gd name="T38" fmla="*/ 62 w 143"/>
                <a:gd name="T39" fmla="*/ 258 h 269"/>
                <a:gd name="T40" fmla="*/ 62 w 143"/>
                <a:gd name="T41" fmla="*/ 264 h 269"/>
                <a:gd name="T42" fmla="*/ 65 w 143"/>
                <a:gd name="T43" fmla="*/ 269 h 269"/>
                <a:gd name="T44" fmla="*/ 126 w 143"/>
                <a:gd name="T45" fmla="*/ 258 h 269"/>
                <a:gd name="T46" fmla="*/ 120 w 143"/>
                <a:gd name="T47" fmla="*/ 250 h 269"/>
                <a:gd name="T48" fmla="*/ 116 w 143"/>
                <a:gd name="T49" fmla="*/ 243 h 269"/>
                <a:gd name="T50" fmla="*/ 116 w 143"/>
                <a:gd name="T51" fmla="*/ 235 h 269"/>
                <a:gd name="T52" fmla="*/ 120 w 143"/>
                <a:gd name="T53" fmla="*/ 228 h 269"/>
                <a:gd name="T54" fmla="*/ 114 w 143"/>
                <a:gd name="T55" fmla="*/ 207 h 269"/>
                <a:gd name="T56" fmla="*/ 114 w 143"/>
                <a:gd name="T57" fmla="*/ 194 h 269"/>
                <a:gd name="T58" fmla="*/ 109 w 143"/>
                <a:gd name="T59" fmla="*/ 170 h 269"/>
                <a:gd name="T60" fmla="*/ 112 w 143"/>
                <a:gd name="T61" fmla="*/ 164 h 269"/>
                <a:gd name="T62" fmla="*/ 111 w 143"/>
                <a:gd name="T63" fmla="*/ 153 h 269"/>
                <a:gd name="T64" fmla="*/ 114 w 143"/>
                <a:gd name="T65" fmla="*/ 145 h 269"/>
                <a:gd name="T66" fmla="*/ 116 w 143"/>
                <a:gd name="T67" fmla="*/ 139 h 269"/>
                <a:gd name="T68" fmla="*/ 116 w 143"/>
                <a:gd name="T69" fmla="*/ 132 h 269"/>
                <a:gd name="T70" fmla="*/ 120 w 143"/>
                <a:gd name="T71" fmla="*/ 124 h 269"/>
                <a:gd name="T72" fmla="*/ 118 w 143"/>
                <a:gd name="T73" fmla="*/ 117 h 269"/>
                <a:gd name="T74" fmla="*/ 120 w 143"/>
                <a:gd name="T75" fmla="*/ 106 h 269"/>
                <a:gd name="T76" fmla="*/ 116 w 143"/>
                <a:gd name="T77" fmla="*/ 91 h 269"/>
                <a:gd name="T78" fmla="*/ 116 w 143"/>
                <a:gd name="T79" fmla="*/ 85 h 269"/>
                <a:gd name="T80" fmla="*/ 122 w 143"/>
                <a:gd name="T81" fmla="*/ 77 h 269"/>
                <a:gd name="T82" fmla="*/ 126 w 143"/>
                <a:gd name="T83" fmla="*/ 77 h 269"/>
                <a:gd name="T84" fmla="*/ 137 w 143"/>
                <a:gd name="T85" fmla="*/ 64 h 269"/>
                <a:gd name="T86" fmla="*/ 143 w 143"/>
                <a:gd name="T87" fmla="*/ 53 h 269"/>
                <a:gd name="T88" fmla="*/ 143 w 143"/>
                <a:gd name="T89" fmla="*/ 47 h 269"/>
                <a:gd name="T90" fmla="*/ 141 w 143"/>
                <a:gd name="T91" fmla="*/ 40 h 269"/>
                <a:gd name="T92" fmla="*/ 135 w 143"/>
                <a:gd name="T93" fmla="*/ 34 h 269"/>
                <a:gd name="T94" fmla="*/ 133 w 143"/>
                <a:gd name="T95" fmla="*/ 27 h 269"/>
                <a:gd name="T96" fmla="*/ 137 w 143"/>
                <a:gd name="T97" fmla="*/ 14 h 269"/>
                <a:gd name="T98" fmla="*/ 133 w 143"/>
                <a:gd name="T99" fmla="*/ 2 h 269"/>
                <a:gd name="T100" fmla="*/ 135 w 143"/>
                <a:gd name="T101" fmla="*/ 0 h 269"/>
                <a:gd name="T102" fmla="*/ 26 w 143"/>
                <a:gd name="T103" fmla="*/ 29 h 269"/>
                <a:gd name="T104" fmla="*/ 0 w 143"/>
                <a:gd name="T105" fmla="*/ 36 h 269"/>
                <a:gd name="T106" fmla="*/ 0 w 143"/>
                <a:gd name="T107" fmla="*/ 40 h 269"/>
                <a:gd name="T108" fmla="*/ 2 w 143"/>
                <a:gd name="T109" fmla="*/ 4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3" h="269">
                  <a:moveTo>
                    <a:pt x="2" y="44"/>
                  </a:moveTo>
                  <a:lnTo>
                    <a:pt x="2" y="51"/>
                  </a:lnTo>
                  <a:lnTo>
                    <a:pt x="7" y="59"/>
                  </a:lnTo>
                  <a:lnTo>
                    <a:pt x="7" y="76"/>
                  </a:lnTo>
                  <a:lnTo>
                    <a:pt x="9" y="83"/>
                  </a:lnTo>
                  <a:lnTo>
                    <a:pt x="17" y="89"/>
                  </a:lnTo>
                  <a:lnTo>
                    <a:pt x="18" y="96"/>
                  </a:lnTo>
                  <a:lnTo>
                    <a:pt x="18" y="102"/>
                  </a:lnTo>
                  <a:lnTo>
                    <a:pt x="20" y="109"/>
                  </a:lnTo>
                  <a:lnTo>
                    <a:pt x="20" y="117"/>
                  </a:lnTo>
                  <a:lnTo>
                    <a:pt x="18" y="121"/>
                  </a:lnTo>
                  <a:lnTo>
                    <a:pt x="18" y="134"/>
                  </a:lnTo>
                  <a:lnTo>
                    <a:pt x="22" y="147"/>
                  </a:lnTo>
                  <a:lnTo>
                    <a:pt x="28" y="155"/>
                  </a:lnTo>
                  <a:lnTo>
                    <a:pt x="32" y="168"/>
                  </a:lnTo>
                  <a:lnTo>
                    <a:pt x="30" y="181"/>
                  </a:lnTo>
                  <a:lnTo>
                    <a:pt x="33" y="188"/>
                  </a:lnTo>
                  <a:lnTo>
                    <a:pt x="35" y="179"/>
                  </a:lnTo>
                  <a:lnTo>
                    <a:pt x="47" y="188"/>
                  </a:lnTo>
                  <a:lnTo>
                    <a:pt x="62" y="258"/>
                  </a:lnTo>
                  <a:lnTo>
                    <a:pt x="62" y="264"/>
                  </a:lnTo>
                  <a:lnTo>
                    <a:pt x="65" y="269"/>
                  </a:lnTo>
                  <a:lnTo>
                    <a:pt x="126" y="258"/>
                  </a:lnTo>
                  <a:lnTo>
                    <a:pt x="120" y="250"/>
                  </a:lnTo>
                  <a:lnTo>
                    <a:pt x="116" y="243"/>
                  </a:lnTo>
                  <a:lnTo>
                    <a:pt x="116" y="235"/>
                  </a:lnTo>
                  <a:lnTo>
                    <a:pt x="120" y="228"/>
                  </a:lnTo>
                  <a:lnTo>
                    <a:pt x="114" y="207"/>
                  </a:lnTo>
                  <a:lnTo>
                    <a:pt x="114" y="194"/>
                  </a:lnTo>
                  <a:lnTo>
                    <a:pt x="109" y="170"/>
                  </a:lnTo>
                  <a:lnTo>
                    <a:pt x="112" y="164"/>
                  </a:lnTo>
                  <a:lnTo>
                    <a:pt x="111" y="153"/>
                  </a:lnTo>
                  <a:lnTo>
                    <a:pt x="114" y="145"/>
                  </a:lnTo>
                  <a:lnTo>
                    <a:pt x="116" y="139"/>
                  </a:lnTo>
                  <a:lnTo>
                    <a:pt x="116" y="132"/>
                  </a:lnTo>
                  <a:lnTo>
                    <a:pt x="120" y="124"/>
                  </a:lnTo>
                  <a:lnTo>
                    <a:pt x="118" y="117"/>
                  </a:lnTo>
                  <a:lnTo>
                    <a:pt x="120" y="106"/>
                  </a:lnTo>
                  <a:lnTo>
                    <a:pt x="116" y="91"/>
                  </a:lnTo>
                  <a:lnTo>
                    <a:pt x="116" y="85"/>
                  </a:lnTo>
                  <a:lnTo>
                    <a:pt x="122" y="77"/>
                  </a:lnTo>
                  <a:lnTo>
                    <a:pt x="126" y="77"/>
                  </a:lnTo>
                  <a:lnTo>
                    <a:pt x="137" y="64"/>
                  </a:lnTo>
                  <a:lnTo>
                    <a:pt x="143" y="53"/>
                  </a:lnTo>
                  <a:lnTo>
                    <a:pt x="143" y="47"/>
                  </a:lnTo>
                  <a:lnTo>
                    <a:pt x="141" y="40"/>
                  </a:lnTo>
                  <a:lnTo>
                    <a:pt x="135" y="34"/>
                  </a:lnTo>
                  <a:lnTo>
                    <a:pt x="133" y="27"/>
                  </a:lnTo>
                  <a:lnTo>
                    <a:pt x="137" y="14"/>
                  </a:lnTo>
                  <a:lnTo>
                    <a:pt x="133" y="2"/>
                  </a:lnTo>
                  <a:lnTo>
                    <a:pt x="135" y="0"/>
                  </a:lnTo>
                  <a:lnTo>
                    <a:pt x="26" y="29"/>
                  </a:lnTo>
                  <a:lnTo>
                    <a:pt x="0" y="36"/>
                  </a:lnTo>
                  <a:lnTo>
                    <a:pt x="0" y="40"/>
                  </a:lnTo>
                  <a:lnTo>
                    <a:pt x="2" y="4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nvGrpSpPr>
            <p:cNvPr id="204" name="Group 60">
              <a:extLst>
                <a:ext uri="{FF2B5EF4-FFF2-40B4-BE49-F238E27FC236}">
                  <a16:creationId xmlns:a16="http://schemas.microsoft.com/office/drawing/2014/main" id="{BEB54413-827F-53EF-B319-329B6566E823}"/>
                </a:ext>
              </a:extLst>
            </p:cNvPr>
            <p:cNvGrpSpPr/>
            <p:nvPr/>
          </p:nvGrpSpPr>
          <p:grpSpPr>
            <a:xfrm>
              <a:off x="4745664" y="2431098"/>
              <a:ext cx="453608" cy="201063"/>
              <a:chOff x="4508320" y="2295180"/>
              <a:chExt cx="369866" cy="163944"/>
            </a:xfrm>
            <a:grpFill/>
            <a:effectLst/>
          </p:grpSpPr>
          <p:sp>
            <p:nvSpPr>
              <p:cNvPr id="250" name="Freeform 127">
                <a:extLst>
                  <a:ext uri="{FF2B5EF4-FFF2-40B4-BE49-F238E27FC236}">
                    <a16:creationId xmlns:a16="http://schemas.microsoft.com/office/drawing/2014/main" id="{E8A30182-6728-4BA4-D73A-1A2995D37A5C}"/>
                  </a:ext>
                </a:extLst>
              </p:cNvPr>
              <p:cNvSpPr>
                <a:spLocks/>
              </p:cNvSpPr>
              <p:nvPr/>
            </p:nvSpPr>
            <p:spPr bwMode="auto">
              <a:xfrm>
                <a:off x="4508320" y="2295180"/>
                <a:ext cx="369866" cy="163944"/>
              </a:xfrm>
              <a:custGeom>
                <a:avLst/>
                <a:gdLst>
                  <a:gd name="T0" fmla="*/ 295 w 385"/>
                  <a:gd name="T1" fmla="*/ 0 h 188"/>
                  <a:gd name="T2" fmla="*/ 10 w 385"/>
                  <a:gd name="T3" fmla="*/ 116 h 188"/>
                  <a:gd name="T4" fmla="*/ 25 w 385"/>
                  <a:gd name="T5" fmla="*/ 96 h 188"/>
                  <a:gd name="T6" fmla="*/ 40 w 385"/>
                  <a:gd name="T7" fmla="*/ 79 h 188"/>
                  <a:gd name="T8" fmla="*/ 57 w 385"/>
                  <a:gd name="T9" fmla="*/ 60 h 188"/>
                  <a:gd name="T10" fmla="*/ 73 w 385"/>
                  <a:gd name="T11" fmla="*/ 67 h 188"/>
                  <a:gd name="T12" fmla="*/ 90 w 385"/>
                  <a:gd name="T13" fmla="*/ 52 h 188"/>
                  <a:gd name="T14" fmla="*/ 107 w 385"/>
                  <a:gd name="T15" fmla="*/ 43 h 188"/>
                  <a:gd name="T16" fmla="*/ 135 w 385"/>
                  <a:gd name="T17" fmla="*/ 49 h 188"/>
                  <a:gd name="T18" fmla="*/ 139 w 385"/>
                  <a:gd name="T19" fmla="*/ 58 h 188"/>
                  <a:gd name="T20" fmla="*/ 149 w 385"/>
                  <a:gd name="T21" fmla="*/ 75 h 188"/>
                  <a:gd name="T22" fmla="*/ 173 w 385"/>
                  <a:gd name="T23" fmla="*/ 86 h 188"/>
                  <a:gd name="T24" fmla="*/ 188 w 385"/>
                  <a:gd name="T25" fmla="*/ 98 h 188"/>
                  <a:gd name="T26" fmla="*/ 207 w 385"/>
                  <a:gd name="T27" fmla="*/ 105 h 188"/>
                  <a:gd name="T28" fmla="*/ 222 w 385"/>
                  <a:gd name="T29" fmla="*/ 113 h 188"/>
                  <a:gd name="T30" fmla="*/ 214 w 385"/>
                  <a:gd name="T31" fmla="*/ 133 h 188"/>
                  <a:gd name="T32" fmla="*/ 207 w 385"/>
                  <a:gd name="T33" fmla="*/ 148 h 188"/>
                  <a:gd name="T34" fmla="*/ 213 w 385"/>
                  <a:gd name="T35" fmla="*/ 169 h 188"/>
                  <a:gd name="T36" fmla="*/ 226 w 385"/>
                  <a:gd name="T37" fmla="*/ 154 h 188"/>
                  <a:gd name="T38" fmla="*/ 243 w 385"/>
                  <a:gd name="T39" fmla="*/ 173 h 188"/>
                  <a:gd name="T40" fmla="*/ 246 w 385"/>
                  <a:gd name="T41" fmla="*/ 169 h 188"/>
                  <a:gd name="T42" fmla="*/ 267 w 385"/>
                  <a:gd name="T43" fmla="*/ 173 h 188"/>
                  <a:gd name="T44" fmla="*/ 282 w 385"/>
                  <a:gd name="T45" fmla="*/ 178 h 188"/>
                  <a:gd name="T46" fmla="*/ 282 w 385"/>
                  <a:gd name="T47" fmla="*/ 165 h 188"/>
                  <a:gd name="T48" fmla="*/ 258 w 385"/>
                  <a:gd name="T49" fmla="*/ 150 h 188"/>
                  <a:gd name="T50" fmla="*/ 248 w 385"/>
                  <a:gd name="T51" fmla="*/ 126 h 188"/>
                  <a:gd name="T52" fmla="*/ 265 w 385"/>
                  <a:gd name="T53" fmla="*/ 152 h 188"/>
                  <a:gd name="T54" fmla="*/ 278 w 385"/>
                  <a:gd name="T55" fmla="*/ 152 h 188"/>
                  <a:gd name="T56" fmla="*/ 258 w 385"/>
                  <a:gd name="T57" fmla="*/ 116 h 188"/>
                  <a:gd name="T58" fmla="*/ 258 w 385"/>
                  <a:gd name="T59" fmla="*/ 90 h 188"/>
                  <a:gd name="T60" fmla="*/ 261 w 385"/>
                  <a:gd name="T61" fmla="*/ 86 h 188"/>
                  <a:gd name="T62" fmla="*/ 258 w 385"/>
                  <a:gd name="T63" fmla="*/ 75 h 188"/>
                  <a:gd name="T64" fmla="*/ 252 w 385"/>
                  <a:gd name="T65" fmla="*/ 64 h 188"/>
                  <a:gd name="T66" fmla="*/ 258 w 385"/>
                  <a:gd name="T67" fmla="*/ 60 h 188"/>
                  <a:gd name="T68" fmla="*/ 260 w 385"/>
                  <a:gd name="T69" fmla="*/ 43 h 188"/>
                  <a:gd name="T70" fmla="*/ 267 w 385"/>
                  <a:gd name="T71" fmla="*/ 36 h 188"/>
                  <a:gd name="T72" fmla="*/ 280 w 385"/>
                  <a:gd name="T73" fmla="*/ 34 h 188"/>
                  <a:gd name="T74" fmla="*/ 282 w 385"/>
                  <a:gd name="T75" fmla="*/ 20 h 188"/>
                  <a:gd name="T76" fmla="*/ 291 w 385"/>
                  <a:gd name="T77" fmla="*/ 20 h 188"/>
                  <a:gd name="T78" fmla="*/ 293 w 385"/>
                  <a:gd name="T79" fmla="*/ 37 h 188"/>
                  <a:gd name="T80" fmla="*/ 275 w 385"/>
                  <a:gd name="T81" fmla="*/ 49 h 188"/>
                  <a:gd name="T82" fmla="*/ 278 w 385"/>
                  <a:gd name="T83" fmla="*/ 71 h 188"/>
                  <a:gd name="T84" fmla="*/ 282 w 385"/>
                  <a:gd name="T85" fmla="*/ 81 h 188"/>
                  <a:gd name="T86" fmla="*/ 269 w 385"/>
                  <a:gd name="T87" fmla="*/ 101 h 188"/>
                  <a:gd name="T88" fmla="*/ 278 w 385"/>
                  <a:gd name="T89" fmla="*/ 88 h 188"/>
                  <a:gd name="T90" fmla="*/ 286 w 385"/>
                  <a:gd name="T91" fmla="*/ 101 h 188"/>
                  <a:gd name="T92" fmla="*/ 276 w 385"/>
                  <a:gd name="T93" fmla="*/ 105 h 188"/>
                  <a:gd name="T94" fmla="*/ 278 w 385"/>
                  <a:gd name="T95" fmla="*/ 113 h 188"/>
                  <a:gd name="T96" fmla="*/ 291 w 385"/>
                  <a:gd name="T97" fmla="*/ 120 h 188"/>
                  <a:gd name="T98" fmla="*/ 303 w 385"/>
                  <a:gd name="T99" fmla="*/ 126 h 188"/>
                  <a:gd name="T100" fmla="*/ 291 w 385"/>
                  <a:gd name="T101" fmla="*/ 128 h 188"/>
                  <a:gd name="T102" fmla="*/ 293 w 385"/>
                  <a:gd name="T103" fmla="*/ 156 h 188"/>
                  <a:gd name="T104" fmla="*/ 305 w 385"/>
                  <a:gd name="T105" fmla="*/ 158 h 188"/>
                  <a:gd name="T106" fmla="*/ 312 w 385"/>
                  <a:gd name="T107" fmla="*/ 146 h 188"/>
                  <a:gd name="T108" fmla="*/ 322 w 385"/>
                  <a:gd name="T109" fmla="*/ 143 h 188"/>
                  <a:gd name="T110" fmla="*/ 320 w 385"/>
                  <a:gd name="T111" fmla="*/ 165 h 188"/>
                  <a:gd name="T112" fmla="*/ 331 w 385"/>
                  <a:gd name="T113" fmla="*/ 173 h 188"/>
                  <a:gd name="T114" fmla="*/ 329 w 385"/>
                  <a:gd name="T115" fmla="*/ 184 h 188"/>
                  <a:gd name="T116" fmla="*/ 350 w 385"/>
                  <a:gd name="T117" fmla="*/ 184 h 188"/>
                  <a:gd name="T118" fmla="*/ 370 w 385"/>
                  <a:gd name="T119" fmla="*/ 165 h 188"/>
                  <a:gd name="T120" fmla="*/ 382 w 385"/>
                  <a:gd name="T121" fmla="*/ 146 h 188"/>
                  <a:gd name="T122" fmla="*/ 382 w 385"/>
                  <a:gd name="T123" fmla="*/ 124 h 188"/>
                  <a:gd name="T124" fmla="*/ 329 w 385"/>
                  <a:gd name="T125" fmla="*/ 12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5" h="188">
                    <a:moveTo>
                      <a:pt x="329" y="126"/>
                    </a:moveTo>
                    <a:lnTo>
                      <a:pt x="318" y="79"/>
                    </a:lnTo>
                    <a:lnTo>
                      <a:pt x="295" y="0"/>
                    </a:lnTo>
                    <a:lnTo>
                      <a:pt x="139" y="34"/>
                    </a:lnTo>
                    <a:lnTo>
                      <a:pt x="0" y="60"/>
                    </a:lnTo>
                    <a:lnTo>
                      <a:pt x="10" y="116"/>
                    </a:lnTo>
                    <a:lnTo>
                      <a:pt x="15" y="109"/>
                    </a:lnTo>
                    <a:lnTo>
                      <a:pt x="21" y="103"/>
                    </a:lnTo>
                    <a:lnTo>
                      <a:pt x="25" y="96"/>
                    </a:lnTo>
                    <a:lnTo>
                      <a:pt x="32" y="88"/>
                    </a:lnTo>
                    <a:lnTo>
                      <a:pt x="34" y="83"/>
                    </a:lnTo>
                    <a:lnTo>
                      <a:pt x="40" y="79"/>
                    </a:lnTo>
                    <a:lnTo>
                      <a:pt x="47" y="81"/>
                    </a:lnTo>
                    <a:lnTo>
                      <a:pt x="57" y="67"/>
                    </a:lnTo>
                    <a:lnTo>
                      <a:pt x="57" y="60"/>
                    </a:lnTo>
                    <a:lnTo>
                      <a:pt x="58" y="60"/>
                    </a:lnTo>
                    <a:lnTo>
                      <a:pt x="66" y="66"/>
                    </a:lnTo>
                    <a:lnTo>
                      <a:pt x="73" y="67"/>
                    </a:lnTo>
                    <a:lnTo>
                      <a:pt x="83" y="66"/>
                    </a:lnTo>
                    <a:lnTo>
                      <a:pt x="85" y="60"/>
                    </a:lnTo>
                    <a:lnTo>
                      <a:pt x="90" y="52"/>
                    </a:lnTo>
                    <a:lnTo>
                      <a:pt x="98" y="52"/>
                    </a:lnTo>
                    <a:lnTo>
                      <a:pt x="102" y="45"/>
                    </a:lnTo>
                    <a:lnTo>
                      <a:pt x="107" y="43"/>
                    </a:lnTo>
                    <a:lnTo>
                      <a:pt x="115" y="45"/>
                    </a:lnTo>
                    <a:lnTo>
                      <a:pt x="120" y="51"/>
                    </a:lnTo>
                    <a:lnTo>
                      <a:pt x="135" y="49"/>
                    </a:lnTo>
                    <a:lnTo>
                      <a:pt x="135" y="49"/>
                    </a:lnTo>
                    <a:lnTo>
                      <a:pt x="134" y="56"/>
                    </a:lnTo>
                    <a:lnTo>
                      <a:pt x="139" y="58"/>
                    </a:lnTo>
                    <a:lnTo>
                      <a:pt x="141" y="66"/>
                    </a:lnTo>
                    <a:lnTo>
                      <a:pt x="147" y="71"/>
                    </a:lnTo>
                    <a:lnTo>
                      <a:pt x="149" y="75"/>
                    </a:lnTo>
                    <a:lnTo>
                      <a:pt x="162" y="75"/>
                    </a:lnTo>
                    <a:lnTo>
                      <a:pt x="169" y="79"/>
                    </a:lnTo>
                    <a:lnTo>
                      <a:pt x="173" y="86"/>
                    </a:lnTo>
                    <a:lnTo>
                      <a:pt x="171" y="92"/>
                    </a:lnTo>
                    <a:lnTo>
                      <a:pt x="179" y="98"/>
                    </a:lnTo>
                    <a:lnTo>
                      <a:pt x="188" y="98"/>
                    </a:lnTo>
                    <a:lnTo>
                      <a:pt x="196" y="99"/>
                    </a:lnTo>
                    <a:lnTo>
                      <a:pt x="199" y="103"/>
                    </a:lnTo>
                    <a:lnTo>
                      <a:pt x="207" y="105"/>
                    </a:lnTo>
                    <a:lnTo>
                      <a:pt x="214" y="101"/>
                    </a:lnTo>
                    <a:lnTo>
                      <a:pt x="222" y="107"/>
                    </a:lnTo>
                    <a:lnTo>
                      <a:pt x="222" y="113"/>
                    </a:lnTo>
                    <a:lnTo>
                      <a:pt x="218" y="118"/>
                    </a:lnTo>
                    <a:lnTo>
                      <a:pt x="220" y="126"/>
                    </a:lnTo>
                    <a:lnTo>
                      <a:pt x="214" y="133"/>
                    </a:lnTo>
                    <a:lnTo>
                      <a:pt x="213" y="141"/>
                    </a:lnTo>
                    <a:lnTo>
                      <a:pt x="209" y="146"/>
                    </a:lnTo>
                    <a:lnTo>
                      <a:pt x="207" y="148"/>
                    </a:lnTo>
                    <a:lnTo>
                      <a:pt x="205" y="154"/>
                    </a:lnTo>
                    <a:lnTo>
                      <a:pt x="207" y="161"/>
                    </a:lnTo>
                    <a:lnTo>
                      <a:pt x="213" y="169"/>
                    </a:lnTo>
                    <a:lnTo>
                      <a:pt x="218" y="161"/>
                    </a:lnTo>
                    <a:lnTo>
                      <a:pt x="218" y="156"/>
                    </a:lnTo>
                    <a:lnTo>
                      <a:pt x="226" y="154"/>
                    </a:lnTo>
                    <a:lnTo>
                      <a:pt x="229" y="161"/>
                    </a:lnTo>
                    <a:lnTo>
                      <a:pt x="235" y="167"/>
                    </a:lnTo>
                    <a:lnTo>
                      <a:pt x="243" y="173"/>
                    </a:lnTo>
                    <a:lnTo>
                      <a:pt x="243" y="165"/>
                    </a:lnTo>
                    <a:lnTo>
                      <a:pt x="243" y="161"/>
                    </a:lnTo>
                    <a:lnTo>
                      <a:pt x="246" y="169"/>
                    </a:lnTo>
                    <a:lnTo>
                      <a:pt x="252" y="175"/>
                    </a:lnTo>
                    <a:lnTo>
                      <a:pt x="260" y="173"/>
                    </a:lnTo>
                    <a:lnTo>
                      <a:pt x="267" y="173"/>
                    </a:lnTo>
                    <a:lnTo>
                      <a:pt x="273" y="180"/>
                    </a:lnTo>
                    <a:lnTo>
                      <a:pt x="275" y="178"/>
                    </a:lnTo>
                    <a:lnTo>
                      <a:pt x="282" y="178"/>
                    </a:lnTo>
                    <a:lnTo>
                      <a:pt x="288" y="184"/>
                    </a:lnTo>
                    <a:lnTo>
                      <a:pt x="290" y="178"/>
                    </a:lnTo>
                    <a:lnTo>
                      <a:pt x="282" y="165"/>
                    </a:lnTo>
                    <a:lnTo>
                      <a:pt x="275" y="161"/>
                    </a:lnTo>
                    <a:lnTo>
                      <a:pt x="267" y="156"/>
                    </a:lnTo>
                    <a:lnTo>
                      <a:pt x="258" y="150"/>
                    </a:lnTo>
                    <a:lnTo>
                      <a:pt x="254" y="145"/>
                    </a:lnTo>
                    <a:lnTo>
                      <a:pt x="248" y="131"/>
                    </a:lnTo>
                    <a:lnTo>
                      <a:pt x="248" y="126"/>
                    </a:lnTo>
                    <a:lnTo>
                      <a:pt x="250" y="133"/>
                    </a:lnTo>
                    <a:lnTo>
                      <a:pt x="258" y="146"/>
                    </a:lnTo>
                    <a:lnTo>
                      <a:pt x="265" y="152"/>
                    </a:lnTo>
                    <a:lnTo>
                      <a:pt x="271" y="154"/>
                    </a:lnTo>
                    <a:lnTo>
                      <a:pt x="275" y="158"/>
                    </a:lnTo>
                    <a:lnTo>
                      <a:pt x="278" y="152"/>
                    </a:lnTo>
                    <a:lnTo>
                      <a:pt x="265" y="139"/>
                    </a:lnTo>
                    <a:lnTo>
                      <a:pt x="261" y="124"/>
                    </a:lnTo>
                    <a:lnTo>
                      <a:pt x="258" y="116"/>
                    </a:lnTo>
                    <a:lnTo>
                      <a:pt x="260" y="111"/>
                    </a:lnTo>
                    <a:lnTo>
                      <a:pt x="258" y="103"/>
                    </a:lnTo>
                    <a:lnTo>
                      <a:pt x="258" y="90"/>
                    </a:lnTo>
                    <a:lnTo>
                      <a:pt x="252" y="86"/>
                    </a:lnTo>
                    <a:lnTo>
                      <a:pt x="254" y="86"/>
                    </a:lnTo>
                    <a:lnTo>
                      <a:pt x="261" y="86"/>
                    </a:lnTo>
                    <a:lnTo>
                      <a:pt x="263" y="86"/>
                    </a:lnTo>
                    <a:lnTo>
                      <a:pt x="258" y="83"/>
                    </a:lnTo>
                    <a:lnTo>
                      <a:pt x="258" y="75"/>
                    </a:lnTo>
                    <a:lnTo>
                      <a:pt x="243" y="66"/>
                    </a:lnTo>
                    <a:lnTo>
                      <a:pt x="248" y="64"/>
                    </a:lnTo>
                    <a:lnTo>
                      <a:pt x="252" y="64"/>
                    </a:lnTo>
                    <a:lnTo>
                      <a:pt x="258" y="64"/>
                    </a:lnTo>
                    <a:lnTo>
                      <a:pt x="252" y="58"/>
                    </a:lnTo>
                    <a:lnTo>
                      <a:pt x="258" y="60"/>
                    </a:lnTo>
                    <a:lnTo>
                      <a:pt x="258" y="51"/>
                    </a:lnTo>
                    <a:lnTo>
                      <a:pt x="258" y="47"/>
                    </a:lnTo>
                    <a:lnTo>
                      <a:pt x="260" y="43"/>
                    </a:lnTo>
                    <a:lnTo>
                      <a:pt x="265" y="51"/>
                    </a:lnTo>
                    <a:lnTo>
                      <a:pt x="265" y="39"/>
                    </a:lnTo>
                    <a:lnTo>
                      <a:pt x="267" y="36"/>
                    </a:lnTo>
                    <a:lnTo>
                      <a:pt x="269" y="43"/>
                    </a:lnTo>
                    <a:lnTo>
                      <a:pt x="275" y="41"/>
                    </a:lnTo>
                    <a:lnTo>
                      <a:pt x="280" y="34"/>
                    </a:lnTo>
                    <a:lnTo>
                      <a:pt x="276" y="26"/>
                    </a:lnTo>
                    <a:lnTo>
                      <a:pt x="276" y="22"/>
                    </a:lnTo>
                    <a:lnTo>
                      <a:pt x="282" y="20"/>
                    </a:lnTo>
                    <a:lnTo>
                      <a:pt x="288" y="19"/>
                    </a:lnTo>
                    <a:lnTo>
                      <a:pt x="286" y="26"/>
                    </a:lnTo>
                    <a:lnTo>
                      <a:pt x="291" y="20"/>
                    </a:lnTo>
                    <a:lnTo>
                      <a:pt x="293" y="22"/>
                    </a:lnTo>
                    <a:lnTo>
                      <a:pt x="284" y="37"/>
                    </a:lnTo>
                    <a:lnTo>
                      <a:pt x="293" y="37"/>
                    </a:lnTo>
                    <a:lnTo>
                      <a:pt x="288" y="41"/>
                    </a:lnTo>
                    <a:lnTo>
                      <a:pt x="280" y="43"/>
                    </a:lnTo>
                    <a:lnTo>
                      <a:pt x="275" y="49"/>
                    </a:lnTo>
                    <a:lnTo>
                      <a:pt x="271" y="69"/>
                    </a:lnTo>
                    <a:lnTo>
                      <a:pt x="276" y="77"/>
                    </a:lnTo>
                    <a:lnTo>
                      <a:pt x="278" y="71"/>
                    </a:lnTo>
                    <a:lnTo>
                      <a:pt x="282" y="71"/>
                    </a:lnTo>
                    <a:lnTo>
                      <a:pt x="282" y="77"/>
                    </a:lnTo>
                    <a:lnTo>
                      <a:pt x="282" y="81"/>
                    </a:lnTo>
                    <a:lnTo>
                      <a:pt x="276" y="86"/>
                    </a:lnTo>
                    <a:lnTo>
                      <a:pt x="269" y="88"/>
                    </a:lnTo>
                    <a:lnTo>
                      <a:pt x="269" y="101"/>
                    </a:lnTo>
                    <a:lnTo>
                      <a:pt x="271" y="96"/>
                    </a:lnTo>
                    <a:lnTo>
                      <a:pt x="276" y="90"/>
                    </a:lnTo>
                    <a:lnTo>
                      <a:pt x="278" y="88"/>
                    </a:lnTo>
                    <a:lnTo>
                      <a:pt x="284" y="96"/>
                    </a:lnTo>
                    <a:lnTo>
                      <a:pt x="290" y="96"/>
                    </a:lnTo>
                    <a:lnTo>
                      <a:pt x="286" y="101"/>
                    </a:lnTo>
                    <a:lnTo>
                      <a:pt x="290" y="109"/>
                    </a:lnTo>
                    <a:lnTo>
                      <a:pt x="282" y="103"/>
                    </a:lnTo>
                    <a:lnTo>
                      <a:pt x="276" y="105"/>
                    </a:lnTo>
                    <a:lnTo>
                      <a:pt x="275" y="113"/>
                    </a:lnTo>
                    <a:lnTo>
                      <a:pt x="278" y="120"/>
                    </a:lnTo>
                    <a:lnTo>
                      <a:pt x="278" y="113"/>
                    </a:lnTo>
                    <a:lnTo>
                      <a:pt x="286" y="111"/>
                    </a:lnTo>
                    <a:lnTo>
                      <a:pt x="290" y="113"/>
                    </a:lnTo>
                    <a:lnTo>
                      <a:pt x="291" y="120"/>
                    </a:lnTo>
                    <a:lnTo>
                      <a:pt x="301" y="122"/>
                    </a:lnTo>
                    <a:lnTo>
                      <a:pt x="307" y="120"/>
                    </a:lnTo>
                    <a:lnTo>
                      <a:pt x="303" y="126"/>
                    </a:lnTo>
                    <a:lnTo>
                      <a:pt x="286" y="124"/>
                    </a:lnTo>
                    <a:lnTo>
                      <a:pt x="284" y="131"/>
                    </a:lnTo>
                    <a:lnTo>
                      <a:pt x="291" y="128"/>
                    </a:lnTo>
                    <a:lnTo>
                      <a:pt x="288" y="141"/>
                    </a:lnTo>
                    <a:lnTo>
                      <a:pt x="288" y="148"/>
                    </a:lnTo>
                    <a:lnTo>
                      <a:pt x="293" y="156"/>
                    </a:lnTo>
                    <a:lnTo>
                      <a:pt x="291" y="148"/>
                    </a:lnTo>
                    <a:lnTo>
                      <a:pt x="299" y="152"/>
                    </a:lnTo>
                    <a:lnTo>
                      <a:pt x="305" y="158"/>
                    </a:lnTo>
                    <a:lnTo>
                      <a:pt x="312" y="160"/>
                    </a:lnTo>
                    <a:lnTo>
                      <a:pt x="310" y="154"/>
                    </a:lnTo>
                    <a:lnTo>
                      <a:pt x="312" y="146"/>
                    </a:lnTo>
                    <a:lnTo>
                      <a:pt x="312" y="154"/>
                    </a:lnTo>
                    <a:lnTo>
                      <a:pt x="316" y="156"/>
                    </a:lnTo>
                    <a:lnTo>
                      <a:pt x="322" y="143"/>
                    </a:lnTo>
                    <a:lnTo>
                      <a:pt x="322" y="156"/>
                    </a:lnTo>
                    <a:lnTo>
                      <a:pt x="325" y="158"/>
                    </a:lnTo>
                    <a:lnTo>
                      <a:pt x="320" y="165"/>
                    </a:lnTo>
                    <a:lnTo>
                      <a:pt x="322" y="171"/>
                    </a:lnTo>
                    <a:lnTo>
                      <a:pt x="327" y="167"/>
                    </a:lnTo>
                    <a:lnTo>
                      <a:pt x="331" y="173"/>
                    </a:lnTo>
                    <a:lnTo>
                      <a:pt x="337" y="169"/>
                    </a:lnTo>
                    <a:lnTo>
                      <a:pt x="335" y="177"/>
                    </a:lnTo>
                    <a:lnTo>
                      <a:pt x="329" y="184"/>
                    </a:lnTo>
                    <a:lnTo>
                      <a:pt x="329" y="188"/>
                    </a:lnTo>
                    <a:lnTo>
                      <a:pt x="344" y="184"/>
                    </a:lnTo>
                    <a:lnTo>
                      <a:pt x="350" y="184"/>
                    </a:lnTo>
                    <a:lnTo>
                      <a:pt x="355" y="177"/>
                    </a:lnTo>
                    <a:lnTo>
                      <a:pt x="370" y="171"/>
                    </a:lnTo>
                    <a:lnTo>
                      <a:pt x="370" y="165"/>
                    </a:lnTo>
                    <a:lnTo>
                      <a:pt x="374" y="158"/>
                    </a:lnTo>
                    <a:lnTo>
                      <a:pt x="378" y="145"/>
                    </a:lnTo>
                    <a:lnTo>
                      <a:pt x="382" y="146"/>
                    </a:lnTo>
                    <a:lnTo>
                      <a:pt x="385" y="133"/>
                    </a:lnTo>
                    <a:lnTo>
                      <a:pt x="378" y="126"/>
                    </a:lnTo>
                    <a:lnTo>
                      <a:pt x="382" y="124"/>
                    </a:lnTo>
                    <a:lnTo>
                      <a:pt x="384" y="122"/>
                    </a:lnTo>
                    <a:lnTo>
                      <a:pt x="335" y="133"/>
                    </a:lnTo>
                    <a:lnTo>
                      <a:pt x="329" y="12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1" name="Freeform 128">
                <a:extLst>
                  <a:ext uri="{FF2B5EF4-FFF2-40B4-BE49-F238E27FC236}">
                    <a16:creationId xmlns:a16="http://schemas.microsoft.com/office/drawing/2014/main" id="{D40BC103-FF44-7820-3346-AFB926EC8DA1}"/>
                  </a:ext>
                </a:extLst>
              </p:cNvPr>
              <p:cNvSpPr>
                <a:spLocks/>
              </p:cNvSpPr>
              <p:nvPr/>
            </p:nvSpPr>
            <p:spPr bwMode="auto">
              <a:xfrm>
                <a:off x="4707183" y="2383256"/>
                <a:ext cx="14410" cy="14825"/>
              </a:xfrm>
              <a:custGeom>
                <a:avLst/>
                <a:gdLst>
                  <a:gd name="T0" fmla="*/ 15 w 15"/>
                  <a:gd name="T1" fmla="*/ 6 h 17"/>
                  <a:gd name="T2" fmla="*/ 7 w 15"/>
                  <a:gd name="T3" fmla="*/ 0 h 17"/>
                  <a:gd name="T4" fmla="*/ 0 w 15"/>
                  <a:gd name="T5" fmla="*/ 4 h 17"/>
                  <a:gd name="T6" fmla="*/ 6 w 15"/>
                  <a:gd name="T7" fmla="*/ 8 h 17"/>
                  <a:gd name="T8" fmla="*/ 9 w 15"/>
                  <a:gd name="T9" fmla="*/ 12 h 17"/>
                  <a:gd name="T10" fmla="*/ 11 w 15"/>
                  <a:gd name="T11" fmla="*/ 17 h 17"/>
                  <a:gd name="T12" fmla="*/ 15 w 15"/>
                  <a:gd name="T13" fmla="*/ 12 h 17"/>
                  <a:gd name="T14" fmla="*/ 15 w 15"/>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15" y="6"/>
                    </a:moveTo>
                    <a:lnTo>
                      <a:pt x="7" y="0"/>
                    </a:lnTo>
                    <a:lnTo>
                      <a:pt x="0" y="4"/>
                    </a:lnTo>
                    <a:lnTo>
                      <a:pt x="6" y="8"/>
                    </a:lnTo>
                    <a:lnTo>
                      <a:pt x="9" y="12"/>
                    </a:lnTo>
                    <a:lnTo>
                      <a:pt x="11" y="17"/>
                    </a:lnTo>
                    <a:lnTo>
                      <a:pt x="15" y="12"/>
                    </a:lnTo>
                    <a:lnTo>
                      <a:pt x="15"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2" name="Freeform 129">
                <a:extLst>
                  <a:ext uri="{FF2B5EF4-FFF2-40B4-BE49-F238E27FC236}">
                    <a16:creationId xmlns:a16="http://schemas.microsoft.com/office/drawing/2014/main" id="{706BBFBC-40CC-B4F3-DB05-C53EA5E6D44D}"/>
                  </a:ext>
                </a:extLst>
              </p:cNvPr>
              <p:cNvSpPr>
                <a:spLocks/>
              </p:cNvSpPr>
              <p:nvPr/>
            </p:nvSpPr>
            <p:spPr bwMode="auto">
              <a:xfrm>
                <a:off x="4707183" y="2383256"/>
                <a:ext cx="14410" cy="14825"/>
              </a:xfrm>
              <a:custGeom>
                <a:avLst/>
                <a:gdLst>
                  <a:gd name="T0" fmla="*/ 15 w 15"/>
                  <a:gd name="T1" fmla="*/ 6 h 17"/>
                  <a:gd name="T2" fmla="*/ 7 w 15"/>
                  <a:gd name="T3" fmla="*/ 0 h 17"/>
                  <a:gd name="T4" fmla="*/ 0 w 15"/>
                  <a:gd name="T5" fmla="*/ 4 h 17"/>
                  <a:gd name="T6" fmla="*/ 6 w 15"/>
                  <a:gd name="T7" fmla="*/ 8 h 17"/>
                  <a:gd name="T8" fmla="*/ 9 w 15"/>
                  <a:gd name="T9" fmla="*/ 12 h 17"/>
                  <a:gd name="T10" fmla="*/ 11 w 15"/>
                  <a:gd name="T11" fmla="*/ 17 h 17"/>
                  <a:gd name="T12" fmla="*/ 15 w 15"/>
                  <a:gd name="T13" fmla="*/ 12 h 17"/>
                  <a:gd name="T14" fmla="*/ 15 w 15"/>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15" y="6"/>
                    </a:moveTo>
                    <a:lnTo>
                      <a:pt x="7" y="0"/>
                    </a:lnTo>
                    <a:lnTo>
                      <a:pt x="0" y="4"/>
                    </a:lnTo>
                    <a:lnTo>
                      <a:pt x="6" y="8"/>
                    </a:lnTo>
                    <a:lnTo>
                      <a:pt x="9" y="12"/>
                    </a:lnTo>
                    <a:lnTo>
                      <a:pt x="11" y="17"/>
                    </a:lnTo>
                    <a:lnTo>
                      <a:pt x="15" y="12"/>
                    </a:lnTo>
                    <a:lnTo>
                      <a:pt x="15"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3" name="Freeform 140">
                <a:extLst>
                  <a:ext uri="{FF2B5EF4-FFF2-40B4-BE49-F238E27FC236}">
                    <a16:creationId xmlns:a16="http://schemas.microsoft.com/office/drawing/2014/main" id="{4CE526D0-8A8A-0AED-512F-7398B01A4669}"/>
                  </a:ext>
                </a:extLst>
              </p:cNvPr>
              <p:cNvSpPr>
                <a:spLocks/>
              </p:cNvSpPr>
              <p:nvPr/>
            </p:nvSpPr>
            <p:spPr bwMode="auto">
              <a:xfrm>
                <a:off x="4865697" y="2440811"/>
                <a:ext cx="9607" cy="18313"/>
              </a:xfrm>
              <a:custGeom>
                <a:avLst/>
                <a:gdLst>
                  <a:gd name="T0" fmla="*/ 4 w 10"/>
                  <a:gd name="T1" fmla="*/ 8 h 21"/>
                  <a:gd name="T2" fmla="*/ 4 w 10"/>
                  <a:gd name="T3" fmla="*/ 15 h 21"/>
                  <a:gd name="T4" fmla="*/ 0 w 10"/>
                  <a:gd name="T5" fmla="*/ 21 h 21"/>
                  <a:gd name="T6" fmla="*/ 6 w 10"/>
                  <a:gd name="T7" fmla="*/ 15 h 21"/>
                  <a:gd name="T8" fmla="*/ 10 w 10"/>
                  <a:gd name="T9" fmla="*/ 0 h 21"/>
                  <a:gd name="T10" fmla="*/ 8 w 10"/>
                  <a:gd name="T11" fmla="*/ 2 h 21"/>
                  <a:gd name="T12" fmla="*/ 4 w 10"/>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10" h="21">
                    <a:moveTo>
                      <a:pt x="4" y="8"/>
                    </a:moveTo>
                    <a:lnTo>
                      <a:pt x="4" y="15"/>
                    </a:lnTo>
                    <a:lnTo>
                      <a:pt x="0" y="21"/>
                    </a:lnTo>
                    <a:lnTo>
                      <a:pt x="6" y="15"/>
                    </a:lnTo>
                    <a:lnTo>
                      <a:pt x="10" y="0"/>
                    </a:lnTo>
                    <a:lnTo>
                      <a:pt x="8" y="2"/>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4" name="Freeform 141">
                <a:extLst>
                  <a:ext uri="{FF2B5EF4-FFF2-40B4-BE49-F238E27FC236}">
                    <a16:creationId xmlns:a16="http://schemas.microsoft.com/office/drawing/2014/main" id="{36096695-D59E-A864-7CB7-2B68F4BB4649}"/>
                  </a:ext>
                </a:extLst>
              </p:cNvPr>
              <p:cNvSpPr>
                <a:spLocks/>
              </p:cNvSpPr>
              <p:nvPr/>
            </p:nvSpPr>
            <p:spPr bwMode="auto">
              <a:xfrm>
                <a:off x="4865697" y="2440811"/>
                <a:ext cx="9607" cy="18313"/>
              </a:xfrm>
              <a:custGeom>
                <a:avLst/>
                <a:gdLst>
                  <a:gd name="T0" fmla="*/ 4 w 10"/>
                  <a:gd name="T1" fmla="*/ 8 h 21"/>
                  <a:gd name="T2" fmla="*/ 4 w 10"/>
                  <a:gd name="T3" fmla="*/ 15 h 21"/>
                  <a:gd name="T4" fmla="*/ 0 w 10"/>
                  <a:gd name="T5" fmla="*/ 21 h 21"/>
                  <a:gd name="T6" fmla="*/ 6 w 10"/>
                  <a:gd name="T7" fmla="*/ 15 h 21"/>
                  <a:gd name="T8" fmla="*/ 10 w 10"/>
                  <a:gd name="T9" fmla="*/ 0 h 21"/>
                  <a:gd name="T10" fmla="*/ 8 w 10"/>
                  <a:gd name="T11" fmla="*/ 2 h 21"/>
                  <a:gd name="T12" fmla="*/ 4 w 10"/>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10" h="21">
                    <a:moveTo>
                      <a:pt x="4" y="8"/>
                    </a:moveTo>
                    <a:lnTo>
                      <a:pt x="4" y="15"/>
                    </a:lnTo>
                    <a:lnTo>
                      <a:pt x="0" y="21"/>
                    </a:lnTo>
                    <a:lnTo>
                      <a:pt x="6" y="15"/>
                    </a:lnTo>
                    <a:lnTo>
                      <a:pt x="10" y="0"/>
                    </a:lnTo>
                    <a:lnTo>
                      <a:pt x="8" y="2"/>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5" name="Freeform 142">
                <a:extLst>
                  <a:ext uri="{FF2B5EF4-FFF2-40B4-BE49-F238E27FC236}">
                    <a16:creationId xmlns:a16="http://schemas.microsoft.com/office/drawing/2014/main" id="{8FD88497-20C4-57BA-DA16-3C140FEA4C09}"/>
                  </a:ext>
                </a:extLst>
              </p:cNvPr>
              <p:cNvSpPr>
                <a:spLocks/>
              </p:cNvSpPr>
              <p:nvPr/>
            </p:nvSpPr>
            <p:spPr bwMode="auto">
              <a:xfrm>
                <a:off x="4873382" y="2416393"/>
                <a:ext cx="4803" cy="26161"/>
              </a:xfrm>
              <a:custGeom>
                <a:avLst/>
                <a:gdLst>
                  <a:gd name="T0" fmla="*/ 0 w 5"/>
                  <a:gd name="T1" fmla="*/ 30 h 30"/>
                  <a:gd name="T2" fmla="*/ 2 w 5"/>
                  <a:gd name="T3" fmla="*/ 28 h 30"/>
                  <a:gd name="T4" fmla="*/ 4 w 5"/>
                  <a:gd name="T5" fmla="*/ 21 h 30"/>
                  <a:gd name="T6" fmla="*/ 5 w 5"/>
                  <a:gd name="T7" fmla="*/ 0 h 30"/>
                  <a:gd name="T8" fmla="*/ 4 w 5"/>
                  <a:gd name="T9" fmla="*/ 7 h 30"/>
                  <a:gd name="T10" fmla="*/ 0 w 5"/>
                  <a:gd name="T11" fmla="*/ 30 h 30"/>
                </a:gdLst>
                <a:ahLst/>
                <a:cxnLst>
                  <a:cxn ang="0">
                    <a:pos x="T0" y="T1"/>
                  </a:cxn>
                  <a:cxn ang="0">
                    <a:pos x="T2" y="T3"/>
                  </a:cxn>
                  <a:cxn ang="0">
                    <a:pos x="T4" y="T5"/>
                  </a:cxn>
                  <a:cxn ang="0">
                    <a:pos x="T6" y="T7"/>
                  </a:cxn>
                  <a:cxn ang="0">
                    <a:pos x="T8" y="T9"/>
                  </a:cxn>
                  <a:cxn ang="0">
                    <a:pos x="T10" y="T11"/>
                  </a:cxn>
                </a:cxnLst>
                <a:rect l="0" t="0" r="r" b="b"/>
                <a:pathLst>
                  <a:path w="5" h="30">
                    <a:moveTo>
                      <a:pt x="0" y="30"/>
                    </a:moveTo>
                    <a:lnTo>
                      <a:pt x="2" y="28"/>
                    </a:lnTo>
                    <a:lnTo>
                      <a:pt x="4" y="21"/>
                    </a:lnTo>
                    <a:lnTo>
                      <a:pt x="5" y="0"/>
                    </a:lnTo>
                    <a:lnTo>
                      <a:pt x="4" y="7"/>
                    </a:lnTo>
                    <a:lnTo>
                      <a:pt x="0" y="3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6" name="Freeform 143">
                <a:extLst>
                  <a:ext uri="{FF2B5EF4-FFF2-40B4-BE49-F238E27FC236}">
                    <a16:creationId xmlns:a16="http://schemas.microsoft.com/office/drawing/2014/main" id="{415A173B-EA06-62D8-9074-5B57761C0C65}"/>
                  </a:ext>
                </a:extLst>
              </p:cNvPr>
              <p:cNvSpPr>
                <a:spLocks/>
              </p:cNvSpPr>
              <p:nvPr/>
            </p:nvSpPr>
            <p:spPr bwMode="auto">
              <a:xfrm>
                <a:off x="4873382" y="2416393"/>
                <a:ext cx="4803" cy="26161"/>
              </a:xfrm>
              <a:custGeom>
                <a:avLst/>
                <a:gdLst>
                  <a:gd name="T0" fmla="*/ 0 w 5"/>
                  <a:gd name="T1" fmla="*/ 30 h 30"/>
                  <a:gd name="T2" fmla="*/ 2 w 5"/>
                  <a:gd name="T3" fmla="*/ 28 h 30"/>
                  <a:gd name="T4" fmla="*/ 4 w 5"/>
                  <a:gd name="T5" fmla="*/ 21 h 30"/>
                  <a:gd name="T6" fmla="*/ 5 w 5"/>
                  <a:gd name="T7" fmla="*/ 0 h 30"/>
                  <a:gd name="T8" fmla="*/ 4 w 5"/>
                  <a:gd name="T9" fmla="*/ 7 h 30"/>
                  <a:gd name="T10" fmla="*/ 0 w 5"/>
                  <a:gd name="T11" fmla="*/ 30 h 30"/>
                </a:gdLst>
                <a:ahLst/>
                <a:cxnLst>
                  <a:cxn ang="0">
                    <a:pos x="T0" y="T1"/>
                  </a:cxn>
                  <a:cxn ang="0">
                    <a:pos x="T2" y="T3"/>
                  </a:cxn>
                  <a:cxn ang="0">
                    <a:pos x="T4" y="T5"/>
                  </a:cxn>
                  <a:cxn ang="0">
                    <a:pos x="T6" y="T7"/>
                  </a:cxn>
                  <a:cxn ang="0">
                    <a:pos x="T8" y="T9"/>
                  </a:cxn>
                  <a:cxn ang="0">
                    <a:pos x="T10" y="T11"/>
                  </a:cxn>
                </a:cxnLst>
                <a:rect l="0" t="0" r="r" b="b"/>
                <a:pathLst>
                  <a:path w="5" h="30">
                    <a:moveTo>
                      <a:pt x="0" y="30"/>
                    </a:moveTo>
                    <a:lnTo>
                      <a:pt x="2" y="28"/>
                    </a:lnTo>
                    <a:lnTo>
                      <a:pt x="4" y="21"/>
                    </a:lnTo>
                    <a:lnTo>
                      <a:pt x="5" y="0"/>
                    </a:lnTo>
                    <a:lnTo>
                      <a:pt x="4" y="7"/>
                    </a:lnTo>
                    <a:lnTo>
                      <a:pt x="0" y="3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205" name="Freeform 145">
              <a:extLst>
                <a:ext uri="{FF2B5EF4-FFF2-40B4-BE49-F238E27FC236}">
                  <a16:creationId xmlns:a16="http://schemas.microsoft.com/office/drawing/2014/main" id="{70BFFB25-89E2-DC4E-FCF9-460B05EA4ABF}"/>
                </a:ext>
              </a:extLst>
            </p:cNvPr>
            <p:cNvSpPr>
              <a:spLocks/>
            </p:cNvSpPr>
            <p:nvPr/>
          </p:nvSpPr>
          <p:spPr bwMode="auto">
            <a:xfrm>
              <a:off x="5239330" y="2091003"/>
              <a:ext cx="173195" cy="152936"/>
            </a:xfrm>
            <a:custGeom>
              <a:avLst/>
              <a:gdLst>
                <a:gd name="T0" fmla="*/ 145 w 147"/>
                <a:gd name="T1" fmla="*/ 68 h 143"/>
                <a:gd name="T2" fmla="*/ 147 w 147"/>
                <a:gd name="T3" fmla="*/ 62 h 143"/>
                <a:gd name="T4" fmla="*/ 145 w 147"/>
                <a:gd name="T5" fmla="*/ 55 h 143"/>
                <a:gd name="T6" fmla="*/ 130 w 147"/>
                <a:gd name="T7" fmla="*/ 0 h 143"/>
                <a:gd name="T8" fmla="*/ 126 w 147"/>
                <a:gd name="T9" fmla="*/ 0 h 143"/>
                <a:gd name="T10" fmla="*/ 117 w 147"/>
                <a:gd name="T11" fmla="*/ 2 h 143"/>
                <a:gd name="T12" fmla="*/ 77 w 147"/>
                <a:gd name="T13" fmla="*/ 11 h 143"/>
                <a:gd name="T14" fmla="*/ 70 w 147"/>
                <a:gd name="T15" fmla="*/ 15 h 143"/>
                <a:gd name="T16" fmla="*/ 66 w 147"/>
                <a:gd name="T17" fmla="*/ 15 h 143"/>
                <a:gd name="T18" fmla="*/ 53 w 147"/>
                <a:gd name="T19" fmla="*/ 19 h 143"/>
                <a:gd name="T20" fmla="*/ 45 w 147"/>
                <a:gd name="T21" fmla="*/ 19 h 143"/>
                <a:gd name="T22" fmla="*/ 0 w 147"/>
                <a:gd name="T23" fmla="*/ 30 h 143"/>
                <a:gd name="T24" fmla="*/ 13 w 147"/>
                <a:gd name="T25" fmla="*/ 107 h 143"/>
                <a:gd name="T26" fmla="*/ 19 w 147"/>
                <a:gd name="T27" fmla="*/ 115 h 143"/>
                <a:gd name="T28" fmla="*/ 19 w 147"/>
                <a:gd name="T29" fmla="*/ 120 h 143"/>
                <a:gd name="T30" fmla="*/ 8 w 147"/>
                <a:gd name="T31" fmla="*/ 132 h 143"/>
                <a:gd name="T32" fmla="*/ 8 w 147"/>
                <a:gd name="T33" fmla="*/ 135 h 143"/>
                <a:gd name="T34" fmla="*/ 13 w 147"/>
                <a:gd name="T35" fmla="*/ 143 h 143"/>
                <a:gd name="T36" fmla="*/ 21 w 147"/>
                <a:gd name="T37" fmla="*/ 139 h 143"/>
                <a:gd name="T38" fmla="*/ 34 w 147"/>
                <a:gd name="T39" fmla="*/ 126 h 143"/>
                <a:gd name="T40" fmla="*/ 42 w 147"/>
                <a:gd name="T41" fmla="*/ 122 h 143"/>
                <a:gd name="T42" fmla="*/ 45 w 147"/>
                <a:gd name="T43" fmla="*/ 115 h 143"/>
                <a:gd name="T44" fmla="*/ 49 w 147"/>
                <a:gd name="T45" fmla="*/ 117 h 143"/>
                <a:gd name="T46" fmla="*/ 60 w 147"/>
                <a:gd name="T47" fmla="*/ 103 h 143"/>
                <a:gd name="T48" fmla="*/ 68 w 147"/>
                <a:gd name="T49" fmla="*/ 102 h 143"/>
                <a:gd name="T50" fmla="*/ 74 w 147"/>
                <a:gd name="T51" fmla="*/ 98 h 143"/>
                <a:gd name="T52" fmla="*/ 81 w 147"/>
                <a:gd name="T53" fmla="*/ 98 h 143"/>
                <a:gd name="T54" fmla="*/ 85 w 147"/>
                <a:gd name="T55" fmla="*/ 94 h 143"/>
                <a:gd name="T56" fmla="*/ 106 w 147"/>
                <a:gd name="T57" fmla="*/ 90 h 143"/>
                <a:gd name="T58" fmla="*/ 106 w 147"/>
                <a:gd name="T59" fmla="*/ 85 h 143"/>
                <a:gd name="T60" fmla="*/ 104 w 147"/>
                <a:gd name="T61" fmla="*/ 81 h 143"/>
                <a:gd name="T62" fmla="*/ 107 w 147"/>
                <a:gd name="T63" fmla="*/ 81 h 143"/>
                <a:gd name="T64" fmla="*/ 107 w 147"/>
                <a:gd name="T65" fmla="*/ 85 h 143"/>
                <a:gd name="T66" fmla="*/ 115 w 147"/>
                <a:gd name="T67" fmla="*/ 85 h 143"/>
                <a:gd name="T68" fmla="*/ 128 w 147"/>
                <a:gd name="T69" fmla="*/ 77 h 143"/>
                <a:gd name="T70" fmla="*/ 141 w 147"/>
                <a:gd name="T71" fmla="*/ 72 h 143"/>
                <a:gd name="T72" fmla="*/ 147 w 147"/>
                <a:gd name="T73" fmla="*/ 73 h 143"/>
                <a:gd name="T74" fmla="*/ 145 w 147"/>
                <a:gd name="T75" fmla="*/ 70 h 143"/>
                <a:gd name="T76" fmla="*/ 145 w 147"/>
                <a:gd name="T77" fmla="*/ 6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 h="143">
                  <a:moveTo>
                    <a:pt x="145" y="68"/>
                  </a:moveTo>
                  <a:lnTo>
                    <a:pt x="147" y="62"/>
                  </a:lnTo>
                  <a:lnTo>
                    <a:pt x="145" y="55"/>
                  </a:lnTo>
                  <a:lnTo>
                    <a:pt x="130" y="0"/>
                  </a:lnTo>
                  <a:lnTo>
                    <a:pt x="126" y="0"/>
                  </a:lnTo>
                  <a:lnTo>
                    <a:pt x="117" y="2"/>
                  </a:lnTo>
                  <a:lnTo>
                    <a:pt x="77" y="11"/>
                  </a:lnTo>
                  <a:lnTo>
                    <a:pt x="70" y="15"/>
                  </a:lnTo>
                  <a:lnTo>
                    <a:pt x="66" y="15"/>
                  </a:lnTo>
                  <a:lnTo>
                    <a:pt x="53" y="19"/>
                  </a:lnTo>
                  <a:lnTo>
                    <a:pt x="45" y="19"/>
                  </a:lnTo>
                  <a:lnTo>
                    <a:pt x="0" y="30"/>
                  </a:lnTo>
                  <a:lnTo>
                    <a:pt x="13" y="107"/>
                  </a:lnTo>
                  <a:lnTo>
                    <a:pt x="19" y="115"/>
                  </a:lnTo>
                  <a:lnTo>
                    <a:pt x="19" y="120"/>
                  </a:lnTo>
                  <a:lnTo>
                    <a:pt x="8" y="132"/>
                  </a:lnTo>
                  <a:lnTo>
                    <a:pt x="8" y="135"/>
                  </a:lnTo>
                  <a:lnTo>
                    <a:pt x="13" y="143"/>
                  </a:lnTo>
                  <a:lnTo>
                    <a:pt x="21" y="139"/>
                  </a:lnTo>
                  <a:lnTo>
                    <a:pt x="34" y="126"/>
                  </a:lnTo>
                  <a:lnTo>
                    <a:pt x="42" y="122"/>
                  </a:lnTo>
                  <a:lnTo>
                    <a:pt x="45" y="115"/>
                  </a:lnTo>
                  <a:lnTo>
                    <a:pt x="49" y="117"/>
                  </a:lnTo>
                  <a:lnTo>
                    <a:pt x="60" y="103"/>
                  </a:lnTo>
                  <a:lnTo>
                    <a:pt x="68" y="102"/>
                  </a:lnTo>
                  <a:lnTo>
                    <a:pt x="74" y="98"/>
                  </a:lnTo>
                  <a:lnTo>
                    <a:pt x="81" y="98"/>
                  </a:lnTo>
                  <a:lnTo>
                    <a:pt x="85" y="94"/>
                  </a:lnTo>
                  <a:lnTo>
                    <a:pt x="106" y="90"/>
                  </a:lnTo>
                  <a:lnTo>
                    <a:pt x="106" y="85"/>
                  </a:lnTo>
                  <a:lnTo>
                    <a:pt x="104" y="81"/>
                  </a:lnTo>
                  <a:lnTo>
                    <a:pt x="107" y="81"/>
                  </a:lnTo>
                  <a:lnTo>
                    <a:pt x="107" y="85"/>
                  </a:lnTo>
                  <a:lnTo>
                    <a:pt x="115" y="85"/>
                  </a:lnTo>
                  <a:lnTo>
                    <a:pt x="128" y="77"/>
                  </a:lnTo>
                  <a:lnTo>
                    <a:pt x="141" y="72"/>
                  </a:lnTo>
                  <a:lnTo>
                    <a:pt x="147" y="73"/>
                  </a:lnTo>
                  <a:lnTo>
                    <a:pt x="145" y="70"/>
                  </a:lnTo>
                  <a:lnTo>
                    <a:pt x="145" y="6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6" name="Freeform 146">
              <a:extLst>
                <a:ext uri="{FF2B5EF4-FFF2-40B4-BE49-F238E27FC236}">
                  <a16:creationId xmlns:a16="http://schemas.microsoft.com/office/drawing/2014/main" id="{D830DBF1-573D-CA08-4F8E-54DD97D01570}"/>
                </a:ext>
              </a:extLst>
            </p:cNvPr>
            <p:cNvSpPr>
              <a:spLocks/>
            </p:cNvSpPr>
            <p:nvPr/>
          </p:nvSpPr>
          <p:spPr bwMode="auto">
            <a:xfrm>
              <a:off x="5288815" y="1709197"/>
              <a:ext cx="168483" cy="317636"/>
            </a:xfrm>
            <a:custGeom>
              <a:avLst/>
              <a:gdLst>
                <a:gd name="T0" fmla="*/ 129 w 143"/>
                <a:gd name="T1" fmla="*/ 216 h 297"/>
                <a:gd name="T2" fmla="*/ 127 w 143"/>
                <a:gd name="T3" fmla="*/ 209 h 297"/>
                <a:gd name="T4" fmla="*/ 120 w 143"/>
                <a:gd name="T5" fmla="*/ 205 h 297"/>
                <a:gd name="T6" fmla="*/ 114 w 143"/>
                <a:gd name="T7" fmla="*/ 199 h 297"/>
                <a:gd name="T8" fmla="*/ 111 w 143"/>
                <a:gd name="T9" fmla="*/ 194 h 297"/>
                <a:gd name="T10" fmla="*/ 109 w 143"/>
                <a:gd name="T11" fmla="*/ 186 h 297"/>
                <a:gd name="T12" fmla="*/ 109 w 143"/>
                <a:gd name="T13" fmla="*/ 178 h 297"/>
                <a:gd name="T14" fmla="*/ 101 w 143"/>
                <a:gd name="T15" fmla="*/ 158 h 297"/>
                <a:gd name="T16" fmla="*/ 50 w 143"/>
                <a:gd name="T17" fmla="*/ 4 h 297"/>
                <a:gd name="T18" fmla="*/ 49 w 143"/>
                <a:gd name="T19" fmla="*/ 0 h 297"/>
                <a:gd name="T20" fmla="*/ 41 w 143"/>
                <a:gd name="T21" fmla="*/ 7 h 297"/>
                <a:gd name="T22" fmla="*/ 35 w 143"/>
                <a:gd name="T23" fmla="*/ 6 h 297"/>
                <a:gd name="T24" fmla="*/ 28 w 143"/>
                <a:gd name="T25" fmla="*/ 11 h 297"/>
                <a:gd name="T26" fmla="*/ 28 w 143"/>
                <a:gd name="T27" fmla="*/ 17 h 297"/>
                <a:gd name="T28" fmla="*/ 26 w 143"/>
                <a:gd name="T29" fmla="*/ 32 h 297"/>
                <a:gd name="T30" fmla="*/ 26 w 143"/>
                <a:gd name="T31" fmla="*/ 37 h 297"/>
                <a:gd name="T32" fmla="*/ 26 w 143"/>
                <a:gd name="T33" fmla="*/ 39 h 297"/>
                <a:gd name="T34" fmla="*/ 24 w 143"/>
                <a:gd name="T35" fmla="*/ 41 h 297"/>
                <a:gd name="T36" fmla="*/ 28 w 143"/>
                <a:gd name="T37" fmla="*/ 53 h 297"/>
                <a:gd name="T38" fmla="*/ 24 w 143"/>
                <a:gd name="T39" fmla="*/ 66 h 297"/>
                <a:gd name="T40" fmla="*/ 26 w 143"/>
                <a:gd name="T41" fmla="*/ 73 h 297"/>
                <a:gd name="T42" fmla="*/ 32 w 143"/>
                <a:gd name="T43" fmla="*/ 79 h 297"/>
                <a:gd name="T44" fmla="*/ 34 w 143"/>
                <a:gd name="T45" fmla="*/ 86 h 297"/>
                <a:gd name="T46" fmla="*/ 34 w 143"/>
                <a:gd name="T47" fmla="*/ 92 h 297"/>
                <a:gd name="T48" fmla="*/ 28 w 143"/>
                <a:gd name="T49" fmla="*/ 103 h 297"/>
                <a:gd name="T50" fmla="*/ 17 w 143"/>
                <a:gd name="T51" fmla="*/ 116 h 297"/>
                <a:gd name="T52" fmla="*/ 13 w 143"/>
                <a:gd name="T53" fmla="*/ 116 h 297"/>
                <a:gd name="T54" fmla="*/ 7 w 143"/>
                <a:gd name="T55" fmla="*/ 124 h 297"/>
                <a:gd name="T56" fmla="*/ 7 w 143"/>
                <a:gd name="T57" fmla="*/ 130 h 297"/>
                <a:gd name="T58" fmla="*/ 11 w 143"/>
                <a:gd name="T59" fmla="*/ 145 h 297"/>
                <a:gd name="T60" fmla="*/ 9 w 143"/>
                <a:gd name="T61" fmla="*/ 156 h 297"/>
                <a:gd name="T62" fmla="*/ 11 w 143"/>
                <a:gd name="T63" fmla="*/ 163 h 297"/>
                <a:gd name="T64" fmla="*/ 7 w 143"/>
                <a:gd name="T65" fmla="*/ 171 h 297"/>
                <a:gd name="T66" fmla="*/ 7 w 143"/>
                <a:gd name="T67" fmla="*/ 178 h 297"/>
                <a:gd name="T68" fmla="*/ 5 w 143"/>
                <a:gd name="T69" fmla="*/ 184 h 297"/>
                <a:gd name="T70" fmla="*/ 2 w 143"/>
                <a:gd name="T71" fmla="*/ 192 h 297"/>
                <a:gd name="T72" fmla="*/ 3 w 143"/>
                <a:gd name="T73" fmla="*/ 203 h 297"/>
                <a:gd name="T74" fmla="*/ 0 w 143"/>
                <a:gd name="T75" fmla="*/ 209 h 297"/>
                <a:gd name="T76" fmla="*/ 5 w 143"/>
                <a:gd name="T77" fmla="*/ 233 h 297"/>
                <a:gd name="T78" fmla="*/ 5 w 143"/>
                <a:gd name="T79" fmla="*/ 246 h 297"/>
                <a:gd name="T80" fmla="*/ 11 w 143"/>
                <a:gd name="T81" fmla="*/ 267 h 297"/>
                <a:gd name="T82" fmla="*/ 7 w 143"/>
                <a:gd name="T83" fmla="*/ 274 h 297"/>
                <a:gd name="T84" fmla="*/ 7 w 143"/>
                <a:gd name="T85" fmla="*/ 282 h 297"/>
                <a:gd name="T86" fmla="*/ 11 w 143"/>
                <a:gd name="T87" fmla="*/ 289 h 297"/>
                <a:gd name="T88" fmla="*/ 17 w 143"/>
                <a:gd name="T89" fmla="*/ 297 h 297"/>
                <a:gd name="T90" fmla="*/ 105 w 143"/>
                <a:gd name="T91" fmla="*/ 276 h 297"/>
                <a:gd name="T92" fmla="*/ 114 w 143"/>
                <a:gd name="T93" fmla="*/ 265 h 297"/>
                <a:gd name="T94" fmla="*/ 118 w 143"/>
                <a:gd name="T95" fmla="*/ 259 h 297"/>
                <a:gd name="T96" fmla="*/ 120 w 143"/>
                <a:gd name="T97" fmla="*/ 259 h 297"/>
                <a:gd name="T98" fmla="*/ 124 w 143"/>
                <a:gd name="T99" fmla="*/ 252 h 297"/>
                <a:gd name="T100" fmla="*/ 131 w 143"/>
                <a:gd name="T101" fmla="*/ 248 h 297"/>
                <a:gd name="T102" fmla="*/ 135 w 143"/>
                <a:gd name="T103" fmla="*/ 246 h 297"/>
                <a:gd name="T104" fmla="*/ 139 w 143"/>
                <a:gd name="T105" fmla="*/ 246 h 297"/>
                <a:gd name="T106" fmla="*/ 139 w 143"/>
                <a:gd name="T107" fmla="*/ 241 h 297"/>
                <a:gd name="T108" fmla="*/ 143 w 143"/>
                <a:gd name="T109" fmla="*/ 225 h 297"/>
                <a:gd name="T110" fmla="*/ 139 w 143"/>
                <a:gd name="T111" fmla="*/ 224 h 297"/>
                <a:gd name="T112" fmla="*/ 135 w 143"/>
                <a:gd name="T113" fmla="*/ 222 h 297"/>
                <a:gd name="T114" fmla="*/ 129 w 143"/>
                <a:gd name="T115" fmla="*/ 21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 h="297">
                  <a:moveTo>
                    <a:pt x="129" y="216"/>
                  </a:moveTo>
                  <a:lnTo>
                    <a:pt x="127" y="209"/>
                  </a:lnTo>
                  <a:lnTo>
                    <a:pt x="120" y="205"/>
                  </a:lnTo>
                  <a:lnTo>
                    <a:pt x="114" y="199"/>
                  </a:lnTo>
                  <a:lnTo>
                    <a:pt x="111" y="194"/>
                  </a:lnTo>
                  <a:lnTo>
                    <a:pt x="109" y="186"/>
                  </a:lnTo>
                  <a:lnTo>
                    <a:pt x="109" y="178"/>
                  </a:lnTo>
                  <a:lnTo>
                    <a:pt x="101" y="158"/>
                  </a:lnTo>
                  <a:lnTo>
                    <a:pt x="50" y="4"/>
                  </a:lnTo>
                  <a:lnTo>
                    <a:pt x="49" y="0"/>
                  </a:lnTo>
                  <a:lnTo>
                    <a:pt x="41" y="7"/>
                  </a:lnTo>
                  <a:lnTo>
                    <a:pt x="35" y="6"/>
                  </a:lnTo>
                  <a:lnTo>
                    <a:pt x="28" y="11"/>
                  </a:lnTo>
                  <a:lnTo>
                    <a:pt x="28" y="17"/>
                  </a:lnTo>
                  <a:lnTo>
                    <a:pt x="26" y="32"/>
                  </a:lnTo>
                  <a:lnTo>
                    <a:pt x="26" y="37"/>
                  </a:lnTo>
                  <a:lnTo>
                    <a:pt x="26" y="39"/>
                  </a:lnTo>
                  <a:lnTo>
                    <a:pt x="24" y="41"/>
                  </a:lnTo>
                  <a:lnTo>
                    <a:pt x="28" y="53"/>
                  </a:lnTo>
                  <a:lnTo>
                    <a:pt x="24" y="66"/>
                  </a:lnTo>
                  <a:lnTo>
                    <a:pt x="26" y="73"/>
                  </a:lnTo>
                  <a:lnTo>
                    <a:pt x="32" y="79"/>
                  </a:lnTo>
                  <a:lnTo>
                    <a:pt x="34" y="86"/>
                  </a:lnTo>
                  <a:lnTo>
                    <a:pt x="34" y="92"/>
                  </a:lnTo>
                  <a:lnTo>
                    <a:pt x="28" y="103"/>
                  </a:lnTo>
                  <a:lnTo>
                    <a:pt x="17" y="116"/>
                  </a:lnTo>
                  <a:lnTo>
                    <a:pt x="13" y="116"/>
                  </a:lnTo>
                  <a:lnTo>
                    <a:pt x="7" y="124"/>
                  </a:lnTo>
                  <a:lnTo>
                    <a:pt x="7" y="130"/>
                  </a:lnTo>
                  <a:lnTo>
                    <a:pt x="11" y="145"/>
                  </a:lnTo>
                  <a:lnTo>
                    <a:pt x="9" y="156"/>
                  </a:lnTo>
                  <a:lnTo>
                    <a:pt x="11" y="163"/>
                  </a:lnTo>
                  <a:lnTo>
                    <a:pt x="7" y="171"/>
                  </a:lnTo>
                  <a:lnTo>
                    <a:pt x="7" y="178"/>
                  </a:lnTo>
                  <a:lnTo>
                    <a:pt x="5" y="184"/>
                  </a:lnTo>
                  <a:lnTo>
                    <a:pt x="2" y="192"/>
                  </a:lnTo>
                  <a:lnTo>
                    <a:pt x="3" y="203"/>
                  </a:lnTo>
                  <a:lnTo>
                    <a:pt x="0" y="209"/>
                  </a:lnTo>
                  <a:lnTo>
                    <a:pt x="5" y="233"/>
                  </a:lnTo>
                  <a:lnTo>
                    <a:pt x="5" y="246"/>
                  </a:lnTo>
                  <a:lnTo>
                    <a:pt x="11" y="267"/>
                  </a:lnTo>
                  <a:lnTo>
                    <a:pt x="7" y="274"/>
                  </a:lnTo>
                  <a:lnTo>
                    <a:pt x="7" y="282"/>
                  </a:lnTo>
                  <a:lnTo>
                    <a:pt x="11" y="289"/>
                  </a:lnTo>
                  <a:lnTo>
                    <a:pt x="17" y="297"/>
                  </a:lnTo>
                  <a:lnTo>
                    <a:pt x="105" y="276"/>
                  </a:lnTo>
                  <a:lnTo>
                    <a:pt x="114" y="265"/>
                  </a:lnTo>
                  <a:lnTo>
                    <a:pt x="118" y="259"/>
                  </a:lnTo>
                  <a:lnTo>
                    <a:pt x="120" y="259"/>
                  </a:lnTo>
                  <a:lnTo>
                    <a:pt x="124" y="252"/>
                  </a:lnTo>
                  <a:lnTo>
                    <a:pt x="131" y="248"/>
                  </a:lnTo>
                  <a:lnTo>
                    <a:pt x="135" y="246"/>
                  </a:lnTo>
                  <a:lnTo>
                    <a:pt x="139" y="246"/>
                  </a:lnTo>
                  <a:lnTo>
                    <a:pt x="139" y="241"/>
                  </a:lnTo>
                  <a:lnTo>
                    <a:pt x="143" y="225"/>
                  </a:lnTo>
                  <a:lnTo>
                    <a:pt x="139" y="224"/>
                  </a:lnTo>
                  <a:lnTo>
                    <a:pt x="135" y="222"/>
                  </a:lnTo>
                  <a:lnTo>
                    <a:pt x="129" y="216"/>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7" name="Freeform 148">
              <a:extLst>
                <a:ext uri="{FF2B5EF4-FFF2-40B4-BE49-F238E27FC236}">
                  <a16:creationId xmlns:a16="http://schemas.microsoft.com/office/drawing/2014/main" id="{636793FC-3CAC-C0F1-8991-C58A3B2F8880}"/>
                </a:ext>
              </a:extLst>
            </p:cNvPr>
            <p:cNvSpPr>
              <a:spLocks/>
            </p:cNvSpPr>
            <p:nvPr/>
          </p:nvSpPr>
          <p:spPr bwMode="auto">
            <a:xfrm>
              <a:off x="5392497" y="2083517"/>
              <a:ext cx="53019" cy="85558"/>
            </a:xfrm>
            <a:custGeom>
              <a:avLst/>
              <a:gdLst>
                <a:gd name="T0" fmla="*/ 41 w 45"/>
                <a:gd name="T1" fmla="*/ 18 h 80"/>
                <a:gd name="T2" fmla="*/ 39 w 45"/>
                <a:gd name="T3" fmla="*/ 13 h 80"/>
                <a:gd name="T4" fmla="*/ 36 w 45"/>
                <a:gd name="T5" fmla="*/ 11 h 80"/>
                <a:gd name="T6" fmla="*/ 34 w 45"/>
                <a:gd name="T7" fmla="*/ 5 h 80"/>
                <a:gd name="T8" fmla="*/ 26 w 45"/>
                <a:gd name="T9" fmla="*/ 0 h 80"/>
                <a:gd name="T10" fmla="*/ 0 w 45"/>
                <a:gd name="T11" fmla="*/ 7 h 80"/>
                <a:gd name="T12" fmla="*/ 15 w 45"/>
                <a:gd name="T13" fmla="*/ 62 h 80"/>
                <a:gd name="T14" fmla="*/ 17 w 45"/>
                <a:gd name="T15" fmla="*/ 69 h 80"/>
                <a:gd name="T16" fmla="*/ 15 w 45"/>
                <a:gd name="T17" fmla="*/ 75 h 80"/>
                <a:gd name="T18" fmla="*/ 15 w 45"/>
                <a:gd name="T19" fmla="*/ 77 h 80"/>
                <a:gd name="T20" fmla="*/ 17 w 45"/>
                <a:gd name="T21" fmla="*/ 80 h 80"/>
                <a:gd name="T22" fmla="*/ 23 w 45"/>
                <a:gd name="T23" fmla="*/ 77 h 80"/>
                <a:gd name="T24" fmla="*/ 43 w 45"/>
                <a:gd name="T25" fmla="*/ 63 h 80"/>
                <a:gd name="T26" fmla="*/ 43 w 45"/>
                <a:gd name="T27" fmla="*/ 56 h 80"/>
                <a:gd name="T28" fmla="*/ 41 w 45"/>
                <a:gd name="T29" fmla="*/ 48 h 80"/>
                <a:gd name="T30" fmla="*/ 41 w 45"/>
                <a:gd name="T31" fmla="*/ 41 h 80"/>
                <a:gd name="T32" fmla="*/ 36 w 45"/>
                <a:gd name="T33" fmla="*/ 33 h 80"/>
                <a:gd name="T34" fmla="*/ 39 w 45"/>
                <a:gd name="T35" fmla="*/ 28 h 80"/>
                <a:gd name="T36" fmla="*/ 38 w 45"/>
                <a:gd name="T37" fmla="*/ 20 h 80"/>
                <a:gd name="T38" fmla="*/ 43 w 45"/>
                <a:gd name="T39" fmla="*/ 28 h 80"/>
                <a:gd name="T40" fmla="*/ 45 w 45"/>
                <a:gd name="T41" fmla="*/ 24 h 80"/>
                <a:gd name="T42" fmla="*/ 45 w 45"/>
                <a:gd name="T43" fmla="*/ 22 h 80"/>
                <a:gd name="T44" fmla="*/ 41 w 45"/>
                <a:gd name="T45"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80">
                  <a:moveTo>
                    <a:pt x="41" y="18"/>
                  </a:moveTo>
                  <a:lnTo>
                    <a:pt x="39" y="13"/>
                  </a:lnTo>
                  <a:lnTo>
                    <a:pt x="36" y="11"/>
                  </a:lnTo>
                  <a:lnTo>
                    <a:pt x="34" y="5"/>
                  </a:lnTo>
                  <a:lnTo>
                    <a:pt x="26" y="0"/>
                  </a:lnTo>
                  <a:lnTo>
                    <a:pt x="0" y="7"/>
                  </a:lnTo>
                  <a:lnTo>
                    <a:pt x="15" y="62"/>
                  </a:lnTo>
                  <a:lnTo>
                    <a:pt x="17" y="69"/>
                  </a:lnTo>
                  <a:lnTo>
                    <a:pt x="15" y="75"/>
                  </a:lnTo>
                  <a:lnTo>
                    <a:pt x="15" y="77"/>
                  </a:lnTo>
                  <a:lnTo>
                    <a:pt x="17" y="80"/>
                  </a:lnTo>
                  <a:lnTo>
                    <a:pt x="23" y="77"/>
                  </a:lnTo>
                  <a:lnTo>
                    <a:pt x="43" y="63"/>
                  </a:lnTo>
                  <a:lnTo>
                    <a:pt x="43" y="56"/>
                  </a:lnTo>
                  <a:lnTo>
                    <a:pt x="41" y="48"/>
                  </a:lnTo>
                  <a:lnTo>
                    <a:pt x="41" y="41"/>
                  </a:lnTo>
                  <a:lnTo>
                    <a:pt x="36" y="33"/>
                  </a:lnTo>
                  <a:lnTo>
                    <a:pt x="39" y="28"/>
                  </a:lnTo>
                  <a:lnTo>
                    <a:pt x="38" y="20"/>
                  </a:lnTo>
                  <a:lnTo>
                    <a:pt x="43" y="28"/>
                  </a:lnTo>
                  <a:lnTo>
                    <a:pt x="45" y="24"/>
                  </a:lnTo>
                  <a:lnTo>
                    <a:pt x="45" y="22"/>
                  </a:lnTo>
                  <a:lnTo>
                    <a:pt x="41" y="1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8" name="Freeform 149">
              <a:extLst>
                <a:ext uri="{FF2B5EF4-FFF2-40B4-BE49-F238E27FC236}">
                  <a16:creationId xmlns:a16="http://schemas.microsoft.com/office/drawing/2014/main" id="{92B03C18-70DC-156B-9864-CB74D0DB6A17}"/>
                </a:ext>
              </a:extLst>
            </p:cNvPr>
            <p:cNvSpPr>
              <a:spLocks/>
            </p:cNvSpPr>
            <p:nvPr/>
          </p:nvSpPr>
          <p:spPr bwMode="auto">
            <a:xfrm>
              <a:off x="5445516" y="2109184"/>
              <a:ext cx="7069" cy="8556"/>
            </a:xfrm>
            <a:custGeom>
              <a:avLst/>
              <a:gdLst>
                <a:gd name="T0" fmla="*/ 2 w 6"/>
                <a:gd name="T1" fmla="*/ 8 h 8"/>
                <a:gd name="T2" fmla="*/ 6 w 6"/>
                <a:gd name="T3" fmla="*/ 4 h 8"/>
                <a:gd name="T4" fmla="*/ 0 w 6"/>
                <a:gd name="T5" fmla="*/ 0 h 8"/>
                <a:gd name="T6" fmla="*/ 2 w 6"/>
                <a:gd name="T7" fmla="*/ 8 h 8"/>
              </a:gdLst>
              <a:ahLst/>
              <a:cxnLst>
                <a:cxn ang="0">
                  <a:pos x="T0" y="T1"/>
                </a:cxn>
                <a:cxn ang="0">
                  <a:pos x="T2" y="T3"/>
                </a:cxn>
                <a:cxn ang="0">
                  <a:pos x="T4" y="T5"/>
                </a:cxn>
                <a:cxn ang="0">
                  <a:pos x="T6" y="T7"/>
                </a:cxn>
              </a:cxnLst>
              <a:rect l="0" t="0" r="r" b="b"/>
              <a:pathLst>
                <a:path w="6" h="8">
                  <a:moveTo>
                    <a:pt x="2" y="8"/>
                  </a:moveTo>
                  <a:lnTo>
                    <a:pt x="6" y="4"/>
                  </a:lnTo>
                  <a:lnTo>
                    <a:pt x="0" y="0"/>
                  </a:lnTo>
                  <a:lnTo>
                    <a:pt x="2"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9" name="Freeform 150">
              <a:extLst>
                <a:ext uri="{FF2B5EF4-FFF2-40B4-BE49-F238E27FC236}">
                  <a16:creationId xmlns:a16="http://schemas.microsoft.com/office/drawing/2014/main" id="{FAB638C1-714C-ABAE-C083-6075115325EF}"/>
                </a:ext>
              </a:extLst>
            </p:cNvPr>
            <p:cNvSpPr>
              <a:spLocks/>
            </p:cNvSpPr>
            <p:nvPr/>
          </p:nvSpPr>
          <p:spPr bwMode="auto">
            <a:xfrm>
              <a:off x="5445516" y="2109184"/>
              <a:ext cx="7069" cy="8556"/>
            </a:xfrm>
            <a:custGeom>
              <a:avLst/>
              <a:gdLst>
                <a:gd name="T0" fmla="*/ 2 w 6"/>
                <a:gd name="T1" fmla="*/ 8 h 8"/>
                <a:gd name="T2" fmla="*/ 6 w 6"/>
                <a:gd name="T3" fmla="*/ 4 h 8"/>
                <a:gd name="T4" fmla="*/ 0 w 6"/>
                <a:gd name="T5" fmla="*/ 0 h 8"/>
                <a:gd name="T6" fmla="*/ 2 w 6"/>
                <a:gd name="T7" fmla="*/ 8 h 8"/>
              </a:gdLst>
              <a:ahLst/>
              <a:cxnLst>
                <a:cxn ang="0">
                  <a:pos x="T0" y="T1"/>
                </a:cxn>
                <a:cxn ang="0">
                  <a:pos x="T2" y="T3"/>
                </a:cxn>
                <a:cxn ang="0">
                  <a:pos x="T4" y="T5"/>
                </a:cxn>
                <a:cxn ang="0">
                  <a:pos x="T6" y="T7"/>
                </a:cxn>
              </a:cxnLst>
              <a:rect l="0" t="0" r="r" b="b"/>
              <a:pathLst>
                <a:path w="6" h="8">
                  <a:moveTo>
                    <a:pt x="2" y="8"/>
                  </a:moveTo>
                  <a:lnTo>
                    <a:pt x="6" y="4"/>
                  </a:lnTo>
                  <a:lnTo>
                    <a:pt x="0" y="0"/>
                  </a:lnTo>
                  <a:lnTo>
                    <a:pt x="2"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0" name="Freeform 151">
              <a:extLst>
                <a:ext uri="{FF2B5EF4-FFF2-40B4-BE49-F238E27FC236}">
                  <a16:creationId xmlns:a16="http://schemas.microsoft.com/office/drawing/2014/main" id="{53AF9F69-8DA1-7BB1-3896-5280383CBA4F}"/>
                </a:ext>
              </a:extLst>
            </p:cNvPr>
            <p:cNvSpPr>
              <a:spLocks/>
            </p:cNvSpPr>
            <p:nvPr/>
          </p:nvSpPr>
          <p:spPr bwMode="auto">
            <a:xfrm>
              <a:off x="5452585" y="2100627"/>
              <a:ext cx="8248" cy="14973"/>
            </a:xfrm>
            <a:custGeom>
              <a:avLst/>
              <a:gdLst>
                <a:gd name="T0" fmla="*/ 7 w 7"/>
                <a:gd name="T1" fmla="*/ 0 h 14"/>
                <a:gd name="T2" fmla="*/ 5 w 7"/>
                <a:gd name="T3" fmla="*/ 6 h 14"/>
                <a:gd name="T4" fmla="*/ 0 w 7"/>
                <a:gd name="T5" fmla="*/ 12 h 14"/>
                <a:gd name="T6" fmla="*/ 5 w 7"/>
                <a:gd name="T7" fmla="*/ 14 h 14"/>
                <a:gd name="T8" fmla="*/ 7 w 7"/>
                <a:gd name="T9" fmla="*/ 8 h 14"/>
                <a:gd name="T10" fmla="*/ 7 w 7"/>
                <a:gd name="T11" fmla="*/ 0 h 14"/>
              </a:gdLst>
              <a:ahLst/>
              <a:cxnLst>
                <a:cxn ang="0">
                  <a:pos x="T0" y="T1"/>
                </a:cxn>
                <a:cxn ang="0">
                  <a:pos x="T2" y="T3"/>
                </a:cxn>
                <a:cxn ang="0">
                  <a:pos x="T4" y="T5"/>
                </a:cxn>
                <a:cxn ang="0">
                  <a:pos x="T6" y="T7"/>
                </a:cxn>
                <a:cxn ang="0">
                  <a:pos x="T8" y="T9"/>
                </a:cxn>
                <a:cxn ang="0">
                  <a:pos x="T10" y="T11"/>
                </a:cxn>
              </a:cxnLst>
              <a:rect l="0" t="0" r="r" b="b"/>
              <a:pathLst>
                <a:path w="7" h="14">
                  <a:moveTo>
                    <a:pt x="7" y="0"/>
                  </a:moveTo>
                  <a:lnTo>
                    <a:pt x="5" y="6"/>
                  </a:lnTo>
                  <a:lnTo>
                    <a:pt x="0" y="12"/>
                  </a:lnTo>
                  <a:lnTo>
                    <a:pt x="5" y="14"/>
                  </a:lnTo>
                  <a:lnTo>
                    <a:pt x="7" y="8"/>
                  </a:lnTo>
                  <a:lnTo>
                    <a:pt x="7"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1" name="Freeform 152">
              <a:extLst>
                <a:ext uri="{FF2B5EF4-FFF2-40B4-BE49-F238E27FC236}">
                  <a16:creationId xmlns:a16="http://schemas.microsoft.com/office/drawing/2014/main" id="{38155775-E9A4-D690-46B8-9142470D641A}"/>
                </a:ext>
              </a:extLst>
            </p:cNvPr>
            <p:cNvSpPr>
              <a:spLocks/>
            </p:cNvSpPr>
            <p:nvPr/>
          </p:nvSpPr>
          <p:spPr bwMode="auto">
            <a:xfrm>
              <a:off x="5452585" y="2100627"/>
              <a:ext cx="8248" cy="14973"/>
            </a:xfrm>
            <a:custGeom>
              <a:avLst/>
              <a:gdLst>
                <a:gd name="T0" fmla="*/ 7 w 7"/>
                <a:gd name="T1" fmla="*/ 0 h 14"/>
                <a:gd name="T2" fmla="*/ 5 w 7"/>
                <a:gd name="T3" fmla="*/ 6 h 14"/>
                <a:gd name="T4" fmla="*/ 0 w 7"/>
                <a:gd name="T5" fmla="*/ 12 h 14"/>
                <a:gd name="T6" fmla="*/ 5 w 7"/>
                <a:gd name="T7" fmla="*/ 14 h 14"/>
                <a:gd name="T8" fmla="*/ 7 w 7"/>
                <a:gd name="T9" fmla="*/ 8 h 14"/>
                <a:gd name="T10" fmla="*/ 7 w 7"/>
                <a:gd name="T11" fmla="*/ 0 h 14"/>
              </a:gdLst>
              <a:ahLst/>
              <a:cxnLst>
                <a:cxn ang="0">
                  <a:pos x="T0" y="T1"/>
                </a:cxn>
                <a:cxn ang="0">
                  <a:pos x="T2" y="T3"/>
                </a:cxn>
                <a:cxn ang="0">
                  <a:pos x="T4" y="T5"/>
                </a:cxn>
                <a:cxn ang="0">
                  <a:pos x="T6" y="T7"/>
                </a:cxn>
                <a:cxn ang="0">
                  <a:pos x="T8" y="T9"/>
                </a:cxn>
                <a:cxn ang="0">
                  <a:pos x="T10" y="T11"/>
                </a:cxn>
              </a:cxnLst>
              <a:rect l="0" t="0" r="r" b="b"/>
              <a:pathLst>
                <a:path w="7" h="14">
                  <a:moveTo>
                    <a:pt x="7" y="0"/>
                  </a:moveTo>
                  <a:lnTo>
                    <a:pt x="5" y="6"/>
                  </a:lnTo>
                  <a:lnTo>
                    <a:pt x="0" y="12"/>
                  </a:lnTo>
                  <a:lnTo>
                    <a:pt x="5" y="14"/>
                  </a:lnTo>
                  <a:lnTo>
                    <a:pt x="7" y="8"/>
                  </a:lnTo>
                  <a:lnTo>
                    <a:pt x="7"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2" name="Freeform 153">
              <a:extLst>
                <a:ext uri="{FF2B5EF4-FFF2-40B4-BE49-F238E27FC236}">
                  <a16:creationId xmlns:a16="http://schemas.microsoft.com/office/drawing/2014/main" id="{0E629141-3E81-EBCF-411F-D4A58D1C0D3C}"/>
                </a:ext>
              </a:extLst>
            </p:cNvPr>
            <p:cNvSpPr>
              <a:spLocks/>
            </p:cNvSpPr>
            <p:nvPr/>
          </p:nvSpPr>
          <p:spPr bwMode="auto">
            <a:xfrm>
              <a:off x="5458476" y="2115600"/>
              <a:ext cx="11782" cy="23529"/>
            </a:xfrm>
            <a:custGeom>
              <a:avLst/>
              <a:gdLst>
                <a:gd name="T0" fmla="*/ 6 w 10"/>
                <a:gd name="T1" fmla="*/ 2 h 22"/>
                <a:gd name="T2" fmla="*/ 0 w 10"/>
                <a:gd name="T3" fmla="*/ 0 h 22"/>
                <a:gd name="T4" fmla="*/ 2 w 10"/>
                <a:gd name="T5" fmla="*/ 15 h 22"/>
                <a:gd name="T6" fmla="*/ 6 w 10"/>
                <a:gd name="T7" fmla="*/ 22 h 22"/>
                <a:gd name="T8" fmla="*/ 10 w 10"/>
                <a:gd name="T9" fmla="*/ 17 h 22"/>
                <a:gd name="T10" fmla="*/ 10 w 10"/>
                <a:gd name="T11" fmla="*/ 13 h 22"/>
                <a:gd name="T12" fmla="*/ 6 w 10"/>
                <a:gd name="T13" fmla="*/ 2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6" y="2"/>
                  </a:moveTo>
                  <a:lnTo>
                    <a:pt x="0" y="0"/>
                  </a:lnTo>
                  <a:lnTo>
                    <a:pt x="2" y="15"/>
                  </a:lnTo>
                  <a:lnTo>
                    <a:pt x="6" y="22"/>
                  </a:lnTo>
                  <a:lnTo>
                    <a:pt x="10" y="17"/>
                  </a:lnTo>
                  <a:lnTo>
                    <a:pt x="10" y="13"/>
                  </a:lnTo>
                  <a:lnTo>
                    <a:pt x="6"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3" name="Freeform 154">
              <a:extLst>
                <a:ext uri="{FF2B5EF4-FFF2-40B4-BE49-F238E27FC236}">
                  <a16:creationId xmlns:a16="http://schemas.microsoft.com/office/drawing/2014/main" id="{E3E77F27-3A80-2A9C-CAB0-931A71C97573}"/>
                </a:ext>
              </a:extLst>
            </p:cNvPr>
            <p:cNvSpPr>
              <a:spLocks/>
            </p:cNvSpPr>
            <p:nvPr/>
          </p:nvSpPr>
          <p:spPr bwMode="auto">
            <a:xfrm>
              <a:off x="5458476" y="2115600"/>
              <a:ext cx="11782" cy="23529"/>
            </a:xfrm>
            <a:custGeom>
              <a:avLst/>
              <a:gdLst>
                <a:gd name="T0" fmla="*/ 6 w 10"/>
                <a:gd name="T1" fmla="*/ 2 h 22"/>
                <a:gd name="T2" fmla="*/ 0 w 10"/>
                <a:gd name="T3" fmla="*/ 0 h 22"/>
                <a:gd name="T4" fmla="*/ 2 w 10"/>
                <a:gd name="T5" fmla="*/ 15 h 22"/>
                <a:gd name="T6" fmla="*/ 6 w 10"/>
                <a:gd name="T7" fmla="*/ 22 h 22"/>
                <a:gd name="T8" fmla="*/ 10 w 10"/>
                <a:gd name="T9" fmla="*/ 17 h 22"/>
                <a:gd name="T10" fmla="*/ 10 w 10"/>
                <a:gd name="T11" fmla="*/ 13 h 22"/>
                <a:gd name="T12" fmla="*/ 6 w 10"/>
                <a:gd name="T13" fmla="*/ 2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6" y="2"/>
                  </a:moveTo>
                  <a:lnTo>
                    <a:pt x="0" y="0"/>
                  </a:lnTo>
                  <a:lnTo>
                    <a:pt x="2" y="15"/>
                  </a:lnTo>
                  <a:lnTo>
                    <a:pt x="6" y="22"/>
                  </a:lnTo>
                  <a:lnTo>
                    <a:pt x="10" y="17"/>
                  </a:lnTo>
                  <a:lnTo>
                    <a:pt x="10" y="13"/>
                  </a:lnTo>
                  <a:lnTo>
                    <a:pt x="6"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nvGrpSpPr>
            <p:cNvPr id="214" name="Group 71">
              <a:extLst>
                <a:ext uri="{FF2B5EF4-FFF2-40B4-BE49-F238E27FC236}">
                  <a16:creationId xmlns:a16="http://schemas.microsoft.com/office/drawing/2014/main" id="{AD3E61EA-9BED-0D84-41F8-9793E560CB59}"/>
                </a:ext>
              </a:extLst>
            </p:cNvPr>
            <p:cNvGrpSpPr/>
            <p:nvPr/>
          </p:nvGrpSpPr>
          <p:grpSpPr>
            <a:xfrm>
              <a:off x="5120332" y="2225757"/>
              <a:ext cx="133137" cy="276996"/>
              <a:chOff x="4813819" y="2127748"/>
              <a:chExt cx="108558" cy="225859"/>
            </a:xfrm>
            <a:grpFill/>
            <a:effectLst/>
          </p:grpSpPr>
          <p:sp>
            <p:nvSpPr>
              <p:cNvPr id="247" name="Freeform 131">
                <a:extLst>
                  <a:ext uri="{FF2B5EF4-FFF2-40B4-BE49-F238E27FC236}">
                    <a16:creationId xmlns:a16="http://schemas.microsoft.com/office/drawing/2014/main" id="{8E277A3E-3B2D-CEAD-8639-2B5E39BE368D}"/>
                  </a:ext>
                </a:extLst>
              </p:cNvPr>
              <p:cNvSpPr>
                <a:spLocks/>
              </p:cNvSpPr>
              <p:nvPr/>
            </p:nvSpPr>
            <p:spPr bwMode="auto">
              <a:xfrm>
                <a:off x="4813819" y="2127748"/>
                <a:ext cx="108558" cy="225859"/>
              </a:xfrm>
              <a:custGeom>
                <a:avLst/>
                <a:gdLst>
                  <a:gd name="T0" fmla="*/ 15 w 113"/>
                  <a:gd name="T1" fmla="*/ 15 h 259"/>
                  <a:gd name="T2" fmla="*/ 5 w 113"/>
                  <a:gd name="T3" fmla="*/ 40 h 259"/>
                  <a:gd name="T4" fmla="*/ 2 w 113"/>
                  <a:gd name="T5" fmla="*/ 51 h 259"/>
                  <a:gd name="T6" fmla="*/ 7 w 113"/>
                  <a:gd name="T7" fmla="*/ 60 h 259"/>
                  <a:gd name="T8" fmla="*/ 0 w 113"/>
                  <a:gd name="T9" fmla="*/ 73 h 259"/>
                  <a:gd name="T10" fmla="*/ 9 w 113"/>
                  <a:gd name="T11" fmla="*/ 92 h 259"/>
                  <a:gd name="T12" fmla="*/ 17 w 113"/>
                  <a:gd name="T13" fmla="*/ 102 h 259"/>
                  <a:gd name="T14" fmla="*/ 28 w 113"/>
                  <a:gd name="T15" fmla="*/ 107 h 259"/>
                  <a:gd name="T16" fmla="*/ 51 w 113"/>
                  <a:gd name="T17" fmla="*/ 126 h 259"/>
                  <a:gd name="T18" fmla="*/ 39 w 113"/>
                  <a:gd name="T19" fmla="*/ 139 h 259"/>
                  <a:gd name="T20" fmla="*/ 32 w 113"/>
                  <a:gd name="T21" fmla="*/ 147 h 259"/>
                  <a:gd name="T22" fmla="*/ 30 w 113"/>
                  <a:gd name="T23" fmla="*/ 149 h 259"/>
                  <a:gd name="T24" fmla="*/ 28 w 113"/>
                  <a:gd name="T25" fmla="*/ 162 h 259"/>
                  <a:gd name="T26" fmla="*/ 19 w 113"/>
                  <a:gd name="T27" fmla="*/ 169 h 259"/>
                  <a:gd name="T28" fmla="*/ 7 w 113"/>
                  <a:gd name="T29" fmla="*/ 177 h 259"/>
                  <a:gd name="T30" fmla="*/ 2 w 113"/>
                  <a:gd name="T31" fmla="*/ 194 h 259"/>
                  <a:gd name="T32" fmla="*/ 0 w 113"/>
                  <a:gd name="T33" fmla="*/ 199 h 259"/>
                  <a:gd name="T34" fmla="*/ 4 w 113"/>
                  <a:gd name="T35" fmla="*/ 207 h 259"/>
                  <a:gd name="T36" fmla="*/ 17 w 113"/>
                  <a:gd name="T37" fmla="*/ 222 h 259"/>
                  <a:gd name="T38" fmla="*/ 30 w 113"/>
                  <a:gd name="T39" fmla="*/ 228 h 259"/>
                  <a:gd name="T40" fmla="*/ 49 w 113"/>
                  <a:gd name="T41" fmla="*/ 233 h 259"/>
                  <a:gd name="T42" fmla="*/ 66 w 113"/>
                  <a:gd name="T43" fmla="*/ 241 h 259"/>
                  <a:gd name="T44" fmla="*/ 64 w 113"/>
                  <a:gd name="T45" fmla="*/ 259 h 259"/>
                  <a:gd name="T46" fmla="*/ 73 w 113"/>
                  <a:gd name="T47" fmla="*/ 254 h 259"/>
                  <a:gd name="T48" fmla="*/ 79 w 113"/>
                  <a:gd name="T49" fmla="*/ 239 h 259"/>
                  <a:gd name="T50" fmla="*/ 86 w 113"/>
                  <a:gd name="T51" fmla="*/ 218 h 259"/>
                  <a:gd name="T52" fmla="*/ 83 w 113"/>
                  <a:gd name="T53" fmla="*/ 214 h 259"/>
                  <a:gd name="T54" fmla="*/ 96 w 113"/>
                  <a:gd name="T55" fmla="*/ 207 h 259"/>
                  <a:gd name="T56" fmla="*/ 96 w 113"/>
                  <a:gd name="T57" fmla="*/ 194 h 259"/>
                  <a:gd name="T58" fmla="*/ 99 w 113"/>
                  <a:gd name="T59" fmla="*/ 184 h 259"/>
                  <a:gd name="T60" fmla="*/ 105 w 113"/>
                  <a:gd name="T61" fmla="*/ 169 h 259"/>
                  <a:gd name="T62" fmla="*/ 105 w 113"/>
                  <a:gd name="T63" fmla="*/ 156 h 259"/>
                  <a:gd name="T64" fmla="*/ 105 w 113"/>
                  <a:gd name="T65" fmla="*/ 139 h 259"/>
                  <a:gd name="T66" fmla="*/ 105 w 113"/>
                  <a:gd name="T67" fmla="*/ 132 h 259"/>
                  <a:gd name="T68" fmla="*/ 111 w 113"/>
                  <a:gd name="T69" fmla="*/ 130 h 259"/>
                  <a:gd name="T70" fmla="*/ 111 w 113"/>
                  <a:gd name="T71" fmla="*/ 150 h 259"/>
                  <a:gd name="T72" fmla="*/ 111 w 113"/>
                  <a:gd name="T73" fmla="*/ 124 h 259"/>
                  <a:gd name="T74" fmla="*/ 109 w 113"/>
                  <a:gd name="T75" fmla="*/ 96 h 259"/>
                  <a:gd name="T76" fmla="*/ 92 w 113"/>
                  <a:gd name="T77" fmla="*/ 85 h 259"/>
                  <a:gd name="T78" fmla="*/ 81 w 113"/>
                  <a:gd name="T79" fmla="*/ 85 h 259"/>
                  <a:gd name="T80" fmla="*/ 84 w 113"/>
                  <a:gd name="T81" fmla="*/ 58 h 259"/>
                  <a:gd name="T82" fmla="*/ 94 w 113"/>
                  <a:gd name="T83" fmla="*/ 53 h 259"/>
                  <a:gd name="T84" fmla="*/ 96 w 113"/>
                  <a:gd name="T85" fmla="*/ 38 h 259"/>
                  <a:gd name="T86" fmla="*/ 96 w 113"/>
                  <a:gd name="T87" fmla="*/ 23 h 259"/>
                  <a:gd name="T88" fmla="*/ 17 w 113"/>
                  <a:gd name="T89" fmla="*/ 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3" h="259">
                    <a:moveTo>
                      <a:pt x="17" y="9"/>
                    </a:moveTo>
                    <a:lnTo>
                      <a:pt x="15" y="15"/>
                    </a:lnTo>
                    <a:lnTo>
                      <a:pt x="15" y="23"/>
                    </a:lnTo>
                    <a:lnTo>
                      <a:pt x="5" y="40"/>
                    </a:lnTo>
                    <a:lnTo>
                      <a:pt x="0" y="47"/>
                    </a:lnTo>
                    <a:lnTo>
                      <a:pt x="2" y="51"/>
                    </a:lnTo>
                    <a:lnTo>
                      <a:pt x="5" y="53"/>
                    </a:lnTo>
                    <a:lnTo>
                      <a:pt x="7" y="60"/>
                    </a:lnTo>
                    <a:lnTo>
                      <a:pt x="5" y="66"/>
                    </a:lnTo>
                    <a:lnTo>
                      <a:pt x="0" y="73"/>
                    </a:lnTo>
                    <a:lnTo>
                      <a:pt x="4" y="85"/>
                    </a:lnTo>
                    <a:lnTo>
                      <a:pt x="9" y="92"/>
                    </a:lnTo>
                    <a:lnTo>
                      <a:pt x="17" y="94"/>
                    </a:lnTo>
                    <a:lnTo>
                      <a:pt x="17" y="102"/>
                    </a:lnTo>
                    <a:lnTo>
                      <a:pt x="24" y="105"/>
                    </a:lnTo>
                    <a:lnTo>
                      <a:pt x="28" y="107"/>
                    </a:lnTo>
                    <a:lnTo>
                      <a:pt x="34" y="113"/>
                    </a:lnTo>
                    <a:lnTo>
                      <a:pt x="51" y="126"/>
                    </a:lnTo>
                    <a:lnTo>
                      <a:pt x="47" y="132"/>
                    </a:lnTo>
                    <a:lnTo>
                      <a:pt x="39" y="139"/>
                    </a:lnTo>
                    <a:lnTo>
                      <a:pt x="34" y="147"/>
                    </a:lnTo>
                    <a:lnTo>
                      <a:pt x="32" y="147"/>
                    </a:lnTo>
                    <a:lnTo>
                      <a:pt x="32" y="149"/>
                    </a:lnTo>
                    <a:lnTo>
                      <a:pt x="30" y="149"/>
                    </a:lnTo>
                    <a:lnTo>
                      <a:pt x="28" y="156"/>
                    </a:lnTo>
                    <a:lnTo>
                      <a:pt x="28" y="162"/>
                    </a:lnTo>
                    <a:lnTo>
                      <a:pt x="20" y="167"/>
                    </a:lnTo>
                    <a:lnTo>
                      <a:pt x="19" y="169"/>
                    </a:lnTo>
                    <a:lnTo>
                      <a:pt x="13" y="171"/>
                    </a:lnTo>
                    <a:lnTo>
                      <a:pt x="7" y="177"/>
                    </a:lnTo>
                    <a:lnTo>
                      <a:pt x="4" y="184"/>
                    </a:lnTo>
                    <a:lnTo>
                      <a:pt x="2" y="194"/>
                    </a:lnTo>
                    <a:lnTo>
                      <a:pt x="0" y="197"/>
                    </a:lnTo>
                    <a:lnTo>
                      <a:pt x="0" y="199"/>
                    </a:lnTo>
                    <a:lnTo>
                      <a:pt x="4" y="207"/>
                    </a:lnTo>
                    <a:lnTo>
                      <a:pt x="4" y="207"/>
                    </a:lnTo>
                    <a:lnTo>
                      <a:pt x="4" y="211"/>
                    </a:lnTo>
                    <a:lnTo>
                      <a:pt x="17" y="222"/>
                    </a:lnTo>
                    <a:lnTo>
                      <a:pt x="22" y="224"/>
                    </a:lnTo>
                    <a:lnTo>
                      <a:pt x="30" y="228"/>
                    </a:lnTo>
                    <a:lnTo>
                      <a:pt x="41" y="237"/>
                    </a:lnTo>
                    <a:lnTo>
                      <a:pt x="49" y="233"/>
                    </a:lnTo>
                    <a:lnTo>
                      <a:pt x="62" y="233"/>
                    </a:lnTo>
                    <a:lnTo>
                      <a:pt x="66" y="241"/>
                    </a:lnTo>
                    <a:lnTo>
                      <a:pt x="62" y="252"/>
                    </a:lnTo>
                    <a:lnTo>
                      <a:pt x="64" y="259"/>
                    </a:lnTo>
                    <a:lnTo>
                      <a:pt x="69" y="258"/>
                    </a:lnTo>
                    <a:lnTo>
                      <a:pt x="73" y="254"/>
                    </a:lnTo>
                    <a:lnTo>
                      <a:pt x="75" y="246"/>
                    </a:lnTo>
                    <a:lnTo>
                      <a:pt x="79" y="239"/>
                    </a:lnTo>
                    <a:lnTo>
                      <a:pt x="83" y="226"/>
                    </a:lnTo>
                    <a:lnTo>
                      <a:pt x="86" y="218"/>
                    </a:lnTo>
                    <a:lnTo>
                      <a:pt x="83" y="218"/>
                    </a:lnTo>
                    <a:lnTo>
                      <a:pt x="83" y="214"/>
                    </a:lnTo>
                    <a:lnTo>
                      <a:pt x="88" y="207"/>
                    </a:lnTo>
                    <a:lnTo>
                      <a:pt x="96" y="207"/>
                    </a:lnTo>
                    <a:lnTo>
                      <a:pt x="92" y="201"/>
                    </a:lnTo>
                    <a:lnTo>
                      <a:pt x="96" y="194"/>
                    </a:lnTo>
                    <a:lnTo>
                      <a:pt x="94" y="188"/>
                    </a:lnTo>
                    <a:lnTo>
                      <a:pt x="99" y="184"/>
                    </a:lnTo>
                    <a:lnTo>
                      <a:pt x="101" y="177"/>
                    </a:lnTo>
                    <a:lnTo>
                      <a:pt x="105" y="169"/>
                    </a:lnTo>
                    <a:lnTo>
                      <a:pt x="109" y="164"/>
                    </a:lnTo>
                    <a:lnTo>
                      <a:pt x="105" y="156"/>
                    </a:lnTo>
                    <a:lnTo>
                      <a:pt x="107" y="150"/>
                    </a:lnTo>
                    <a:lnTo>
                      <a:pt x="105" y="139"/>
                    </a:lnTo>
                    <a:lnTo>
                      <a:pt x="103" y="132"/>
                    </a:lnTo>
                    <a:lnTo>
                      <a:pt x="105" y="132"/>
                    </a:lnTo>
                    <a:lnTo>
                      <a:pt x="107" y="124"/>
                    </a:lnTo>
                    <a:lnTo>
                      <a:pt x="111" y="130"/>
                    </a:lnTo>
                    <a:lnTo>
                      <a:pt x="109" y="137"/>
                    </a:lnTo>
                    <a:lnTo>
                      <a:pt x="111" y="150"/>
                    </a:lnTo>
                    <a:lnTo>
                      <a:pt x="113" y="143"/>
                    </a:lnTo>
                    <a:lnTo>
                      <a:pt x="111" y="124"/>
                    </a:lnTo>
                    <a:lnTo>
                      <a:pt x="109" y="117"/>
                    </a:lnTo>
                    <a:lnTo>
                      <a:pt x="109" y="96"/>
                    </a:lnTo>
                    <a:lnTo>
                      <a:pt x="107" y="87"/>
                    </a:lnTo>
                    <a:lnTo>
                      <a:pt x="92" y="85"/>
                    </a:lnTo>
                    <a:lnTo>
                      <a:pt x="86" y="87"/>
                    </a:lnTo>
                    <a:lnTo>
                      <a:pt x="81" y="85"/>
                    </a:lnTo>
                    <a:lnTo>
                      <a:pt x="81" y="66"/>
                    </a:lnTo>
                    <a:lnTo>
                      <a:pt x="84" y="58"/>
                    </a:lnTo>
                    <a:lnTo>
                      <a:pt x="86" y="58"/>
                    </a:lnTo>
                    <a:lnTo>
                      <a:pt x="94" y="53"/>
                    </a:lnTo>
                    <a:lnTo>
                      <a:pt x="92" y="47"/>
                    </a:lnTo>
                    <a:lnTo>
                      <a:pt x="96" y="38"/>
                    </a:lnTo>
                    <a:lnTo>
                      <a:pt x="96" y="30"/>
                    </a:lnTo>
                    <a:lnTo>
                      <a:pt x="96" y="23"/>
                    </a:lnTo>
                    <a:lnTo>
                      <a:pt x="24" y="0"/>
                    </a:lnTo>
                    <a:lnTo>
                      <a:pt x="17" y="9"/>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8" name="Freeform 324">
                <a:extLst>
                  <a:ext uri="{FF2B5EF4-FFF2-40B4-BE49-F238E27FC236}">
                    <a16:creationId xmlns:a16="http://schemas.microsoft.com/office/drawing/2014/main" id="{3E0B54C6-166C-E904-8F35-6D816278AE95}"/>
                  </a:ext>
                </a:extLst>
              </p:cNvPr>
              <p:cNvSpPr>
                <a:spLocks/>
              </p:cNvSpPr>
              <p:nvPr/>
            </p:nvSpPr>
            <p:spPr bwMode="auto">
              <a:xfrm>
                <a:off x="4914692" y="2269019"/>
                <a:ext cx="5764" cy="17441"/>
              </a:xfrm>
              <a:custGeom>
                <a:avLst/>
                <a:gdLst>
                  <a:gd name="T0" fmla="*/ 6 w 6"/>
                  <a:gd name="T1" fmla="*/ 0 h 20"/>
                  <a:gd name="T2" fmla="*/ 0 w 6"/>
                  <a:gd name="T3" fmla="*/ 20 h 20"/>
                  <a:gd name="T4" fmla="*/ 6 w 6"/>
                  <a:gd name="T5" fmla="*/ 5 h 20"/>
                  <a:gd name="T6" fmla="*/ 6 w 6"/>
                  <a:gd name="T7" fmla="*/ 0 h 20"/>
                </a:gdLst>
                <a:ahLst/>
                <a:cxnLst>
                  <a:cxn ang="0">
                    <a:pos x="T0" y="T1"/>
                  </a:cxn>
                  <a:cxn ang="0">
                    <a:pos x="T2" y="T3"/>
                  </a:cxn>
                  <a:cxn ang="0">
                    <a:pos x="T4" y="T5"/>
                  </a:cxn>
                  <a:cxn ang="0">
                    <a:pos x="T6" y="T7"/>
                  </a:cxn>
                </a:cxnLst>
                <a:rect l="0" t="0" r="r" b="b"/>
                <a:pathLst>
                  <a:path w="6" h="20">
                    <a:moveTo>
                      <a:pt x="6" y="0"/>
                    </a:moveTo>
                    <a:lnTo>
                      <a:pt x="0" y="20"/>
                    </a:lnTo>
                    <a:lnTo>
                      <a:pt x="6" y="5"/>
                    </a:lnTo>
                    <a:lnTo>
                      <a:pt x="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9" name="Freeform 325">
                <a:extLst>
                  <a:ext uri="{FF2B5EF4-FFF2-40B4-BE49-F238E27FC236}">
                    <a16:creationId xmlns:a16="http://schemas.microsoft.com/office/drawing/2014/main" id="{1A61201E-DBF0-7DF3-BDF6-68E79DBA5C70}"/>
                  </a:ext>
                </a:extLst>
              </p:cNvPr>
              <p:cNvSpPr>
                <a:spLocks/>
              </p:cNvSpPr>
              <p:nvPr/>
            </p:nvSpPr>
            <p:spPr bwMode="auto">
              <a:xfrm>
                <a:off x="4914692" y="2269019"/>
                <a:ext cx="5764" cy="17441"/>
              </a:xfrm>
              <a:custGeom>
                <a:avLst/>
                <a:gdLst>
                  <a:gd name="T0" fmla="*/ 6 w 6"/>
                  <a:gd name="T1" fmla="*/ 0 h 20"/>
                  <a:gd name="T2" fmla="*/ 0 w 6"/>
                  <a:gd name="T3" fmla="*/ 20 h 20"/>
                  <a:gd name="T4" fmla="*/ 6 w 6"/>
                  <a:gd name="T5" fmla="*/ 5 h 20"/>
                  <a:gd name="T6" fmla="*/ 6 w 6"/>
                  <a:gd name="T7" fmla="*/ 0 h 20"/>
                </a:gdLst>
                <a:ahLst/>
                <a:cxnLst>
                  <a:cxn ang="0">
                    <a:pos x="T0" y="T1"/>
                  </a:cxn>
                  <a:cxn ang="0">
                    <a:pos x="T2" y="T3"/>
                  </a:cxn>
                  <a:cxn ang="0">
                    <a:pos x="T4" y="T5"/>
                  </a:cxn>
                  <a:cxn ang="0">
                    <a:pos x="T6" y="T7"/>
                  </a:cxn>
                </a:cxnLst>
                <a:rect l="0" t="0" r="r" b="b"/>
                <a:pathLst>
                  <a:path w="6" h="20">
                    <a:moveTo>
                      <a:pt x="6" y="0"/>
                    </a:moveTo>
                    <a:lnTo>
                      <a:pt x="0" y="20"/>
                    </a:lnTo>
                    <a:lnTo>
                      <a:pt x="6" y="5"/>
                    </a:lnTo>
                    <a:lnTo>
                      <a:pt x="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grpSp>
          <p:nvGrpSpPr>
            <p:cNvPr id="215" name="Group 72">
              <a:extLst>
                <a:ext uri="{FF2B5EF4-FFF2-40B4-BE49-F238E27FC236}">
                  <a16:creationId xmlns:a16="http://schemas.microsoft.com/office/drawing/2014/main" id="{811D39F6-1ABB-BBA3-F557-DF1D29983F6D}"/>
                </a:ext>
              </a:extLst>
            </p:cNvPr>
            <p:cNvGrpSpPr/>
            <p:nvPr/>
          </p:nvGrpSpPr>
          <p:grpSpPr>
            <a:xfrm>
              <a:off x="4659655" y="1789410"/>
              <a:ext cx="752871" cy="509073"/>
              <a:chOff x="4438189" y="1771956"/>
              <a:chExt cx="613881" cy="415091"/>
            </a:xfrm>
            <a:grpFill/>
            <a:effectLst/>
          </p:grpSpPr>
          <p:sp>
            <p:nvSpPr>
              <p:cNvPr id="245" name="Freeform 326">
                <a:extLst>
                  <a:ext uri="{FF2B5EF4-FFF2-40B4-BE49-F238E27FC236}">
                    <a16:creationId xmlns:a16="http://schemas.microsoft.com/office/drawing/2014/main" id="{1F20DE5A-7860-9313-ABB2-342CFCDB0456}"/>
                  </a:ext>
                </a:extLst>
              </p:cNvPr>
              <p:cNvSpPr>
                <a:spLocks/>
              </p:cNvSpPr>
              <p:nvPr/>
            </p:nvSpPr>
            <p:spPr bwMode="auto">
              <a:xfrm>
                <a:off x="4438189" y="1771956"/>
                <a:ext cx="490913" cy="398523"/>
              </a:xfrm>
              <a:custGeom>
                <a:avLst/>
                <a:gdLst>
                  <a:gd name="T0" fmla="*/ 511 w 511"/>
                  <a:gd name="T1" fmla="*/ 402 h 457"/>
                  <a:gd name="T2" fmla="*/ 505 w 511"/>
                  <a:gd name="T3" fmla="*/ 389 h 457"/>
                  <a:gd name="T4" fmla="*/ 489 w 511"/>
                  <a:gd name="T5" fmla="*/ 307 h 457"/>
                  <a:gd name="T6" fmla="*/ 490 w 511"/>
                  <a:gd name="T7" fmla="*/ 233 h 457"/>
                  <a:gd name="T8" fmla="*/ 487 w 511"/>
                  <a:gd name="T9" fmla="*/ 222 h 457"/>
                  <a:gd name="T10" fmla="*/ 460 w 511"/>
                  <a:gd name="T11" fmla="*/ 143 h 457"/>
                  <a:gd name="T12" fmla="*/ 455 w 511"/>
                  <a:gd name="T13" fmla="*/ 145 h 457"/>
                  <a:gd name="T14" fmla="*/ 453 w 511"/>
                  <a:gd name="T15" fmla="*/ 119 h 457"/>
                  <a:gd name="T16" fmla="*/ 443 w 511"/>
                  <a:gd name="T17" fmla="*/ 98 h 457"/>
                  <a:gd name="T18" fmla="*/ 445 w 511"/>
                  <a:gd name="T19" fmla="*/ 81 h 457"/>
                  <a:gd name="T20" fmla="*/ 443 w 511"/>
                  <a:gd name="T21" fmla="*/ 66 h 457"/>
                  <a:gd name="T22" fmla="*/ 442 w 511"/>
                  <a:gd name="T23" fmla="*/ 53 h 457"/>
                  <a:gd name="T24" fmla="*/ 432 w 511"/>
                  <a:gd name="T25" fmla="*/ 40 h 457"/>
                  <a:gd name="T26" fmla="*/ 427 w 511"/>
                  <a:gd name="T27" fmla="*/ 15 h 457"/>
                  <a:gd name="T28" fmla="*/ 425 w 511"/>
                  <a:gd name="T29" fmla="*/ 4 h 457"/>
                  <a:gd name="T30" fmla="*/ 372 w 511"/>
                  <a:gd name="T31" fmla="*/ 15 h 457"/>
                  <a:gd name="T32" fmla="*/ 317 w 511"/>
                  <a:gd name="T33" fmla="*/ 25 h 457"/>
                  <a:gd name="T34" fmla="*/ 278 w 511"/>
                  <a:gd name="T35" fmla="*/ 58 h 457"/>
                  <a:gd name="T36" fmla="*/ 257 w 511"/>
                  <a:gd name="T37" fmla="*/ 103 h 457"/>
                  <a:gd name="T38" fmla="*/ 244 w 511"/>
                  <a:gd name="T39" fmla="*/ 122 h 457"/>
                  <a:gd name="T40" fmla="*/ 223 w 511"/>
                  <a:gd name="T41" fmla="*/ 143 h 457"/>
                  <a:gd name="T42" fmla="*/ 229 w 511"/>
                  <a:gd name="T43" fmla="*/ 154 h 457"/>
                  <a:gd name="T44" fmla="*/ 229 w 511"/>
                  <a:gd name="T45" fmla="*/ 150 h 457"/>
                  <a:gd name="T46" fmla="*/ 237 w 511"/>
                  <a:gd name="T47" fmla="*/ 158 h 457"/>
                  <a:gd name="T48" fmla="*/ 242 w 511"/>
                  <a:gd name="T49" fmla="*/ 160 h 457"/>
                  <a:gd name="T50" fmla="*/ 235 w 511"/>
                  <a:gd name="T51" fmla="*/ 169 h 457"/>
                  <a:gd name="T52" fmla="*/ 242 w 511"/>
                  <a:gd name="T53" fmla="*/ 188 h 457"/>
                  <a:gd name="T54" fmla="*/ 246 w 511"/>
                  <a:gd name="T55" fmla="*/ 201 h 457"/>
                  <a:gd name="T56" fmla="*/ 233 w 511"/>
                  <a:gd name="T57" fmla="*/ 209 h 457"/>
                  <a:gd name="T58" fmla="*/ 218 w 511"/>
                  <a:gd name="T59" fmla="*/ 222 h 457"/>
                  <a:gd name="T60" fmla="*/ 208 w 511"/>
                  <a:gd name="T61" fmla="*/ 237 h 457"/>
                  <a:gd name="T62" fmla="*/ 197 w 511"/>
                  <a:gd name="T63" fmla="*/ 246 h 457"/>
                  <a:gd name="T64" fmla="*/ 177 w 511"/>
                  <a:gd name="T65" fmla="*/ 246 h 457"/>
                  <a:gd name="T66" fmla="*/ 148 w 511"/>
                  <a:gd name="T67" fmla="*/ 258 h 457"/>
                  <a:gd name="T68" fmla="*/ 103 w 511"/>
                  <a:gd name="T69" fmla="*/ 250 h 457"/>
                  <a:gd name="T70" fmla="*/ 62 w 511"/>
                  <a:gd name="T71" fmla="*/ 261 h 457"/>
                  <a:gd name="T72" fmla="*/ 49 w 511"/>
                  <a:gd name="T73" fmla="*/ 269 h 457"/>
                  <a:gd name="T74" fmla="*/ 36 w 511"/>
                  <a:gd name="T75" fmla="*/ 276 h 457"/>
                  <a:gd name="T76" fmla="*/ 39 w 511"/>
                  <a:gd name="T77" fmla="*/ 290 h 457"/>
                  <a:gd name="T78" fmla="*/ 52 w 511"/>
                  <a:gd name="T79" fmla="*/ 297 h 457"/>
                  <a:gd name="T80" fmla="*/ 51 w 511"/>
                  <a:gd name="T81" fmla="*/ 305 h 457"/>
                  <a:gd name="T82" fmla="*/ 58 w 511"/>
                  <a:gd name="T83" fmla="*/ 327 h 457"/>
                  <a:gd name="T84" fmla="*/ 43 w 511"/>
                  <a:gd name="T85" fmla="*/ 348 h 457"/>
                  <a:gd name="T86" fmla="*/ 30 w 511"/>
                  <a:gd name="T87" fmla="*/ 363 h 457"/>
                  <a:gd name="T88" fmla="*/ 4 w 511"/>
                  <a:gd name="T89" fmla="*/ 393 h 457"/>
                  <a:gd name="T90" fmla="*/ 2 w 511"/>
                  <a:gd name="T91" fmla="*/ 397 h 457"/>
                  <a:gd name="T92" fmla="*/ 69 w 511"/>
                  <a:gd name="T93" fmla="*/ 410 h 457"/>
                  <a:gd name="T94" fmla="*/ 276 w 511"/>
                  <a:gd name="T95" fmla="*/ 369 h 457"/>
                  <a:gd name="T96" fmla="*/ 349 w 511"/>
                  <a:gd name="T97" fmla="*/ 354 h 457"/>
                  <a:gd name="T98" fmla="*/ 361 w 511"/>
                  <a:gd name="T99" fmla="*/ 363 h 457"/>
                  <a:gd name="T100" fmla="*/ 374 w 511"/>
                  <a:gd name="T101" fmla="*/ 367 h 457"/>
                  <a:gd name="T102" fmla="*/ 381 w 511"/>
                  <a:gd name="T103" fmla="*/ 389 h 457"/>
                  <a:gd name="T104" fmla="*/ 400 w 511"/>
                  <a:gd name="T105" fmla="*/ 401 h 457"/>
                  <a:gd name="T106" fmla="*/ 415 w 511"/>
                  <a:gd name="T107" fmla="*/ 406 h 457"/>
                  <a:gd name="T108" fmla="*/ 487 w 511"/>
                  <a:gd name="T109" fmla="*/ 431 h 457"/>
                  <a:gd name="T110" fmla="*/ 475 w 511"/>
                  <a:gd name="T111" fmla="*/ 408 h 457"/>
                  <a:gd name="T112" fmla="*/ 475 w 511"/>
                  <a:gd name="T113" fmla="*/ 399 h 457"/>
                  <a:gd name="T114" fmla="*/ 483 w 511"/>
                  <a:gd name="T115" fmla="*/ 410 h 457"/>
                  <a:gd name="T116" fmla="*/ 489 w 511"/>
                  <a:gd name="T117" fmla="*/ 442 h 457"/>
                  <a:gd name="T118" fmla="*/ 489 w 511"/>
                  <a:gd name="T119" fmla="*/ 457 h 457"/>
                  <a:gd name="T120" fmla="*/ 498 w 511"/>
                  <a:gd name="T121" fmla="*/ 448 h 457"/>
                  <a:gd name="T122" fmla="*/ 505 w 511"/>
                  <a:gd name="T123" fmla="*/ 425 h 457"/>
                  <a:gd name="T124" fmla="*/ 500 w 511"/>
                  <a:gd name="T125" fmla="*/ 414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1" h="457">
                    <a:moveTo>
                      <a:pt x="500" y="414"/>
                    </a:moveTo>
                    <a:lnTo>
                      <a:pt x="511" y="402"/>
                    </a:lnTo>
                    <a:lnTo>
                      <a:pt x="511" y="397"/>
                    </a:lnTo>
                    <a:lnTo>
                      <a:pt x="505" y="389"/>
                    </a:lnTo>
                    <a:lnTo>
                      <a:pt x="492" y="312"/>
                    </a:lnTo>
                    <a:lnTo>
                      <a:pt x="489" y="307"/>
                    </a:lnTo>
                    <a:lnTo>
                      <a:pt x="490" y="241"/>
                    </a:lnTo>
                    <a:lnTo>
                      <a:pt x="490" y="233"/>
                    </a:lnTo>
                    <a:lnTo>
                      <a:pt x="487" y="228"/>
                    </a:lnTo>
                    <a:lnTo>
                      <a:pt x="487" y="222"/>
                    </a:lnTo>
                    <a:lnTo>
                      <a:pt x="472" y="152"/>
                    </a:lnTo>
                    <a:lnTo>
                      <a:pt x="460" y="143"/>
                    </a:lnTo>
                    <a:lnTo>
                      <a:pt x="458" y="152"/>
                    </a:lnTo>
                    <a:lnTo>
                      <a:pt x="455" y="145"/>
                    </a:lnTo>
                    <a:lnTo>
                      <a:pt x="457" y="132"/>
                    </a:lnTo>
                    <a:lnTo>
                      <a:pt x="453" y="119"/>
                    </a:lnTo>
                    <a:lnTo>
                      <a:pt x="447" y="111"/>
                    </a:lnTo>
                    <a:lnTo>
                      <a:pt x="443" y="98"/>
                    </a:lnTo>
                    <a:lnTo>
                      <a:pt x="443" y="85"/>
                    </a:lnTo>
                    <a:lnTo>
                      <a:pt x="445" y="81"/>
                    </a:lnTo>
                    <a:lnTo>
                      <a:pt x="445" y="73"/>
                    </a:lnTo>
                    <a:lnTo>
                      <a:pt x="443" y="66"/>
                    </a:lnTo>
                    <a:lnTo>
                      <a:pt x="443" y="60"/>
                    </a:lnTo>
                    <a:lnTo>
                      <a:pt x="442" y="53"/>
                    </a:lnTo>
                    <a:lnTo>
                      <a:pt x="434" y="47"/>
                    </a:lnTo>
                    <a:lnTo>
                      <a:pt x="432" y="40"/>
                    </a:lnTo>
                    <a:lnTo>
                      <a:pt x="432" y="23"/>
                    </a:lnTo>
                    <a:lnTo>
                      <a:pt x="427" y="15"/>
                    </a:lnTo>
                    <a:lnTo>
                      <a:pt x="427" y="8"/>
                    </a:lnTo>
                    <a:lnTo>
                      <a:pt x="425" y="4"/>
                    </a:lnTo>
                    <a:lnTo>
                      <a:pt x="425" y="0"/>
                    </a:lnTo>
                    <a:lnTo>
                      <a:pt x="372" y="15"/>
                    </a:lnTo>
                    <a:lnTo>
                      <a:pt x="323" y="25"/>
                    </a:lnTo>
                    <a:lnTo>
                      <a:pt x="317" y="25"/>
                    </a:lnTo>
                    <a:lnTo>
                      <a:pt x="302" y="32"/>
                    </a:lnTo>
                    <a:lnTo>
                      <a:pt x="278" y="58"/>
                    </a:lnTo>
                    <a:lnTo>
                      <a:pt x="257" y="96"/>
                    </a:lnTo>
                    <a:lnTo>
                      <a:pt x="257" y="103"/>
                    </a:lnTo>
                    <a:lnTo>
                      <a:pt x="246" y="119"/>
                    </a:lnTo>
                    <a:lnTo>
                      <a:pt x="244" y="122"/>
                    </a:lnTo>
                    <a:lnTo>
                      <a:pt x="237" y="130"/>
                    </a:lnTo>
                    <a:lnTo>
                      <a:pt x="223" y="143"/>
                    </a:lnTo>
                    <a:lnTo>
                      <a:pt x="223" y="149"/>
                    </a:lnTo>
                    <a:lnTo>
                      <a:pt x="229" y="154"/>
                    </a:lnTo>
                    <a:lnTo>
                      <a:pt x="231" y="158"/>
                    </a:lnTo>
                    <a:lnTo>
                      <a:pt x="229" y="150"/>
                    </a:lnTo>
                    <a:lnTo>
                      <a:pt x="237" y="147"/>
                    </a:lnTo>
                    <a:lnTo>
                      <a:pt x="237" y="158"/>
                    </a:lnTo>
                    <a:lnTo>
                      <a:pt x="246" y="152"/>
                    </a:lnTo>
                    <a:lnTo>
                      <a:pt x="242" y="160"/>
                    </a:lnTo>
                    <a:lnTo>
                      <a:pt x="240" y="166"/>
                    </a:lnTo>
                    <a:lnTo>
                      <a:pt x="235" y="169"/>
                    </a:lnTo>
                    <a:lnTo>
                      <a:pt x="240" y="182"/>
                    </a:lnTo>
                    <a:lnTo>
                      <a:pt x="242" y="188"/>
                    </a:lnTo>
                    <a:lnTo>
                      <a:pt x="244" y="194"/>
                    </a:lnTo>
                    <a:lnTo>
                      <a:pt x="246" y="201"/>
                    </a:lnTo>
                    <a:lnTo>
                      <a:pt x="240" y="209"/>
                    </a:lnTo>
                    <a:lnTo>
                      <a:pt x="233" y="209"/>
                    </a:lnTo>
                    <a:lnTo>
                      <a:pt x="225" y="216"/>
                    </a:lnTo>
                    <a:lnTo>
                      <a:pt x="218" y="222"/>
                    </a:lnTo>
                    <a:lnTo>
                      <a:pt x="214" y="229"/>
                    </a:lnTo>
                    <a:lnTo>
                      <a:pt x="208" y="237"/>
                    </a:lnTo>
                    <a:lnTo>
                      <a:pt x="201" y="241"/>
                    </a:lnTo>
                    <a:lnTo>
                      <a:pt x="197" y="246"/>
                    </a:lnTo>
                    <a:lnTo>
                      <a:pt x="192" y="244"/>
                    </a:lnTo>
                    <a:lnTo>
                      <a:pt x="177" y="246"/>
                    </a:lnTo>
                    <a:lnTo>
                      <a:pt x="163" y="248"/>
                    </a:lnTo>
                    <a:lnTo>
                      <a:pt x="148" y="258"/>
                    </a:lnTo>
                    <a:lnTo>
                      <a:pt x="131" y="250"/>
                    </a:lnTo>
                    <a:lnTo>
                      <a:pt x="103" y="250"/>
                    </a:lnTo>
                    <a:lnTo>
                      <a:pt x="77" y="256"/>
                    </a:lnTo>
                    <a:lnTo>
                      <a:pt x="62" y="261"/>
                    </a:lnTo>
                    <a:lnTo>
                      <a:pt x="56" y="267"/>
                    </a:lnTo>
                    <a:lnTo>
                      <a:pt x="49" y="269"/>
                    </a:lnTo>
                    <a:lnTo>
                      <a:pt x="41" y="273"/>
                    </a:lnTo>
                    <a:lnTo>
                      <a:pt x="36" y="276"/>
                    </a:lnTo>
                    <a:lnTo>
                      <a:pt x="36" y="276"/>
                    </a:lnTo>
                    <a:lnTo>
                      <a:pt x="39" y="290"/>
                    </a:lnTo>
                    <a:lnTo>
                      <a:pt x="37" y="295"/>
                    </a:lnTo>
                    <a:lnTo>
                      <a:pt x="52" y="297"/>
                    </a:lnTo>
                    <a:lnTo>
                      <a:pt x="52" y="301"/>
                    </a:lnTo>
                    <a:lnTo>
                      <a:pt x="51" y="305"/>
                    </a:lnTo>
                    <a:lnTo>
                      <a:pt x="58" y="320"/>
                    </a:lnTo>
                    <a:lnTo>
                      <a:pt x="58" y="327"/>
                    </a:lnTo>
                    <a:lnTo>
                      <a:pt x="47" y="340"/>
                    </a:lnTo>
                    <a:lnTo>
                      <a:pt x="43" y="348"/>
                    </a:lnTo>
                    <a:lnTo>
                      <a:pt x="37" y="354"/>
                    </a:lnTo>
                    <a:lnTo>
                      <a:pt x="30" y="363"/>
                    </a:lnTo>
                    <a:lnTo>
                      <a:pt x="19" y="376"/>
                    </a:lnTo>
                    <a:lnTo>
                      <a:pt x="4" y="393"/>
                    </a:lnTo>
                    <a:lnTo>
                      <a:pt x="0" y="395"/>
                    </a:lnTo>
                    <a:lnTo>
                      <a:pt x="2" y="397"/>
                    </a:lnTo>
                    <a:lnTo>
                      <a:pt x="5" y="421"/>
                    </a:lnTo>
                    <a:lnTo>
                      <a:pt x="69" y="410"/>
                    </a:lnTo>
                    <a:lnTo>
                      <a:pt x="167" y="391"/>
                    </a:lnTo>
                    <a:lnTo>
                      <a:pt x="276" y="369"/>
                    </a:lnTo>
                    <a:lnTo>
                      <a:pt x="349" y="352"/>
                    </a:lnTo>
                    <a:lnTo>
                      <a:pt x="349" y="354"/>
                    </a:lnTo>
                    <a:lnTo>
                      <a:pt x="357" y="355"/>
                    </a:lnTo>
                    <a:lnTo>
                      <a:pt x="361" y="363"/>
                    </a:lnTo>
                    <a:lnTo>
                      <a:pt x="366" y="361"/>
                    </a:lnTo>
                    <a:lnTo>
                      <a:pt x="374" y="367"/>
                    </a:lnTo>
                    <a:lnTo>
                      <a:pt x="380" y="382"/>
                    </a:lnTo>
                    <a:lnTo>
                      <a:pt x="381" y="389"/>
                    </a:lnTo>
                    <a:lnTo>
                      <a:pt x="387" y="397"/>
                    </a:lnTo>
                    <a:lnTo>
                      <a:pt x="400" y="401"/>
                    </a:lnTo>
                    <a:lnTo>
                      <a:pt x="408" y="402"/>
                    </a:lnTo>
                    <a:lnTo>
                      <a:pt x="415" y="406"/>
                    </a:lnTo>
                    <a:lnTo>
                      <a:pt x="415" y="408"/>
                    </a:lnTo>
                    <a:lnTo>
                      <a:pt x="487" y="431"/>
                    </a:lnTo>
                    <a:lnTo>
                      <a:pt x="481" y="414"/>
                    </a:lnTo>
                    <a:lnTo>
                      <a:pt x="475" y="408"/>
                    </a:lnTo>
                    <a:lnTo>
                      <a:pt x="474" y="401"/>
                    </a:lnTo>
                    <a:lnTo>
                      <a:pt x="475" y="399"/>
                    </a:lnTo>
                    <a:lnTo>
                      <a:pt x="477" y="406"/>
                    </a:lnTo>
                    <a:lnTo>
                      <a:pt x="483" y="410"/>
                    </a:lnTo>
                    <a:lnTo>
                      <a:pt x="487" y="421"/>
                    </a:lnTo>
                    <a:lnTo>
                      <a:pt x="489" y="442"/>
                    </a:lnTo>
                    <a:lnTo>
                      <a:pt x="485" y="457"/>
                    </a:lnTo>
                    <a:lnTo>
                      <a:pt x="489" y="457"/>
                    </a:lnTo>
                    <a:lnTo>
                      <a:pt x="490" y="449"/>
                    </a:lnTo>
                    <a:lnTo>
                      <a:pt x="498" y="448"/>
                    </a:lnTo>
                    <a:lnTo>
                      <a:pt x="500" y="440"/>
                    </a:lnTo>
                    <a:lnTo>
                      <a:pt x="505" y="425"/>
                    </a:lnTo>
                    <a:lnTo>
                      <a:pt x="500" y="417"/>
                    </a:lnTo>
                    <a:lnTo>
                      <a:pt x="500" y="41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6" name="Freeform 329">
                <a:extLst>
                  <a:ext uri="{FF2B5EF4-FFF2-40B4-BE49-F238E27FC236}">
                    <a16:creationId xmlns:a16="http://schemas.microsoft.com/office/drawing/2014/main" id="{80F4C915-70B7-C763-FD19-8C9A89CCFBDD}"/>
                  </a:ext>
                </a:extLst>
              </p:cNvPr>
              <p:cNvSpPr>
                <a:spLocks/>
              </p:cNvSpPr>
              <p:nvPr/>
            </p:nvSpPr>
            <p:spPr bwMode="auto">
              <a:xfrm>
                <a:off x="4906045" y="2105075"/>
                <a:ext cx="146025" cy="81972"/>
              </a:xfrm>
              <a:custGeom>
                <a:avLst/>
                <a:gdLst>
                  <a:gd name="T0" fmla="*/ 139 w 152"/>
                  <a:gd name="T1" fmla="*/ 11 h 94"/>
                  <a:gd name="T2" fmla="*/ 135 w 152"/>
                  <a:gd name="T3" fmla="*/ 9 h 94"/>
                  <a:gd name="T4" fmla="*/ 129 w 152"/>
                  <a:gd name="T5" fmla="*/ 11 h 94"/>
                  <a:gd name="T6" fmla="*/ 122 w 152"/>
                  <a:gd name="T7" fmla="*/ 15 h 94"/>
                  <a:gd name="T8" fmla="*/ 112 w 152"/>
                  <a:gd name="T9" fmla="*/ 28 h 94"/>
                  <a:gd name="T10" fmla="*/ 109 w 152"/>
                  <a:gd name="T11" fmla="*/ 30 h 94"/>
                  <a:gd name="T12" fmla="*/ 101 w 152"/>
                  <a:gd name="T13" fmla="*/ 32 h 94"/>
                  <a:gd name="T14" fmla="*/ 107 w 152"/>
                  <a:gd name="T15" fmla="*/ 24 h 94"/>
                  <a:gd name="T16" fmla="*/ 114 w 152"/>
                  <a:gd name="T17" fmla="*/ 19 h 94"/>
                  <a:gd name="T18" fmla="*/ 114 w 152"/>
                  <a:gd name="T19" fmla="*/ 11 h 94"/>
                  <a:gd name="T20" fmla="*/ 120 w 152"/>
                  <a:gd name="T21" fmla="*/ 0 h 94"/>
                  <a:gd name="T22" fmla="*/ 99 w 152"/>
                  <a:gd name="T23" fmla="*/ 24 h 94"/>
                  <a:gd name="T24" fmla="*/ 86 w 152"/>
                  <a:gd name="T25" fmla="*/ 30 h 94"/>
                  <a:gd name="T26" fmla="*/ 65 w 152"/>
                  <a:gd name="T27" fmla="*/ 35 h 94"/>
                  <a:gd name="T28" fmla="*/ 60 w 152"/>
                  <a:gd name="T29" fmla="*/ 37 h 94"/>
                  <a:gd name="T30" fmla="*/ 56 w 152"/>
                  <a:gd name="T31" fmla="*/ 43 h 94"/>
                  <a:gd name="T32" fmla="*/ 49 w 152"/>
                  <a:gd name="T33" fmla="*/ 43 h 94"/>
                  <a:gd name="T34" fmla="*/ 35 w 152"/>
                  <a:gd name="T35" fmla="*/ 50 h 94"/>
                  <a:gd name="T36" fmla="*/ 30 w 152"/>
                  <a:gd name="T37" fmla="*/ 50 h 94"/>
                  <a:gd name="T38" fmla="*/ 22 w 152"/>
                  <a:gd name="T39" fmla="*/ 54 h 94"/>
                  <a:gd name="T40" fmla="*/ 24 w 152"/>
                  <a:gd name="T41" fmla="*/ 62 h 94"/>
                  <a:gd name="T42" fmla="*/ 17 w 152"/>
                  <a:gd name="T43" fmla="*/ 60 h 94"/>
                  <a:gd name="T44" fmla="*/ 15 w 152"/>
                  <a:gd name="T45" fmla="*/ 67 h 94"/>
                  <a:gd name="T46" fmla="*/ 2 w 152"/>
                  <a:gd name="T47" fmla="*/ 75 h 94"/>
                  <a:gd name="T48" fmla="*/ 0 w 152"/>
                  <a:gd name="T49" fmla="*/ 84 h 94"/>
                  <a:gd name="T50" fmla="*/ 0 w 152"/>
                  <a:gd name="T51" fmla="*/ 90 h 94"/>
                  <a:gd name="T52" fmla="*/ 2 w 152"/>
                  <a:gd name="T53" fmla="*/ 92 h 94"/>
                  <a:gd name="T54" fmla="*/ 15 w 152"/>
                  <a:gd name="T55" fmla="*/ 88 h 94"/>
                  <a:gd name="T56" fmla="*/ 7 w 152"/>
                  <a:gd name="T57" fmla="*/ 94 h 94"/>
                  <a:gd name="T58" fmla="*/ 22 w 152"/>
                  <a:gd name="T59" fmla="*/ 88 h 94"/>
                  <a:gd name="T60" fmla="*/ 47 w 152"/>
                  <a:gd name="T61" fmla="*/ 73 h 94"/>
                  <a:gd name="T62" fmla="*/ 49 w 152"/>
                  <a:gd name="T63" fmla="*/ 73 h 94"/>
                  <a:gd name="T64" fmla="*/ 58 w 152"/>
                  <a:gd name="T65" fmla="*/ 67 h 94"/>
                  <a:gd name="T66" fmla="*/ 64 w 152"/>
                  <a:gd name="T67" fmla="*/ 64 h 94"/>
                  <a:gd name="T68" fmla="*/ 79 w 152"/>
                  <a:gd name="T69" fmla="*/ 56 h 94"/>
                  <a:gd name="T70" fmla="*/ 86 w 152"/>
                  <a:gd name="T71" fmla="*/ 52 h 94"/>
                  <a:gd name="T72" fmla="*/ 94 w 152"/>
                  <a:gd name="T73" fmla="*/ 49 h 94"/>
                  <a:gd name="T74" fmla="*/ 99 w 152"/>
                  <a:gd name="T75" fmla="*/ 47 h 94"/>
                  <a:gd name="T76" fmla="*/ 112 w 152"/>
                  <a:gd name="T77" fmla="*/ 37 h 94"/>
                  <a:gd name="T78" fmla="*/ 114 w 152"/>
                  <a:gd name="T79" fmla="*/ 32 h 94"/>
                  <a:gd name="T80" fmla="*/ 122 w 152"/>
                  <a:gd name="T81" fmla="*/ 30 h 94"/>
                  <a:gd name="T82" fmla="*/ 135 w 152"/>
                  <a:gd name="T83" fmla="*/ 19 h 94"/>
                  <a:gd name="T84" fmla="*/ 143 w 152"/>
                  <a:gd name="T85" fmla="*/ 15 h 94"/>
                  <a:gd name="T86" fmla="*/ 152 w 152"/>
                  <a:gd name="T87" fmla="*/ 3 h 94"/>
                  <a:gd name="T88" fmla="*/ 144 w 152"/>
                  <a:gd name="T89" fmla="*/ 7 h 94"/>
                  <a:gd name="T90" fmla="*/ 139 w 152"/>
                  <a:gd name="T91" fmla="*/ 1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2" h="94">
                    <a:moveTo>
                      <a:pt x="139" y="11"/>
                    </a:moveTo>
                    <a:lnTo>
                      <a:pt x="135" y="9"/>
                    </a:lnTo>
                    <a:lnTo>
                      <a:pt x="129" y="11"/>
                    </a:lnTo>
                    <a:lnTo>
                      <a:pt x="122" y="15"/>
                    </a:lnTo>
                    <a:lnTo>
                      <a:pt x="112" y="28"/>
                    </a:lnTo>
                    <a:lnTo>
                      <a:pt x="109" y="30"/>
                    </a:lnTo>
                    <a:lnTo>
                      <a:pt x="101" y="32"/>
                    </a:lnTo>
                    <a:lnTo>
                      <a:pt x="107" y="24"/>
                    </a:lnTo>
                    <a:lnTo>
                      <a:pt x="114" y="19"/>
                    </a:lnTo>
                    <a:lnTo>
                      <a:pt x="114" y="11"/>
                    </a:lnTo>
                    <a:lnTo>
                      <a:pt x="120" y="0"/>
                    </a:lnTo>
                    <a:lnTo>
                      <a:pt x="99" y="24"/>
                    </a:lnTo>
                    <a:lnTo>
                      <a:pt x="86" y="30"/>
                    </a:lnTo>
                    <a:lnTo>
                      <a:pt x="65" y="35"/>
                    </a:lnTo>
                    <a:lnTo>
                      <a:pt x="60" y="37"/>
                    </a:lnTo>
                    <a:lnTo>
                      <a:pt x="56" y="43"/>
                    </a:lnTo>
                    <a:lnTo>
                      <a:pt x="49" y="43"/>
                    </a:lnTo>
                    <a:lnTo>
                      <a:pt x="35" y="50"/>
                    </a:lnTo>
                    <a:lnTo>
                      <a:pt x="30" y="50"/>
                    </a:lnTo>
                    <a:lnTo>
                      <a:pt x="22" y="54"/>
                    </a:lnTo>
                    <a:lnTo>
                      <a:pt x="24" y="62"/>
                    </a:lnTo>
                    <a:lnTo>
                      <a:pt x="17" y="60"/>
                    </a:lnTo>
                    <a:lnTo>
                      <a:pt x="15" y="67"/>
                    </a:lnTo>
                    <a:lnTo>
                      <a:pt x="2" y="75"/>
                    </a:lnTo>
                    <a:lnTo>
                      <a:pt x="0" y="84"/>
                    </a:lnTo>
                    <a:lnTo>
                      <a:pt x="0" y="90"/>
                    </a:lnTo>
                    <a:lnTo>
                      <a:pt x="2" y="92"/>
                    </a:lnTo>
                    <a:lnTo>
                      <a:pt x="15" y="88"/>
                    </a:lnTo>
                    <a:lnTo>
                      <a:pt x="7" y="94"/>
                    </a:lnTo>
                    <a:lnTo>
                      <a:pt x="22" y="88"/>
                    </a:lnTo>
                    <a:lnTo>
                      <a:pt x="47" y="73"/>
                    </a:lnTo>
                    <a:lnTo>
                      <a:pt x="49" y="73"/>
                    </a:lnTo>
                    <a:lnTo>
                      <a:pt x="58" y="67"/>
                    </a:lnTo>
                    <a:lnTo>
                      <a:pt x="64" y="64"/>
                    </a:lnTo>
                    <a:lnTo>
                      <a:pt x="79" y="56"/>
                    </a:lnTo>
                    <a:lnTo>
                      <a:pt x="86" y="52"/>
                    </a:lnTo>
                    <a:lnTo>
                      <a:pt x="94" y="49"/>
                    </a:lnTo>
                    <a:lnTo>
                      <a:pt x="99" y="47"/>
                    </a:lnTo>
                    <a:lnTo>
                      <a:pt x="112" y="37"/>
                    </a:lnTo>
                    <a:lnTo>
                      <a:pt x="114" y="32"/>
                    </a:lnTo>
                    <a:lnTo>
                      <a:pt x="122" y="30"/>
                    </a:lnTo>
                    <a:lnTo>
                      <a:pt x="135" y="19"/>
                    </a:lnTo>
                    <a:lnTo>
                      <a:pt x="143" y="15"/>
                    </a:lnTo>
                    <a:lnTo>
                      <a:pt x="152" y="3"/>
                    </a:lnTo>
                    <a:lnTo>
                      <a:pt x="144" y="7"/>
                    </a:lnTo>
                    <a:lnTo>
                      <a:pt x="139" y="1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grpSp>
          <p:nvGrpSpPr>
            <p:cNvPr id="216" name="Group 73">
              <a:extLst>
                <a:ext uri="{FF2B5EF4-FFF2-40B4-BE49-F238E27FC236}">
                  <a16:creationId xmlns:a16="http://schemas.microsoft.com/office/drawing/2014/main" id="{C9481800-A09D-4B5F-3E89-7836063196B4}"/>
                </a:ext>
              </a:extLst>
            </p:cNvPr>
            <p:cNvGrpSpPr/>
            <p:nvPr/>
          </p:nvGrpSpPr>
          <p:grpSpPr>
            <a:xfrm>
              <a:off x="5235796" y="1972291"/>
              <a:ext cx="349926" cy="173258"/>
              <a:chOff x="4907967" y="1921074"/>
              <a:chExt cx="285325" cy="141272"/>
            </a:xfrm>
            <a:grpFill/>
            <a:effectLst/>
          </p:grpSpPr>
          <p:sp>
            <p:nvSpPr>
              <p:cNvPr id="238" name="Freeform 144">
                <a:extLst>
                  <a:ext uri="{FF2B5EF4-FFF2-40B4-BE49-F238E27FC236}">
                    <a16:creationId xmlns:a16="http://schemas.microsoft.com/office/drawing/2014/main" id="{47007F23-FB83-C660-6825-49E40E7524B8}"/>
                  </a:ext>
                </a:extLst>
              </p:cNvPr>
              <p:cNvSpPr>
                <a:spLocks/>
              </p:cNvSpPr>
              <p:nvPr/>
            </p:nvSpPr>
            <p:spPr bwMode="auto">
              <a:xfrm>
                <a:off x="4907967" y="1921074"/>
                <a:ext cx="273797" cy="131678"/>
              </a:xfrm>
              <a:custGeom>
                <a:avLst/>
                <a:gdLst>
                  <a:gd name="T0" fmla="*/ 169 w 285"/>
                  <a:gd name="T1" fmla="*/ 6 h 151"/>
                  <a:gd name="T2" fmla="*/ 163 w 285"/>
                  <a:gd name="T3" fmla="*/ 13 h 151"/>
                  <a:gd name="T4" fmla="*/ 150 w 285"/>
                  <a:gd name="T5" fmla="*/ 30 h 151"/>
                  <a:gd name="T6" fmla="*/ 1 w 285"/>
                  <a:gd name="T7" fmla="*/ 62 h 151"/>
                  <a:gd name="T8" fmla="*/ 0 w 285"/>
                  <a:gd name="T9" fmla="*/ 136 h 151"/>
                  <a:gd name="T10" fmla="*/ 48 w 285"/>
                  <a:gd name="T11" fmla="*/ 130 h 151"/>
                  <a:gd name="T12" fmla="*/ 69 w 285"/>
                  <a:gd name="T13" fmla="*/ 126 h 151"/>
                  <a:gd name="T14" fmla="*/ 80 w 285"/>
                  <a:gd name="T15" fmla="*/ 122 h 151"/>
                  <a:gd name="T16" fmla="*/ 129 w 285"/>
                  <a:gd name="T17" fmla="*/ 111 h 151"/>
                  <a:gd name="T18" fmla="*/ 159 w 285"/>
                  <a:gd name="T19" fmla="*/ 104 h 151"/>
                  <a:gd name="T20" fmla="*/ 169 w 285"/>
                  <a:gd name="T21" fmla="*/ 115 h 151"/>
                  <a:gd name="T22" fmla="*/ 174 w 285"/>
                  <a:gd name="T23" fmla="*/ 122 h 151"/>
                  <a:gd name="T24" fmla="*/ 178 w 285"/>
                  <a:gd name="T25" fmla="*/ 128 h 151"/>
                  <a:gd name="T26" fmla="*/ 189 w 285"/>
                  <a:gd name="T27" fmla="*/ 126 h 151"/>
                  <a:gd name="T28" fmla="*/ 191 w 285"/>
                  <a:gd name="T29" fmla="*/ 128 h 151"/>
                  <a:gd name="T30" fmla="*/ 195 w 285"/>
                  <a:gd name="T31" fmla="*/ 136 h 151"/>
                  <a:gd name="T32" fmla="*/ 199 w 285"/>
                  <a:gd name="T33" fmla="*/ 151 h 151"/>
                  <a:gd name="T34" fmla="*/ 210 w 285"/>
                  <a:gd name="T35" fmla="*/ 143 h 151"/>
                  <a:gd name="T36" fmla="*/ 221 w 285"/>
                  <a:gd name="T37" fmla="*/ 126 h 151"/>
                  <a:gd name="T38" fmla="*/ 231 w 285"/>
                  <a:gd name="T39" fmla="*/ 115 h 151"/>
                  <a:gd name="T40" fmla="*/ 235 w 285"/>
                  <a:gd name="T41" fmla="*/ 136 h 151"/>
                  <a:gd name="T42" fmla="*/ 248 w 285"/>
                  <a:gd name="T43" fmla="*/ 130 h 151"/>
                  <a:gd name="T44" fmla="*/ 253 w 285"/>
                  <a:gd name="T45" fmla="*/ 122 h 151"/>
                  <a:gd name="T46" fmla="*/ 282 w 285"/>
                  <a:gd name="T47" fmla="*/ 109 h 151"/>
                  <a:gd name="T48" fmla="*/ 282 w 285"/>
                  <a:gd name="T49" fmla="*/ 89 h 151"/>
                  <a:gd name="T50" fmla="*/ 265 w 285"/>
                  <a:gd name="T51" fmla="*/ 72 h 151"/>
                  <a:gd name="T52" fmla="*/ 250 w 285"/>
                  <a:gd name="T53" fmla="*/ 70 h 151"/>
                  <a:gd name="T54" fmla="*/ 265 w 285"/>
                  <a:gd name="T55" fmla="*/ 75 h 151"/>
                  <a:gd name="T56" fmla="*/ 274 w 285"/>
                  <a:gd name="T57" fmla="*/ 83 h 151"/>
                  <a:gd name="T58" fmla="*/ 270 w 285"/>
                  <a:gd name="T59" fmla="*/ 100 h 151"/>
                  <a:gd name="T60" fmla="*/ 250 w 285"/>
                  <a:gd name="T61" fmla="*/ 109 h 151"/>
                  <a:gd name="T62" fmla="*/ 238 w 285"/>
                  <a:gd name="T63" fmla="*/ 107 h 151"/>
                  <a:gd name="T64" fmla="*/ 225 w 285"/>
                  <a:gd name="T65" fmla="*/ 92 h 151"/>
                  <a:gd name="T66" fmla="*/ 219 w 285"/>
                  <a:gd name="T67" fmla="*/ 83 h 151"/>
                  <a:gd name="T68" fmla="*/ 219 w 285"/>
                  <a:gd name="T69" fmla="*/ 79 h 151"/>
                  <a:gd name="T70" fmla="*/ 199 w 285"/>
                  <a:gd name="T71" fmla="*/ 64 h 151"/>
                  <a:gd name="T72" fmla="*/ 186 w 285"/>
                  <a:gd name="T73" fmla="*/ 64 h 151"/>
                  <a:gd name="T74" fmla="*/ 188 w 285"/>
                  <a:gd name="T75" fmla="*/ 58 h 151"/>
                  <a:gd name="T76" fmla="*/ 191 w 285"/>
                  <a:gd name="T77" fmla="*/ 43 h 151"/>
                  <a:gd name="T78" fmla="*/ 193 w 285"/>
                  <a:gd name="T79" fmla="*/ 34 h 151"/>
                  <a:gd name="T80" fmla="*/ 208 w 285"/>
                  <a:gd name="T81" fmla="*/ 19 h 151"/>
                  <a:gd name="T82" fmla="*/ 203 w 285"/>
                  <a:gd name="T83" fmla="*/ 21 h 151"/>
                  <a:gd name="T84" fmla="*/ 189 w 285"/>
                  <a:gd name="T85" fmla="*/ 17 h 151"/>
                  <a:gd name="T86" fmla="*/ 182 w 285"/>
                  <a:gd name="T87" fmla="*/ 8 h 151"/>
                  <a:gd name="T88" fmla="*/ 180 w 285"/>
                  <a:gd name="T8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5" h="151">
                    <a:moveTo>
                      <a:pt x="176" y="2"/>
                    </a:moveTo>
                    <a:lnTo>
                      <a:pt x="169" y="6"/>
                    </a:lnTo>
                    <a:lnTo>
                      <a:pt x="165" y="13"/>
                    </a:lnTo>
                    <a:lnTo>
                      <a:pt x="163" y="13"/>
                    </a:lnTo>
                    <a:lnTo>
                      <a:pt x="159" y="19"/>
                    </a:lnTo>
                    <a:lnTo>
                      <a:pt x="150" y="30"/>
                    </a:lnTo>
                    <a:lnTo>
                      <a:pt x="62" y="51"/>
                    </a:lnTo>
                    <a:lnTo>
                      <a:pt x="1" y="62"/>
                    </a:lnTo>
                    <a:lnTo>
                      <a:pt x="1" y="70"/>
                    </a:lnTo>
                    <a:lnTo>
                      <a:pt x="0" y="136"/>
                    </a:lnTo>
                    <a:lnTo>
                      <a:pt x="3" y="141"/>
                    </a:lnTo>
                    <a:lnTo>
                      <a:pt x="48" y="130"/>
                    </a:lnTo>
                    <a:lnTo>
                      <a:pt x="56" y="130"/>
                    </a:lnTo>
                    <a:lnTo>
                      <a:pt x="69" y="126"/>
                    </a:lnTo>
                    <a:lnTo>
                      <a:pt x="73" y="126"/>
                    </a:lnTo>
                    <a:lnTo>
                      <a:pt x="80" y="122"/>
                    </a:lnTo>
                    <a:lnTo>
                      <a:pt x="120" y="113"/>
                    </a:lnTo>
                    <a:lnTo>
                      <a:pt x="129" y="111"/>
                    </a:lnTo>
                    <a:lnTo>
                      <a:pt x="133" y="111"/>
                    </a:lnTo>
                    <a:lnTo>
                      <a:pt x="159" y="104"/>
                    </a:lnTo>
                    <a:lnTo>
                      <a:pt x="167" y="109"/>
                    </a:lnTo>
                    <a:lnTo>
                      <a:pt x="169" y="115"/>
                    </a:lnTo>
                    <a:lnTo>
                      <a:pt x="172" y="117"/>
                    </a:lnTo>
                    <a:lnTo>
                      <a:pt x="174" y="122"/>
                    </a:lnTo>
                    <a:lnTo>
                      <a:pt x="178" y="126"/>
                    </a:lnTo>
                    <a:lnTo>
                      <a:pt x="178" y="128"/>
                    </a:lnTo>
                    <a:lnTo>
                      <a:pt x="184" y="132"/>
                    </a:lnTo>
                    <a:lnTo>
                      <a:pt x="189" y="126"/>
                    </a:lnTo>
                    <a:lnTo>
                      <a:pt x="191" y="120"/>
                    </a:lnTo>
                    <a:lnTo>
                      <a:pt x="191" y="128"/>
                    </a:lnTo>
                    <a:lnTo>
                      <a:pt x="189" y="134"/>
                    </a:lnTo>
                    <a:lnTo>
                      <a:pt x="195" y="136"/>
                    </a:lnTo>
                    <a:lnTo>
                      <a:pt x="199" y="147"/>
                    </a:lnTo>
                    <a:lnTo>
                      <a:pt x="199" y="151"/>
                    </a:lnTo>
                    <a:lnTo>
                      <a:pt x="203" y="143"/>
                    </a:lnTo>
                    <a:lnTo>
                      <a:pt x="210" y="143"/>
                    </a:lnTo>
                    <a:lnTo>
                      <a:pt x="214" y="132"/>
                    </a:lnTo>
                    <a:lnTo>
                      <a:pt x="221" y="126"/>
                    </a:lnTo>
                    <a:lnTo>
                      <a:pt x="223" y="120"/>
                    </a:lnTo>
                    <a:lnTo>
                      <a:pt x="231" y="115"/>
                    </a:lnTo>
                    <a:lnTo>
                      <a:pt x="231" y="122"/>
                    </a:lnTo>
                    <a:lnTo>
                      <a:pt x="235" y="136"/>
                    </a:lnTo>
                    <a:lnTo>
                      <a:pt x="242" y="134"/>
                    </a:lnTo>
                    <a:lnTo>
                      <a:pt x="248" y="130"/>
                    </a:lnTo>
                    <a:lnTo>
                      <a:pt x="250" y="122"/>
                    </a:lnTo>
                    <a:lnTo>
                      <a:pt x="253" y="122"/>
                    </a:lnTo>
                    <a:lnTo>
                      <a:pt x="272" y="111"/>
                    </a:lnTo>
                    <a:lnTo>
                      <a:pt x="282" y="109"/>
                    </a:lnTo>
                    <a:lnTo>
                      <a:pt x="285" y="102"/>
                    </a:lnTo>
                    <a:lnTo>
                      <a:pt x="282" y="89"/>
                    </a:lnTo>
                    <a:lnTo>
                      <a:pt x="272" y="75"/>
                    </a:lnTo>
                    <a:lnTo>
                      <a:pt x="265" y="72"/>
                    </a:lnTo>
                    <a:lnTo>
                      <a:pt x="257" y="68"/>
                    </a:lnTo>
                    <a:lnTo>
                      <a:pt x="250" y="70"/>
                    </a:lnTo>
                    <a:lnTo>
                      <a:pt x="257" y="72"/>
                    </a:lnTo>
                    <a:lnTo>
                      <a:pt x="265" y="75"/>
                    </a:lnTo>
                    <a:lnTo>
                      <a:pt x="268" y="83"/>
                    </a:lnTo>
                    <a:lnTo>
                      <a:pt x="274" y="83"/>
                    </a:lnTo>
                    <a:lnTo>
                      <a:pt x="278" y="94"/>
                    </a:lnTo>
                    <a:lnTo>
                      <a:pt x="270" y="100"/>
                    </a:lnTo>
                    <a:lnTo>
                      <a:pt x="257" y="111"/>
                    </a:lnTo>
                    <a:lnTo>
                      <a:pt x="250" y="109"/>
                    </a:lnTo>
                    <a:lnTo>
                      <a:pt x="244" y="109"/>
                    </a:lnTo>
                    <a:lnTo>
                      <a:pt x="238" y="107"/>
                    </a:lnTo>
                    <a:lnTo>
                      <a:pt x="233" y="94"/>
                    </a:lnTo>
                    <a:lnTo>
                      <a:pt x="225" y="92"/>
                    </a:lnTo>
                    <a:lnTo>
                      <a:pt x="219" y="89"/>
                    </a:lnTo>
                    <a:lnTo>
                      <a:pt x="219" y="83"/>
                    </a:lnTo>
                    <a:lnTo>
                      <a:pt x="225" y="87"/>
                    </a:lnTo>
                    <a:lnTo>
                      <a:pt x="219" y="79"/>
                    </a:lnTo>
                    <a:lnTo>
                      <a:pt x="206" y="66"/>
                    </a:lnTo>
                    <a:lnTo>
                      <a:pt x="199" y="64"/>
                    </a:lnTo>
                    <a:lnTo>
                      <a:pt x="191" y="68"/>
                    </a:lnTo>
                    <a:lnTo>
                      <a:pt x="186" y="64"/>
                    </a:lnTo>
                    <a:lnTo>
                      <a:pt x="180" y="58"/>
                    </a:lnTo>
                    <a:lnTo>
                      <a:pt x="188" y="58"/>
                    </a:lnTo>
                    <a:lnTo>
                      <a:pt x="186" y="51"/>
                    </a:lnTo>
                    <a:lnTo>
                      <a:pt x="191" y="43"/>
                    </a:lnTo>
                    <a:lnTo>
                      <a:pt x="189" y="42"/>
                    </a:lnTo>
                    <a:lnTo>
                      <a:pt x="193" y="34"/>
                    </a:lnTo>
                    <a:lnTo>
                      <a:pt x="206" y="26"/>
                    </a:lnTo>
                    <a:lnTo>
                      <a:pt x="208" y="19"/>
                    </a:lnTo>
                    <a:lnTo>
                      <a:pt x="201" y="19"/>
                    </a:lnTo>
                    <a:lnTo>
                      <a:pt x="203" y="21"/>
                    </a:lnTo>
                    <a:lnTo>
                      <a:pt x="195" y="23"/>
                    </a:lnTo>
                    <a:lnTo>
                      <a:pt x="189" y="17"/>
                    </a:lnTo>
                    <a:lnTo>
                      <a:pt x="188" y="10"/>
                    </a:lnTo>
                    <a:lnTo>
                      <a:pt x="182" y="8"/>
                    </a:lnTo>
                    <a:lnTo>
                      <a:pt x="184" y="0"/>
                    </a:lnTo>
                    <a:lnTo>
                      <a:pt x="180" y="0"/>
                    </a:lnTo>
                    <a:lnTo>
                      <a:pt x="176" y="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9" name="Freeform 330">
                <a:extLst>
                  <a:ext uri="{FF2B5EF4-FFF2-40B4-BE49-F238E27FC236}">
                    <a16:creationId xmlns:a16="http://schemas.microsoft.com/office/drawing/2014/main" id="{8FC1A62B-0A0D-EF23-E048-137603EF4C8E}"/>
                  </a:ext>
                </a:extLst>
              </p:cNvPr>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0" name="Freeform 331">
                <a:extLst>
                  <a:ext uri="{FF2B5EF4-FFF2-40B4-BE49-F238E27FC236}">
                    <a16:creationId xmlns:a16="http://schemas.microsoft.com/office/drawing/2014/main" id="{97E5A9DB-8875-D0DE-A831-86640BA8E1EB}"/>
                  </a:ext>
                </a:extLst>
              </p:cNvPr>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1" name="Freeform 332">
                <a:extLst>
                  <a:ext uri="{FF2B5EF4-FFF2-40B4-BE49-F238E27FC236}">
                    <a16:creationId xmlns:a16="http://schemas.microsoft.com/office/drawing/2014/main" id="{06D3A769-D4FA-CCE1-46AA-9B68AE97D5D8}"/>
                  </a:ext>
                </a:extLst>
              </p:cNvPr>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2" name="Freeform 333">
                <a:extLst>
                  <a:ext uri="{FF2B5EF4-FFF2-40B4-BE49-F238E27FC236}">
                    <a16:creationId xmlns:a16="http://schemas.microsoft.com/office/drawing/2014/main" id="{2ED028B5-E998-7351-0290-B71356C4E4EE}"/>
                  </a:ext>
                </a:extLst>
              </p:cNvPr>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3" name="Freeform 334">
                <a:extLst>
                  <a:ext uri="{FF2B5EF4-FFF2-40B4-BE49-F238E27FC236}">
                    <a16:creationId xmlns:a16="http://schemas.microsoft.com/office/drawing/2014/main" id="{1684B434-14E4-B54D-1856-502FF34874BE}"/>
                  </a:ext>
                </a:extLst>
              </p:cNvPr>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4" name="Freeform 335">
                <a:extLst>
                  <a:ext uri="{FF2B5EF4-FFF2-40B4-BE49-F238E27FC236}">
                    <a16:creationId xmlns:a16="http://schemas.microsoft.com/office/drawing/2014/main" id="{3E97C7EB-1061-EB9E-30F1-6254E72DE700}"/>
                  </a:ext>
                </a:extLst>
              </p:cNvPr>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grpSp>
          <p:nvGrpSpPr>
            <p:cNvPr id="217" name="Group 74">
              <a:extLst>
                <a:ext uri="{FF2B5EF4-FFF2-40B4-BE49-F238E27FC236}">
                  <a16:creationId xmlns:a16="http://schemas.microsoft.com/office/drawing/2014/main" id="{775A5B21-0112-7E05-B7F3-A3EC21D27513}"/>
                </a:ext>
              </a:extLst>
            </p:cNvPr>
            <p:cNvGrpSpPr/>
            <p:nvPr/>
          </p:nvGrpSpPr>
          <p:grpSpPr>
            <a:xfrm>
              <a:off x="5346548" y="1421506"/>
              <a:ext cx="393519" cy="527254"/>
              <a:chOff x="4998272" y="1471973"/>
              <a:chExt cx="320870" cy="429916"/>
            </a:xfrm>
            <a:grpFill/>
            <a:effectLst/>
          </p:grpSpPr>
          <p:sp>
            <p:nvSpPr>
              <p:cNvPr id="233" name="Freeform 147">
                <a:extLst>
                  <a:ext uri="{FF2B5EF4-FFF2-40B4-BE49-F238E27FC236}">
                    <a16:creationId xmlns:a16="http://schemas.microsoft.com/office/drawing/2014/main" id="{595384FF-BD78-233D-2C57-65358F3C221A}"/>
                  </a:ext>
                </a:extLst>
              </p:cNvPr>
              <p:cNvSpPr>
                <a:spLocks/>
              </p:cNvSpPr>
              <p:nvPr/>
            </p:nvSpPr>
            <p:spPr bwMode="auto">
              <a:xfrm>
                <a:off x="4998272" y="1471973"/>
                <a:ext cx="299735" cy="429916"/>
              </a:xfrm>
              <a:custGeom>
                <a:avLst/>
                <a:gdLst>
                  <a:gd name="T0" fmla="*/ 295 w 312"/>
                  <a:gd name="T1" fmla="*/ 226 h 493"/>
                  <a:gd name="T2" fmla="*/ 291 w 312"/>
                  <a:gd name="T3" fmla="*/ 199 h 493"/>
                  <a:gd name="T4" fmla="*/ 280 w 312"/>
                  <a:gd name="T5" fmla="*/ 197 h 493"/>
                  <a:gd name="T6" fmla="*/ 263 w 312"/>
                  <a:gd name="T7" fmla="*/ 190 h 493"/>
                  <a:gd name="T8" fmla="*/ 255 w 312"/>
                  <a:gd name="T9" fmla="*/ 171 h 493"/>
                  <a:gd name="T10" fmla="*/ 246 w 312"/>
                  <a:gd name="T11" fmla="*/ 162 h 493"/>
                  <a:gd name="T12" fmla="*/ 225 w 312"/>
                  <a:gd name="T13" fmla="*/ 158 h 493"/>
                  <a:gd name="T14" fmla="*/ 219 w 312"/>
                  <a:gd name="T15" fmla="*/ 139 h 493"/>
                  <a:gd name="T16" fmla="*/ 182 w 312"/>
                  <a:gd name="T17" fmla="*/ 19 h 493"/>
                  <a:gd name="T18" fmla="*/ 148 w 312"/>
                  <a:gd name="T19" fmla="*/ 2 h 493"/>
                  <a:gd name="T20" fmla="*/ 127 w 312"/>
                  <a:gd name="T21" fmla="*/ 9 h 493"/>
                  <a:gd name="T22" fmla="*/ 109 w 312"/>
                  <a:gd name="T23" fmla="*/ 23 h 493"/>
                  <a:gd name="T24" fmla="*/ 86 w 312"/>
                  <a:gd name="T25" fmla="*/ 23 h 493"/>
                  <a:gd name="T26" fmla="*/ 69 w 312"/>
                  <a:gd name="T27" fmla="*/ 9 h 493"/>
                  <a:gd name="T28" fmla="*/ 35 w 312"/>
                  <a:gd name="T29" fmla="*/ 141 h 493"/>
                  <a:gd name="T30" fmla="*/ 35 w 312"/>
                  <a:gd name="T31" fmla="*/ 182 h 493"/>
                  <a:gd name="T32" fmla="*/ 37 w 312"/>
                  <a:gd name="T33" fmla="*/ 209 h 493"/>
                  <a:gd name="T34" fmla="*/ 20 w 312"/>
                  <a:gd name="T35" fmla="*/ 237 h 493"/>
                  <a:gd name="T36" fmla="*/ 20 w 312"/>
                  <a:gd name="T37" fmla="*/ 248 h 493"/>
                  <a:gd name="T38" fmla="*/ 18 w 312"/>
                  <a:gd name="T39" fmla="*/ 263 h 493"/>
                  <a:gd name="T40" fmla="*/ 0 w 312"/>
                  <a:gd name="T41" fmla="*/ 269 h 493"/>
                  <a:gd name="T42" fmla="*/ 60 w 312"/>
                  <a:gd name="T43" fmla="*/ 447 h 493"/>
                  <a:gd name="T44" fmla="*/ 65 w 312"/>
                  <a:gd name="T45" fmla="*/ 468 h 493"/>
                  <a:gd name="T46" fmla="*/ 80 w 312"/>
                  <a:gd name="T47" fmla="*/ 485 h 493"/>
                  <a:gd name="T48" fmla="*/ 95 w 312"/>
                  <a:gd name="T49" fmla="*/ 487 h 493"/>
                  <a:gd name="T50" fmla="*/ 95 w 312"/>
                  <a:gd name="T51" fmla="*/ 464 h 493"/>
                  <a:gd name="T52" fmla="*/ 105 w 312"/>
                  <a:gd name="T53" fmla="*/ 440 h 493"/>
                  <a:gd name="T54" fmla="*/ 109 w 312"/>
                  <a:gd name="T55" fmla="*/ 417 h 493"/>
                  <a:gd name="T56" fmla="*/ 125 w 312"/>
                  <a:gd name="T57" fmla="*/ 408 h 493"/>
                  <a:gd name="T58" fmla="*/ 129 w 312"/>
                  <a:gd name="T59" fmla="*/ 400 h 493"/>
                  <a:gd name="T60" fmla="*/ 139 w 312"/>
                  <a:gd name="T61" fmla="*/ 408 h 493"/>
                  <a:gd name="T62" fmla="*/ 129 w 312"/>
                  <a:gd name="T63" fmla="*/ 382 h 493"/>
                  <a:gd name="T64" fmla="*/ 131 w 312"/>
                  <a:gd name="T65" fmla="*/ 376 h 493"/>
                  <a:gd name="T66" fmla="*/ 139 w 312"/>
                  <a:gd name="T67" fmla="*/ 385 h 493"/>
                  <a:gd name="T68" fmla="*/ 148 w 312"/>
                  <a:gd name="T69" fmla="*/ 382 h 493"/>
                  <a:gd name="T70" fmla="*/ 150 w 312"/>
                  <a:gd name="T71" fmla="*/ 378 h 493"/>
                  <a:gd name="T72" fmla="*/ 152 w 312"/>
                  <a:gd name="T73" fmla="*/ 376 h 493"/>
                  <a:gd name="T74" fmla="*/ 159 w 312"/>
                  <a:gd name="T75" fmla="*/ 380 h 493"/>
                  <a:gd name="T76" fmla="*/ 169 w 312"/>
                  <a:gd name="T77" fmla="*/ 367 h 493"/>
                  <a:gd name="T78" fmla="*/ 184 w 312"/>
                  <a:gd name="T79" fmla="*/ 355 h 493"/>
                  <a:gd name="T80" fmla="*/ 182 w 312"/>
                  <a:gd name="T81" fmla="*/ 335 h 493"/>
                  <a:gd name="T82" fmla="*/ 180 w 312"/>
                  <a:gd name="T83" fmla="*/ 314 h 493"/>
                  <a:gd name="T84" fmla="*/ 193 w 312"/>
                  <a:gd name="T85" fmla="*/ 303 h 493"/>
                  <a:gd name="T86" fmla="*/ 199 w 312"/>
                  <a:gd name="T87" fmla="*/ 316 h 493"/>
                  <a:gd name="T88" fmla="*/ 219 w 312"/>
                  <a:gd name="T89" fmla="*/ 323 h 493"/>
                  <a:gd name="T90" fmla="*/ 216 w 312"/>
                  <a:gd name="T91" fmla="*/ 303 h 493"/>
                  <a:gd name="T92" fmla="*/ 227 w 312"/>
                  <a:gd name="T93" fmla="*/ 297 h 493"/>
                  <a:gd name="T94" fmla="*/ 248 w 312"/>
                  <a:gd name="T95" fmla="*/ 303 h 493"/>
                  <a:gd name="T96" fmla="*/ 253 w 312"/>
                  <a:gd name="T97" fmla="*/ 286 h 493"/>
                  <a:gd name="T98" fmla="*/ 257 w 312"/>
                  <a:gd name="T99" fmla="*/ 291 h 493"/>
                  <a:gd name="T100" fmla="*/ 261 w 312"/>
                  <a:gd name="T101" fmla="*/ 271 h 493"/>
                  <a:gd name="T102" fmla="*/ 272 w 312"/>
                  <a:gd name="T103" fmla="*/ 271 h 493"/>
                  <a:gd name="T104" fmla="*/ 283 w 312"/>
                  <a:gd name="T105" fmla="*/ 261 h 493"/>
                  <a:gd name="T106" fmla="*/ 291 w 312"/>
                  <a:gd name="T107" fmla="*/ 258 h 493"/>
                  <a:gd name="T108" fmla="*/ 304 w 312"/>
                  <a:gd name="T109" fmla="*/ 248 h 493"/>
                  <a:gd name="T110" fmla="*/ 304 w 312"/>
                  <a:gd name="T111" fmla="*/ 2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2" h="493">
                    <a:moveTo>
                      <a:pt x="306" y="224"/>
                    </a:moveTo>
                    <a:lnTo>
                      <a:pt x="302" y="231"/>
                    </a:lnTo>
                    <a:lnTo>
                      <a:pt x="295" y="226"/>
                    </a:lnTo>
                    <a:lnTo>
                      <a:pt x="304" y="214"/>
                    </a:lnTo>
                    <a:lnTo>
                      <a:pt x="291" y="201"/>
                    </a:lnTo>
                    <a:lnTo>
                      <a:pt x="291" y="199"/>
                    </a:lnTo>
                    <a:lnTo>
                      <a:pt x="289" y="199"/>
                    </a:lnTo>
                    <a:lnTo>
                      <a:pt x="285" y="197"/>
                    </a:lnTo>
                    <a:lnTo>
                      <a:pt x="280" y="197"/>
                    </a:lnTo>
                    <a:lnTo>
                      <a:pt x="274" y="205"/>
                    </a:lnTo>
                    <a:lnTo>
                      <a:pt x="266" y="197"/>
                    </a:lnTo>
                    <a:lnTo>
                      <a:pt x="263" y="190"/>
                    </a:lnTo>
                    <a:lnTo>
                      <a:pt x="263" y="184"/>
                    </a:lnTo>
                    <a:lnTo>
                      <a:pt x="257" y="177"/>
                    </a:lnTo>
                    <a:lnTo>
                      <a:pt x="255" y="171"/>
                    </a:lnTo>
                    <a:lnTo>
                      <a:pt x="257" y="164"/>
                    </a:lnTo>
                    <a:lnTo>
                      <a:pt x="253" y="160"/>
                    </a:lnTo>
                    <a:lnTo>
                      <a:pt x="246" y="162"/>
                    </a:lnTo>
                    <a:lnTo>
                      <a:pt x="240" y="162"/>
                    </a:lnTo>
                    <a:lnTo>
                      <a:pt x="233" y="158"/>
                    </a:lnTo>
                    <a:lnTo>
                      <a:pt x="225" y="158"/>
                    </a:lnTo>
                    <a:lnTo>
                      <a:pt x="223" y="152"/>
                    </a:lnTo>
                    <a:lnTo>
                      <a:pt x="223" y="147"/>
                    </a:lnTo>
                    <a:lnTo>
                      <a:pt x="219" y="139"/>
                    </a:lnTo>
                    <a:lnTo>
                      <a:pt x="219" y="132"/>
                    </a:lnTo>
                    <a:lnTo>
                      <a:pt x="212" y="109"/>
                    </a:lnTo>
                    <a:lnTo>
                      <a:pt x="182" y="19"/>
                    </a:lnTo>
                    <a:lnTo>
                      <a:pt x="176" y="17"/>
                    </a:lnTo>
                    <a:lnTo>
                      <a:pt x="161" y="8"/>
                    </a:lnTo>
                    <a:lnTo>
                      <a:pt x="148" y="2"/>
                    </a:lnTo>
                    <a:lnTo>
                      <a:pt x="141" y="0"/>
                    </a:lnTo>
                    <a:lnTo>
                      <a:pt x="133" y="2"/>
                    </a:lnTo>
                    <a:lnTo>
                      <a:pt x="127" y="9"/>
                    </a:lnTo>
                    <a:lnTo>
                      <a:pt x="120" y="13"/>
                    </a:lnTo>
                    <a:lnTo>
                      <a:pt x="114" y="21"/>
                    </a:lnTo>
                    <a:lnTo>
                      <a:pt x="109" y="23"/>
                    </a:lnTo>
                    <a:lnTo>
                      <a:pt x="101" y="30"/>
                    </a:lnTo>
                    <a:lnTo>
                      <a:pt x="94" y="28"/>
                    </a:lnTo>
                    <a:lnTo>
                      <a:pt x="86" y="23"/>
                    </a:lnTo>
                    <a:lnTo>
                      <a:pt x="82" y="8"/>
                    </a:lnTo>
                    <a:lnTo>
                      <a:pt x="75" y="8"/>
                    </a:lnTo>
                    <a:lnTo>
                      <a:pt x="69" y="9"/>
                    </a:lnTo>
                    <a:lnTo>
                      <a:pt x="37" y="103"/>
                    </a:lnTo>
                    <a:lnTo>
                      <a:pt x="41" y="132"/>
                    </a:lnTo>
                    <a:lnTo>
                      <a:pt x="35" y="141"/>
                    </a:lnTo>
                    <a:lnTo>
                      <a:pt x="31" y="162"/>
                    </a:lnTo>
                    <a:lnTo>
                      <a:pt x="35" y="169"/>
                    </a:lnTo>
                    <a:lnTo>
                      <a:pt x="35" y="182"/>
                    </a:lnTo>
                    <a:lnTo>
                      <a:pt x="43" y="188"/>
                    </a:lnTo>
                    <a:lnTo>
                      <a:pt x="33" y="203"/>
                    </a:lnTo>
                    <a:lnTo>
                      <a:pt x="37" y="209"/>
                    </a:lnTo>
                    <a:lnTo>
                      <a:pt x="26" y="222"/>
                    </a:lnTo>
                    <a:lnTo>
                      <a:pt x="22" y="229"/>
                    </a:lnTo>
                    <a:lnTo>
                      <a:pt x="20" y="237"/>
                    </a:lnTo>
                    <a:lnTo>
                      <a:pt x="20" y="239"/>
                    </a:lnTo>
                    <a:lnTo>
                      <a:pt x="26" y="252"/>
                    </a:lnTo>
                    <a:lnTo>
                      <a:pt x="20" y="248"/>
                    </a:lnTo>
                    <a:lnTo>
                      <a:pt x="18" y="250"/>
                    </a:lnTo>
                    <a:lnTo>
                      <a:pt x="16" y="256"/>
                    </a:lnTo>
                    <a:lnTo>
                      <a:pt x="18" y="263"/>
                    </a:lnTo>
                    <a:lnTo>
                      <a:pt x="11" y="265"/>
                    </a:lnTo>
                    <a:lnTo>
                      <a:pt x="5" y="263"/>
                    </a:lnTo>
                    <a:lnTo>
                      <a:pt x="0" y="269"/>
                    </a:lnTo>
                    <a:lnTo>
                      <a:pt x="1" y="273"/>
                    </a:lnTo>
                    <a:lnTo>
                      <a:pt x="52" y="427"/>
                    </a:lnTo>
                    <a:lnTo>
                      <a:pt x="60" y="447"/>
                    </a:lnTo>
                    <a:lnTo>
                      <a:pt x="60" y="455"/>
                    </a:lnTo>
                    <a:lnTo>
                      <a:pt x="62" y="463"/>
                    </a:lnTo>
                    <a:lnTo>
                      <a:pt x="65" y="468"/>
                    </a:lnTo>
                    <a:lnTo>
                      <a:pt x="71" y="474"/>
                    </a:lnTo>
                    <a:lnTo>
                      <a:pt x="78" y="478"/>
                    </a:lnTo>
                    <a:lnTo>
                      <a:pt x="80" y="485"/>
                    </a:lnTo>
                    <a:lnTo>
                      <a:pt x="86" y="491"/>
                    </a:lnTo>
                    <a:lnTo>
                      <a:pt x="90" y="493"/>
                    </a:lnTo>
                    <a:lnTo>
                      <a:pt x="95" y="487"/>
                    </a:lnTo>
                    <a:lnTo>
                      <a:pt x="97" y="479"/>
                    </a:lnTo>
                    <a:lnTo>
                      <a:pt x="95" y="472"/>
                    </a:lnTo>
                    <a:lnTo>
                      <a:pt x="95" y="464"/>
                    </a:lnTo>
                    <a:lnTo>
                      <a:pt x="103" y="459"/>
                    </a:lnTo>
                    <a:lnTo>
                      <a:pt x="109" y="446"/>
                    </a:lnTo>
                    <a:lnTo>
                      <a:pt x="105" y="440"/>
                    </a:lnTo>
                    <a:lnTo>
                      <a:pt x="114" y="425"/>
                    </a:lnTo>
                    <a:lnTo>
                      <a:pt x="109" y="423"/>
                    </a:lnTo>
                    <a:lnTo>
                      <a:pt x="109" y="417"/>
                    </a:lnTo>
                    <a:lnTo>
                      <a:pt x="110" y="410"/>
                    </a:lnTo>
                    <a:lnTo>
                      <a:pt x="122" y="395"/>
                    </a:lnTo>
                    <a:lnTo>
                      <a:pt x="125" y="408"/>
                    </a:lnTo>
                    <a:lnTo>
                      <a:pt x="125" y="400"/>
                    </a:lnTo>
                    <a:lnTo>
                      <a:pt x="125" y="408"/>
                    </a:lnTo>
                    <a:lnTo>
                      <a:pt x="129" y="400"/>
                    </a:lnTo>
                    <a:lnTo>
                      <a:pt x="131" y="393"/>
                    </a:lnTo>
                    <a:lnTo>
                      <a:pt x="133" y="395"/>
                    </a:lnTo>
                    <a:lnTo>
                      <a:pt x="139" y="408"/>
                    </a:lnTo>
                    <a:lnTo>
                      <a:pt x="141" y="400"/>
                    </a:lnTo>
                    <a:lnTo>
                      <a:pt x="131" y="380"/>
                    </a:lnTo>
                    <a:lnTo>
                      <a:pt x="129" y="382"/>
                    </a:lnTo>
                    <a:lnTo>
                      <a:pt x="129" y="376"/>
                    </a:lnTo>
                    <a:lnTo>
                      <a:pt x="133" y="369"/>
                    </a:lnTo>
                    <a:lnTo>
                      <a:pt x="131" y="376"/>
                    </a:lnTo>
                    <a:lnTo>
                      <a:pt x="142" y="399"/>
                    </a:lnTo>
                    <a:lnTo>
                      <a:pt x="144" y="393"/>
                    </a:lnTo>
                    <a:lnTo>
                      <a:pt x="139" y="385"/>
                    </a:lnTo>
                    <a:lnTo>
                      <a:pt x="141" y="376"/>
                    </a:lnTo>
                    <a:lnTo>
                      <a:pt x="144" y="374"/>
                    </a:lnTo>
                    <a:lnTo>
                      <a:pt x="148" y="382"/>
                    </a:lnTo>
                    <a:lnTo>
                      <a:pt x="146" y="387"/>
                    </a:lnTo>
                    <a:lnTo>
                      <a:pt x="154" y="391"/>
                    </a:lnTo>
                    <a:lnTo>
                      <a:pt x="150" y="378"/>
                    </a:lnTo>
                    <a:lnTo>
                      <a:pt x="150" y="370"/>
                    </a:lnTo>
                    <a:lnTo>
                      <a:pt x="152" y="369"/>
                    </a:lnTo>
                    <a:lnTo>
                      <a:pt x="152" y="376"/>
                    </a:lnTo>
                    <a:lnTo>
                      <a:pt x="154" y="384"/>
                    </a:lnTo>
                    <a:lnTo>
                      <a:pt x="159" y="387"/>
                    </a:lnTo>
                    <a:lnTo>
                      <a:pt x="159" y="380"/>
                    </a:lnTo>
                    <a:lnTo>
                      <a:pt x="159" y="372"/>
                    </a:lnTo>
                    <a:lnTo>
                      <a:pt x="161" y="367"/>
                    </a:lnTo>
                    <a:lnTo>
                      <a:pt x="169" y="367"/>
                    </a:lnTo>
                    <a:lnTo>
                      <a:pt x="176" y="370"/>
                    </a:lnTo>
                    <a:lnTo>
                      <a:pt x="178" y="363"/>
                    </a:lnTo>
                    <a:lnTo>
                      <a:pt x="184" y="355"/>
                    </a:lnTo>
                    <a:lnTo>
                      <a:pt x="182" y="348"/>
                    </a:lnTo>
                    <a:lnTo>
                      <a:pt x="182" y="340"/>
                    </a:lnTo>
                    <a:lnTo>
                      <a:pt x="182" y="335"/>
                    </a:lnTo>
                    <a:lnTo>
                      <a:pt x="184" y="327"/>
                    </a:lnTo>
                    <a:lnTo>
                      <a:pt x="184" y="320"/>
                    </a:lnTo>
                    <a:lnTo>
                      <a:pt x="180" y="314"/>
                    </a:lnTo>
                    <a:lnTo>
                      <a:pt x="189" y="308"/>
                    </a:lnTo>
                    <a:lnTo>
                      <a:pt x="188" y="297"/>
                    </a:lnTo>
                    <a:lnTo>
                      <a:pt x="193" y="303"/>
                    </a:lnTo>
                    <a:lnTo>
                      <a:pt x="193" y="310"/>
                    </a:lnTo>
                    <a:lnTo>
                      <a:pt x="199" y="308"/>
                    </a:lnTo>
                    <a:lnTo>
                      <a:pt x="199" y="316"/>
                    </a:lnTo>
                    <a:lnTo>
                      <a:pt x="195" y="320"/>
                    </a:lnTo>
                    <a:lnTo>
                      <a:pt x="208" y="320"/>
                    </a:lnTo>
                    <a:lnTo>
                      <a:pt x="219" y="323"/>
                    </a:lnTo>
                    <a:lnTo>
                      <a:pt x="214" y="316"/>
                    </a:lnTo>
                    <a:lnTo>
                      <a:pt x="214" y="310"/>
                    </a:lnTo>
                    <a:lnTo>
                      <a:pt x="216" y="303"/>
                    </a:lnTo>
                    <a:lnTo>
                      <a:pt x="214" y="297"/>
                    </a:lnTo>
                    <a:lnTo>
                      <a:pt x="221" y="303"/>
                    </a:lnTo>
                    <a:lnTo>
                      <a:pt x="227" y="297"/>
                    </a:lnTo>
                    <a:lnTo>
                      <a:pt x="225" y="290"/>
                    </a:lnTo>
                    <a:lnTo>
                      <a:pt x="244" y="295"/>
                    </a:lnTo>
                    <a:lnTo>
                      <a:pt x="248" y="303"/>
                    </a:lnTo>
                    <a:lnTo>
                      <a:pt x="251" y="295"/>
                    </a:lnTo>
                    <a:lnTo>
                      <a:pt x="248" y="290"/>
                    </a:lnTo>
                    <a:lnTo>
                      <a:pt x="253" y="286"/>
                    </a:lnTo>
                    <a:lnTo>
                      <a:pt x="255" y="291"/>
                    </a:lnTo>
                    <a:lnTo>
                      <a:pt x="255" y="286"/>
                    </a:lnTo>
                    <a:lnTo>
                      <a:pt x="257" y="291"/>
                    </a:lnTo>
                    <a:lnTo>
                      <a:pt x="259" y="286"/>
                    </a:lnTo>
                    <a:lnTo>
                      <a:pt x="257" y="278"/>
                    </a:lnTo>
                    <a:lnTo>
                      <a:pt x="261" y="271"/>
                    </a:lnTo>
                    <a:lnTo>
                      <a:pt x="266" y="278"/>
                    </a:lnTo>
                    <a:lnTo>
                      <a:pt x="270" y="278"/>
                    </a:lnTo>
                    <a:lnTo>
                      <a:pt x="272" y="271"/>
                    </a:lnTo>
                    <a:lnTo>
                      <a:pt x="278" y="271"/>
                    </a:lnTo>
                    <a:lnTo>
                      <a:pt x="278" y="265"/>
                    </a:lnTo>
                    <a:lnTo>
                      <a:pt x="283" y="261"/>
                    </a:lnTo>
                    <a:lnTo>
                      <a:pt x="285" y="261"/>
                    </a:lnTo>
                    <a:lnTo>
                      <a:pt x="285" y="258"/>
                    </a:lnTo>
                    <a:lnTo>
                      <a:pt x="291" y="258"/>
                    </a:lnTo>
                    <a:lnTo>
                      <a:pt x="287" y="252"/>
                    </a:lnTo>
                    <a:lnTo>
                      <a:pt x="298" y="252"/>
                    </a:lnTo>
                    <a:lnTo>
                      <a:pt x="304" y="248"/>
                    </a:lnTo>
                    <a:lnTo>
                      <a:pt x="312" y="235"/>
                    </a:lnTo>
                    <a:lnTo>
                      <a:pt x="312" y="228"/>
                    </a:lnTo>
                    <a:lnTo>
                      <a:pt x="304" y="222"/>
                    </a:lnTo>
                    <a:lnTo>
                      <a:pt x="306" y="22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4" name="Freeform 336">
                <a:extLst>
                  <a:ext uri="{FF2B5EF4-FFF2-40B4-BE49-F238E27FC236}">
                    <a16:creationId xmlns:a16="http://schemas.microsoft.com/office/drawing/2014/main" id="{3B0733ED-571C-661B-7D21-D8F23BDB3485}"/>
                  </a:ext>
                </a:extLst>
              </p:cNvPr>
              <p:cNvSpPr>
                <a:spLocks/>
              </p:cNvSpPr>
              <p:nvPr/>
            </p:nvSpPr>
            <p:spPr bwMode="auto">
              <a:xfrm>
                <a:off x="5212505" y="1730970"/>
                <a:ext cx="16332" cy="18313"/>
              </a:xfrm>
              <a:custGeom>
                <a:avLst/>
                <a:gdLst>
                  <a:gd name="T0" fmla="*/ 8 w 17"/>
                  <a:gd name="T1" fmla="*/ 0 h 21"/>
                  <a:gd name="T2" fmla="*/ 0 w 17"/>
                  <a:gd name="T3" fmla="*/ 13 h 21"/>
                  <a:gd name="T4" fmla="*/ 2 w 17"/>
                  <a:gd name="T5" fmla="*/ 21 h 21"/>
                  <a:gd name="T6" fmla="*/ 17 w 17"/>
                  <a:gd name="T7" fmla="*/ 13 h 21"/>
                  <a:gd name="T8" fmla="*/ 17 w 17"/>
                  <a:gd name="T9" fmla="*/ 6 h 21"/>
                  <a:gd name="T10" fmla="*/ 10 w 17"/>
                  <a:gd name="T11" fmla="*/ 2 h 21"/>
                  <a:gd name="T12" fmla="*/ 8 w 1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7" h="21">
                    <a:moveTo>
                      <a:pt x="8" y="0"/>
                    </a:moveTo>
                    <a:lnTo>
                      <a:pt x="0" y="13"/>
                    </a:lnTo>
                    <a:lnTo>
                      <a:pt x="2" y="21"/>
                    </a:lnTo>
                    <a:lnTo>
                      <a:pt x="17" y="13"/>
                    </a:lnTo>
                    <a:lnTo>
                      <a:pt x="17" y="6"/>
                    </a:lnTo>
                    <a:lnTo>
                      <a:pt x="10" y="2"/>
                    </a:lnTo>
                    <a:lnTo>
                      <a:pt x="8"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5" name="Freeform 337">
                <a:extLst>
                  <a:ext uri="{FF2B5EF4-FFF2-40B4-BE49-F238E27FC236}">
                    <a16:creationId xmlns:a16="http://schemas.microsoft.com/office/drawing/2014/main" id="{77D29592-F06F-43F8-774F-2CD4A1DB005F}"/>
                  </a:ext>
                </a:extLst>
              </p:cNvPr>
              <p:cNvSpPr>
                <a:spLocks/>
              </p:cNvSpPr>
              <p:nvPr/>
            </p:nvSpPr>
            <p:spPr bwMode="auto">
              <a:xfrm>
                <a:off x="5212505" y="1730970"/>
                <a:ext cx="16332" cy="18313"/>
              </a:xfrm>
              <a:custGeom>
                <a:avLst/>
                <a:gdLst>
                  <a:gd name="T0" fmla="*/ 8 w 17"/>
                  <a:gd name="T1" fmla="*/ 0 h 21"/>
                  <a:gd name="T2" fmla="*/ 0 w 17"/>
                  <a:gd name="T3" fmla="*/ 13 h 21"/>
                  <a:gd name="T4" fmla="*/ 2 w 17"/>
                  <a:gd name="T5" fmla="*/ 21 h 21"/>
                  <a:gd name="T6" fmla="*/ 17 w 17"/>
                  <a:gd name="T7" fmla="*/ 13 h 21"/>
                  <a:gd name="T8" fmla="*/ 17 w 17"/>
                  <a:gd name="T9" fmla="*/ 6 h 21"/>
                  <a:gd name="T10" fmla="*/ 10 w 17"/>
                  <a:gd name="T11" fmla="*/ 2 h 21"/>
                  <a:gd name="T12" fmla="*/ 8 w 1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7" h="21">
                    <a:moveTo>
                      <a:pt x="8" y="0"/>
                    </a:moveTo>
                    <a:lnTo>
                      <a:pt x="0" y="13"/>
                    </a:lnTo>
                    <a:lnTo>
                      <a:pt x="2" y="21"/>
                    </a:lnTo>
                    <a:lnTo>
                      <a:pt x="17" y="13"/>
                    </a:lnTo>
                    <a:lnTo>
                      <a:pt x="17" y="6"/>
                    </a:lnTo>
                    <a:lnTo>
                      <a:pt x="10" y="2"/>
                    </a:lnTo>
                    <a:lnTo>
                      <a:pt x="8"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6" name="Freeform 338">
                <a:extLst>
                  <a:ext uri="{FF2B5EF4-FFF2-40B4-BE49-F238E27FC236}">
                    <a16:creationId xmlns:a16="http://schemas.microsoft.com/office/drawing/2014/main" id="{21C2E929-98D8-CDB4-947E-DCCB820D8A29}"/>
                  </a:ext>
                </a:extLst>
              </p:cNvPr>
              <p:cNvSpPr>
                <a:spLocks/>
              </p:cNvSpPr>
              <p:nvPr/>
            </p:nvSpPr>
            <p:spPr bwMode="auto">
              <a:xfrm>
                <a:off x="5310496" y="1669055"/>
                <a:ext cx="8646" cy="17441"/>
              </a:xfrm>
              <a:custGeom>
                <a:avLst/>
                <a:gdLst>
                  <a:gd name="T0" fmla="*/ 4 w 9"/>
                  <a:gd name="T1" fmla="*/ 0 h 20"/>
                  <a:gd name="T2" fmla="*/ 0 w 9"/>
                  <a:gd name="T3" fmla="*/ 7 h 20"/>
                  <a:gd name="T4" fmla="*/ 0 w 9"/>
                  <a:gd name="T5" fmla="*/ 15 h 20"/>
                  <a:gd name="T6" fmla="*/ 4 w 9"/>
                  <a:gd name="T7" fmla="*/ 20 h 20"/>
                  <a:gd name="T8" fmla="*/ 9 w 9"/>
                  <a:gd name="T9" fmla="*/ 15 h 20"/>
                  <a:gd name="T10" fmla="*/ 9 w 9"/>
                  <a:gd name="T11" fmla="*/ 7 h 20"/>
                  <a:gd name="T12" fmla="*/ 4 w 9"/>
                  <a:gd name="T13" fmla="*/ 2 h 20"/>
                  <a:gd name="T14" fmla="*/ 4 w 9"/>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0">
                    <a:moveTo>
                      <a:pt x="4" y="0"/>
                    </a:moveTo>
                    <a:lnTo>
                      <a:pt x="0" y="7"/>
                    </a:lnTo>
                    <a:lnTo>
                      <a:pt x="0" y="15"/>
                    </a:lnTo>
                    <a:lnTo>
                      <a:pt x="4" y="20"/>
                    </a:lnTo>
                    <a:lnTo>
                      <a:pt x="9" y="15"/>
                    </a:lnTo>
                    <a:lnTo>
                      <a:pt x="9" y="7"/>
                    </a:lnTo>
                    <a:lnTo>
                      <a:pt x="4" y="2"/>
                    </a:lnTo>
                    <a:lnTo>
                      <a:pt x="4"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7" name="Freeform 339">
                <a:extLst>
                  <a:ext uri="{FF2B5EF4-FFF2-40B4-BE49-F238E27FC236}">
                    <a16:creationId xmlns:a16="http://schemas.microsoft.com/office/drawing/2014/main" id="{40432E2B-74C5-9D0C-BD42-4F584F06C63B}"/>
                  </a:ext>
                </a:extLst>
              </p:cNvPr>
              <p:cNvSpPr>
                <a:spLocks/>
              </p:cNvSpPr>
              <p:nvPr/>
            </p:nvSpPr>
            <p:spPr bwMode="auto">
              <a:xfrm>
                <a:off x="5310496" y="1669055"/>
                <a:ext cx="8646" cy="17441"/>
              </a:xfrm>
              <a:custGeom>
                <a:avLst/>
                <a:gdLst>
                  <a:gd name="T0" fmla="*/ 4 w 9"/>
                  <a:gd name="T1" fmla="*/ 0 h 20"/>
                  <a:gd name="T2" fmla="*/ 0 w 9"/>
                  <a:gd name="T3" fmla="*/ 7 h 20"/>
                  <a:gd name="T4" fmla="*/ 0 w 9"/>
                  <a:gd name="T5" fmla="*/ 15 h 20"/>
                  <a:gd name="T6" fmla="*/ 4 w 9"/>
                  <a:gd name="T7" fmla="*/ 20 h 20"/>
                  <a:gd name="T8" fmla="*/ 9 w 9"/>
                  <a:gd name="T9" fmla="*/ 15 h 20"/>
                  <a:gd name="T10" fmla="*/ 9 w 9"/>
                  <a:gd name="T11" fmla="*/ 7 h 20"/>
                  <a:gd name="T12" fmla="*/ 4 w 9"/>
                  <a:gd name="T13" fmla="*/ 2 h 20"/>
                  <a:gd name="T14" fmla="*/ 4 w 9"/>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0">
                    <a:moveTo>
                      <a:pt x="4" y="0"/>
                    </a:moveTo>
                    <a:lnTo>
                      <a:pt x="0" y="7"/>
                    </a:lnTo>
                    <a:lnTo>
                      <a:pt x="0" y="15"/>
                    </a:lnTo>
                    <a:lnTo>
                      <a:pt x="4" y="20"/>
                    </a:lnTo>
                    <a:lnTo>
                      <a:pt x="9" y="15"/>
                    </a:lnTo>
                    <a:lnTo>
                      <a:pt x="9" y="7"/>
                    </a:lnTo>
                    <a:lnTo>
                      <a:pt x="4" y="2"/>
                    </a:lnTo>
                    <a:lnTo>
                      <a:pt x="4"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218" name="Freeform 21">
              <a:extLst>
                <a:ext uri="{FF2B5EF4-FFF2-40B4-BE49-F238E27FC236}">
                  <a16:creationId xmlns:a16="http://schemas.microsoft.com/office/drawing/2014/main" id="{F29932C5-91B7-8CBA-DC2E-023E831D7E5F}"/>
                </a:ext>
              </a:extLst>
            </p:cNvPr>
            <p:cNvSpPr>
              <a:spLocks/>
            </p:cNvSpPr>
            <p:nvPr/>
          </p:nvSpPr>
          <p:spPr bwMode="auto">
            <a:xfrm>
              <a:off x="3615067" y="1782747"/>
              <a:ext cx="10019" cy="6669"/>
            </a:xfrm>
            <a:custGeom>
              <a:avLst/>
              <a:gdLst>
                <a:gd name="T0" fmla="*/ 0 w 14"/>
                <a:gd name="T1" fmla="*/ 10 h 10"/>
                <a:gd name="T2" fmla="*/ 0 w 14"/>
                <a:gd name="T3" fmla="*/ 10 h 10"/>
                <a:gd name="T4" fmla="*/ 14 w 14"/>
                <a:gd name="T5" fmla="*/ 3 h 10"/>
                <a:gd name="T6" fmla="*/ 14 w 14"/>
                <a:gd name="T7" fmla="*/ 0 h 10"/>
                <a:gd name="T8" fmla="*/ 0 w 14"/>
                <a:gd name="T9" fmla="*/ 10 h 10"/>
              </a:gdLst>
              <a:ahLst/>
              <a:cxnLst>
                <a:cxn ang="0">
                  <a:pos x="T0" y="T1"/>
                </a:cxn>
                <a:cxn ang="0">
                  <a:pos x="T2" y="T3"/>
                </a:cxn>
                <a:cxn ang="0">
                  <a:pos x="T4" y="T5"/>
                </a:cxn>
                <a:cxn ang="0">
                  <a:pos x="T6" y="T7"/>
                </a:cxn>
                <a:cxn ang="0">
                  <a:pos x="T8" y="T9"/>
                </a:cxn>
              </a:cxnLst>
              <a:rect l="0" t="0" r="r" b="b"/>
              <a:pathLst>
                <a:path w="14" h="10">
                  <a:moveTo>
                    <a:pt x="0" y="10"/>
                  </a:moveTo>
                  <a:lnTo>
                    <a:pt x="0" y="10"/>
                  </a:lnTo>
                  <a:lnTo>
                    <a:pt x="14" y="3"/>
                  </a:lnTo>
                  <a:lnTo>
                    <a:pt x="14" y="0"/>
                  </a:lnTo>
                  <a:lnTo>
                    <a:pt x="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9" name="Freeform 22">
              <a:extLst>
                <a:ext uri="{FF2B5EF4-FFF2-40B4-BE49-F238E27FC236}">
                  <a16:creationId xmlns:a16="http://schemas.microsoft.com/office/drawing/2014/main" id="{8E5ADD5F-F4D5-2290-3970-91C54EE2E82D}"/>
                </a:ext>
              </a:extLst>
            </p:cNvPr>
            <p:cNvSpPr>
              <a:spLocks/>
            </p:cNvSpPr>
            <p:nvPr/>
          </p:nvSpPr>
          <p:spPr bwMode="auto">
            <a:xfrm>
              <a:off x="3629539" y="1770521"/>
              <a:ext cx="3340" cy="8891"/>
            </a:xfrm>
            <a:custGeom>
              <a:avLst/>
              <a:gdLst>
                <a:gd name="T0" fmla="*/ 0 w 5"/>
                <a:gd name="T1" fmla="*/ 0 h 12"/>
                <a:gd name="T2" fmla="*/ 0 w 5"/>
                <a:gd name="T3" fmla="*/ 0 h 12"/>
                <a:gd name="T4" fmla="*/ 3 w 5"/>
                <a:gd name="T5" fmla="*/ 12 h 12"/>
                <a:gd name="T6" fmla="*/ 5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0" y="0"/>
                  </a:lnTo>
                  <a:lnTo>
                    <a:pt x="3" y="12"/>
                  </a:lnTo>
                  <a:lnTo>
                    <a:pt x="5" y="0"/>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0" name="Freeform 25">
              <a:extLst>
                <a:ext uri="{FF2B5EF4-FFF2-40B4-BE49-F238E27FC236}">
                  <a16:creationId xmlns:a16="http://schemas.microsoft.com/office/drawing/2014/main" id="{E7D5DD01-EC13-2120-AFC4-C72DCE0D0EFA}"/>
                </a:ext>
              </a:extLst>
            </p:cNvPr>
            <p:cNvSpPr>
              <a:spLocks/>
            </p:cNvSpPr>
            <p:nvPr/>
          </p:nvSpPr>
          <p:spPr bwMode="auto">
            <a:xfrm>
              <a:off x="3918957" y="1949455"/>
              <a:ext cx="33394" cy="56682"/>
            </a:xfrm>
            <a:custGeom>
              <a:avLst/>
              <a:gdLst>
                <a:gd name="T0" fmla="*/ 46 w 49"/>
                <a:gd name="T1" fmla="*/ 0 h 84"/>
                <a:gd name="T2" fmla="*/ 46 w 49"/>
                <a:gd name="T3" fmla="*/ 0 h 84"/>
                <a:gd name="T4" fmla="*/ 37 w 49"/>
                <a:gd name="T5" fmla="*/ 9 h 84"/>
                <a:gd name="T6" fmla="*/ 30 w 49"/>
                <a:gd name="T7" fmla="*/ 22 h 84"/>
                <a:gd name="T8" fmla="*/ 16 w 49"/>
                <a:gd name="T9" fmla="*/ 30 h 84"/>
                <a:gd name="T10" fmla="*/ 16 w 49"/>
                <a:gd name="T11" fmla="*/ 43 h 84"/>
                <a:gd name="T12" fmla="*/ 7 w 49"/>
                <a:gd name="T13" fmla="*/ 54 h 84"/>
                <a:gd name="T14" fmla="*/ 0 w 49"/>
                <a:gd name="T15" fmla="*/ 70 h 84"/>
                <a:gd name="T16" fmla="*/ 7 w 49"/>
                <a:gd name="T17" fmla="*/ 81 h 84"/>
                <a:gd name="T18" fmla="*/ 19 w 49"/>
                <a:gd name="T19" fmla="*/ 84 h 84"/>
                <a:gd name="T20" fmla="*/ 26 w 49"/>
                <a:gd name="T21" fmla="*/ 73 h 84"/>
                <a:gd name="T22" fmla="*/ 33 w 49"/>
                <a:gd name="T23" fmla="*/ 63 h 84"/>
                <a:gd name="T24" fmla="*/ 33 w 49"/>
                <a:gd name="T25" fmla="*/ 51 h 84"/>
                <a:gd name="T26" fmla="*/ 42 w 49"/>
                <a:gd name="T27" fmla="*/ 36 h 84"/>
                <a:gd name="T28" fmla="*/ 40 w 49"/>
                <a:gd name="T29" fmla="*/ 27 h 84"/>
                <a:gd name="T30" fmla="*/ 49 w 49"/>
                <a:gd name="T31" fmla="*/ 3 h 84"/>
                <a:gd name="T32" fmla="*/ 46 w 49"/>
                <a:gd name="T3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4">
                  <a:moveTo>
                    <a:pt x="46" y="0"/>
                  </a:moveTo>
                  <a:lnTo>
                    <a:pt x="46" y="0"/>
                  </a:lnTo>
                  <a:lnTo>
                    <a:pt x="37" y="9"/>
                  </a:lnTo>
                  <a:lnTo>
                    <a:pt x="30" y="22"/>
                  </a:lnTo>
                  <a:lnTo>
                    <a:pt x="16" y="30"/>
                  </a:lnTo>
                  <a:lnTo>
                    <a:pt x="16" y="43"/>
                  </a:lnTo>
                  <a:lnTo>
                    <a:pt x="7" y="54"/>
                  </a:lnTo>
                  <a:lnTo>
                    <a:pt x="0" y="70"/>
                  </a:lnTo>
                  <a:lnTo>
                    <a:pt x="7" y="81"/>
                  </a:lnTo>
                  <a:lnTo>
                    <a:pt x="19" y="84"/>
                  </a:lnTo>
                  <a:lnTo>
                    <a:pt x="26" y="73"/>
                  </a:lnTo>
                  <a:lnTo>
                    <a:pt x="33" y="63"/>
                  </a:lnTo>
                  <a:lnTo>
                    <a:pt x="33" y="51"/>
                  </a:lnTo>
                  <a:lnTo>
                    <a:pt x="42" y="36"/>
                  </a:lnTo>
                  <a:lnTo>
                    <a:pt x="40" y="27"/>
                  </a:lnTo>
                  <a:lnTo>
                    <a:pt x="49" y="3"/>
                  </a:lnTo>
                  <a:lnTo>
                    <a:pt x="46"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1" name="Freeform 26">
              <a:extLst>
                <a:ext uri="{FF2B5EF4-FFF2-40B4-BE49-F238E27FC236}">
                  <a16:creationId xmlns:a16="http://schemas.microsoft.com/office/drawing/2014/main" id="{8A3D6622-9762-6624-DD79-6994AF9F7C3D}"/>
                </a:ext>
              </a:extLst>
            </p:cNvPr>
            <p:cNvSpPr>
              <a:spLocks/>
            </p:cNvSpPr>
            <p:nvPr/>
          </p:nvSpPr>
          <p:spPr bwMode="auto">
            <a:xfrm>
              <a:off x="4216167" y="1824979"/>
              <a:ext cx="33394" cy="21117"/>
            </a:xfrm>
            <a:custGeom>
              <a:avLst/>
              <a:gdLst>
                <a:gd name="T0" fmla="*/ 12 w 49"/>
                <a:gd name="T1" fmla="*/ 31 h 31"/>
                <a:gd name="T2" fmla="*/ 12 w 49"/>
                <a:gd name="T3" fmla="*/ 31 h 31"/>
                <a:gd name="T4" fmla="*/ 37 w 49"/>
                <a:gd name="T5" fmla="*/ 27 h 31"/>
                <a:gd name="T6" fmla="*/ 49 w 49"/>
                <a:gd name="T7" fmla="*/ 21 h 31"/>
                <a:gd name="T8" fmla="*/ 42 w 49"/>
                <a:gd name="T9" fmla="*/ 10 h 31"/>
                <a:gd name="T10" fmla="*/ 29 w 49"/>
                <a:gd name="T11" fmla="*/ 0 h 31"/>
                <a:gd name="T12" fmla="*/ 19 w 49"/>
                <a:gd name="T13" fmla="*/ 0 h 31"/>
                <a:gd name="T14" fmla="*/ 22 w 49"/>
                <a:gd name="T15" fmla="*/ 10 h 31"/>
                <a:gd name="T16" fmla="*/ 12 w 49"/>
                <a:gd name="T17" fmla="*/ 18 h 31"/>
                <a:gd name="T18" fmla="*/ 0 w 49"/>
                <a:gd name="T19" fmla="*/ 21 h 31"/>
                <a:gd name="T20" fmla="*/ 12 w 49"/>
                <a:gd name="T21" fmla="*/ 27 h 31"/>
                <a:gd name="T22" fmla="*/ 12 w 49"/>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31">
                  <a:moveTo>
                    <a:pt x="12" y="31"/>
                  </a:moveTo>
                  <a:lnTo>
                    <a:pt x="12" y="31"/>
                  </a:lnTo>
                  <a:lnTo>
                    <a:pt x="37" y="27"/>
                  </a:lnTo>
                  <a:lnTo>
                    <a:pt x="49" y="21"/>
                  </a:lnTo>
                  <a:lnTo>
                    <a:pt x="42" y="10"/>
                  </a:lnTo>
                  <a:lnTo>
                    <a:pt x="29" y="0"/>
                  </a:lnTo>
                  <a:lnTo>
                    <a:pt x="19" y="0"/>
                  </a:lnTo>
                  <a:lnTo>
                    <a:pt x="22" y="10"/>
                  </a:lnTo>
                  <a:lnTo>
                    <a:pt x="12" y="18"/>
                  </a:lnTo>
                  <a:lnTo>
                    <a:pt x="0" y="21"/>
                  </a:lnTo>
                  <a:lnTo>
                    <a:pt x="12" y="27"/>
                  </a:lnTo>
                  <a:lnTo>
                    <a:pt x="12" y="3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2" name="Freeform 27">
              <a:extLst>
                <a:ext uri="{FF2B5EF4-FFF2-40B4-BE49-F238E27FC236}">
                  <a16:creationId xmlns:a16="http://schemas.microsoft.com/office/drawing/2014/main" id="{0F6A2DCF-5CEA-CDBE-344B-DA3E85E49B6B}"/>
                </a:ext>
              </a:extLst>
            </p:cNvPr>
            <p:cNvSpPr>
              <a:spLocks/>
            </p:cNvSpPr>
            <p:nvPr/>
          </p:nvSpPr>
          <p:spPr bwMode="auto">
            <a:xfrm>
              <a:off x="3730835" y="1631598"/>
              <a:ext cx="56771" cy="44456"/>
            </a:xfrm>
            <a:custGeom>
              <a:avLst/>
              <a:gdLst>
                <a:gd name="T0" fmla="*/ 18 w 86"/>
                <a:gd name="T1" fmla="*/ 61 h 67"/>
                <a:gd name="T2" fmla="*/ 18 w 86"/>
                <a:gd name="T3" fmla="*/ 61 h 67"/>
                <a:gd name="T4" fmla="*/ 27 w 86"/>
                <a:gd name="T5" fmla="*/ 51 h 67"/>
                <a:gd name="T6" fmla="*/ 34 w 86"/>
                <a:gd name="T7" fmla="*/ 43 h 67"/>
                <a:gd name="T8" fmla="*/ 60 w 86"/>
                <a:gd name="T9" fmla="*/ 33 h 67"/>
                <a:gd name="T10" fmla="*/ 71 w 86"/>
                <a:gd name="T11" fmla="*/ 24 h 67"/>
                <a:gd name="T12" fmla="*/ 76 w 86"/>
                <a:gd name="T13" fmla="*/ 13 h 67"/>
                <a:gd name="T14" fmla="*/ 86 w 86"/>
                <a:gd name="T15" fmla="*/ 3 h 67"/>
                <a:gd name="T16" fmla="*/ 83 w 86"/>
                <a:gd name="T17" fmla="*/ 0 h 67"/>
                <a:gd name="T18" fmla="*/ 71 w 86"/>
                <a:gd name="T19" fmla="*/ 6 h 67"/>
                <a:gd name="T20" fmla="*/ 50 w 86"/>
                <a:gd name="T21" fmla="*/ 22 h 67"/>
                <a:gd name="T22" fmla="*/ 23 w 86"/>
                <a:gd name="T23" fmla="*/ 33 h 67"/>
                <a:gd name="T24" fmla="*/ 0 w 86"/>
                <a:gd name="T25" fmla="*/ 49 h 67"/>
                <a:gd name="T26" fmla="*/ 0 w 86"/>
                <a:gd name="T27" fmla="*/ 54 h 67"/>
                <a:gd name="T28" fmla="*/ 4 w 86"/>
                <a:gd name="T29" fmla="*/ 67 h 67"/>
                <a:gd name="T30" fmla="*/ 18 w 86"/>
                <a:gd name="T31" fmla="*/ 6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67">
                  <a:moveTo>
                    <a:pt x="18" y="61"/>
                  </a:moveTo>
                  <a:lnTo>
                    <a:pt x="18" y="61"/>
                  </a:lnTo>
                  <a:lnTo>
                    <a:pt x="27" y="51"/>
                  </a:lnTo>
                  <a:lnTo>
                    <a:pt x="34" y="43"/>
                  </a:lnTo>
                  <a:lnTo>
                    <a:pt x="60" y="33"/>
                  </a:lnTo>
                  <a:lnTo>
                    <a:pt x="71" y="24"/>
                  </a:lnTo>
                  <a:lnTo>
                    <a:pt x="76" y="13"/>
                  </a:lnTo>
                  <a:lnTo>
                    <a:pt x="86" y="3"/>
                  </a:lnTo>
                  <a:lnTo>
                    <a:pt x="83" y="0"/>
                  </a:lnTo>
                  <a:lnTo>
                    <a:pt x="71" y="6"/>
                  </a:lnTo>
                  <a:lnTo>
                    <a:pt x="50" y="22"/>
                  </a:lnTo>
                  <a:lnTo>
                    <a:pt x="23" y="33"/>
                  </a:lnTo>
                  <a:lnTo>
                    <a:pt x="0" y="49"/>
                  </a:lnTo>
                  <a:lnTo>
                    <a:pt x="0" y="54"/>
                  </a:lnTo>
                  <a:lnTo>
                    <a:pt x="4" y="67"/>
                  </a:lnTo>
                  <a:lnTo>
                    <a:pt x="18" y="6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3" name="Freeform 28">
              <a:extLst>
                <a:ext uri="{FF2B5EF4-FFF2-40B4-BE49-F238E27FC236}">
                  <a16:creationId xmlns:a16="http://schemas.microsoft.com/office/drawing/2014/main" id="{AB3F7F4C-5B2E-382C-F668-7D13D337CDFD}"/>
                </a:ext>
              </a:extLst>
            </p:cNvPr>
            <p:cNvSpPr>
              <a:spLocks/>
            </p:cNvSpPr>
            <p:nvPr/>
          </p:nvSpPr>
          <p:spPr bwMode="auto">
            <a:xfrm>
              <a:off x="3787605" y="1707173"/>
              <a:ext cx="74582" cy="58904"/>
            </a:xfrm>
            <a:custGeom>
              <a:avLst/>
              <a:gdLst>
                <a:gd name="T0" fmla="*/ 4 w 110"/>
                <a:gd name="T1" fmla="*/ 65 h 88"/>
                <a:gd name="T2" fmla="*/ 4 w 110"/>
                <a:gd name="T3" fmla="*/ 65 h 88"/>
                <a:gd name="T4" fmla="*/ 27 w 110"/>
                <a:gd name="T5" fmla="*/ 65 h 88"/>
                <a:gd name="T6" fmla="*/ 16 w 110"/>
                <a:gd name="T7" fmla="*/ 78 h 88"/>
                <a:gd name="T8" fmla="*/ 30 w 110"/>
                <a:gd name="T9" fmla="*/ 88 h 88"/>
                <a:gd name="T10" fmla="*/ 46 w 110"/>
                <a:gd name="T11" fmla="*/ 57 h 88"/>
                <a:gd name="T12" fmla="*/ 67 w 110"/>
                <a:gd name="T13" fmla="*/ 37 h 88"/>
                <a:gd name="T14" fmla="*/ 80 w 110"/>
                <a:gd name="T15" fmla="*/ 27 h 88"/>
                <a:gd name="T16" fmla="*/ 83 w 110"/>
                <a:gd name="T17" fmla="*/ 14 h 88"/>
                <a:gd name="T18" fmla="*/ 99 w 110"/>
                <a:gd name="T19" fmla="*/ 14 h 88"/>
                <a:gd name="T20" fmla="*/ 110 w 110"/>
                <a:gd name="T21" fmla="*/ 6 h 88"/>
                <a:gd name="T22" fmla="*/ 99 w 110"/>
                <a:gd name="T23" fmla="*/ 0 h 88"/>
                <a:gd name="T24" fmla="*/ 73 w 110"/>
                <a:gd name="T25" fmla="*/ 0 h 88"/>
                <a:gd name="T26" fmla="*/ 46 w 110"/>
                <a:gd name="T27" fmla="*/ 9 h 88"/>
                <a:gd name="T28" fmla="*/ 23 w 110"/>
                <a:gd name="T29" fmla="*/ 21 h 88"/>
                <a:gd name="T30" fmla="*/ 8 w 110"/>
                <a:gd name="T31" fmla="*/ 45 h 88"/>
                <a:gd name="T32" fmla="*/ 0 w 110"/>
                <a:gd name="T33" fmla="*/ 54 h 88"/>
                <a:gd name="T34" fmla="*/ 4 w 110"/>
                <a:gd name="T35" fmla="*/ 6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88">
                  <a:moveTo>
                    <a:pt x="4" y="65"/>
                  </a:moveTo>
                  <a:lnTo>
                    <a:pt x="4" y="65"/>
                  </a:lnTo>
                  <a:lnTo>
                    <a:pt x="27" y="65"/>
                  </a:lnTo>
                  <a:lnTo>
                    <a:pt x="16" y="78"/>
                  </a:lnTo>
                  <a:lnTo>
                    <a:pt x="30" y="88"/>
                  </a:lnTo>
                  <a:lnTo>
                    <a:pt x="46" y="57"/>
                  </a:lnTo>
                  <a:lnTo>
                    <a:pt x="67" y="37"/>
                  </a:lnTo>
                  <a:lnTo>
                    <a:pt x="80" y="27"/>
                  </a:lnTo>
                  <a:lnTo>
                    <a:pt x="83" y="14"/>
                  </a:lnTo>
                  <a:lnTo>
                    <a:pt x="99" y="14"/>
                  </a:lnTo>
                  <a:lnTo>
                    <a:pt x="110" y="6"/>
                  </a:lnTo>
                  <a:lnTo>
                    <a:pt x="99" y="0"/>
                  </a:lnTo>
                  <a:lnTo>
                    <a:pt x="73" y="0"/>
                  </a:lnTo>
                  <a:lnTo>
                    <a:pt x="46" y="9"/>
                  </a:lnTo>
                  <a:lnTo>
                    <a:pt x="23" y="21"/>
                  </a:lnTo>
                  <a:lnTo>
                    <a:pt x="8" y="45"/>
                  </a:lnTo>
                  <a:lnTo>
                    <a:pt x="0" y="54"/>
                  </a:lnTo>
                  <a:lnTo>
                    <a:pt x="4" y="65"/>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4" name="Freeform 29">
              <a:extLst>
                <a:ext uri="{FF2B5EF4-FFF2-40B4-BE49-F238E27FC236}">
                  <a16:creationId xmlns:a16="http://schemas.microsoft.com/office/drawing/2014/main" id="{8FB96EB3-D352-318C-D15D-9D2F2BF265D6}"/>
                </a:ext>
              </a:extLst>
            </p:cNvPr>
            <p:cNvSpPr>
              <a:spLocks/>
            </p:cNvSpPr>
            <p:nvPr/>
          </p:nvSpPr>
          <p:spPr bwMode="auto">
            <a:xfrm>
              <a:off x="4070345" y="1882772"/>
              <a:ext cx="7792" cy="18894"/>
            </a:xfrm>
            <a:custGeom>
              <a:avLst/>
              <a:gdLst>
                <a:gd name="T0" fmla="*/ 4 w 13"/>
                <a:gd name="T1" fmla="*/ 7 h 28"/>
                <a:gd name="T2" fmla="*/ 4 w 13"/>
                <a:gd name="T3" fmla="*/ 7 h 28"/>
                <a:gd name="T4" fmla="*/ 0 w 13"/>
                <a:gd name="T5" fmla="*/ 16 h 28"/>
                <a:gd name="T6" fmla="*/ 0 w 13"/>
                <a:gd name="T7" fmla="*/ 28 h 28"/>
                <a:gd name="T8" fmla="*/ 13 w 13"/>
                <a:gd name="T9" fmla="*/ 24 h 28"/>
                <a:gd name="T10" fmla="*/ 13 w 13"/>
                <a:gd name="T11" fmla="*/ 4 h 28"/>
                <a:gd name="T12" fmla="*/ 13 w 13"/>
                <a:gd name="T13" fmla="*/ 0 h 28"/>
                <a:gd name="T14" fmla="*/ 4 w 13"/>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8">
                  <a:moveTo>
                    <a:pt x="4" y="7"/>
                  </a:moveTo>
                  <a:lnTo>
                    <a:pt x="4" y="7"/>
                  </a:lnTo>
                  <a:lnTo>
                    <a:pt x="0" y="16"/>
                  </a:lnTo>
                  <a:lnTo>
                    <a:pt x="0" y="28"/>
                  </a:lnTo>
                  <a:lnTo>
                    <a:pt x="13" y="24"/>
                  </a:lnTo>
                  <a:lnTo>
                    <a:pt x="13" y="4"/>
                  </a:lnTo>
                  <a:lnTo>
                    <a:pt x="13" y="0"/>
                  </a:lnTo>
                  <a:lnTo>
                    <a:pt x="4" y="7"/>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5" name="Freeform 43">
              <a:extLst>
                <a:ext uri="{FF2B5EF4-FFF2-40B4-BE49-F238E27FC236}">
                  <a16:creationId xmlns:a16="http://schemas.microsoft.com/office/drawing/2014/main" id="{E16913CE-E5D4-70A1-90D6-76103597D94C}"/>
                </a:ext>
              </a:extLst>
            </p:cNvPr>
            <p:cNvSpPr>
              <a:spLocks/>
            </p:cNvSpPr>
            <p:nvPr/>
          </p:nvSpPr>
          <p:spPr bwMode="auto">
            <a:xfrm>
              <a:off x="5183493" y="2609621"/>
              <a:ext cx="11132" cy="22228"/>
            </a:xfrm>
            <a:custGeom>
              <a:avLst/>
              <a:gdLst>
                <a:gd name="T0" fmla="*/ 7 w 17"/>
                <a:gd name="T1" fmla="*/ 12 h 33"/>
                <a:gd name="T2" fmla="*/ 7 w 17"/>
                <a:gd name="T3" fmla="*/ 12 h 33"/>
                <a:gd name="T4" fmla="*/ 7 w 17"/>
                <a:gd name="T5" fmla="*/ 23 h 33"/>
                <a:gd name="T6" fmla="*/ 0 w 17"/>
                <a:gd name="T7" fmla="*/ 33 h 33"/>
                <a:gd name="T8" fmla="*/ 10 w 17"/>
                <a:gd name="T9" fmla="*/ 23 h 33"/>
                <a:gd name="T10" fmla="*/ 17 w 17"/>
                <a:gd name="T11" fmla="*/ 0 h 33"/>
                <a:gd name="T12" fmla="*/ 14 w 17"/>
                <a:gd name="T13" fmla="*/ 3 h 33"/>
                <a:gd name="T14" fmla="*/ 7 w 17"/>
                <a:gd name="T15" fmla="*/ 12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3">
                  <a:moveTo>
                    <a:pt x="7" y="12"/>
                  </a:moveTo>
                  <a:lnTo>
                    <a:pt x="7" y="12"/>
                  </a:lnTo>
                  <a:lnTo>
                    <a:pt x="7" y="23"/>
                  </a:lnTo>
                  <a:lnTo>
                    <a:pt x="0" y="33"/>
                  </a:lnTo>
                  <a:lnTo>
                    <a:pt x="10" y="23"/>
                  </a:lnTo>
                  <a:lnTo>
                    <a:pt x="17" y="0"/>
                  </a:lnTo>
                  <a:lnTo>
                    <a:pt x="14" y="3"/>
                  </a:lnTo>
                  <a:lnTo>
                    <a:pt x="7" y="1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6" name="Freeform 44">
              <a:extLst>
                <a:ext uri="{FF2B5EF4-FFF2-40B4-BE49-F238E27FC236}">
                  <a16:creationId xmlns:a16="http://schemas.microsoft.com/office/drawing/2014/main" id="{0518E8C3-A364-9799-CB7E-401C98F24A1F}"/>
                </a:ext>
              </a:extLst>
            </p:cNvPr>
            <p:cNvSpPr>
              <a:spLocks/>
            </p:cNvSpPr>
            <p:nvPr/>
          </p:nvSpPr>
          <p:spPr bwMode="auto">
            <a:xfrm>
              <a:off x="5192397" y="2579614"/>
              <a:ext cx="6679" cy="32230"/>
            </a:xfrm>
            <a:custGeom>
              <a:avLst/>
              <a:gdLst>
                <a:gd name="T0" fmla="*/ 7 w 9"/>
                <a:gd name="T1" fmla="*/ 11 h 48"/>
                <a:gd name="T2" fmla="*/ 7 w 9"/>
                <a:gd name="T3" fmla="*/ 11 h 48"/>
                <a:gd name="T4" fmla="*/ 0 w 9"/>
                <a:gd name="T5" fmla="*/ 48 h 48"/>
                <a:gd name="T6" fmla="*/ 3 w 9"/>
                <a:gd name="T7" fmla="*/ 45 h 48"/>
                <a:gd name="T8" fmla="*/ 7 w 9"/>
                <a:gd name="T9" fmla="*/ 33 h 48"/>
                <a:gd name="T10" fmla="*/ 9 w 9"/>
                <a:gd name="T11" fmla="*/ 0 h 48"/>
                <a:gd name="T12" fmla="*/ 7 w 9"/>
                <a:gd name="T13" fmla="*/ 11 h 48"/>
              </a:gdLst>
              <a:ahLst/>
              <a:cxnLst>
                <a:cxn ang="0">
                  <a:pos x="T0" y="T1"/>
                </a:cxn>
                <a:cxn ang="0">
                  <a:pos x="T2" y="T3"/>
                </a:cxn>
                <a:cxn ang="0">
                  <a:pos x="T4" y="T5"/>
                </a:cxn>
                <a:cxn ang="0">
                  <a:pos x="T6" y="T7"/>
                </a:cxn>
                <a:cxn ang="0">
                  <a:pos x="T8" y="T9"/>
                </a:cxn>
                <a:cxn ang="0">
                  <a:pos x="T10" y="T11"/>
                </a:cxn>
                <a:cxn ang="0">
                  <a:pos x="T12" y="T13"/>
                </a:cxn>
              </a:cxnLst>
              <a:rect l="0" t="0" r="r" b="b"/>
              <a:pathLst>
                <a:path w="9" h="48">
                  <a:moveTo>
                    <a:pt x="7" y="11"/>
                  </a:moveTo>
                  <a:lnTo>
                    <a:pt x="7" y="11"/>
                  </a:lnTo>
                  <a:lnTo>
                    <a:pt x="0" y="48"/>
                  </a:lnTo>
                  <a:lnTo>
                    <a:pt x="3" y="45"/>
                  </a:lnTo>
                  <a:lnTo>
                    <a:pt x="7" y="33"/>
                  </a:lnTo>
                  <a:lnTo>
                    <a:pt x="9" y="0"/>
                  </a:lnTo>
                  <a:lnTo>
                    <a:pt x="7"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7" name="Freeform 45">
              <a:extLst>
                <a:ext uri="{FF2B5EF4-FFF2-40B4-BE49-F238E27FC236}">
                  <a16:creationId xmlns:a16="http://schemas.microsoft.com/office/drawing/2014/main" id="{AFC0299A-54AF-62DD-FDAD-B125A3246D5D}"/>
                </a:ext>
              </a:extLst>
            </p:cNvPr>
            <p:cNvSpPr>
              <a:spLocks/>
            </p:cNvSpPr>
            <p:nvPr/>
          </p:nvSpPr>
          <p:spPr bwMode="auto">
            <a:xfrm>
              <a:off x="5457326" y="2115052"/>
              <a:ext cx="12246" cy="23340"/>
            </a:xfrm>
            <a:custGeom>
              <a:avLst/>
              <a:gdLst>
                <a:gd name="T0" fmla="*/ 4 w 18"/>
                <a:gd name="T1" fmla="*/ 24 h 35"/>
                <a:gd name="T2" fmla="*/ 4 w 18"/>
                <a:gd name="T3" fmla="*/ 24 h 35"/>
                <a:gd name="T4" fmla="*/ 11 w 18"/>
                <a:gd name="T5" fmla="*/ 35 h 35"/>
                <a:gd name="T6" fmla="*/ 18 w 18"/>
                <a:gd name="T7" fmla="*/ 27 h 35"/>
                <a:gd name="T8" fmla="*/ 18 w 18"/>
                <a:gd name="T9" fmla="*/ 21 h 35"/>
                <a:gd name="T10" fmla="*/ 11 w 18"/>
                <a:gd name="T11" fmla="*/ 3 h 35"/>
                <a:gd name="T12" fmla="*/ 0 w 18"/>
                <a:gd name="T13" fmla="*/ 0 h 35"/>
                <a:gd name="T14" fmla="*/ 4 w 18"/>
                <a:gd name="T15" fmla="*/ 2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5">
                  <a:moveTo>
                    <a:pt x="4" y="24"/>
                  </a:moveTo>
                  <a:lnTo>
                    <a:pt x="4" y="24"/>
                  </a:lnTo>
                  <a:lnTo>
                    <a:pt x="11" y="35"/>
                  </a:lnTo>
                  <a:lnTo>
                    <a:pt x="18" y="27"/>
                  </a:lnTo>
                  <a:lnTo>
                    <a:pt x="18" y="21"/>
                  </a:lnTo>
                  <a:lnTo>
                    <a:pt x="11" y="3"/>
                  </a:lnTo>
                  <a:lnTo>
                    <a:pt x="0" y="0"/>
                  </a:lnTo>
                  <a:lnTo>
                    <a:pt x="4"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8" name="Freeform 51">
              <a:extLst>
                <a:ext uri="{FF2B5EF4-FFF2-40B4-BE49-F238E27FC236}">
                  <a16:creationId xmlns:a16="http://schemas.microsoft.com/office/drawing/2014/main" id="{D683F4A9-1D2D-3C78-E249-A11702ECF489}"/>
                </a:ext>
              </a:extLst>
            </p:cNvPr>
            <p:cNvSpPr>
              <a:spLocks/>
            </p:cNvSpPr>
            <p:nvPr/>
          </p:nvSpPr>
          <p:spPr bwMode="auto">
            <a:xfrm>
              <a:off x="5243602" y="2398457"/>
              <a:ext cx="6679" cy="22228"/>
            </a:xfrm>
            <a:custGeom>
              <a:avLst/>
              <a:gdLst>
                <a:gd name="T0" fmla="*/ 0 w 10"/>
                <a:gd name="T1" fmla="*/ 32 h 32"/>
                <a:gd name="T2" fmla="*/ 0 w 10"/>
                <a:gd name="T3" fmla="*/ 32 h 32"/>
                <a:gd name="T4" fmla="*/ 10 w 10"/>
                <a:gd name="T5" fmla="*/ 8 h 32"/>
                <a:gd name="T6" fmla="*/ 10 w 10"/>
                <a:gd name="T7" fmla="*/ 0 h 32"/>
                <a:gd name="T8" fmla="*/ 0 w 10"/>
                <a:gd name="T9" fmla="*/ 32 h 32"/>
              </a:gdLst>
              <a:ahLst/>
              <a:cxnLst>
                <a:cxn ang="0">
                  <a:pos x="T0" y="T1"/>
                </a:cxn>
                <a:cxn ang="0">
                  <a:pos x="T2" y="T3"/>
                </a:cxn>
                <a:cxn ang="0">
                  <a:pos x="T4" y="T5"/>
                </a:cxn>
                <a:cxn ang="0">
                  <a:pos x="T6" y="T7"/>
                </a:cxn>
                <a:cxn ang="0">
                  <a:pos x="T8" y="T9"/>
                </a:cxn>
              </a:cxnLst>
              <a:rect l="0" t="0" r="r" b="b"/>
              <a:pathLst>
                <a:path w="10" h="32">
                  <a:moveTo>
                    <a:pt x="0" y="32"/>
                  </a:moveTo>
                  <a:lnTo>
                    <a:pt x="0" y="32"/>
                  </a:lnTo>
                  <a:lnTo>
                    <a:pt x="10" y="8"/>
                  </a:lnTo>
                  <a:lnTo>
                    <a:pt x="10" y="0"/>
                  </a:lnTo>
                  <a:lnTo>
                    <a:pt x="0" y="3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9" name="Freeform 52">
              <a:extLst>
                <a:ext uri="{FF2B5EF4-FFF2-40B4-BE49-F238E27FC236}">
                  <a16:creationId xmlns:a16="http://schemas.microsoft.com/office/drawing/2014/main" id="{969F544B-A9A3-FBF8-5366-C27C6646CD89}"/>
                </a:ext>
              </a:extLst>
            </p:cNvPr>
            <p:cNvSpPr>
              <a:spLocks/>
            </p:cNvSpPr>
            <p:nvPr/>
          </p:nvSpPr>
          <p:spPr bwMode="auto">
            <a:xfrm>
              <a:off x="5505191" y="2125055"/>
              <a:ext cx="24490" cy="20005"/>
            </a:xfrm>
            <a:custGeom>
              <a:avLst/>
              <a:gdLst>
                <a:gd name="T0" fmla="*/ 15 w 36"/>
                <a:gd name="T1" fmla="*/ 0 h 30"/>
                <a:gd name="T2" fmla="*/ 15 w 36"/>
                <a:gd name="T3" fmla="*/ 0 h 30"/>
                <a:gd name="T4" fmla="*/ 10 w 36"/>
                <a:gd name="T5" fmla="*/ 9 h 30"/>
                <a:gd name="T6" fmla="*/ 0 w 36"/>
                <a:gd name="T7" fmla="*/ 30 h 30"/>
                <a:gd name="T8" fmla="*/ 22 w 36"/>
                <a:gd name="T9" fmla="*/ 17 h 30"/>
                <a:gd name="T10" fmla="*/ 36 w 36"/>
                <a:gd name="T11" fmla="*/ 9 h 30"/>
                <a:gd name="T12" fmla="*/ 26 w 36"/>
                <a:gd name="T13" fmla="*/ 0 h 30"/>
                <a:gd name="T14" fmla="*/ 15 w 36"/>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0">
                  <a:moveTo>
                    <a:pt x="15" y="0"/>
                  </a:moveTo>
                  <a:lnTo>
                    <a:pt x="15" y="0"/>
                  </a:lnTo>
                  <a:lnTo>
                    <a:pt x="10" y="9"/>
                  </a:lnTo>
                  <a:lnTo>
                    <a:pt x="0" y="30"/>
                  </a:lnTo>
                  <a:lnTo>
                    <a:pt x="22" y="17"/>
                  </a:lnTo>
                  <a:lnTo>
                    <a:pt x="36" y="9"/>
                  </a:lnTo>
                  <a:lnTo>
                    <a:pt x="26" y="0"/>
                  </a:lnTo>
                  <a:lnTo>
                    <a:pt x="15"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0" name="Freeform 53">
              <a:extLst>
                <a:ext uri="{FF2B5EF4-FFF2-40B4-BE49-F238E27FC236}">
                  <a16:creationId xmlns:a16="http://schemas.microsoft.com/office/drawing/2014/main" id="{EA63CBF0-6278-E6F9-0A30-70AA27790057}"/>
                </a:ext>
              </a:extLst>
            </p:cNvPr>
            <p:cNvSpPr>
              <a:spLocks/>
            </p:cNvSpPr>
            <p:nvPr/>
          </p:nvSpPr>
          <p:spPr bwMode="auto">
            <a:xfrm>
              <a:off x="5565302" y="2120610"/>
              <a:ext cx="20037" cy="15559"/>
            </a:xfrm>
            <a:custGeom>
              <a:avLst/>
              <a:gdLst>
                <a:gd name="T0" fmla="*/ 13 w 30"/>
                <a:gd name="T1" fmla="*/ 0 h 24"/>
                <a:gd name="T2" fmla="*/ 13 w 30"/>
                <a:gd name="T3" fmla="*/ 0 h 24"/>
                <a:gd name="T4" fmla="*/ 13 w 30"/>
                <a:gd name="T5" fmla="*/ 3 h 24"/>
                <a:gd name="T6" fmla="*/ 13 w 30"/>
                <a:gd name="T7" fmla="*/ 16 h 24"/>
                <a:gd name="T8" fmla="*/ 0 w 30"/>
                <a:gd name="T9" fmla="*/ 24 h 24"/>
                <a:gd name="T10" fmla="*/ 23 w 30"/>
                <a:gd name="T11" fmla="*/ 21 h 24"/>
                <a:gd name="T12" fmla="*/ 30 w 30"/>
                <a:gd name="T13" fmla="*/ 19 h 24"/>
                <a:gd name="T14" fmla="*/ 20 w 30"/>
                <a:gd name="T15" fmla="*/ 7 h 24"/>
                <a:gd name="T16" fmla="*/ 13 w 30"/>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4">
                  <a:moveTo>
                    <a:pt x="13" y="0"/>
                  </a:moveTo>
                  <a:lnTo>
                    <a:pt x="13" y="0"/>
                  </a:lnTo>
                  <a:lnTo>
                    <a:pt x="13" y="3"/>
                  </a:lnTo>
                  <a:lnTo>
                    <a:pt x="13" y="16"/>
                  </a:lnTo>
                  <a:lnTo>
                    <a:pt x="0" y="24"/>
                  </a:lnTo>
                  <a:lnTo>
                    <a:pt x="23" y="21"/>
                  </a:lnTo>
                  <a:lnTo>
                    <a:pt x="30" y="19"/>
                  </a:lnTo>
                  <a:lnTo>
                    <a:pt x="20" y="7"/>
                  </a:lnTo>
                  <a:lnTo>
                    <a:pt x="13"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1" name="Freeform 55">
              <a:extLst>
                <a:ext uri="{FF2B5EF4-FFF2-40B4-BE49-F238E27FC236}">
                  <a16:creationId xmlns:a16="http://schemas.microsoft.com/office/drawing/2014/main" id="{4482EBEC-12F5-48AB-1FA1-242071D94173}"/>
                </a:ext>
              </a:extLst>
            </p:cNvPr>
            <p:cNvSpPr>
              <a:spLocks/>
            </p:cNvSpPr>
            <p:nvPr/>
          </p:nvSpPr>
          <p:spPr bwMode="auto">
            <a:xfrm>
              <a:off x="5608717" y="1738292"/>
              <a:ext cx="20037" cy="22228"/>
            </a:xfrm>
            <a:custGeom>
              <a:avLst/>
              <a:gdLst>
                <a:gd name="T0" fmla="*/ 15 w 30"/>
                <a:gd name="T1" fmla="*/ 0 h 33"/>
                <a:gd name="T2" fmla="*/ 15 w 30"/>
                <a:gd name="T3" fmla="*/ 0 h 33"/>
                <a:gd name="T4" fmla="*/ 0 w 30"/>
                <a:gd name="T5" fmla="*/ 20 h 33"/>
                <a:gd name="T6" fmla="*/ 4 w 30"/>
                <a:gd name="T7" fmla="*/ 33 h 33"/>
                <a:gd name="T8" fmla="*/ 30 w 30"/>
                <a:gd name="T9" fmla="*/ 20 h 33"/>
                <a:gd name="T10" fmla="*/ 30 w 30"/>
                <a:gd name="T11" fmla="*/ 9 h 33"/>
                <a:gd name="T12" fmla="*/ 18 w 30"/>
                <a:gd name="T13" fmla="*/ 3 h 33"/>
                <a:gd name="T14" fmla="*/ 15 w 30"/>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3">
                  <a:moveTo>
                    <a:pt x="15" y="0"/>
                  </a:moveTo>
                  <a:lnTo>
                    <a:pt x="15" y="0"/>
                  </a:lnTo>
                  <a:lnTo>
                    <a:pt x="0" y="20"/>
                  </a:lnTo>
                  <a:lnTo>
                    <a:pt x="4" y="33"/>
                  </a:lnTo>
                  <a:lnTo>
                    <a:pt x="30" y="20"/>
                  </a:lnTo>
                  <a:lnTo>
                    <a:pt x="30" y="9"/>
                  </a:lnTo>
                  <a:lnTo>
                    <a:pt x="18" y="3"/>
                  </a:lnTo>
                  <a:lnTo>
                    <a:pt x="15"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2" name="Freeform 56">
              <a:extLst>
                <a:ext uri="{FF2B5EF4-FFF2-40B4-BE49-F238E27FC236}">
                  <a16:creationId xmlns:a16="http://schemas.microsoft.com/office/drawing/2014/main" id="{177B6F20-A254-BC7E-9EDF-34A0DB41208B}"/>
                </a:ext>
              </a:extLst>
            </p:cNvPr>
            <p:cNvSpPr>
              <a:spLocks/>
            </p:cNvSpPr>
            <p:nvPr/>
          </p:nvSpPr>
          <p:spPr bwMode="auto">
            <a:xfrm>
              <a:off x="5729022" y="1662714"/>
              <a:ext cx="11132" cy="21117"/>
            </a:xfrm>
            <a:custGeom>
              <a:avLst/>
              <a:gdLst>
                <a:gd name="T0" fmla="*/ 0 w 16"/>
                <a:gd name="T1" fmla="*/ 11 h 32"/>
                <a:gd name="T2" fmla="*/ 0 w 16"/>
                <a:gd name="T3" fmla="*/ 11 h 32"/>
                <a:gd name="T4" fmla="*/ 0 w 16"/>
                <a:gd name="T5" fmla="*/ 24 h 32"/>
                <a:gd name="T6" fmla="*/ 7 w 16"/>
                <a:gd name="T7" fmla="*/ 32 h 32"/>
                <a:gd name="T8" fmla="*/ 16 w 16"/>
                <a:gd name="T9" fmla="*/ 24 h 32"/>
                <a:gd name="T10" fmla="*/ 16 w 16"/>
                <a:gd name="T11" fmla="*/ 11 h 32"/>
                <a:gd name="T12" fmla="*/ 7 w 16"/>
                <a:gd name="T13" fmla="*/ 3 h 32"/>
                <a:gd name="T14" fmla="*/ 7 w 16"/>
                <a:gd name="T15" fmla="*/ 0 h 32"/>
                <a:gd name="T16" fmla="*/ 0 w 16"/>
                <a:gd name="T17"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2">
                  <a:moveTo>
                    <a:pt x="0" y="11"/>
                  </a:moveTo>
                  <a:lnTo>
                    <a:pt x="0" y="11"/>
                  </a:lnTo>
                  <a:lnTo>
                    <a:pt x="0" y="24"/>
                  </a:lnTo>
                  <a:lnTo>
                    <a:pt x="7" y="32"/>
                  </a:lnTo>
                  <a:lnTo>
                    <a:pt x="16" y="24"/>
                  </a:lnTo>
                  <a:lnTo>
                    <a:pt x="16" y="11"/>
                  </a:lnTo>
                  <a:lnTo>
                    <a:pt x="7" y="3"/>
                  </a:lnTo>
                  <a:lnTo>
                    <a:pt x="7" y="0"/>
                  </a:lnTo>
                  <a:lnTo>
                    <a:pt x="0"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302" name="CasellaDiTesto 301">
            <a:extLst>
              <a:ext uri="{FF2B5EF4-FFF2-40B4-BE49-F238E27FC236}">
                <a16:creationId xmlns:a16="http://schemas.microsoft.com/office/drawing/2014/main" id="{1ADFE840-E978-4610-C382-D09E88581E9A}"/>
              </a:ext>
            </a:extLst>
          </p:cNvPr>
          <p:cNvSpPr txBox="1"/>
          <p:nvPr/>
        </p:nvSpPr>
        <p:spPr>
          <a:xfrm>
            <a:off x="4011159" y="4084242"/>
            <a:ext cx="3012363" cy="400110"/>
          </a:xfrm>
          <a:prstGeom prst="rect">
            <a:avLst/>
          </a:prstGeom>
          <a:noFill/>
        </p:spPr>
        <p:txBody>
          <a:bodyPr wrap="square" rtlCol="0">
            <a:spAutoFit/>
          </a:bodyPr>
          <a:lstStyle>
            <a:defPPr marR="0" lvl="0" algn="l" rtl="0">
              <a:lnSpc>
                <a:spcPct val="100000"/>
              </a:lnSpc>
              <a:spcBef>
                <a:spcPts val="0"/>
              </a:spcBef>
              <a:spcAft>
                <a:spcPts val="0"/>
              </a:spcAft>
              <a:defRPr/>
            </a:defPPr>
            <a:lvl1pPr>
              <a:defRPr sz="1000"/>
            </a:lvl1pPr>
          </a:lstStyle>
          <a:p>
            <a:r>
              <a:rPr lang="it-IT" err="1">
                <a:latin typeface="Helvetica" pitchFamily="2" charset="0"/>
                <a:ea typeface="Open Sans" panose="020B0606030504020204" pitchFamily="34" charset="0"/>
                <a:cs typeface="Calibri" panose="020F0502020204030204" pitchFamily="34" charset="0"/>
              </a:rPr>
              <a:t>Annual</a:t>
            </a:r>
            <a:r>
              <a:rPr lang="it-IT">
                <a:latin typeface="Helvetica" pitchFamily="2" charset="0"/>
                <a:ea typeface="Open Sans" panose="020B0606030504020204" pitchFamily="34" charset="0"/>
                <a:cs typeface="Calibri" panose="020F0502020204030204" pitchFamily="34" charset="0"/>
              </a:rPr>
              <a:t> yields per state</a:t>
            </a:r>
          </a:p>
          <a:p>
            <a:endParaRPr lang="it-IT">
              <a:latin typeface="Calibri" panose="020F0502020204030204" pitchFamily="34" charset="0"/>
              <a:ea typeface="Open Sans" panose="020B0606030504020204" pitchFamily="34" charset="0"/>
              <a:cs typeface="Calibri" panose="020F0502020204030204" pitchFamily="34" charset="0"/>
            </a:endParaRPr>
          </a:p>
        </p:txBody>
      </p:sp>
      <p:sp>
        <p:nvSpPr>
          <p:cNvPr id="303" name="CasellaDiTesto 302">
            <a:extLst>
              <a:ext uri="{FF2B5EF4-FFF2-40B4-BE49-F238E27FC236}">
                <a16:creationId xmlns:a16="http://schemas.microsoft.com/office/drawing/2014/main" id="{58191751-B1A6-968B-54C3-B62237AC3F3E}"/>
              </a:ext>
            </a:extLst>
          </p:cNvPr>
          <p:cNvSpPr txBox="1"/>
          <p:nvPr/>
        </p:nvSpPr>
        <p:spPr>
          <a:xfrm>
            <a:off x="4037991" y="4512260"/>
            <a:ext cx="3012363" cy="400110"/>
          </a:xfrm>
          <a:prstGeom prst="rect">
            <a:avLst/>
          </a:prstGeom>
          <a:noFill/>
        </p:spPr>
        <p:txBody>
          <a:bodyPr wrap="square" rtlCol="0">
            <a:spAutoFit/>
          </a:bodyPr>
          <a:lstStyle>
            <a:defPPr marR="0" lvl="0" algn="l" rtl="0">
              <a:lnSpc>
                <a:spcPct val="100000"/>
              </a:lnSpc>
              <a:spcBef>
                <a:spcPts val="0"/>
              </a:spcBef>
              <a:spcAft>
                <a:spcPts val="0"/>
              </a:spcAft>
              <a:defRPr/>
            </a:defPPr>
            <a:lvl1pPr>
              <a:defRPr sz="1000"/>
            </a:lvl1pPr>
          </a:lstStyle>
          <a:p>
            <a:r>
              <a:rPr lang="it-IT" err="1">
                <a:latin typeface="Helvetica" pitchFamily="2" charset="0"/>
                <a:ea typeface="Open Sans" panose="020B0606030504020204" pitchFamily="34" charset="0"/>
                <a:cs typeface="Calibri" panose="020F0502020204030204" pitchFamily="34" charset="0"/>
              </a:rPr>
              <a:t>Average</a:t>
            </a:r>
            <a:r>
              <a:rPr lang="it-IT">
                <a:latin typeface="Helvetica" pitchFamily="2" charset="0"/>
                <a:ea typeface="Open Sans" panose="020B0606030504020204" pitchFamily="34" charset="0"/>
                <a:cs typeface="Calibri" panose="020F0502020204030204" pitchFamily="34" charset="0"/>
              </a:rPr>
              <a:t> </a:t>
            </a:r>
            <a:r>
              <a:rPr lang="it-IT" err="1">
                <a:latin typeface="Helvetica" pitchFamily="2" charset="0"/>
                <a:ea typeface="Open Sans" panose="020B0606030504020204" pitchFamily="34" charset="0"/>
                <a:cs typeface="Calibri" panose="020F0502020204030204" pitchFamily="34" charset="0"/>
              </a:rPr>
              <a:t>annual</a:t>
            </a:r>
            <a:r>
              <a:rPr lang="it-IT">
                <a:latin typeface="Helvetica" pitchFamily="2" charset="0"/>
                <a:ea typeface="Open Sans" panose="020B0606030504020204" pitchFamily="34" charset="0"/>
                <a:cs typeface="Calibri" panose="020F0502020204030204" pitchFamily="34" charset="0"/>
              </a:rPr>
              <a:t> </a:t>
            </a:r>
            <a:r>
              <a:rPr lang="it-IT" err="1">
                <a:latin typeface="Helvetica" pitchFamily="2" charset="0"/>
                <a:ea typeface="Open Sans" panose="020B0606030504020204" pitchFamily="34" charset="0"/>
                <a:cs typeface="Calibri" panose="020F0502020204030204" pitchFamily="34" charset="0"/>
              </a:rPr>
              <a:t>honey</a:t>
            </a:r>
            <a:r>
              <a:rPr lang="it-IT">
                <a:latin typeface="Helvetica" pitchFamily="2" charset="0"/>
                <a:ea typeface="Open Sans" panose="020B0606030504020204" pitchFamily="34" charset="0"/>
                <a:cs typeface="Calibri" panose="020F0502020204030204" pitchFamily="34" charset="0"/>
              </a:rPr>
              <a:t> price per state </a:t>
            </a:r>
          </a:p>
          <a:p>
            <a:endParaRPr lang="it-IT">
              <a:latin typeface="Calibri" panose="020F0502020204030204" pitchFamily="34" charset="0"/>
              <a:ea typeface="Open Sans" panose="020B0606030504020204" pitchFamily="34" charset="0"/>
              <a:cs typeface="Calibri" panose="020F0502020204030204" pitchFamily="34" charset="0"/>
            </a:endParaRPr>
          </a:p>
        </p:txBody>
      </p:sp>
    </p:spTree>
    <p:extLst>
      <p:ext uri="{BB962C8B-B14F-4D97-AF65-F5344CB8AC3E}">
        <p14:creationId xmlns:p14="http://schemas.microsoft.com/office/powerpoint/2010/main" val="219495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grpSp>
        <p:nvGrpSpPr>
          <p:cNvPr id="48" name="Gruppo 47">
            <a:extLst>
              <a:ext uri="{FF2B5EF4-FFF2-40B4-BE49-F238E27FC236}">
                <a16:creationId xmlns:a16="http://schemas.microsoft.com/office/drawing/2014/main" id="{F20630BF-9583-C03B-FC87-4BA1D39F1E25}"/>
              </a:ext>
            </a:extLst>
          </p:cNvPr>
          <p:cNvGrpSpPr/>
          <p:nvPr/>
        </p:nvGrpSpPr>
        <p:grpSpPr>
          <a:xfrm>
            <a:off x="399857" y="3221454"/>
            <a:ext cx="2288316" cy="1481629"/>
            <a:chOff x="478218" y="1307072"/>
            <a:chExt cx="5261936" cy="2949630"/>
          </a:xfrm>
          <a:solidFill>
            <a:srgbClr val="F9B321"/>
          </a:solidFill>
        </p:grpSpPr>
        <p:sp>
          <p:nvSpPr>
            <p:cNvPr id="49" name="Freeform 7">
              <a:extLst>
                <a:ext uri="{FF2B5EF4-FFF2-40B4-BE49-F238E27FC236}">
                  <a16:creationId xmlns:a16="http://schemas.microsoft.com/office/drawing/2014/main" id="{177451CD-F992-A42D-E628-7B19726C9A2C}"/>
                </a:ext>
              </a:extLst>
            </p:cNvPr>
            <p:cNvSpPr>
              <a:spLocks/>
            </p:cNvSpPr>
            <p:nvPr/>
          </p:nvSpPr>
          <p:spPr bwMode="auto">
            <a:xfrm>
              <a:off x="597217" y="1887800"/>
              <a:ext cx="2356" cy="2139"/>
            </a:xfrm>
            <a:custGeom>
              <a:avLst/>
              <a:gdLst>
                <a:gd name="T0" fmla="*/ 2 w 2"/>
                <a:gd name="T1" fmla="*/ 0 h 2"/>
                <a:gd name="T2" fmla="*/ 0 w 2"/>
                <a:gd name="T3" fmla="*/ 2 h 2"/>
                <a:gd name="T4" fmla="*/ 2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2"/>
                  </a:lnTo>
                  <a:lnTo>
                    <a:pt x="2"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0" name="Freeform 15">
              <a:extLst>
                <a:ext uri="{FF2B5EF4-FFF2-40B4-BE49-F238E27FC236}">
                  <a16:creationId xmlns:a16="http://schemas.microsoft.com/office/drawing/2014/main" id="{E68F89D8-7111-E05C-3B3A-1E003F0BA20D}"/>
                </a:ext>
              </a:extLst>
            </p:cNvPr>
            <p:cNvSpPr>
              <a:spLocks/>
            </p:cNvSpPr>
            <p:nvPr/>
          </p:nvSpPr>
          <p:spPr bwMode="auto">
            <a:xfrm>
              <a:off x="541841" y="1586208"/>
              <a:ext cx="804712" cy="609604"/>
            </a:xfrm>
            <a:custGeom>
              <a:avLst/>
              <a:gdLst>
                <a:gd name="T0" fmla="*/ 465 w 683"/>
                <a:gd name="T1" fmla="*/ 549 h 570"/>
                <a:gd name="T2" fmla="*/ 604 w 683"/>
                <a:gd name="T3" fmla="*/ 374 h 570"/>
                <a:gd name="T4" fmla="*/ 613 w 683"/>
                <a:gd name="T5" fmla="*/ 348 h 570"/>
                <a:gd name="T6" fmla="*/ 607 w 683"/>
                <a:gd name="T7" fmla="*/ 329 h 570"/>
                <a:gd name="T8" fmla="*/ 604 w 683"/>
                <a:gd name="T9" fmla="*/ 303 h 570"/>
                <a:gd name="T10" fmla="*/ 630 w 683"/>
                <a:gd name="T11" fmla="*/ 275 h 570"/>
                <a:gd name="T12" fmla="*/ 639 w 683"/>
                <a:gd name="T13" fmla="*/ 256 h 570"/>
                <a:gd name="T14" fmla="*/ 679 w 683"/>
                <a:gd name="T15" fmla="*/ 203 h 570"/>
                <a:gd name="T16" fmla="*/ 666 w 683"/>
                <a:gd name="T17" fmla="*/ 169 h 570"/>
                <a:gd name="T18" fmla="*/ 660 w 683"/>
                <a:gd name="T19" fmla="*/ 149 h 570"/>
                <a:gd name="T20" fmla="*/ 498 w 683"/>
                <a:gd name="T21" fmla="*/ 121 h 570"/>
                <a:gd name="T22" fmla="*/ 466 w 683"/>
                <a:gd name="T23" fmla="*/ 115 h 570"/>
                <a:gd name="T24" fmla="*/ 433 w 683"/>
                <a:gd name="T25" fmla="*/ 117 h 570"/>
                <a:gd name="T26" fmla="*/ 399 w 683"/>
                <a:gd name="T27" fmla="*/ 122 h 570"/>
                <a:gd name="T28" fmla="*/ 378 w 683"/>
                <a:gd name="T29" fmla="*/ 113 h 570"/>
                <a:gd name="T30" fmla="*/ 337 w 683"/>
                <a:gd name="T31" fmla="*/ 115 h 570"/>
                <a:gd name="T32" fmla="*/ 322 w 683"/>
                <a:gd name="T33" fmla="*/ 102 h 570"/>
                <a:gd name="T34" fmla="*/ 295 w 683"/>
                <a:gd name="T35" fmla="*/ 94 h 570"/>
                <a:gd name="T36" fmla="*/ 275 w 683"/>
                <a:gd name="T37" fmla="*/ 100 h 570"/>
                <a:gd name="T38" fmla="*/ 247 w 683"/>
                <a:gd name="T39" fmla="*/ 96 h 570"/>
                <a:gd name="T40" fmla="*/ 226 w 683"/>
                <a:gd name="T41" fmla="*/ 87 h 570"/>
                <a:gd name="T42" fmla="*/ 224 w 683"/>
                <a:gd name="T43" fmla="*/ 34 h 570"/>
                <a:gd name="T44" fmla="*/ 207 w 683"/>
                <a:gd name="T45" fmla="*/ 19 h 570"/>
                <a:gd name="T46" fmla="*/ 194 w 683"/>
                <a:gd name="T47" fmla="*/ 17 h 570"/>
                <a:gd name="T48" fmla="*/ 175 w 683"/>
                <a:gd name="T49" fmla="*/ 8 h 570"/>
                <a:gd name="T50" fmla="*/ 162 w 683"/>
                <a:gd name="T51" fmla="*/ 4 h 570"/>
                <a:gd name="T52" fmla="*/ 162 w 683"/>
                <a:gd name="T53" fmla="*/ 10 h 570"/>
                <a:gd name="T54" fmla="*/ 151 w 683"/>
                <a:gd name="T55" fmla="*/ 8 h 570"/>
                <a:gd name="T56" fmla="*/ 143 w 683"/>
                <a:gd name="T57" fmla="*/ 30 h 570"/>
                <a:gd name="T58" fmla="*/ 139 w 683"/>
                <a:gd name="T59" fmla="*/ 51 h 570"/>
                <a:gd name="T60" fmla="*/ 132 w 683"/>
                <a:gd name="T61" fmla="*/ 70 h 570"/>
                <a:gd name="T62" fmla="*/ 130 w 683"/>
                <a:gd name="T63" fmla="*/ 79 h 570"/>
                <a:gd name="T64" fmla="*/ 122 w 683"/>
                <a:gd name="T65" fmla="*/ 100 h 570"/>
                <a:gd name="T66" fmla="*/ 113 w 683"/>
                <a:gd name="T67" fmla="*/ 126 h 570"/>
                <a:gd name="T68" fmla="*/ 92 w 683"/>
                <a:gd name="T69" fmla="*/ 173 h 570"/>
                <a:gd name="T70" fmla="*/ 89 w 683"/>
                <a:gd name="T71" fmla="*/ 186 h 570"/>
                <a:gd name="T72" fmla="*/ 68 w 683"/>
                <a:gd name="T73" fmla="*/ 241 h 570"/>
                <a:gd name="T74" fmla="*/ 68 w 683"/>
                <a:gd name="T75" fmla="*/ 252 h 570"/>
                <a:gd name="T76" fmla="*/ 57 w 683"/>
                <a:gd name="T77" fmla="*/ 262 h 570"/>
                <a:gd name="T78" fmla="*/ 47 w 683"/>
                <a:gd name="T79" fmla="*/ 284 h 570"/>
                <a:gd name="T80" fmla="*/ 51 w 683"/>
                <a:gd name="T81" fmla="*/ 284 h 570"/>
                <a:gd name="T82" fmla="*/ 47 w 683"/>
                <a:gd name="T83" fmla="*/ 284 h 570"/>
                <a:gd name="T84" fmla="*/ 36 w 683"/>
                <a:gd name="T85" fmla="*/ 288 h 570"/>
                <a:gd name="T86" fmla="*/ 10 w 683"/>
                <a:gd name="T87" fmla="*/ 346 h 570"/>
                <a:gd name="T88" fmla="*/ 6 w 683"/>
                <a:gd name="T89" fmla="*/ 376 h 570"/>
                <a:gd name="T90" fmla="*/ 2 w 683"/>
                <a:gd name="T91" fmla="*/ 418 h 570"/>
                <a:gd name="T92" fmla="*/ 184 w 683"/>
                <a:gd name="T93" fmla="*/ 48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3" h="570">
                  <a:moveTo>
                    <a:pt x="184" y="480"/>
                  </a:moveTo>
                  <a:lnTo>
                    <a:pt x="329" y="517"/>
                  </a:lnTo>
                  <a:lnTo>
                    <a:pt x="465" y="549"/>
                  </a:lnTo>
                  <a:lnTo>
                    <a:pt x="560" y="570"/>
                  </a:lnTo>
                  <a:lnTo>
                    <a:pt x="600" y="378"/>
                  </a:lnTo>
                  <a:lnTo>
                    <a:pt x="604" y="374"/>
                  </a:lnTo>
                  <a:lnTo>
                    <a:pt x="606" y="371"/>
                  </a:lnTo>
                  <a:lnTo>
                    <a:pt x="613" y="357"/>
                  </a:lnTo>
                  <a:lnTo>
                    <a:pt x="613" y="348"/>
                  </a:lnTo>
                  <a:lnTo>
                    <a:pt x="619" y="340"/>
                  </a:lnTo>
                  <a:lnTo>
                    <a:pt x="615" y="335"/>
                  </a:lnTo>
                  <a:lnTo>
                    <a:pt x="607" y="329"/>
                  </a:lnTo>
                  <a:lnTo>
                    <a:pt x="602" y="327"/>
                  </a:lnTo>
                  <a:lnTo>
                    <a:pt x="598" y="324"/>
                  </a:lnTo>
                  <a:lnTo>
                    <a:pt x="604" y="303"/>
                  </a:lnTo>
                  <a:lnTo>
                    <a:pt x="609" y="295"/>
                  </a:lnTo>
                  <a:lnTo>
                    <a:pt x="619" y="282"/>
                  </a:lnTo>
                  <a:lnTo>
                    <a:pt x="630" y="275"/>
                  </a:lnTo>
                  <a:lnTo>
                    <a:pt x="636" y="269"/>
                  </a:lnTo>
                  <a:lnTo>
                    <a:pt x="639" y="262"/>
                  </a:lnTo>
                  <a:lnTo>
                    <a:pt x="639" y="256"/>
                  </a:lnTo>
                  <a:lnTo>
                    <a:pt x="653" y="243"/>
                  </a:lnTo>
                  <a:lnTo>
                    <a:pt x="662" y="220"/>
                  </a:lnTo>
                  <a:lnTo>
                    <a:pt x="679" y="203"/>
                  </a:lnTo>
                  <a:lnTo>
                    <a:pt x="683" y="196"/>
                  </a:lnTo>
                  <a:lnTo>
                    <a:pt x="681" y="183"/>
                  </a:lnTo>
                  <a:lnTo>
                    <a:pt x="666" y="169"/>
                  </a:lnTo>
                  <a:lnTo>
                    <a:pt x="664" y="166"/>
                  </a:lnTo>
                  <a:lnTo>
                    <a:pt x="660" y="158"/>
                  </a:lnTo>
                  <a:lnTo>
                    <a:pt x="660" y="149"/>
                  </a:lnTo>
                  <a:lnTo>
                    <a:pt x="572" y="132"/>
                  </a:lnTo>
                  <a:lnTo>
                    <a:pt x="504" y="115"/>
                  </a:lnTo>
                  <a:lnTo>
                    <a:pt x="498" y="121"/>
                  </a:lnTo>
                  <a:lnTo>
                    <a:pt x="491" y="119"/>
                  </a:lnTo>
                  <a:lnTo>
                    <a:pt x="483" y="117"/>
                  </a:lnTo>
                  <a:lnTo>
                    <a:pt x="466" y="115"/>
                  </a:lnTo>
                  <a:lnTo>
                    <a:pt x="463" y="113"/>
                  </a:lnTo>
                  <a:lnTo>
                    <a:pt x="455" y="117"/>
                  </a:lnTo>
                  <a:lnTo>
                    <a:pt x="433" y="117"/>
                  </a:lnTo>
                  <a:lnTo>
                    <a:pt x="419" y="119"/>
                  </a:lnTo>
                  <a:lnTo>
                    <a:pt x="406" y="122"/>
                  </a:lnTo>
                  <a:lnTo>
                    <a:pt x="399" y="122"/>
                  </a:lnTo>
                  <a:lnTo>
                    <a:pt x="393" y="121"/>
                  </a:lnTo>
                  <a:lnTo>
                    <a:pt x="386" y="115"/>
                  </a:lnTo>
                  <a:lnTo>
                    <a:pt x="378" y="113"/>
                  </a:lnTo>
                  <a:lnTo>
                    <a:pt x="357" y="117"/>
                  </a:lnTo>
                  <a:lnTo>
                    <a:pt x="350" y="115"/>
                  </a:lnTo>
                  <a:lnTo>
                    <a:pt x="337" y="115"/>
                  </a:lnTo>
                  <a:lnTo>
                    <a:pt x="335" y="109"/>
                  </a:lnTo>
                  <a:lnTo>
                    <a:pt x="327" y="104"/>
                  </a:lnTo>
                  <a:lnTo>
                    <a:pt x="322" y="102"/>
                  </a:lnTo>
                  <a:lnTo>
                    <a:pt x="314" y="98"/>
                  </a:lnTo>
                  <a:lnTo>
                    <a:pt x="303" y="98"/>
                  </a:lnTo>
                  <a:lnTo>
                    <a:pt x="295" y="94"/>
                  </a:lnTo>
                  <a:lnTo>
                    <a:pt x="290" y="94"/>
                  </a:lnTo>
                  <a:lnTo>
                    <a:pt x="282" y="100"/>
                  </a:lnTo>
                  <a:lnTo>
                    <a:pt x="275" y="100"/>
                  </a:lnTo>
                  <a:lnTo>
                    <a:pt x="262" y="102"/>
                  </a:lnTo>
                  <a:lnTo>
                    <a:pt x="254" y="102"/>
                  </a:lnTo>
                  <a:lnTo>
                    <a:pt x="247" y="96"/>
                  </a:lnTo>
                  <a:lnTo>
                    <a:pt x="245" y="96"/>
                  </a:lnTo>
                  <a:lnTo>
                    <a:pt x="237" y="90"/>
                  </a:lnTo>
                  <a:lnTo>
                    <a:pt x="226" y="87"/>
                  </a:lnTo>
                  <a:lnTo>
                    <a:pt x="224" y="83"/>
                  </a:lnTo>
                  <a:lnTo>
                    <a:pt x="228" y="47"/>
                  </a:lnTo>
                  <a:lnTo>
                    <a:pt x="224" y="34"/>
                  </a:lnTo>
                  <a:lnTo>
                    <a:pt x="216" y="27"/>
                  </a:lnTo>
                  <a:lnTo>
                    <a:pt x="213" y="21"/>
                  </a:lnTo>
                  <a:lnTo>
                    <a:pt x="207" y="19"/>
                  </a:lnTo>
                  <a:lnTo>
                    <a:pt x="201" y="21"/>
                  </a:lnTo>
                  <a:lnTo>
                    <a:pt x="194" y="19"/>
                  </a:lnTo>
                  <a:lnTo>
                    <a:pt x="194" y="17"/>
                  </a:lnTo>
                  <a:lnTo>
                    <a:pt x="188" y="11"/>
                  </a:lnTo>
                  <a:lnTo>
                    <a:pt x="183" y="6"/>
                  </a:lnTo>
                  <a:lnTo>
                    <a:pt x="175" y="8"/>
                  </a:lnTo>
                  <a:lnTo>
                    <a:pt x="168" y="8"/>
                  </a:lnTo>
                  <a:lnTo>
                    <a:pt x="166" y="4"/>
                  </a:lnTo>
                  <a:lnTo>
                    <a:pt x="162" y="4"/>
                  </a:lnTo>
                  <a:lnTo>
                    <a:pt x="160" y="6"/>
                  </a:lnTo>
                  <a:lnTo>
                    <a:pt x="164" y="10"/>
                  </a:lnTo>
                  <a:lnTo>
                    <a:pt x="162" y="10"/>
                  </a:lnTo>
                  <a:lnTo>
                    <a:pt x="160" y="8"/>
                  </a:lnTo>
                  <a:lnTo>
                    <a:pt x="154" y="0"/>
                  </a:lnTo>
                  <a:lnTo>
                    <a:pt x="151" y="8"/>
                  </a:lnTo>
                  <a:lnTo>
                    <a:pt x="149" y="23"/>
                  </a:lnTo>
                  <a:lnTo>
                    <a:pt x="143" y="28"/>
                  </a:lnTo>
                  <a:lnTo>
                    <a:pt x="143" y="30"/>
                  </a:lnTo>
                  <a:lnTo>
                    <a:pt x="141" y="36"/>
                  </a:lnTo>
                  <a:lnTo>
                    <a:pt x="139" y="43"/>
                  </a:lnTo>
                  <a:lnTo>
                    <a:pt x="139" y="51"/>
                  </a:lnTo>
                  <a:lnTo>
                    <a:pt x="141" y="55"/>
                  </a:lnTo>
                  <a:lnTo>
                    <a:pt x="136" y="62"/>
                  </a:lnTo>
                  <a:lnTo>
                    <a:pt x="132" y="70"/>
                  </a:lnTo>
                  <a:lnTo>
                    <a:pt x="137" y="75"/>
                  </a:lnTo>
                  <a:lnTo>
                    <a:pt x="130" y="74"/>
                  </a:lnTo>
                  <a:lnTo>
                    <a:pt x="130" y="79"/>
                  </a:lnTo>
                  <a:lnTo>
                    <a:pt x="126" y="87"/>
                  </a:lnTo>
                  <a:lnTo>
                    <a:pt x="126" y="92"/>
                  </a:lnTo>
                  <a:lnTo>
                    <a:pt x="122" y="100"/>
                  </a:lnTo>
                  <a:lnTo>
                    <a:pt x="121" y="107"/>
                  </a:lnTo>
                  <a:lnTo>
                    <a:pt x="115" y="119"/>
                  </a:lnTo>
                  <a:lnTo>
                    <a:pt x="113" y="126"/>
                  </a:lnTo>
                  <a:lnTo>
                    <a:pt x="102" y="145"/>
                  </a:lnTo>
                  <a:lnTo>
                    <a:pt x="98" y="158"/>
                  </a:lnTo>
                  <a:lnTo>
                    <a:pt x="92" y="173"/>
                  </a:lnTo>
                  <a:lnTo>
                    <a:pt x="94" y="181"/>
                  </a:lnTo>
                  <a:lnTo>
                    <a:pt x="94" y="183"/>
                  </a:lnTo>
                  <a:lnTo>
                    <a:pt x="89" y="186"/>
                  </a:lnTo>
                  <a:lnTo>
                    <a:pt x="85" y="192"/>
                  </a:lnTo>
                  <a:lnTo>
                    <a:pt x="81" y="207"/>
                  </a:lnTo>
                  <a:lnTo>
                    <a:pt x="68" y="241"/>
                  </a:lnTo>
                  <a:lnTo>
                    <a:pt x="62" y="248"/>
                  </a:lnTo>
                  <a:lnTo>
                    <a:pt x="60" y="256"/>
                  </a:lnTo>
                  <a:lnTo>
                    <a:pt x="68" y="252"/>
                  </a:lnTo>
                  <a:lnTo>
                    <a:pt x="70" y="256"/>
                  </a:lnTo>
                  <a:lnTo>
                    <a:pt x="62" y="256"/>
                  </a:lnTo>
                  <a:lnTo>
                    <a:pt x="57" y="262"/>
                  </a:lnTo>
                  <a:lnTo>
                    <a:pt x="47" y="275"/>
                  </a:lnTo>
                  <a:lnTo>
                    <a:pt x="45" y="282"/>
                  </a:lnTo>
                  <a:lnTo>
                    <a:pt x="47" y="284"/>
                  </a:lnTo>
                  <a:lnTo>
                    <a:pt x="49" y="282"/>
                  </a:lnTo>
                  <a:lnTo>
                    <a:pt x="49" y="284"/>
                  </a:lnTo>
                  <a:lnTo>
                    <a:pt x="51" y="284"/>
                  </a:lnTo>
                  <a:lnTo>
                    <a:pt x="49" y="288"/>
                  </a:lnTo>
                  <a:lnTo>
                    <a:pt x="49" y="284"/>
                  </a:lnTo>
                  <a:lnTo>
                    <a:pt x="47" y="284"/>
                  </a:lnTo>
                  <a:lnTo>
                    <a:pt x="42" y="288"/>
                  </a:lnTo>
                  <a:lnTo>
                    <a:pt x="38" y="295"/>
                  </a:lnTo>
                  <a:lnTo>
                    <a:pt x="36" y="288"/>
                  </a:lnTo>
                  <a:lnTo>
                    <a:pt x="23" y="316"/>
                  </a:lnTo>
                  <a:lnTo>
                    <a:pt x="10" y="333"/>
                  </a:lnTo>
                  <a:lnTo>
                    <a:pt x="10" y="346"/>
                  </a:lnTo>
                  <a:lnTo>
                    <a:pt x="13" y="361"/>
                  </a:lnTo>
                  <a:lnTo>
                    <a:pt x="12" y="369"/>
                  </a:lnTo>
                  <a:lnTo>
                    <a:pt x="6" y="376"/>
                  </a:lnTo>
                  <a:lnTo>
                    <a:pt x="4" y="382"/>
                  </a:lnTo>
                  <a:lnTo>
                    <a:pt x="0" y="391"/>
                  </a:lnTo>
                  <a:lnTo>
                    <a:pt x="2" y="418"/>
                  </a:lnTo>
                  <a:lnTo>
                    <a:pt x="8" y="433"/>
                  </a:lnTo>
                  <a:lnTo>
                    <a:pt x="12" y="433"/>
                  </a:lnTo>
                  <a:lnTo>
                    <a:pt x="184" y="48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1" name="Freeform 16">
              <a:extLst>
                <a:ext uri="{FF2B5EF4-FFF2-40B4-BE49-F238E27FC236}">
                  <a16:creationId xmlns:a16="http://schemas.microsoft.com/office/drawing/2014/main" id="{8E56FAD2-09FD-6322-A91B-D2EFABF6D43D}"/>
                </a:ext>
              </a:extLst>
            </p:cNvPr>
            <p:cNvSpPr>
              <a:spLocks/>
            </p:cNvSpPr>
            <p:nvPr/>
          </p:nvSpPr>
          <p:spPr bwMode="auto">
            <a:xfrm>
              <a:off x="599573" y="1889940"/>
              <a:ext cx="2356" cy="4278"/>
            </a:xfrm>
            <a:custGeom>
              <a:avLst/>
              <a:gdLst>
                <a:gd name="T0" fmla="*/ 2 w 2"/>
                <a:gd name="T1" fmla="*/ 0 h 4"/>
                <a:gd name="T2" fmla="*/ 0 w 2"/>
                <a:gd name="T3" fmla="*/ 0 h 4"/>
                <a:gd name="T4" fmla="*/ 0 w 2"/>
                <a:gd name="T5" fmla="*/ 4 h 4"/>
                <a:gd name="T6" fmla="*/ 2 w 2"/>
                <a:gd name="T7" fmla="*/ 0 h 4"/>
              </a:gdLst>
              <a:ahLst/>
              <a:cxnLst>
                <a:cxn ang="0">
                  <a:pos x="T0" y="T1"/>
                </a:cxn>
                <a:cxn ang="0">
                  <a:pos x="T2" y="T3"/>
                </a:cxn>
                <a:cxn ang="0">
                  <a:pos x="T4" y="T5"/>
                </a:cxn>
                <a:cxn ang="0">
                  <a:pos x="T6" y="T7"/>
                </a:cxn>
              </a:cxnLst>
              <a:rect l="0" t="0" r="r" b="b"/>
              <a:pathLst>
                <a:path w="2" h="4">
                  <a:moveTo>
                    <a:pt x="2" y="0"/>
                  </a:moveTo>
                  <a:lnTo>
                    <a:pt x="0" y="0"/>
                  </a:lnTo>
                  <a:lnTo>
                    <a:pt x="0" y="4"/>
                  </a:lnTo>
                  <a:lnTo>
                    <a:pt x="2"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2" name="Freeform 17">
              <a:extLst>
                <a:ext uri="{FF2B5EF4-FFF2-40B4-BE49-F238E27FC236}">
                  <a16:creationId xmlns:a16="http://schemas.microsoft.com/office/drawing/2014/main" id="{15EFEBE0-E4BE-119F-77C8-CFC96CF73ED7}"/>
                </a:ext>
              </a:extLst>
            </p:cNvPr>
            <p:cNvSpPr>
              <a:spLocks/>
            </p:cNvSpPr>
            <p:nvPr/>
          </p:nvSpPr>
          <p:spPr bwMode="auto">
            <a:xfrm>
              <a:off x="599573" y="1889940"/>
              <a:ext cx="2356" cy="4278"/>
            </a:xfrm>
            <a:custGeom>
              <a:avLst/>
              <a:gdLst>
                <a:gd name="T0" fmla="*/ 2 w 2"/>
                <a:gd name="T1" fmla="*/ 0 h 4"/>
                <a:gd name="T2" fmla="*/ 0 w 2"/>
                <a:gd name="T3" fmla="*/ 0 h 4"/>
                <a:gd name="T4" fmla="*/ 0 w 2"/>
                <a:gd name="T5" fmla="*/ 4 h 4"/>
                <a:gd name="T6" fmla="*/ 2 w 2"/>
                <a:gd name="T7" fmla="*/ 0 h 4"/>
              </a:gdLst>
              <a:ahLst/>
              <a:cxnLst>
                <a:cxn ang="0">
                  <a:pos x="T0" y="T1"/>
                </a:cxn>
                <a:cxn ang="0">
                  <a:pos x="T2" y="T3"/>
                </a:cxn>
                <a:cxn ang="0">
                  <a:pos x="T4" y="T5"/>
                </a:cxn>
                <a:cxn ang="0">
                  <a:pos x="T6" y="T7"/>
                </a:cxn>
              </a:cxnLst>
              <a:rect l="0" t="0" r="r" b="b"/>
              <a:pathLst>
                <a:path w="2" h="4">
                  <a:moveTo>
                    <a:pt x="2" y="0"/>
                  </a:moveTo>
                  <a:lnTo>
                    <a:pt x="0" y="0"/>
                  </a:lnTo>
                  <a:lnTo>
                    <a:pt x="0" y="4"/>
                  </a:lnTo>
                  <a:lnTo>
                    <a:pt x="2"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3" name="Freeform 18">
              <a:extLst>
                <a:ext uri="{FF2B5EF4-FFF2-40B4-BE49-F238E27FC236}">
                  <a16:creationId xmlns:a16="http://schemas.microsoft.com/office/drawing/2014/main" id="{57867C4E-526E-185A-AD56-29DC78136B01}"/>
                </a:ext>
              </a:extLst>
            </p:cNvPr>
            <p:cNvSpPr>
              <a:spLocks/>
            </p:cNvSpPr>
            <p:nvPr/>
          </p:nvSpPr>
          <p:spPr bwMode="auto">
            <a:xfrm>
              <a:off x="662018" y="2541254"/>
              <a:ext cx="10604" cy="16043"/>
            </a:xfrm>
            <a:custGeom>
              <a:avLst/>
              <a:gdLst>
                <a:gd name="T0" fmla="*/ 9 w 9"/>
                <a:gd name="T1" fmla="*/ 13 h 15"/>
                <a:gd name="T2" fmla="*/ 5 w 9"/>
                <a:gd name="T3" fmla="*/ 8 h 15"/>
                <a:gd name="T4" fmla="*/ 0 w 9"/>
                <a:gd name="T5" fmla="*/ 0 h 15"/>
                <a:gd name="T6" fmla="*/ 9 w 9"/>
                <a:gd name="T7" fmla="*/ 15 h 15"/>
                <a:gd name="T8" fmla="*/ 9 w 9"/>
                <a:gd name="T9" fmla="*/ 13 h 15"/>
              </a:gdLst>
              <a:ahLst/>
              <a:cxnLst>
                <a:cxn ang="0">
                  <a:pos x="T0" y="T1"/>
                </a:cxn>
                <a:cxn ang="0">
                  <a:pos x="T2" y="T3"/>
                </a:cxn>
                <a:cxn ang="0">
                  <a:pos x="T4" y="T5"/>
                </a:cxn>
                <a:cxn ang="0">
                  <a:pos x="T6" y="T7"/>
                </a:cxn>
                <a:cxn ang="0">
                  <a:pos x="T8" y="T9"/>
                </a:cxn>
              </a:cxnLst>
              <a:rect l="0" t="0" r="r" b="b"/>
              <a:pathLst>
                <a:path w="9" h="15">
                  <a:moveTo>
                    <a:pt x="9" y="13"/>
                  </a:moveTo>
                  <a:lnTo>
                    <a:pt x="5" y="8"/>
                  </a:lnTo>
                  <a:lnTo>
                    <a:pt x="0" y="0"/>
                  </a:lnTo>
                  <a:lnTo>
                    <a:pt x="9" y="15"/>
                  </a:lnTo>
                  <a:lnTo>
                    <a:pt x="9" y="13"/>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4" name="Freeform 19">
              <a:extLst>
                <a:ext uri="{FF2B5EF4-FFF2-40B4-BE49-F238E27FC236}">
                  <a16:creationId xmlns:a16="http://schemas.microsoft.com/office/drawing/2014/main" id="{0C228D2F-7DCF-DC2B-0C3A-2FEA094E502F}"/>
                </a:ext>
              </a:extLst>
            </p:cNvPr>
            <p:cNvSpPr>
              <a:spLocks/>
            </p:cNvSpPr>
            <p:nvPr/>
          </p:nvSpPr>
          <p:spPr bwMode="auto">
            <a:xfrm>
              <a:off x="662018" y="2541254"/>
              <a:ext cx="10604" cy="16043"/>
            </a:xfrm>
            <a:custGeom>
              <a:avLst/>
              <a:gdLst>
                <a:gd name="T0" fmla="*/ 9 w 9"/>
                <a:gd name="T1" fmla="*/ 13 h 15"/>
                <a:gd name="T2" fmla="*/ 5 w 9"/>
                <a:gd name="T3" fmla="*/ 8 h 15"/>
                <a:gd name="T4" fmla="*/ 0 w 9"/>
                <a:gd name="T5" fmla="*/ 0 h 15"/>
                <a:gd name="T6" fmla="*/ 9 w 9"/>
                <a:gd name="T7" fmla="*/ 15 h 15"/>
                <a:gd name="T8" fmla="*/ 9 w 9"/>
                <a:gd name="T9" fmla="*/ 13 h 15"/>
              </a:gdLst>
              <a:ahLst/>
              <a:cxnLst>
                <a:cxn ang="0">
                  <a:pos x="T0" y="T1"/>
                </a:cxn>
                <a:cxn ang="0">
                  <a:pos x="T2" y="T3"/>
                </a:cxn>
                <a:cxn ang="0">
                  <a:pos x="T4" y="T5"/>
                </a:cxn>
                <a:cxn ang="0">
                  <a:pos x="T6" y="T7"/>
                </a:cxn>
                <a:cxn ang="0">
                  <a:pos x="T8" y="T9"/>
                </a:cxn>
              </a:cxnLst>
              <a:rect l="0" t="0" r="r" b="b"/>
              <a:pathLst>
                <a:path w="9" h="15">
                  <a:moveTo>
                    <a:pt x="9" y="13"/>
                  </a:moveTo>
                  <a:lnTo>
                    <a:pt x="5" y="8"/>
                  </a:lnTo>
                  <a:lnTo>
                    <a:pt x="0" y="0"/>
                  </a:lnTo>
                  <a:lnTo>
                    <a:pt x="9" y="15"/>
                  </a:lnTo>
                  <a:lnTo>
                    <a:pt x="9" y="13"/>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5" name="Freeform 8">
              <a:extLst>
                <a:ext uri="{FF2B5EF4-FFF2-40B4-BE49-F238E27FC236}">
                  <a16:creationId xmlns:a16="http://schemas.microsoft.com/office/drawing/2014/main" id="{A654B403-AAA8-BE40-9853-3EDBD8230FF4}"/>
                </a:ext>
              </a:extLst>
            </p:cNvPr>
            <p:cNvSpPr>
              <a:spLocks/>
            </p:cNvSpPr>
            <p:nvPr/>
          </p:nvSpPr>
          <p:spPr bwMode="auto">
            <a:xfrm>
              <a:off x="865847" y="1339157"/>
              <a:ext cx="12961" cy="18181"/>
            </a:xfrm>
            <a:custGeom>
              <a:avLst/>
              <a:gdLst>
                <a:gd name="T0" fmla="*/ 9 w 11"/>
                <a:gd name="T1" fmla="*/ 17 h 17"/>
                <a:gd name="T2" fmla="*/ 11 w 11"/>
                <a:gd name="T3" fmla="*/ 9 h 17"/>
                <a:gd name="T4" fmla="*/ 5 w 11"/>
                <a:gd name="T5" fmla="*/ 4 h 17"/>
                <a:gd name="T6" fmla="*/ 2 w 11"/>
                <a:gd name="T7" fmla="*/ 0 h 17"/>
                <a:gd name="T8" fmla="*/ 0 w 11"/>
                <a:gd name="T9" fmla="*/ 9 h 17"/>
                <a:gd name="T10" fmla="*/ 3 w 11"/>
                <a:gd name="T11" fmla="*/ 17 h 17"/>
                <a:gd name="T12" fmla="*/ 9 w 11"/>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9" y="17"/>
                  </a:moveTo>
                  <a:lnTo>
                    <a:pt x="11" y="9"/>
                  </a:lnTo>
                  <a:lnTo>
                    <a:pt x="5" y="4"/>
                  </a:lnTo>
                  <a:lnTo>
                    <a:pt x="2" y="0"/>
                  </a:lnTo>
                  <a:lnTo>
                    <a:pt x="0" y="9"/>
                  </a:lnTo>
                  <a:lnTo>
                    <a:pt x="3" y="17"/>
                  </a:lnTo>
                  <a:lnTo>
                    <a:pt x="9" y="1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6" name="Freeform 9">
              <a:extLst>
                <a:ext uri="{FF2B5EF4-FFF2-40B4-BE49-F238E27FC236}">
                  <a16:creationId xmlns:a16="http://schemas.microsoft.com/office/drawing/2014/main" id="{7BC20BDF-D178-6BE1-02DF-50F36DBAA257}"/>
                </a:ext>
              </a:extLst>
            </p:cNvPr>
            <p:cNvSpPr>
              <a:spLocks/>
            </p:cNvSpPr>
            <p:nvPr/>
          </p:nvSpPr>
          <p:spPr bwMode="auto">
            <a:xfrm>
              <a:off x="865847" y="1339157"/>
              <a:ext cx="12961" cy="18181"/>
            </a:xfrm>
            <a:custGeom>
              <a:avLst/>
              <a:gdLst>
                <a:gd name="T0" fmla="*/ 9 w 11"/>
                <a:gd name="T1" fmla="*/ 17 h 17"/>
                <a:gd name="T2" fmla="*/ 11 w 11"/>
                <a:gd name="T3" fmla="*/ 9 h 17"/>
                <a:gd name="T4" fmla="*/ 5 w 11"/>
                <a:gd name="T5" fmla="*/ 4 h 17"/>
                <a:gd name="T6" fmla="*/ 2 w 11"/>
                <a:gd name="T7" fmla="*/ 0 h 17"/>
                <a:gd name="T8" fmla="*/ 0 w 11"/>
                <a:gd name="T9" fmla="*/ 9 h 17"/>
                <a:gd name="T10" fmla="*/ 3 w 11"/>
                <a:gd name="T11" fmla="*/ 17 h 17"/>
                <a:gd name="T12" fmla="*/ 9 w 11"/>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9" y="17"/>
                  </a:moveTo>
                  <a:lnTo>
                    <a:pt x="11" y="9"/>
                  </a:lnTo>
                  <a:lnTo>
                    <a:pt x="5" y="4"/>
                  </a:lnTo>
                  <a:lnTo>
                    <a:pt x="2" y="0"/>
                  </a:lnTo>
                  <a:lnTo>
                    <a:pt x="0" y="9"/>
                  </a:lnTo>
                  <a:lnTo>
                    <a:pt x="3" y="17"/>
                  </a:lnTo>
                  <a:lnTo>
                    <a:pt x="9" y="1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7" name="Freeform 10">
              <a:extLst>
                <a:ext uri="{FF2B5EF4-FFF2-40B4-BE49-F238E27FC236}">
                  <a16:creationId xmlns:a16="http://schemas.microsoft.com/office/drawing/2014/main" id="{0A4E9E32-AD93-87E5-4F45-3E6CE8305611}"/>
                </a:ext>
              </a:extLst>
            </p:cNvPr>
            <p:cNvSpPr>
              <a:spLocks/>
            </p:cNvSpPr>
            <p:nvPr/>
          </p:nvSpPr>
          <p:spPr bwMode="auto">
            <a:xfrm>
              <a:off x="885877" y="1334879"/>
              <a:ext cx="15317" cy="12833"/>
            </a:xfrm>
            <a:custGeom>
              <a:avLst/>
              <a:gdLst>
                <a:gd name="T0" fmla="*/ 7 w 13"/>
                <a:gd name="T1" fmla="*/ 6 h 12"/>
                <a:gd name="T2" fmla="*/ 9 w 13"/>
                <a:gd name="T3" fmla="*/ 12 h 12"/>
                <a:gd name="T4" fmla="*/ 13 w 13"/>
                <a:gd name="T5" fmla="*/ 6 h 12"/>
                <a:gd name="T6" fmla="*/ 7 w 13"/>
                <a:gd name="T7" fmla="*/ 0 h 12"/>
                <a:gd name="T8" fmla="*/ 3 w 13"/>
                <a:gd name="T9" fmla="*/ 0 h 12"/>
                <a:gd name="T10" fmla="*/ 0 w 13"/>
                <a:gd name="T11" fmla="*/ 8 h 12"/>
                <a:gd name="T12" fmla="*/ 5 w 13"/>
                <a:gd name="T13" fmla="*/ 12 h 12"/>
                <a:gd name="T14" fmla="*/ 7 w 1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2">
                  <a:moveTo>
                    <a:pt x="7" y="6"/>
                  </a:moveTo>
                  <a:lnTo>
                    <a:pt x="9" y="12"/>
                  </a:lnTo>
                  <a:lnTo>
                    <a:pt x="13" y="6"/>
                  </a:lnTo>
                  <a:lnTo>
                    <a:pt x="7" y="0"/>
                  </a:lnTo>
                  <a:lnTo>
                    <a:pt x="3" y="0"/>
                  </a:lnTo>
                  <a:lnTo>
                    <a:pt x="0" y="8"/>
                  </a:lnTo>
                  <a:lnTo>
                    <a:pt x="5" y="12"/>
                  </a:lnTo>
                  <a:lnTo>
                    <a:pt x="7"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8" name="Freeform 11">
              <a:extLst>
                <a:ext uri="{FF2B5EF4-FFF2-40B4-BE49-F238E27FC236}">
                  <a16:creationId xmlns:a16="http://schemas.microsoft.com/office/drawing/2014/main" id="{ED11347E-99B7-4010-4636-4CD1BD84D7F7}"/>
                </a:ext>
              </a:extLst>
            </p:cNvPr>
            <p:cNvSpPr>
              <a:spLocks/>
            </p:cNvSpPr>
            <p:nvPr/>
          </p:nvSpPr>
          <p:spPr bwMode="auto">
            <a:xfrm>
              <a:off x="885877" y="1334879"/>
              <a:ext cx="15317" cy="12833"/>
            </a:xfrm>
            <a:custGeom>
              <a:avLst/>
              <a:gdLst>
                <a:gd name="T0" fmla="*/ 7 w 13"/>
                <a:gd name="T1" fmla="*/ 6 h 12"/>
                <a:gd name="T2" fmla="*/ 9 w 13"/>
                <a:gd name="T3" fmla="*/ 12 h 12"/>
                <a:gd name="T4" fmla="*/ 13 w 13"/>
                <a:gd name="T5" fmla="*/ 6 h 12"/>
                <a:gd name="T6" fmla="*/ 7 w 13"/>
                <a:gd name="T7" fmla="*/ 0 h 12"/>
                <a:gd name="T8" fmla="*/ 3 w 13"/>
                <a:gd name="T9" fmla="*/ 0 h 12"/>
                <a:gd name="T10" fmla="*/ 0 w 13"/>
                <a:gd name="T11" fmla="*/ 8 h 12"/>
                <a:gd name="T12" fmla="*/ 5 w 13"/>
                <a:gd name="T13" fmla="*/ 12 h 12"/>
                <a:gd name="T14" fmla="*/ 7 w 1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2">
                  <a:moveTo>
                    <a:pt x="7" y="6"/>
                  </a:moveTo>
                  <a:lnTo>
                    <a:pt x="9" y="12"/>
                  </a:lnTo>
                  <a:lnTo>
                    <a:pt x="13" y="6"/>
                  </a:lnTo>
                  <a:lnTo>
                    <a:pt x="7" y="0"/>
                  </a:lnTo>
                  <a:lnTo>
                    <a:pt x="3" y="0"/>
                  </a:lnTo>
                  <a:lnTo>
                    <a:pt x="0" y="8"/>
                  </a:lnTo>
                  <a:lnTo>
                    <a:pt x="5" y="12"/>
                  </a:lnTo>
                  <a:lnTo>
                    <a:pt x="7"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9" name="Freeform 12">
              <a:extLst>
                <a:ext uri="{FF2B5EF4-FFF2-40B4-BE49-F238E27FC236}">
                  <a16:creationId xmlns:a16="http://schemas.microsoft.com/office/drawing/2014/main" id="{3011B15B-3156-8121-7C8A-FA1EA6C02F11}"/>
                </a:ext>
              </a:extLst>
            </p:cNvPr>
            <p:cNvSpPr>
              <a:spLocks/>
            </p:cNvSpPr>
            <p:nvPr/>
          </p:nvSpPr>
          <p:spPr bwMode="auto">
            <a:xfrm>
              <a:off x="888233" y="1375520"/>
              <a:ext cx="25920" cy="55613"/>
            </a:xfrm>
            <a:custGeom>
              <a:avLst/>
              <a:gdLst>
                <a:gd name="T0" fmla="*/ 20 w 22"/>
                <a:gd name="T1" fmla="*/ 7 h 52"/>
                <a:gd name="T2" fmla="*/ 16 w 22"/>
                <a:gd name="T3" fmla="*/ 0 h 52"/>
                <a:gd name="T4" fmla="*/ 15 w 22"/>
                <a:gd name="T5" fmla="*/ 0 h 52"/>
                <a:gd name="T6" fmla="*/ 7 w 22"/>
                <a:gd name="T7" fmla="*/ 5 h 52"/>
                <a:gd name="T8" fmla="*/ 0 w 22"/>
                <a:gd name="T9" fmla="*/ 13 h 52"/>
                <a:gd name="T10" fmla="*/ 3 w 22"/>
                <a:gd name="T11" fmla="*/ 21 h 52"/>
                <a:gd name="T12" fmla="*/ 9 w 22"/>
                <a:gd name="T13" fmla="*/ 28 h 52"/>
                <a:gd name="T14" fmla="*/ 7 w 22"/>
                <a:gd name="T15" fmla="*/ 34 h 52"/>
                <a:gd name="T16" fmla="*/ 9 w 22"/>
                <a:gd name="T17" fmla="*/ 41 h 52"/>
                <a:gd name="T18" fmla="*/ 16 w 22"/>
                <a:gd name="T19" fmla="*/ 49 h 52"/>
                <a:gd name="T20" fmla="*/ 16 w 22"/>
                <a:gd name="T21" fmla="*/ 52 h 52"/>
                <a:gd name="T22" fmla="*/ 22 w 22"/>
                <a:gd name="T23" fmla="*/ 49 h 52"/>
                <a:gd name="T24" fmla="*/ 22 w 22"/>
                <a:gd name="T25" fmla="*/ 43 h 52"/>
                <a:gd name="T26" fmla="*/ 18 w 22"/>
                <a:gd name="T27" fmla="*/ 36 h 52"/>
                <a:gd name="T28" fmla="*/ 11 w 22"/>
                <a:gd name="T29" fmla="*/ 36 h 52"/>
                <a:gd name="T30" fmla="*/ 11 w 22"/>
                <a:gd name="T31" fmla="*/ 21 h 52"/>
                <a:gd name="T32" fmla="*/ 5 w 22"/>
                <a:gd name="T33" fmla="*/ 13 h 52"/>
                <a:gd name="T34" fmla="*/ 13 w 22"/>
                <a:gd name="T35" fmla="*/ 9 h 52"/>
                <a:gd name="T36" fmla="*/ 20 w 22"/>
                <a:gd name="T3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52">
                  <a:moveTo>
                    <a:pt x="20" y="7"/>
                  </a:moveTo>
                  <a:lnTo>
                    <a:pt x="16" y="0"/>
                  </a:lnTo>
                  <a:lnTo>
                    <a:pt x="15" y="0"/>
                  </a:lnTo>
                  <a:lnTo>
                    <a:pt x="7" y="5"/>
                  </a:lnTo>
                  <a:lnTo>
                    <a:pt x="0" y="13"/>
                  </a:lnTo>
                  <a:lnTo>
                    <a:pt x="3" y="21"/>
                  </a:lnTo>
                  <a:lnTo>
                    <a:pt x="9" y="28"/>
                  </a:lnTo>
                  <a:lnTo>
                    <a:pt x="7" y="34"/>
                  </a:lnTo>
                  <a:lnTo>
                    <a:pt x="9" y="41"/>
                  </a:lnTo>
                  <a:lnTo>
                    <a:pt x="16" y="49"/>
                  </a:lnTo>
                  <a:lnTo>
                    <a:pt x="16" y="52"/>
                  </a:lnTo>
                  <a:lnTo>
                    <a:pt x="22" y="49"/>
                  </a:lnTo>
                  <a:lnTo>
                    <a:pt x="22" y="43"/>
                  </a:lnTo>
                  <a:lnTo>
                    <a:pt x="18" y="36"/>
                  </a:lnTo>
                  <a:lnTo>
                    <a:pt x="11" y="36"/>
                  </a:lnTo>
                  <a:lnTo>
                    <a:pt x="11" y="21"/>
                  </a:lnTo>
                  <a:lnTo>
                    <a:pt x="5" y="13"/>
                  </a:lnTo>
                  <a:lnTo>
                    <a:pt x="13" y="9"/>
                  </a:lnTo>
                  <a:lnTo>
                    <a:pt x="20"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0" name="Freeform 13">
              <a:extLst>
                <a:ext uri="{FF2B5EF4-FFF2-40B4-BE49-F238E27FC236}">
                  <a16:creationId xmlns:a16="http://schemas.microsoft.com/office/drawing/2014/main" id="{D74BAB81-8D52-89B6-25B6-FE6C2B4124F5}"/>
                </a:ext>
              </a:extLst>
            </p:cNvPr>
            <p:cNvSpPr>
              <a:spLocks/>
            </p:cNvSpPr>
            <p:nvPr/>
          </p:nvSpPr>
          <p:spPr bwMode="auto">
            <a:xfrm>
              <a:off x="888233" y="1375520"/>
              <a:ext cx="25920" cy="55613"/>
            </a:xfrm>
            <a:custGeom>
              <a:avLst/>
              <a:gdLst>
                <a:gd name="T0" fmla="*/ 20 w 22"/>
                <a:gd name="T1" fmla="*/ 7 h 52"/>
                <a:gd name="T2" fmla="*/ 16 w 22"/>
                <a:gd name="T3" fmla="*/ 0 h 52"/>
                <a:gd name="T4" fmla="*/ 15 w 22"/>
                <a:gd name="T5" fmla="*/ 0 h 52"/>
                <a:gd name="T6" fmla="*/ 7 w 22"/>
                <a:gd name="T7" fmla="*/ 5 h 52"/>
                <a:gd name="T8" fmla="*/ 0 w 22"/>
                <a:gd name="T9" fmla="*/ 13 h 52"/>
                <a:gd name="T10" fmla="*/ 3 w 22"/>
                <a:gd name="T11" fmla="*/ 21 h 52"/>
                <a:gd name="T12" fmla="*/ 9 w 22"/>
                <a:gd name="T13" fmla="*/ 28 h 52"/>
                <a:gd name="T14" fmla="*/ 7 w 22"/>
                <a:gd name="T15" fmla="*/ 34 h 52"/>
                <a:gd name="T16" fmla="*/ 9 w 22"/>
                <a:gd name="T17" fmla="*/ 41 h 52"/>
                <a:gd name="T18" fmla="*/ 16 w 22"/>
                <a:gd name="T19" fmla="*/ 49 h 52"/>
                <a:gd name="T20" fmla="*/ 16 w 22"/>
                <a:gd name="T21" fmla="*/ 52 h 52"/>
                <a:gd name="T22" fmla="*/ 22 w 22"/>
                <a:gd name="T23" fmla="*/ 49 h 52"/>
                <a:gd name="T24" fmla="*/ 22 w 22"/>
                <a:gd name="T25" fmla="*/ 43 h 52"/>
                <a:gd name="T26" fmla="*/ 18 w 22"/>
                <a:gd name="T27" fmla="*/ 36 h 52"/>
                <a:gd name="T28" fmla="*/ 11 w 22"/>
                <a:gd name="T29" fmla="*/ 36 h 52"/>
                <a:gd name="T30" fmla="*/ 11 w 22"/>
                <a:gd name="T31" fmla="*/ 21 h 52"/>
                <a:gd name="T32" fmla="*/ 5 w 22"/>
                <a:gd name="T33" fmla="*/ 13 h 52"/>
                <a:gd name="T34" fmla="*/ 13 w 22"/>
                <a:gd name="T35" fmla="*/ 9 h 52"/>
                <a:gd name="T36" fmla="*/ 20 w 22"/>
                <a:gd name="T3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52">
                  <a:moveTo>
                    <a:pt x="20" y="7"/>
                  </a:moveTo>
                  <a:lnTo>
                    <a:pt x="16" y="0"/>
                  </a:lnTo>
                  <a:lnTo>
                    <a:pt x="15" y="0"/>
                  </a:lnTo>
                  <a:lnTo>
                    <a:pt x="7" y="5"/>
                  </a:lnTo>
                  <a:lnTo>
                    <a:pt x="0" y="13"/>
                  </a:lnTo>
                  <a:lnTo>
                    <a:pt x="3" y="21"/>
                  </a:lnTo>
                  <a:lnTo>
                    <a:pt x="9" y="28"/>
                  </a:lnTo>
                  <a:lnTo>
                    <a:pt x="7" y="34"/>
                  </a:lnTo>
                  <a:lnTo>
                    <a:pt x="9" y="41"/>
                  </a:lnTo>
                  <a:lnTo>
                    <a:pt x="16" y="49"/>
                  </a:lnTo>
                  <a:lnTo>
                    <a:pt x="16" y="52"/>
                  </a:lnTo>
                  <a:lnTo>
                    <a:pt x="22" y="49"/>
                  </a:lnTo>
                  <a:lnTo>
                    <a:pt x="22" y="43"/>
                  </a:lnTo>
                  <a:lnTo>
                    <a:pt x="18" y="36"/>
                  </a:lnTo>
                  <a:lnTo>
                    <a:pt x="11" y="36"/>
                  </a:lnTo>
                  <a:lnTo>
                    <a:pt x="11" y="21"/>
                  </a:lnTo>
                  <a:lnTo>
                    <a:pt x="5" y="13"/>
                  </a:lnTo>
                  <a:lnTo>
                    <a:pt x="13" y="9"/>
                  </a:lnTo>
                  <a:lnTo>
                    <a:pt x="20"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1" name="Freeform 20">
              <a:extLst>
                <a:ext uri="{FF2B5EF4-FFF2-40B4-BE49-F238E27FC236}">
                  <a16:creationId xmlns:a16="http://schemas.microsoft.com/office/drawing/2014/main" id="{EEEAA4A9-D457-6888-7EAE-9C52659A2CC4}"/>
                </a:ext>
              </a:extLst>
            </p:cNvPr>
            <p:cNvSpPr>
              <a:spLocks/>
            </p:cNvSpPr>
            <p:nvPr/>
          </p:nvSpPr>
          <p:spPr bwMode="auto">
            <a:xfrm>
              <a:off x="717395" y="1307072"/>
              <a:ext cx="666862" cy="438488"/>
            </a:xfrm>
            <a:custGeom>
              <a:avLst/>
              <a:gdLst>
                <a:gd name="T0" fmla="*/ 75 w 566"/>
                <a:gd name="T1" fmla="*/ 344 h 410"/>
                <a:gd name="T2" fmla="*/ 98 w 566"/>
                <a:gd name="T3" fmla="*/ 357 h 410"/>
                <a:gd name="T4" fmla="*/ 133 w 566"/>
                <a:gd name="T5" fmla="*/ 361 h 410"/>
                <a:gd name="T6" fmla="*/ 165 w 566"/>
                <a:gd name="T7" fmla="*/ 359 h 410"/>
                <a:gd name="T8" fmla="*/ 188 w 566"/>
                <a:gd name="T9" fmla="*/ 376 h 410"/>
                <a:gd name="T10" fmla="*/ 237 w 566"/>
                <a:gd name="T11" fmla="*/ 376 h 410"/>
                <a:gd name="T12" fmla="*/ 270 w 566"/>
                <a:gd name="T13" fmla="*/ 380 h 410"/>
                <a:gd name="T14" fmla="*/ 317 w 566"/>
                <a:gd name="T15" fmla="*/ 376 h 410"/>
                <a:gd name="T16" fmla="*/ 355 w 566"/>
                <a:gd name="T17" fmla="*/ 376 h 410"/>
                <a:gd name="T18" fmla="*/ 511 w 566"/>
                <a:gd name="T19" fmla="*/ 383 h 410"/>
                <a:gd name="T20" fmla="*/ 564 w 566"/>
                <a:gd name="T21" fmla="*/ 100 h 410"/>
                <a:gd name="T22" fmla="*/ 263 w 566"/>
                <a:gd name="T23" fmla="*/ 24 h 410"/>
                <a:gd name="T24" fmla="*/ 165 w 566"/>
                <a:gd name="T25" fmla="*/ 17 h 410"/>
                <a:gd name="T26" fmla="*/ 176 w 566"/>
                <a:gd name="T27" fmla="*/ 38 h 410"/>
                <a:gd name="T28" fmla="*/ 173 w 566"/>
                <a:gd name="T29" fmla="*/ 53 h 410"/>
                <a:gd name="T30" fmla="*/ 158 w 566"/>
                <a:gd name="T31" fmla="*/ 62 h 410"/>
                <a:gd name="T32" fmla="*/ 171 w 566"/>
                <a:gd name="T33" fmla="*/ 83 h 410"/>
                <a:gd name="T34" fmla="*/ 175 w 566"/>
                <a:gd name="T35" fmla="*/ 115 h 410"/>
                <a:gd name="T36" fmla="*/ 154 w 566"/>
                <a:gd name="T37" fmla="*/ 141 h 410"/>
                <a:gd name="T38" fmla="*/ 146 w 566"/>
                <a:gd name="T39" fmla="*/ 177 h 410"/>
                <a:gd name="T40" fmla="*/ 116 w 566"/>
                <a:gd name="T41" fmla="*/ 192 h 410"/>
                <a:gd name="T42" fmla="*/ 99 w 566"/>
                <a:gd name="T43" fmla="*/ 190 h 410"/>
                <a:gd name="T44" fmla="*/ 107 w 566"/>
                <a:gd name="T45" fmla="*/ 175 h 410"/>
                <a:gd name="T46" fmla="*/ 116 w 566"/>
                <a:gd name="T47" fmla="*/ 186 h 410"/>
                <a:gd name="T48" fmla="*/ 131 w 566"/>
                <a:gd name="T49" fmla="*/ 167 h 410"/>
                <a:gd name="T50" fmla="*/ 141 w 566"/>
                <a:gd name="T51" fmla="*/ 147 h 410"/>
                <a:gd name="T52" fmla="*/ 141 w 566"/>
                <a:gd name="T53" fmla="*/ 137 h 410"/>
                <a:gd name="T54" fmla="*/ 154 w 566"/>
                <a:gd name="T55" fmla="*/ 120 h 410"/>
                <a:gd name="T56" fmla="*/ 114 w 566"/>
                <a:gd name="T57" fmla="*/ 139 h 410"/>
                <a:gd name="T58" fmla="*/ 116 w 566"/>
                <a:gd name="T59" fmla="*/ 158 h 410"/>
                <a:gd name="T60" fmla="*/ 114 w 566"/>
                <a:gd name="T61" fmla="*/ 137 h 410"/>
                <a:gd name="T62" fmla="*/ 131 w 566"/>
                <a:gd name="T63" fmla="*/ 132 h 410"/>
                <a:gd name="T64" fmla="*/ 141 w 566"/>
                <a:gd name="T65" fmla="*/ 92 h 410"/>
                <a:gd name="T66" fmla="*/ 129 w 566"/>
                <a:gd name="T67" fmla="*/ 86 h 410"/>
                <a:gd name="T68" fmla="*/ 113 w 566"/>
                <a:gd name="T69" fmla="*/ 77 h 410"/>
                <a:gd name="T70" fmla="*/ 77 w 566"/>
                <a:gd name="T71" fmla="*/ 64 h 410"/>
                <a:gd name="T72" fmla="*/ 41 w 566"/>
                <a:gd name="T73" fmla="*/ 45 h 410"/>
                <a:gd name="T74" fmla="*/ 17 w 566"/>
                <a:gd name="T75" fmla="*/ 30 h 410"/>
                <a:gd name="T76" fmla="*/ 7 w 566"/>
                <a:gd name="T77" fmla="*/ 53 h 410"/>
                <a:gd name="T78" fmla="*/ 13 w 566"/>
                <a:gd name="T79" fmla="*/ 83 h 410"/>
                <a:gd name="T80" fmla="*/ 17 w 566"/>
                <a:gd name="T81" fmla="*/ 148 h 410"/>
                <a:gd name="T82" fmla="*/ 17 w 566"/>
                <a:gd name="T83" fmla="*/ 171 h 410"/>
                <a:gd name="T84" fmla="*/ 24 w 566"/>
                <a:gd name="T85" fmla="*/ 188 h 410"/>
                <a:gd name="T86" fmla="*/ 13 w 566"/>
                <a:gd name="T87" fmla="*/ 207 h 410"/>
                <a:gd name="T88" fmla="*/ 28 w 566"/>
                <a:gd name="T89" fmla="*/ 216 h 410"/>
                <a:gd name="T90" fmla="*/ 13 w 566"/>
                <a:gd name="T91" fmla="*/ 233 h 410"/>
                <a:gd name="T92" fmla="*/ 5 w 566"/>
                <a:gd name="T93" fmla="*/ 237 h 410"/>
                <a:gd name="T94" fmla="*/ 5 w 566"/>
                <a:gd name="T95" fmla="*/ 252 h 410"/>
                <a:gd name="T96" fmla="*/ 35 w 566"/>
                <a:gd name="T97" fmla="*/ 263 h 410"/>
                <a:gd name="T98" fmla="*/ 45 w 566"/>
                <a:gd name="T99" fmla="*/ 272 h 410"/>
                <a:gd name="T100" fmla="*/ 67 w 566"/>
                <a:gd name="T101" fmla="*/ 28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66" h="410">
                  <a:moveTo>
                    <a:pt x="67" y="288"/>
                  </a:moveTo>
                  <a:lnTo>
                    <a:pt x="75" y="295"/>
                  </a:lnTo>
                  <a:lnTo>
                    <a:pt x="79" y="308"/>
                  </a:lnTo>
                  <a:lnTo>
                    <a:pt x="75" y="344"/>
                  </a:lnTo>
                  <a:lnTo>
                    <a:pt x="77" y="348"/>
                  </a:lnTo>
                  <a:lnTo>
                    <a:pt x="88" y="351"/>
                  </a:lnTo>
                  <a:lnTo>
                    <a:pt x="96" y="357"/>
                  </a:lnTo>
                  <a:lnTo>
                    <a:pt x="98" y="357"/>
                  </a:lnTo>
                  <a:lnTo>
                    <a:pt x="105" y="363"/>
                  </a:lnTo>
                  <a:lnTo>
                    <a:pt x="113" y="363"/>
                  </a:lnTo>
                  <a:lnTo>
                    <a:pt x="126" y="361"/>
                  </a:lnTo>
                  <a:lnTo>
                    <a:pt x="133" y="361"/>
                  </a:lnTo>
                  <a:lnTo>
                    <a:pt x="141" y="355"/>
                  </a:lnTo>
                  <a:lnTo>
                    <a:pt x="146" y="355"/>
                  </a:lnTo>
                  <a:lnTo>
                    <a:pt x="154" y="359"/>
                  </a:lnTo>
                  <a:lnTo>
                    <a:pt x="165" y="359"/>
                  </a:lnTo>
                  <a:lnTo>
                    <a:pt x="173" y="363"/>
                  </a:lnTo>
                  <a:lnTo>
                    <a:pt x="178" y="365"/>
                  </a:lnTo>
                  <a:lnTo>
                    <a:pt x="186" y="370"/>
                  </a:lnTo>
                  <a:lnTo>
                    <a:pt x="188" y="376"/>
                  </a:lnTo>
                  <a:lnTo>
                    <a:pt x="201" y="376"/>
                  </a:lnTo>
                  <a:lnTo>
                    <a:pt x="208" y="378"/>
                  </a:lnTo>
                  <a:lnTo>
                    <a:pt x="229" y="374"/>
                  </a:lnTo>
                  <a:lnTo>
                    <a:pt x="237" y="376"/>
                  </a:lnTo>
                  <a:lnTo>
                    <a:pt x="244" y="382"/>
                  </a:lnTo>
                  <a:lnTo>
                    <a:pt x="250" y="383"/>
                  </a:lnTo>
                  <a:lnTo>
                    <a:pt x="257" y="383"/>
                  </a:lnTo>
                  <a:lnTo>
                    <a:pt x="270" y="380"/>
                  </a:lnTo>
                  <a:lnTo>
                    <a:pt x="284" y="378"/>
                  </a:lnTo>
                  <a:lnTo>
                    <a:pt x="306" y="378"/>
                  </a:lnTo>
                  <a:lnTo>
                    <a:pt x="314" y="374"/>
                  </a:lnTo>
                  <a:lnTo>
                    <a:pt x="317" y="376"/>
                  </a:lnTo>
                  <a:lnTo>
                    <a:pt x="334" y="378"/>
                  </a:lnTo>
                  <a:lnTo>
                    <a:pt x="342" y="380"/>
                  </a:lnTo>
                  <a:lnTo>
                    <a:pt x="349" y="382"/>
                  </a:lnTo>
                  <a:lnTo>
                    <a:pt x="355" y="376"/>
                  </a:lnTo>
                  <a:lnTo>
                    <a:pt x="423" y="393"/>
                  </a:lnTo>
                  <a:lnTo>
                    <a:pt x="511" y="410"/>
                  </a:lnTo>
                  <a:lnTo>
                    <a:pt x="509" y="404"/>
                  </a:lnTo>
                  <a:lnTo>
                    <a:pt x="511" y="383"/>
                  </a:lnTo>
                  <a:lnTo>
                    <a:pt x="507" y="368"/>
                  </a:lnTo>
                  <a:lnTo>
                    <a:pt x="511" y="363"/>
                  </a:lnTo>
                  <a:lnTo>
                    <a:pt x="513" y="340"/>
                  </a:lnTo>
                  <a:lnTo>
                    <a:pt x="564" y="100"/>
                  </a:lnTo>
                  <a:lnTo>
                    <a:pt x="566" y="96"/>
                  </a:lnTo>
                  <a:lnTo>
                    <a:pt x="498" y="81"/>
                  </a:lnTo>
                  <a:lnTo>
                    <a:pt x="372" y="53"/>
                  </a:lnTo>
                  <a:lnTo>
                    <a:pt x="263" y="24"/>
                  </a:lnTo>
                  <a:lnTo>
                    <a:pt x="167" y="0"/>
                  </a:lnTo>
                  <a:lnTo>
                    <a:pt x="161" y="4"/>
                  </a:lnTo>
                  <a:lnTo>
                    <a:pt x="163" y="11"/>
                  </a:lnTo>
                  <a:lnTo>
                    <a:pt x="165" y="17"/>
                  </a:lnTo>
                  <a:lnTo>
                    <a:pt x="165" y="19"/>
                  </a:lnTo>
                  <a:lnTo>
                    <a:pt x="171" y="26"/>
                  </a:lnTo>
                  <a:lnTo>
                    <a:pt x="178" y="30"/>
                  </a:lnTo>
                  <a:lnTo>
                    <a:pt x="176" y="38"/>
                  </a:lnTo>
                  <a:lnTo>
                    <a:pt x="176" y="43"/>
                  </a:lnTo>
                  <a:lnTo>
                    <a:pt x="176" y="51"/>
                  </a:lnTo>
                  <a:lnTo>
                    <a:pt x="169" y="47"/>
                  </a:lnTo>
                  <a:lnTo>
                    <a:pt x="173" y="53"/>
                  </a:lnTo>
                  <a:lnTo>
                    <a:pt x="171" y="60"/>
                  </a:lnTo>
                  <a:lnTo>
                    <a:pt x="163" y="56"/>
                  </a:lnTo>
                  <a:lnTo>
                    <a:pt x="158" y="56"/>
                  </a:lnTo>
                  <a:lnTo>
                    <a:pt x="158" y="62"/>
                  </a:lnTo>
                  <a:lnTo>
                    <a:pt x="165" y="62"/>
                  </a:lnTo>
                  <a:lnTo>
                    <a:pt x="167" y="69"/>
                  </a:lnTo>
                  <a:lnTo>
                    <a:pt x="173" y="77"/>
                  </a:lnTo>
                  <a:lnTo>
                    <a:pt x="171" y="83"/>
                  </a:lnTo>
                  <a:lnTo>
                    <a:pt x="173" y="86"/>
                  </a:lnTo>
                  <a:lnTo>
                    <a:pt x="171" y="100"/>
                  </a:lnTo>
                  <a:lnTo>
                    <a:pt x="175" y="107"/>
                  </a:lnTo>
                  <a:lnTo>
                    <a:pt x="175" y="115"/>
                  </a:lnTo>
                  <a:lnTo>
                    <a:pt x="167" y="120"/>
                  </a:lnTo>
                  <a:lnTo>
                    <a:pt x="160" y="130"/>
                  </a:lnTo>
                  <a:lnTo>
                    <a:pt x="161" y="137"/>
                  </a:lnTo>
                  <a:lnTo>
                    <a:pt x="154" y="141"/>
                  </a:lnTo>
                  <a:lnTo>
                    <a:pt x="158" y="148"/>
                  </a:lnTo>
                  <a:lnTo>
                    <a:pt x="152" y="154"/>
                  </a:lnTo>
                  <a:lnTo>
                    <a:pt x="154" y="169"/>
                  </a:lnTo>
                  <a:lnTo>
                    <a:pt x="146" y="177"/>
                  </a:lnTo>
                  <a:lnTo>
                    <a:pt x="133" y="180"/>
                  </a:lnTo>
                  <a:lnTo>
                    <a:pt x="129" y="186"/>
                  </a:lnTo>
                  <a:lnTo>
                    <a:pt x="124" y="192"/>
                  </a:lnTo>
                  <a:lnTo>
                    <a:pt x="116" y="192"/>
                  </a:lnTo>
                  <a:lnTo>
                    <a:pt x="113" y="184"/>
                  </a:lnTo>
                  <a:lnTo>
                    <a:pt x="105" y="188"/>
                  </a:lnTo>
                  <a:lnTo>
                    <a:pt x="105" y="195"/>
                  </a:lnTo>
                  <a:lnTo>
                    <a:pt x="99" y="190"/>
                  </a:lnTo>
                  <a:lnTo>
                    <a:pt x="101" y="184"/>
                  </a:lnTo>
                  <a:lnTo>
                    <a:pt x="94" y="182"/>
                  </a:lnTo>
                  <a:lnTo>
                    <a:pt x="101" y="180"/>
                  </a:lnTo>
                  <a:lnTo>
                    <a:pt x="107" y="175"/>
                  </a:lnTo>
                  <a:lnTo>
                    <a:pt x="120" y="165"/>
                  </a:lnTo>
                  <a:lnTo>
                    <a:pt x="118" y="173"/>
                  </a:lnTo>
                  <a:lnTo>
                    <a:pt x="116" y="179"/>
                  </a:lnTo>
                  <a:lnTo>
                    <a:pt x="116" y="186"/>
                  </a:lnTo>
                  <a:lnTo>
                    <a:pt x="118" y="182"/>
                  </a:lnTo>
                  <a:lnTo>
                    <a:pt x="120" y="175"/>
                  </a:lnTo>
                  <a:lnTo>
                    <a:pt x="126" y="169"/>
                  </a:lnTo>
                  <a:lnTo>
                    <a:pt x="131" y="167"/>
                  </a:lnTo>
                  <a:lnTo>
                    <a:pt x="126" y="175"/>
                  </a:lnTo>
                  <a:lnTo>
                    <a:pt x="133" y="179"/>
                  </a:lnTo>
                  <a:lnTo>
                    <a:pt x="145" y="154"/>
                  </a:lnTo>
                  <a:lnTo>
                    <a:pt x="141" y="147"/>
                  </a:lnTo>
                  <a:lnTo>
                    <a:pt x="133" y="148"/>
                  </a:lnTo>
                  <a:lnTo>
                    <a:pt x="133" y="141"/>
                  </a:lnTo>
                  <a:lnTo>
                    <a:pt x="141" y="143"/>
                  </a:lnTo>
                  <a:lnTo>
                    <a:pt x="141" y="137"/>
                  </a:lnTo>
                  <a:lnTo>
                    <a:pt x="141" y="130"/>
                  </a:lnTo>
                  <a:lnTo>
                    <a:pt x="146" y="132"/>
                  </a:lnTo>
                  <a:lnTo>
                    <a:pt x="152" y="128"/>
                  </a:lnTo>
                  <a:lnTo>
                    <a:pt x="154" y="120"/>
                  </a:lnTo>
                  <a:lnTo>
                    <a:pt x="150" y="113"/>
                  </a:lnTo>
                  <a:lnTo>
                    <a:pt x="133" y="128"/>
                  </a:lnTo>
                  <a:lnTo>
                    <a:pt x="128" y="135"/>
                  </a:lnTo>
                  <a:lnTo>
                    <a:pt x="114" y="139"/>
                  </a:lnTo>
                  <a:lnTo>
                    <a:pt x="99" y="152"/>
                  </a:lnTo>
                  <a:lnTo>
                    <a:pt x="101" y="160"/>
                  </a:lnTo>
                  <a:lnTo>
                    <a:pt x="109" y="158"/>
                  </a:lnTo>
                  <a:lnTo>
                    <a:pt x="116" y="158"/>
                  </a:lnTo>
                  <a:lnTo>
                    <a:pt x="101" y="162"/>
                  </a:lnTo>
                  <a:lnTo>
                    <a:pt x="96" y="156"/>
                  </a:lnTo>
                  <a:lnTo>
                    <a:pt x="99" y="148"/>
                  </a:lnTo>
                  <a:lnTo>
                    <a:pt x="114" y="137"/>
                  </a:lnTo>
                  <a:lnTo>
                    <a:pt x="120" y="133"/>
                  </a:lnTo>
                  <a:lnTo>
                    <a:pt x="133" y="118"/>
                  </a:lnTo>
                  <a:lnTo>
                    <a:pt x="131" y="124"/>
                  </a:lnTo>
                  <a:lnTo>
                    <a:pt x="131" y="132"/>
                  </a:lnTo>
                  <a:lnTo>
                    <a:pt x="133" y="124"/>
                  </a:lnTo>
                  <a:lnTo>
                    <a:pt x="141" y="118"/>
                  </a:lnTo>
                  <a:lnTo>
                    <a:pt x="145" y="109"/>
                  </a:lnTo>
                  <a:lnTo>
                    <a:pt x="141" y="92"/>
                  </a:lnTo>
                  <a:lnTo>
                    <a:pt x="143" y="85"/>
                  </a:lnTo>
                  <a:lnTo>
                    <a:pt x="135" y="90"/>
                  </a:lnTo>
                  <a:lnTo>
                    <a:pt x="133" y="98"/>
                  </a:lnTo>
                  <a:lnTo>
                    <a:pt x="129" y="86"/>
                  </a:lnTo>
                  <a:lnTo>
                    <a:pt x="122" y="88"/>
                  </a:lnTo>
                  <a:lnTo>
                    <a:pt x="122" y="83"/>
                  </a:lnTo>
                  <a:lnTo>
                    <a:pt x="120" y="75"/>
                  </a:lnTo>
                  <a:lnTo>
                    <a:pt x="113" y="77"/>
                  </a:lnTo>
                  <a:lnTo>
                    <a:pt x="105" y="77"/>
                  </a:lnTo>
                  <a:lnTo>
                    <a:pt x="98" y="73"/>
                  </a:lnTo>
                  <a:lnTo>
                    <a:pt x="84" y="69"/>
                  </a:lnTo>
                  <a:lnTo>
                    <a:pt x="77" y="64"/>
                  </a:lnTo>
                  <a:lnTo>
                    <a:pt x="64" y="60"/>
                  </a:lnTo>
                  <a:lnTo>
                    <a:pt x="52" y="54"/>
                  </a:lnTo>
                  <a:lnTo>
                    <a:pt x="49" y="49"/>
                  </a:lnTo>
                  <a:lnTo>
                    <a:pt x="41" y="45"/>
                  </a:lnTo>
                  <a:lnTo>
                    <a:pt x="34" y="38"/>
                  </a:lnTo>
                  <a:lnTo>
                    <a:pt x="22" y="26"/>
                  </a:lnTo>
                  <a:lnTo>
                    <a:pt x="15" y="22"/>
                  </a:lnTo>
                  <a:lnTo>
                    <a:pt x="17" y="30"/>
                  </a:lnTo>
                  <a:lnTo>
                    <a:pt x="15" y="32"/>
                  </a:lnTo>
                  <a:lnTo>
                    <a:pt x="13" y="39"/>
                  </a:lnTo>
                  <a:lnTo>
                    <a:pt x="7" y="47"/>
                  </a:lnTo>
                  <a:lnTo>
                    <a:pt x="7" y="53"/>
                  </a:lnTo>
                  <a:lnTo>
                    <a:pt x="5" y="60"/>
                  </a:lnTo>
                  <a:lnTo>
                    <a:pt x="5" y="68"/>
                  </a:lnTo>
                  <a:lnTo>
                    <a:pt x="7" y="73"/>
                  </a:lnTo>
                  <a:lnTo>
                    <a:pt x="13" y="83"/>
                  </a:lnTo>
                  <a:lnTo>
                    <a:pt x="17" y="96"/>
                  </a:lnTo>
                  <a:lnTo>
                    <a:pt x="17" y="103"/>
                  </a:lnTo>
                  <a:lnTo>
                    <a:pt x="13" y="132"/>
                  </a:lnTo>
                  <a:lnTo>
                    <a:pt x="17" y="148"/>
                  </a:lnTo>
                  <a:lnTo>
                    <a:pt x="15" y="169"/>
                  </a:lnTo>
                  <a:lnTo>
                    <a:pt x="11" y="177"/>
                  </a:lnTo>
                  <a:lnTo>
                    <a:pt x="15" y="179"/>
                  </a:lnTo>
                  <a:lnTo>
                    <a:pt x="17" y="171"/>
                  </a:lnTo>
                  <a:lnTo>
                    <a:pt x="22" y="177"/>
                  </a:lnTo>
                  <a:lnTo>
                    <a:pt x="30" y="184"/>
                  </a:lnTo>
                  <a:lnTo>
                    <a:pt x="35" y="186"/>
                  </a:lnTo>
                  <a:lnTo>
                    <a:pt x="24" y="188"/>
                  </a:lnTo>
                  <a:lnTo>
                    <a:pt x="15" y="192"/>
                  </a:lnTo>
                  <a:lnTo>
                    <a:pt x="13" y="186"/>
                  </a:lnTo>
                  <a:lnTo>
                    <a:pt x="11" y="199"/>
                  </a:lnTo>
                  <a:lnTo>
                    <a:pt x="13" y="207"/>
                  </a:lnTo>
                  <a:lnTo>
                    <a:pt x="13" y="207"/>
                  </a:lnTo>
                  <a:lnTo>
                    <a:pt x="28" y="210"/>
                  </a:lnTo>
                  <a:lnTo>
                    <a:pt x="30" y="216"/>
                  </a:lnTo>
                  <a:lnTo>
                    <a:pt x="28" y="216"/>
                  </a:lnTo>
                  <a:lnTo>
                    <a:pt x="20" y="212"/>
                  </a:lnTo>
                  <a:lnTo>
                    <a:pt x="17" y="220"/>
                  </a:lnTo>
                  <a:lnTo>
                    <a:pt x="19" y="226"/>
                  </a:lnTo>
                  <a:lnTo>
                    <a:pt x="13" y="233"/>
                  </a:lnTo>
                  <a:lnTo>
                    <a:pt x="17" y="241"/>
                  </a:lnTo>
                  <a:lnTo>
                    <a:pt x="17" y="242"/>
                  </a:lnTo>
                  <a:lnTo>
                    <a:pt x="13" y="237"/>
                  </a:lnTo>
                  <a:lnTo>
                    <a:pt x="5" y="237"/>
                  </a:lnTo>
                  <a:lnTo>
                    <a:pt x="9" y="224"/>
                  </a:lnTo>
                  <a:lnTo>
                    <a:pt x="7" y="216"/>
                  </a:lnTo>
                  <a:lnTo>
                    <a:pt x="0" y="252"/>
                  </a:lnTo>
                  <a:lnTo>
                    <a:pt x="5" y="252"/>
                  </a:lnTo>
                  <a:lnTo>
                    <a:pt x="11" y="259"/>
                  </a:lnTo>
                  <a:lnTo>
                    <a:pt x="26" y="256"/>
                  </a:lnTo>
                  <a:lnTo>
                    <a:pt x="30" y="261"/>
                  </a:lnTo>
                  <a:lnTo>
                    <a:pt x="35" y="263"/>
                  </a:lnTo>
                  <a:lnTo>
                    <a:pt x="37" y="265"/>
                  </a:lnTo>
                  <a:lnTo>
                    <a:pt x="41" y="267"/>
                  </a:lnTo>
                  <a:lnTo>
                    <a:pt x="43" y="267"/>
                  </a:lnTo>
                  <a:lnTo>
                    <a:pt x="45" y="272"/>
                  </a:lnTo>
                  <a:lnTo>
                    <a:pt x="52" y="280"/>
                  </a:lnTo>
                  <a:lnTo>
                    <a:pt x="58" y="280"/>
                  </a:lnTo>
                  <a:lnTo>
                    <a:pt x="64" y="282"/>
                  </a:lnTo>
                  <a:lnTo>
                    <a:pt x="67" y="28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2" name="Freeform 21">
              <a:extLst>
                <a:ext uri="{FF2B5EF4-FFF2-40B4-BE49-F238E27FC236}">
                  <a16:creationId xmlns:a16="http://schemas.microsoft.com/office/drawing/2014/main" id="{4CFED655-94CE-1810-61C0-D36868D3E4B7}"/>
                </a:ext>
              </a:extLst>
            </p:cNvPr>
            <p:cNvSpPr>
              <a:spLocks/>
            </p:cNvSpPr>
            <p:nvPr/>
          </p:nvSpPr>
          <p:spPr bwMode="auto">
            <a:xfrm>
              <a:off x="838747" y="2139130"/>
              <a:ext cx="636230" cy="895156"/>
            </a:xfrm>
            <a:custGeom>
              <a:avLst/>
              <a:gdLst>
                <a:gd name="T0" fmla="*/ 434 w 540"/>
                <a:gd name="T1" fmla="*/ 79 h 837"/>
                <a:gd name="T2" fmla="*/ 308 w 540"/>
                <a:gd name="T3" fmla="*/ 53 h 837"/>
                <a:gd name="T4" fmla="*/ 213 w 540"/>
                <a:gd name="T5" fmla="*/ 32 h 837"/>
                <a:gd name="T6" fmla="*/ 77 w 540"/>
                <a:gd name="T7" fmla="*/ 0 h 837"/>
                <a:gd name="T8" fmla="*/ 19 w 540"/>
                <a:gd name="T9" fmla="*/ 243 h 837"/>
                <a:gd name="T10" fmla="*/ 0 w 540"/>
                <a:gd name="T11" fmla="*/ 314 h 837"/>
                <a:gd name="T12" fmla="*/ 250 w 540"/>
                <a:gd name="T13" fmla="*/ 681 h 837"/>
                <a:gd name="T14" fmla="*/ 357 w 540"/>
                <a:gd name="T15" fmla="*/ 837 h 837"/>
                <a:gd name="T16" fmla="*/ 359 w 540"/>
                <a:gd name="T17" fmla="*/ 822 h 837"/>
                <a:gd name="T18" fmla="*/ 365 w 540"/>
                <a:gd name="T19" fmla="*/ 814 h 837"/>
                <a:gd name="T20" fmla="*/ 367 w 540"/>
                <a:gd name="T21" fmla="*/ 799 h 837"/>
                <a:gd name="T22" fmla="*/ 365 w 540"/>
                <a:gd name="T23" fmla="*/ 786 h 837"/>
                <a:gd name="T24" fmla="*/ 365 w 540"/>
                <a:gd name="T25" fmla="*/ 778 h 837"/>
                <a:gd name="T26" fmla="*/ 367 w 540"/>
                <a:gd name="T27" fmla="*/ 769 h 837"/>
                <a:gd name="T28" fmla="*/ 367 w 540"/>
                <a:gd name="T29" fmla="*/ 754 h 837"/>
                <a:gd name="T30" fmla="*/ 367 w 540"/>
                <a:gd name="T31" fmla="*/ 748 h 837"/>
                <a:gd name="T32" fmla="*/ 370 w 540"/>
                <a:gd name="T33" fmla="*/ 741 h 837"/>
                <a:gd name="T34" fmla="*/ 367 w 540"/>
                <a:gd name="T35" fmla="*/ 728 h 837"/>
                <a:gd name="T36" fmla="*/ 370 w 540"/>
                <a:gd name="T37" fmla="*/ 718 h 837"/>
                <a:gd name="T38" fmla="*/ 378 w 540"/>
                <a:gd name="T39" fmla="*/ 715 h 837"/>
                <a:gd name="T40" fmla="*/ 386 w 540"/>
                <a:gd name="T41" fmla="*/ 713 h 837"/>
                <a:gd name="T42" fmla="*/ 391 w 540"/>
                <a:gd name="T43" fmla="*/ 716 h 837"/>
                <a:gd name="T44" fmla="*/ 399 w 540"/>
                <a:gd name="T45" fmla="*/ 716 h 837"/>
                <a:gd name="T46" fmla="*/ 406 w 540"/>
                <a:gd name="T47" fmla="*/ 724 h 837"/>
                <a:gd name="T48" fmla="*/ 408 w 540"/>
                <a:gd name="T49" fmla="*/ 731 h 837"/>
                <a:gd name="T50" fmla="*/ 416 w 540"/>
                <a:gd name="T51" fmla="*/ 733 h 837"/>
                <a:gd name="T52" fmla="*/ 423 w 540"/>
                <a:gd name="T53" fmla="*/ 724 h 837"/>
                <a:gd name="T54" fmla="*/ 431 w 540"/>
                <a:gd name="T55" fmla="*/ 715 h 837"/>
                <a:gd name="T56" fmla="*/ 446 w 540"/>
                <a:gd name="T57" fmla="*/ 630 h 837"/>
                <a:gd name="T58" fmla="*/ 540 w 540"/>
                <a:gd name="T59" fmla="*/ 98 h 837"/>
                <a:gd name="T60" fmla="*/ 434 w 540"/>
                <a:gd name="T61" fmla="*/ 79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0" h="837">
                  <a:moveTo>
                    <a:pt x="434" y="79"/>
                  </a:moveTo>
                  <a:lnTo>
                    <a:pt x="308" y="53"/>
                  </a:lnTo>
                  <a:lnTo>
                    <a:pt x="213" y="32"/>
                  </a:lnTo>
                  <a:lnTo>
                    <a:pt x="77" y="0"/>
                  </a:lnTo>
                  <a:lnTo>
                    <a:pt x="19" y="243"/>
                  </a:lnTo>
                  <a:lnTo>
                    <a:pt x="0" y="314"/>
                  </a:lnTo>
                  <a:lnTo>
                    <a:pt x="250" y="681"/>
                  </a:lnTo>
                  <a:lnTo>
                    <a:pt x="357" y="837"/>
                  </a:lnTo>
                  <a:lnTo>
                    <a:pt x="359" y="822"/>
                  </a:lnTo>
                  <a:lnTo>
                    <a:pt x="365" y="814"/>
                  </a:lnTo>
                  <a:lnTo>
                    <a:pt x="367" y="799"/>
                  </a:lnTo>
                  <a:lnTo>
                    <a:pt x="365" y="786"/>
                  </a:lnTo>
                  <a:lnTo>
                    <a:pt x="365" y="778"/>
                  </a:lnTo>
                  <a:lnTo>
                    <a:pt x="367" y="769"/>
                  </a:lnTo>
                  <a:lnTo>
                    <a:pt x="367" y="754"/>
                  </a:lnTo>
                  <a:lnTo>
                    <a:pt x="367" y="748"/>
                  </a:lnTo>
                  <a:lnTo>
                    <a:pt x="370" y="741"/>
                  </a:lnTo>
                  <a:lnTo>
                    <a:pt x="367" y="728"/>
                  </a:lnTo>
                  <a:lnTo>
                    <a:pt x="370" y="718"/>
                  </a:lnTo>
                  <a:lnTo>
                    <a:pt x="378" y="715"/>
                  </a:lnTo>
                  <a:lnTo>
                    <a:pt x="386" y="713"/>
                  </a:lnTo>
                  <a:lnTo>
                    <a:pt x="391" y="716"/>
                  </a:lnTo>
                  <a:lnTo>
                    <a:pt x="399" y="716"/>
                  </a:lnTo>
                  <a:lnTo>
                    <a:pt x="406" y="724"/>
                  </a:lnTo>
                  <a:lnTo>
                    <a:pt x="408" y="731"/>
                  </a:lnTo>
                  <a:lnTo>
                    <a:pt x="416" y="733"/>
                  </a:lnTo>
                  <a:lnTo>
                    <a:pt x="423" y="724"/>
                  </a:lnTo>
                  <a:lnTo>
                    <a:pt x="431" y="715"/>
                  </a:lnTo>
                  <a:lnTo>
                    <a:pt x="446" y="630"/>
                  </a:lnTo>
                  <a:lnTo>
                    <a:pt x="540" y="98"/>
                  </a:lnTo>
                  <a:lnTo>
                    <a:pt x="434" y="7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3" name="Freeform 22">
              <a:extLst>
                <a:ext uri="{FF2B5EF4-FFF2-40B4-BE49-F238E27FC236}">
                  <a16:creationId xmlns:a16="http://schemas.microsoft.com/office/drawing/2014/main" id="{BC73ED3A-6F8C-521E-3FF6-B9EC364E6A9E}"/>
                </a:ext>
              </a:extLst>
            </p:cNvPr>
            <p:cNvSpPr>
              <a:spLocks/>
            </p:cNvSpPr>
            <p:nvPr/>
          </p:nvSpPr>
          <p:spPr bwMode="auto">
            <a:xfrm>
              <a:off x="1182784" y="2812902"/>
              <a:ext cx="675109" cy="719760"/>
            </a:xfrm>
            <a:custGeom>
              <a:avLst/>
              <a:gdLst>
                <a:gd name="T0" fmla="*/ 456 w 573"/>
                <a:gd name="T1" fmla="*/ 51 h 673"/>
                <a:gd name="T2" fmla="*/ 231 w 573"/>
                <a:gd name="T3" fmla="*/ 15 h 673"/>
                <a:gd name="T4" fmla="*/ 139 w 573"/>
                <a:gd name="T5" fmla="*/ 85 h 673"/>
                <a:gd name="T6" fmla="*/ 124 w 573"/>
                <a:gd name="T7" fmla="*/ 103 h 673"/>
                <a:gd name="T8" fmla="*/ 114 w 573"/>
                <a:gd name="T9" fmla="*/ 94 h 673"/>
                <a:gd name="T10" fmla="*/ 99 w 573"/>
                <a:gd name="T11" fmla="*/ 86 h 673"/>
                <a:gd name="T12" fmla="*/ 86 w 573"/>
                <a:gd name="T13" fmla="*/ 85 h 673"/>
                <a:gd name="T14" fmla="*/ 75 w 573"/>
                <a:gd name="T15" fmla="*/ 98 h 673"/>
                <a:gd name="T16" fmla="*/ 75 w 573"/>
                <a:gd name="T17" fmla="*/ 118 h 673"/>
                <a:gd name="T18" fmla="*/ 75 w 573"/>
                <a:gd name="T19" fmla="*/ 139 h 673"/>
                <a:gd name="T20" fmla="*/ 73 w 573"/>
                <a:gd name="T21" fmla="*/ 156 h 673"/>
                <a:gd name="T22" fmla="*/ 73 w 573"/>
                <a:gd name="T23" fmla="*/ 184 h 673"/>
                <a:gd name="T24" fmla="*/ 65 w 573"/>
                <a:gd name="T25" fmla="*/ 207 h 673"/>
                <a:gd name="T26" fmla="*/ 63 w 573"/>
                <a:gd name="T27" fmla="*/ 220 h 673"/>
                <a:gd name="T28" fmla="*/ 75 w 573"/>
                <a:gd name="T29" fmla="*/ 244 h 673"/>
                <a:gd name="T30" fmla="*/ 78 w 573"/>
                <a:gd name="T31" fmla="*/ 258 h 673"/>
                <a:gd name="T32" fmla="*/ 90 w 573"/>
                <a:gd name="T33" fmla="*/ 280 h 673"/>
                <a:gd name="T34" fmla="*/ 88 w 573"/>
                <a:gd name="T35" fmla="*/ 293 h 673"/>
                <a:gd name="T36" fmla="*/ 62 w 573"/>
                <a:gd name="T37" fmla="*/ 312 h 673"/>
                <a:gd name="T38" fmla="*/ 52 w 573"/>
                <a:gd name="T39" fmla="*/ 329 h 673"/>
                <a:gd name="T40" fmla="*/ 48 w 573"/>
                <a:gd name="T41" fmla="*/ 348 h 673"/>
                <a:gd name="T42" fmla="*/ 33 w 573"/>
                <a:gd name="T43" fmla="*/ 372 h 673"/>
                <a:gd name="T44" fmla="*/ 22 w 573"/>
                <a:gd name="T45" fmla="*/ 383 h 673"/>
                <a:gd name="T46" fmla="*/ 24 w 573"/>
                <a:gd name="T47" fmla="*/ 399 h 673"/>
                <a:gd name="T48" fmla="*/ 22 w 573"/>
                <a:gd name="T49" fmla="*/ 412 h 673"/>
                <a:gd name="T50" fmla="*/ 37 w 573"/>
                <a:gd name="T51" fmla="*/ 419 h 673"/>
                <a:gd name="T52" fmla="*/ 37 w 573"/>
                <a:gd name="T53" fmla="*/ 436 h 673"/>
                <a:gd name="T54" fmla="*/ 28 w 573"/>
                <a:gd name="T55" fmla="*/ 447 h 673"/>
                <a:gd name="T56" fmla="*/ 18 w 573"/>
                <a:gd name="T57" fmla="*/ 446 h 673"/>
                <a:gd name="T58" fmla="*/ 13 w 573"/>
                <a:gd name="T59" fmla="*/ 446 h 673"/>
                <a:gd name="T60" fmla="*/ 0 w 573"/>
                <a:gd name="T61" fmla="*/ 468 h 673"/>
                <a:gd name="T62" fmla="*/ 199 w 573"/>
                <a:gd name="T63" fmla="*/ 583 h 673"/>
                <a:gd name="T64" fmla="*/ 451 w 573"/>
                <a:gd name="T65" fmla="*/ 667 h 673"/>
                <a:gd name="T66" fmla="*/ 498 w 573"/>
                <a:gd name="T67" fmla="*/ 669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3" h="673">
                  <a:moveTo>
                    <a:pt x="573" y="66"/>
                  </a:moveTo>
                  <a:lnTo>
                    <a:pt x="456" y="51"/>
                  </a:lnTo>
                  <a:lnTo>
                    <a:pt x="345" y="34"/>
                  </a:lnTo>
                  <a:lnTo>
                    <a:pt x="231" y="15"/>
                  </a:lnTo>
                  <a:lnTo>
                    <a:pt x="154" y="0"/>
                  </a:lnTo>
                  <a:lnTo>
                    <a:pt x="139" y="85"/>
                  </a:lnTo>
                  <a:lnTo>
                    <a:pt x="131" y="94"/>
                  </a:lnTo>
                  <a:lnTo>
                    <a:pt x="124" y="103"/>
                  </a:lnTo>
                  <a:lnTo>
                    <a:pt x="116" y="101"/>
                  </a:lnTo>
                  <a:lnTo>
                    <a:pt x="114" y="94"/>
                  </a:lnTo>
                  <a:lnTo>
                    <a:pt x="107" y="86"/>
                  </a:lnTo>
                  <a:lnTo>
                    <a:pt x="99" y="86"/>
                  </a:lnTo>
                  <a:lnTo>
                    <a:pt x="94" y="83"/>
                  </a:lnTo>
                  <a:lnTo>
                    <a:pt x="86" y="85"/>
                  </a:lnTo>
                  <a:lnTo>
                    <a:pt x="78" y="88"/>
                  </a:lnTo>
                  <a:lnTo>
                    <a:pt x="75" y="98"/>
                  </a:lnTo>
                  <a:lnTo>
                    <a:pt x="78" y="111"/>
                  </a:lnTo>
                  <a:lnTo>
                    <a:pt x="75" y="118"/>
                  </a:lnTo>
                  <a:lnTo>
                    <a:pt x="75" y="124"/>
                  </a:lnTo>
                  <a:lnTo>
                    <a:pt x="75" y="139"/>
                  </a:lnTo>
                  <a:lnTo>
                    <a:pt x="73" y="148"/>
                  </a:lnTo>
                  <a:lnTo>
                    <a:pt x="73" y="156"/>
                  </a:lnTo>
                  <a:lnTo>
                    <a:pt x="75" y="169"/>
                  </a:lnTo>
                  <a:lnTo>
                    <a:pt x="73" y="184"/>
                  </a:lnTo>
                  <a:lnTo>
                    <a:pt x="67" y="192"/>
                  </a:lnTo>
                  <a:lnTo>
                    <a:pt x="65" y="207"/>
                  </a:lnTo>
                  <a:lnTo>
                    <a:pt x="63" y="212"/>
                  </a:lnTo>
                  <a:lnTo>
                    <a:pt x="63" y="220"/>
                  </a:lnTo>
                  <a:lnTo>
                    <a:pt x="71" y="235"/>
                  </a:lnTo>
                  <a:lnTo>
                    <a:pt x="75" y="244"/>
                  </a:lnTo>
                  <a:lnTo>
                    <a:pt x="75" y="250"/>
                  </a:lnTo>
                  <a:lnTo>
                    <a:pt x="78" y="258"/>
                  </a:lnTo>
                  <a:lnTo>
                    <a:pt x="77" y="265"/>
                  </a:lnTo>
                  <a:lnTo>
                    <a:pt x="90" y="280"/>
                  </a:lnTo>
                  <a:lnTo>
                    <a:pt x="95" y="286"/>
                  </a:lnTo>
                  <a:lnTo>
                    <a:pt x="88" y="293"/>
                  </a:lnTo>
                  <a:lnTo>
                    <a:pt x="65" y="306"/>
                  </a:lnTo>
                  <a:lnTo>
                    <a:pt x="62" y="312"/>
                  </a:lnTo>
                  <a:lnTo>
                    <a:pt x="56" y="316"/>
                  </a:lnTo>
                  <a:lnTo>
                    <a:pt x="52" y="329"/>
                  </a:lnTo>
                  <a:lnTo>
                    <a:pt x="52" y="342"/>
                  </a:lnTo>
                  <a:lnTo>
                    <a:pt x="48" y="348"/>
                  </a:lnTo>
                  <a:lnTo>
                    <a:pt x="45" y="357"/>
                  </a:lnTo>
                  <a:lnTo>
                    <a:pt x="33" y="372"/>
                  </a:lnTo>
                  <a:lnTo>
                    <a:pt x="26" y="378"/>
                  </a:lnTo>
                  <a:lnTo>
                    <a:pt x="22" y="383"/>
                  </a:lnTo>
                  <a:lnTo>
                    <a:pt x="26" y="391"/>
                  </a:lnTo>
                  <a:lnTo>
                    <a:pt x="24" y="399"/>
                  </a:lnTo>
                  <a:lnTo>
                    <a:pt x="22" y="406"/>
                  </a:lnTo>
                  <a:lnTo>
                    <a:pt x="22" y="412"/>
                  </a:lnTo>
                  <a:lnTo>
                    <a:pt x="30" y="415"/>
                  </a:lnTo>
                  <a:lnTo>
                    <a:pt x="37" y="419"/>
                  </a:lnTo>
                  <a:lnTo>
                    <a:pt x="37" y="425"/>
                  </a:lnTo>
                  <a:lnTo>
                    <a:pt x="37" y="436"/>
                  </a:lnTo>
                  <a:lnTo>
                    <a:pt x="30" y="442"/>
                  </a:lnTo>
                  <a:lnTo>
                    <a:pt x="28" y="447"/>
                  </a:lnTo>
                  <a:lnTo>
                    <a:pt x="22" y="447"/>
                  </a:lnTo>
                  <a:lnTo>
                    <a:pt x="18" y="446"/>
                  </a:lnTo>
                  <a:lnTo>
                    <a:pt x="15" y="446"/>
                  </a:lnTo>
                  <a:lnTo>
                    <a:pt x="13" y="446"/>
                  </a:lnTo>
                  <a:lnTo>
                    <a:pt x="1" y="461"/>
                  </a:lnTo>
                  <a:lnTo>
                    <a:pt x="0" y="468"/>
                  </a:lnTo>
                  <a:lnTo>
                    <a:pt x="20" y="479"/>
                  </a:lnTo>
                  <a:lnTo>
                    <a:pt x="199" y="583"/>
                  </a:lnTo>
                  <a:lnTo>
                    <a:pt x="315" y="649"/>
                  </a:lnTo>
                  <a:lnTo>
                    <a:pt x="451" y="667"/>
                  </a:lnTo>
                  <a:lnTo>
                    <a:pt x="496" y="673"/>
                  </a:lnTo>
                  <a:lnTo>
                    <a:pt x="498" y="669"/>
                  </a:lnTo>
                  <a:lnTo>
                    <a:pt x="573" y="66"/>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4" name="Freeform 23">
              <a:extLst>
                <a:ext uri="{FF2B5EF4-FFF2-40B4-BE49-F238E27FC236}">
                  <a16:creationId xmlns:a16="http://schemas.microsoft.com/office/drawing/2014/main" id="{2DB12E88-7B11-E098-4F29-422B245682E4}"/>
                </a:ext>
              </a:extLst>
            </p:cNvPr>
            <p:cNvSpPr>
              <a:spLocks/>
            </p:cNvSpPr>
            <p:nvPr/>
          </p:nvSpPr>
          <p:spPr bwMode="auto">
            <a:xfrm>
              <a:off x="1201634" y="1409743"/>
              <a:ext cx="596170" cy="874835"/>
            </a:xfrm>
            <a:custGeom>
              <a:avLst/>
              <a:gdLst>
                <a:gd name="T0" fmla="*/ 100 w 506"/>
                <a:gd name="T1" fmla="*/ 267 h 818"/>
                <a:gd name="T2" fmla="*/ 100 w 506"/>
                <a:gd name="T3" fmla="*/ 287 h 818"/>
                <a:gd name="T4" fmla="*/ 100 w 506"/>
                <a:gd name="T5" fmla="*/ 314 h 818"/>
                <a:gd name="T6" fmla="*/ 104 w 506"/>
                <a:gd name="T7" fmla="*/ 331 h 818"/>
                <a:gd name="T8" fmla="*/ 121 w 506"/>
                <a:gd name="T9" fmla="*/ 348 h 818"/>
                <a:gd name="T10" fmla="*/ 119 w 506"/>
                <a:gd name="T11" fmla="*/ 368 h 818"/>
                <a:gd name="T12" fmla="*/ 93 w 506"/>
                <a:gd name="T13" fmla="*/ 408 h 818"/>
                <a:gd name="T14" fmla="*/ 79 w 506"/>
                <a:gd name="T15" fmla="*/ 427 h 818"/>
                <a:gd name="T16" fmla="*/ 70 w 506"/>
                <a:gd name="T17" fmla="*/ 440 h 818"/>
                <a:gd name="T18" fmla="*/ 49 w 506"/>
                <a:gd name="T19" fmla="*/ 460 h 818"/>
                <a:gd name="T20" fmla="*/ 38 w 506"/>
                <a:gd name="T21" fmla="*/ 489 h 818"/>
                <a:gd name="T22" fmla="*/ 47 w 506"/>
                <a:gd name="T23" fmla="*/ 494 h 818"/>
                <a:gd name="T24" fmla="*/ 59 w 506"/>
                <a:gd name="T25" fmla="*/ 505 h 818"/>
                <a:gd name="T26" fmla="*/ 53 w 506"/>
                <a:gd name="T27" fmla="*/ 522 h 818"/>
                <a:gd name="T28" fmla="*/ 44 w 506"/>
                <a:gd name="T29" fmla="*/ 539 h 818"/>
                <a:gd name="T30" fmla="*/ 0 w 506"/>
                <a:gd name="T31" fmla="*/ 735 h 818"/>
                <a:gd name="T32" fmla="*/ 232 w 506"/>
                <a:gd name="T33" fmla="*/ 780 h 818"/>
                <a:gd name="T34" fmla="*/ 375 w 506"/>
                <a:gd name="T35" fmla="*/ 804 h 818"/>
                <a:gd name="T36" fmla="*/ 506 w 506"/>
                <a:gd name="T37" fmla="*/ 551 h 818"/>
                <a:gd name="T38" fmla="*/ 495 w 506"/>
                <a:gd name="T39" fmla="*/ 537 h 818"/>
                <a:gd name="T40" fmla="*/ 484 w 506"/>
                <a:gd name="T41" fmla="*/ 522 h 818"/>
                <a:gd name="T42" fmla="*/ 472 w 506"/>
                <a:gd name="T43" fmla="*/ 541 h 818"/>
                <a:gd name="T44" fmla="*/ 453 w 506"/>
                <a:gd name="T45" fmla="*/ 539 h 818"/>
                <a:gd name="T46" fmla="*/ 433 w 506"/>
                <a:gd name="T47" fmla="*/ 536 h 818"/>
                <a:gd name="T48" fmla="*/ 414 w 506"/>
                <a:gd name="T49" fmla="*/ 532 h 818"/>
                <a:gd name="T50" fmla="*/ 401 w 506"/>
                <a:gd name="T51" fmla="*/ 537 h 818"/>
                <a:gd name="T52" fmla="*/ 380 w 506"/>
                <a:gd name="T53" fmla="*/ 532 h 818"/>
                <a:gd name="T54" fmla="*/ 371 w 506"/>
                <a:gd name="T55" fmla="*/ 543 h 818"/>
                <a:gd name="T56" fmla="*/ 361 w 506"/>
                <a:gd name="T57" fmla="*/ 537 h 818"/>
                <a:gd name="T58" fmla="*/ 359 w 506"/>
                <a:gd name="T59" fmla="*/ 522 h 818"/>
                <a:gd name="T60" fmla="*/ 358 w 506"/>
                <a:gd name="T61" fmla="*/ 509 h 818"/>
                <a:gd name="T62" fmla="*/ 346 w 506"/>
                <a:gd name="T63" fmla="*/ 490 h 818"/>
                <a:gd name="T64" fmla="*/ 333 w 506"/>
                <a:gd name="T65" fmla="*/ 487 h 818"/>
                <a:gd name="T66" fmla="*/ 335 w 506"/>
                <a:gd name="T67" fmla="*/ 470 h 818"/>
                <a:gd name="T68" fmla="*/ 333 w 506"/>
                <a:gd name="T69" fmla="*/ 455 h 818"/>
                <a:gd name="T70" fmla="*/ 322 w 506"/>
                <a:gd name="T71" fmla="*/ 436 h 818"/>
                <a:gd name="T72" fmla="*/ 320 w 506"/>
                <a:gd name="T73" fmla="*/ 402 h 818"/>
                <a:gd name="T74" fmla="*/ 311 w 506"/>
                <a:gd name="T75" fmla="*/ 391 h 818"/>
                <a:gd name="T76" fmla="*/ 277 w 506"/>
                <a:gd name="T77" fmla="*/ 406 h 818"/>
                <a:gd name="T78" fmla="*/ 262 w 506"/>
                <a:gd name="T79" fmla="*/ 395 h 818"/>
                <a:gd name="T80" fmla="*/ 269 w 506"/>
                <a:gd name="T81" fmla="*/ 381 h 818"/>
                <a:gd name="T82" fmla="*/ 271 w 506"/>
                <a:gd name="T83" fmla="*/ 366 h 818"/>
                <a:gd name="T84" fmla="*/ 281 w 506"/>
                <a:gd name="T85" fmla="*/ 351 h 818"/>
                <a:gd name="T86" fmla="*/ 281 w 506"/>
                <a:gd name="T87" fmla="*/ 338 h 818"/>
                <a:gd name="T88" fmla="*/ 284 w 506"/>
                <a:gd name="T89" fmla="*/ 325 h 818"/>
                <a:gd name="T90" fmla="*/ 292 w 506"/>
                <a:gd name="T91" fmla="*/ 302 h 818"/>
                <a:gd name="T92" fmla="*/ 294 w 506"/>
                <a:gd name="T93" fmla="*/ 280 h 818"/>
                <a:gd name="T94" fmla="*/ 277 w 506"/>
                <a:gd name="T95" fmla="*/ 276 h 818"/>
                <a:gd name="T96" fmla="*/ 273 w 506"/>
                <a:gd name="T97" fmla="*/ 270 h 818"/>
                <a:gd name="T98" fmla="*/ 262 w 506"/>
                <a:gd name="T99" fmla="*/ 257 h 818"/>
                <a:gd name="T100" fmla="*/ 262 w 506"/>
                <a:gd name="T101" fmla="*/ 246 h 818"/>
                <a:gd name="T102" fmla="*/ 249 w 506"/>
                <a:gd name="T103" fmla="*/ 225 h 818"/>
                <a:gd name="T104" fmla="*/ 241 w 506"/>
                <a:gd name="T105" fmla="*/ 212 h 818"/>
                <a:gd name="T106" fmla="*/ 228 w 506"/>
                <a:gd name="T107" fmla="*/ 199 h 818"/>
                <a:gd name="T108" fmla="*/ 215 w 506"/>
                <a:gd name="T109" fmla="*/ 180 h 818"/>
                <a:gd name="T110" fmla="*/ 218 w 506"/>
                <a:gd name="T111" fmla="*/ 171 h 818"/>
                <a:gd name="T112" fmla="*/ 220 w 506"/>
                <a:gd name="T113" fmla="*/ 158 h 818"/>
                <a:gd name="T114" fmla="*/ 215 w 506"/>
                <a:gd name="T115" fmla="*/ 139 h 818"/>
                <a:gd name="T116" fmla="*/ 222 w 506"/>
                <a:gd name="T117" fmla="*/ 17 h 818"/>
                <a:gd name="T118" fmla="*/ 207 w 506"/>
                <a:gd name="T119" fmla="*/ 11 h 818"/>
                <a:gd name="T120" fmla="*/ 153 w 506"/>
                <a:gd name="T121" fmla="*/ 4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6" h="818">
                  <a:moveTo>
                    <a:pt x="102" y="244"/>
                  </a:moveTo>
                  <a:lnTo>
                    <a:pt x="100" y="267"/>
                  </a:lnTo>
                  <a:lnTo>
                    <a:pt x="96" y="272"/>
                  </a:lnTo>
                  <a:lnTo>
                    <a:pt x="100" y="287"/>
                  </a:lnTo>
                  <a:lnTo>
                    <a:pt x="98" y="308"/>
                  </a:lnTo>
                  <a:lnTo>
                    <a:pt x="100" y="314"/>
                  </a:lnTo>
                  <a:lnTo>
                    <a:pt x="100" y="323"/>
                  </a:lnTo>
                  <a:lnTo>
                    <a:pt x="104" y="331"/>
                  </a:lnTo>
                  <a:lnTo>
                    <a:pt x="106" y="334"/>
                  </a:lnTo>
                  <a:lnTo>
                    <a:pt x="121" y="348"/>
                  </a:lnTo>
                  <a:lnTo>
                    <a:pt x="123" y="361"/>
                  </a:lnTo>
                  <a:lnTo>
                    <a:pt x="119" y="368"/>
                  </a:lnTo>
                  <a:lnTo>
                    <a:pt x="102" y="385"/>
                  </a:lnTo>
                  <a:lnTo>
                    <a:pt x="93" y="408"/>
                  </a:lnTo>
                  <a:lnTo>
                    <a:pt x="79" y="421"/>
                  </a:lnTo>
                  <a:lnTo>
                    <a:pt x="79" y="427"/>
                  </a:lnTo>
                  <a:lnTo>
                    <a:pt x="76" y="434"/>
                  </a:lnTo>
                  <a:lnTo>
                    <a:pt x="70" y="440"/>
                  </a:lnTo>
                  <a:lnTo>
                    <a:pt x="59" y="447"/>
                  </a:lnTo>
                  <a:lnTo>
                    <a:pt x="49" y="460"/>
                  </a:lnTo>
                  <a:lnTo>
                    <a:pt x="44" y="468"/>
                  </a:lnTo>
                  <a:lnTo>
                    <a:pt x="38" y="489"/>
                  </a:lnTo>
                  <a:lnTo>
                    <a:pt x="42" y="492"/>
                  </a:lnTo>
                  <a:lnTo>
                    <a:pt x="47" y="494"/>
                  </a:lnTo>
                  <a:lnTo>
                    <a:pt x="55" y="500"/>
                  </a:lnTo>
                  <a:lnTo>
                    <a:pt x="59" y="505"/>
                  </a:lnTo>
                  <a:lnTo>
                    <a:pt x="53" y="513"/>
                  </a:lnTo>
                  <a:lnTo>
                    <a:pt x="53" y="522"/>
                  </a:lnTo>
                  <a:lnTo>
                    <a:pt x="46" y="536"/>
                  </a:lnTo>
                  <a:lnTo>
                    <a:pt x="44" y="539"/>
                  </a:lnTo>
                  <a:lnTo>
                    <a:pt x="40" y="543"/>
                  </a:lnTo>
                  <a:lnTo>
                    <a:pt x="0" y="735"/>
                  </a:lnTo>
                  <a:lnTo>
                    <a:pt x="126" y="761"/>
                  </a:lnTo>
                  <a:lnTo>
                    <a:pt x="232" y="780"/>
                  </a:lnTo>
                  <a:lnTo>
                    <a:pt x="264" y="786"/>
                  </a:lnTo>
                  <a:lnTo>
                    <a:pt x="375" y="804"/>
                  </a:lnTo>
                  <a:lnTo>
                    <a:pt x="467" y="818"/>
                  </a:lnTo>
                  <a:lnTo>
                    <a:pt x="506" y="551"/>
                  </a:lnTo>
                  <a:lnTo>
                    <a:pt x="499" y="545"/>
                  </a:lnTo>
                  <a:lnTo>
                    <a:pt x="495" y="537"/>
                  </a:lnTo>
                  <a:lnTo>
                    <a:pt x="491" y="524"/>
                  </a:lnTo>
                  <a:lnTo>
                    <a:pt x="484" y="522"/>
                  </a:lnTo>
                  <a:lnTo>
                    <a:pt x="472" y="536"/>
                  </a:lnTo>
                  <a:lnTo>
                    <a:pt x="472" y="541"/>
                  </a:lnTo>
                  <a:lnTo>
                    <a:pt x="459" y="537"/>
                  </a:lnTo>
                  <a:lnTo>
                    <a:pt x="453" y="539"/>
                  </a:lnTo>
                  <a:lnTo>
                    <a:pt x="446" y="536"/>
                  </a:lnTo>
                  <a:lnTo>
                    <a:pt x="433" y="536"/>
                  </a:lnTo>
                  <a:lnTo>
                    <a:pt x="418" y="530"/>
                  </a:lnTo>
                  <a:lnTo>
                    <a:pt x="414" y="532"/>
                  </a:lnTo>
                  <a:lnTo>
                    <a:pt x="406" y="537"/>
                  </a:lnTo>
                  <a:lnTo>
                    <a:pt x="401" y="537"/>
                  </a:lnTo>
                  <a:lnTo>
                    <a:pt x="393" y="534"/>
                  </a:lnTo>
                  <a:lnTo>
                    <a:pt x="380" y="532"/>
                  </a:lnTo>
                  <a:lnTo>
                    <a:pt x="373" y="536"/>
                  </a:lnTo>
                  <a:lnTo>
                    <a:pt x="371" y="543"/>
                  </a:lnTo>
                  <a:lnTo>
                    <a:pt x="369" y="543"/>
                  </a:lnTo>
                  <a:lnTo>
                    <a:pt x="361" y="537"/>
                  </a:lnTo>
                  <a:lnTo>
                    <a:pt x="358" y="530"/>
                  </a:lnTo>
                  <a:lnTo>
                    <a:pt x="359" y="522"/>
                  </a:lnTo>
                  <a:lnTo>
                    <a:pt x="356" y="517"/>
                  </a:lnTo>
                  <a:lnTo>
                    <a:pt x="358" y="509"/>
                  </a:lnTo>
                  <a:lnTo>
                    <a:pt x="354" y="498"/>
                  </a:lnTo>
                  <a:lnTo>
                    <a:pt x="346" y="490"/>
                  </a:lnTo>
                  <a:lnTo>
                    <a:pt x="339" y="492"/>
                  </a:lnTo>
                  <a:lnTo>
                    <a:pt x="333" y="487"/>
                  </a:lnTo>
                  <a:lnTo>
                    <a:pt x="331" y="479"/>
                  </a:lnTo>
                  <a:lnTo>
                    <a:pt x="335" y="470"/>
                  </a:lnTo>
                  <a:lnTo>
                    <a:pt x="335" y="462"/>
                  </a:lnTo>
                  <a:lnTo>
                    <a:pt x="333" y="455"/>
                  </a:lnTo>
                  <a:lnTo>
                    <a:pt x="328" y="449"/>
                  </a:lnTo>
                  <a:lnTo>
                    <a:pt x="322" y="436"/>
                  </a:lnTo>
                  <a:lnTo>
                    <a:pt x="320" y="417"/>
                  </a:lnTo>
                  <a:lnTo>
                    <a:pt x="320" y="402"/>
                  </a:lnTo>
                  <a:lnTo>
                    <a:pt x="312" y="396"/>
                  </a:lnTo>
                  <a:lnTo>
                    <a:pt x="311" y="391"/>
                  </a:lnTo>
                  <a:lnTo>
                    <a:pt x="284" y="406"/>
                  </a:lnTo>
                  <a:lnTo>
                    <a:pt x="277" y="406"/>
                  </a:lnTo>
                  <a:lnTo>
                    <a:pt x="271" y="396"/>
                  </a:lnTo>
                  <a:lnTo>
                    <a:pt x="262" y="395"/>
                  </a:lnTo>
                  <a:lnTo>
                    <a:pt x="264" y="387"/>
                  </a:lnTo>
                  <a:lnTo>
                    <a:pt x="269" y="381"/>
                  </a:lnTo>
                  <a:lnTo>
                    <a:pt x="267" y="374"/>
                  </a:lnTo>
                  <a:lnTo>
                    <a:pt x="271" y="366"/>
                  </a:lnTo>
                  <a:lnTo>
                    <a:pt x="279" y="366"/>
                  </a:lnTo>
                  <a:lnTo>
                    <a:pt x="281" y="351"/>
                  </a:lnTo>
                  <a:lnTo>
                    <a:pt x="277" y="346"/>
                  </a:lnTo>
                  <a:lnTo>
                    <a:pt x="281" y="338"/>
                  </a:lnTo>
                  <a:lnTo>
                    <a:pt x="279" y="331"/>
                  </a:lnTo>
                  <a:lnTo>
                    <a:pt x="284" y="325"/>
                  </a:lnTo>
                  <a:lnTo>
                    <a:pt x="286" y="317"/>
                  </a:lnTo>
                  <a:lnTo>
                    <a:pt x="292" y="302"/>
                  </a:lnTo>
                  <a:lnTo>
                    <a:pt x="299" y="282"/>
                  </a:lnTo>
                  <a:lnTo>
                    <a:pt x="294" y="280"/>
                  </a:lnTo>
                  <a:lnTo>
                    <a:pt x="284" y="280"/>
                  </a:lnTo>
                  <a:lnTo>
                    <a:pt x="277" y="276"/>
                  </a:lnTo>
                  <a:lnTo>
                    <a:pt x="279" y="270"/>
                  </a:lnTo>
                  <a:lnTo>
                    <a:pt x="273" y="270"/>
                  </a:lnTo>
                  <a:lnTo>
                    <a:pt x="269" y="263"/>
                  </a:lnTo>
                  <a:lnTo>
                    <a:pt x="262" y="257"/>
                  </a:lnTo>
                  <a:lnTo>
                    <a:pt x="262" y="250"/>
                  </a:lnTo>
                  <a:lnTo>
                    <a:pt x="262" y="246"/>
                  </a:lnTo>
                  <a:lnTo>
                    <a:pt x="256" y="240"/>
                  </a:lnTo>
                  <a:lnTo>
                    <a:pt x="249" y="225"/>
                  </a:lnTo>
                  <a:lnTo>
                    <a:pt x="245" y="218"/>
                  </a:lnTo>
                  <a:lnTo>
                    <a:pt x="241" y="212"/>
                  </a:lnTo>
                  <a:lnTo>
                    <a:pt x="239" y="205"/>
                  </a:lnTo>
                  <a:lnTo>
                    <a:pt x="228" y="199"/>
                  </a:lnTo>
                  <a:lnTo>
                    <a:pt x="226" y="193"/>
                  </a:lnTo>
                  <a:lnTo>
                    <a:pt x="215" y="180"/>
                  </a:lnTo>
                  <a:lnTo>
                    <a:pt x="222" y="178"/>
                  </a:lnTo>
                  <a:lnTo>
                    <a:pt x="218" y="171"/>
                  </a:lnTo>
                  <a:lnTo>
                    <a:pt x="220" y="163"/>
                  </a:lnTo>
                  <a:lnTo>
                    <a:pt x="220" y="158"/>
                  </a:lnTo>
                  <a:lnTo>
                    <a:pt x="215" y="143"/>
                  </a:lnTo>
                  <a:lnTo>
                    <a:pt x="215" y="139"/>
                  </a:lnTo>
                  <a:lnTo>
                    <a:pt x="203" y="118"/>
                  </a:lnTo>
                  <a:lnTo>
                    <a:pt x="222" y="17"/>
                  </a:lnTo>
                  <a:lnTo>
                    <a:pt x="224" y="13"/>
                  </a:lnTo>
                  <a:lnTo>
                    <a:pt x="207" y="11"/>
                  </a:lnTo>
                  <a:lnTo>
                    <a:pt x="155" y="0"/>
                  </a:lnTo>
                  <a:lnTo>
                    <a:pt x="153" y="4"/>
                  </a:lnTo>
                  <a:lnTo>
                    <a:pt x="102" y="24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5" name="Freeform 24">
              <a:extLst>
                <a:ext uri="{FF2B5EF4-FFF2-40B4-BE49-F238E27FC236}">
                  <a16:creationId xmlns:a16="http://schemas.microsoft.com/office/drawing/2014/main" id="{C7C71ED9-F9BF-CEEA-DB27-878FCB10801D}"/>
                </a:ext>
              </a:extLst>
            </p:cNvPr>
            <p:cNvSpPr>
              <a:spLocks/>
            </p:cNvSpPr>
            <p:nvPr/>
          </p:nvSpPr>
          <p:spPr bwMode="auto">
            <a:xfrm>
              <a:off x="1364225" y="2243939"/>
              <a:ext cx="557289" cy="639549"/>
            </a:xfrm>
            <a:custGeom>
              <a:avLst/>
              <a:gdLst>
                <a:gd name="T0" fmla="*/ 314 w 473"/>
                <a:gd name="T1" fmla="*/ 145 h 598"/>
                <a:gd name="T2" fmla="*/ 329 w 473"/>
                <a:gd name="T3" fmla="*/ 38 h 598"/>
                <a:gd name="T4" fmla="*/ 237 w 473"/>
                <a:gd name="T5" fmla="*/ 24 h 598"/>
                <a:gd name="T6" fmla="*/ 126 w 473"/>
                <a:gd name="T7" fmla="*/ 6 h 598"/>
                <a:gd name="T8" fmla="*/ 94 w 473"/>
                <a:gd name="T9" fmla="*/ 0 h 598"/>
                <a:gd name="T10" fmla="*/ 0 w 473"/>
                <a:gd name="T11" fmla="*/ 532 h 598"/>
                <a:gd name="T12" fmla="*/ 77 w 473"/>
                <a:gd name="T13" fmla="*/ 547 h 598"/>
                <a:gd name="T14" fmla="*/ 191 w 473"/>
                <a:gd name="T15" fmla="*/ 566 h 598"/>
                <a:gd name="T16" fmla="*/ 302 w 473"/>
                <a:gd name="T17" fmla="*/ 583 h 598"/>
                <a:gd name="T18" fmla="*/ 419 w 473"/>
                <a:gd name="T19" fmla="*/ 598 h 598"/>
                <a:gd name="T20" fmla="*/ 473 w 473"/>
                <a:gd name="T21" fmla="*/ 167 h 598"/>
                <a:gd name="T22" fmla="*/ 314 w 473"/>
                <a:gd name="T23" fmla="*/ 14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3" h="598">
                  <a:moveTo>
                    <a:pt x="314" y="145"/>
                  </a:moveTo>
                  <a:lnTo>
                    <a:pt x="329" y="38"/>
                  </a:lnTo>
                  <a:lnTo>
                    <a:pt x="237" y="24"/>
                  </a:lnTo>
                  <a:lnTo>
                    <a:pt x="126" y="6"/>
                  </a:lnTo>
                  <a:lnTo>
                    <a:pt x="94" y="0"/>
                  </a:lnTo>
                  <a:lnTo>
                    <a:pt x="0" y="532"/>
                  </a:lnTo>
                  <a:lnTo>
                    <a:pt x="77" y="547"/>
                  </a:lnTo>
                  <a:lnTo>
                    <a:pt x="191" y="566"/>
                  </a:lnTo>
                  <a:lnTo>
                    <a:pt x="302" y="583"/>
                  </a:lnTo>
                  <a:lnTo>
                    <a:pt x="419" y="598"/>
                  </a:lnTo>
                  <a:lnTo>
                    <a:pt x="473" y="167"/>
                  </a:lnTo>
                  <a:lnTo>
                    <a:pt x="314" y="14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6" name="Freeform 25">
              <a:extLst>
                <a:ext uri="{FF2B5EF4-FFF2-40B4-BE49-F238E27FC236}">
                  <a16:creationId xmlns:a16="http://schemas.microsoft.com/office/drawing/2014/main" id="{F1DCAC8F-77A0-24B7-9A8A-A53D8F8A18F4}"/>
                </a:ext>
              </a:extLst>
            </p:cNvPr>
            <p:cNvSpPr>
              <a:spLocks/>
            </p:cNvSpPr>
            <p:nvPr/>
          </p:nvSpPr>
          <p:spPr bwMode="auto">
            <a:xfrm>
              <a:off x="1440808" y="1423645"/>
              <a:ext cx="1028570" cy="580728"/>
            </a:xfrm>
            <a:custGeom>
              <a:avLst/>
              <a:gdLst>
                <a:gd name="T0" fmla="*/ 12 w 873"/>
                <a:gd name="T1" fmla="*/ 126 h 543"/>
                <a:gd name="T2" fmla="*/ 17 w 873"/>
                <a:gd name="T3" fmla="*/ 145 h 543"/>
                <a:gd name="T4" fmla="*/ 15 w 873"/>
                <a:gd name="T5" fmla="*/ 158 h 543"/>
                <a:gd name="T6" fmla="*/ 12 w 873"/>
                <a:gd name="T7" fmla="*/ 167 h 543"/>
                <a:gd name="T8" fmla="*/ 25 w 873"/>
                <a:gd name="T9" fmla="*/ 186 h 543"/>
                <a:gd name="T10" fmla="*/ 38 w 873"/>
                <a:gd name="T11" fmla="*/ 199 h 543"/>
                <a:gd name="T12" fmla="*/ 46 w 873"/>
                <a:gd name="T13" fmla="*/ 212 h 543"/>
                <a:gd name="T14" fmla="*/ 59 w 873"/>
                <a:gd name="T15" fmla="*/ 233 h 543"/>
                <a:gd name="T16" fmla="*/ 59 w 873"/>
                <a:gd name="T17" fmla="*/ 244 h 543"/>
                <a:gd name="T18" fmla="*/ 70 w 873"/>
                <a:gd name="T19" fmla="*/ 257 h 543"/>
                <a:gd name="T20" fmla="*/ 74 w 873"/>
                <a:gd name="T21" fmla="*/ 263 h 543"/>
                <a:gd name="T22" fmla="*/ 91 w 873"/>
                <a:gd name="T23" fmla="*/ 267 h 543"/>
                <a:gd name="T24" fmla="*/ 89 w 873"/>
                <a:gd name="T25" fmla="*/ 289 h 543"/>
                <a:gd name="T26" fmla="*/ 81 w 873"/>
                <a:gd name="T27" fmla="*/ 312 h 543"/>
                <a:gd name="T28" fmla="*/ 78 w 873"/>
                <a:gd name="T29" fmla="*/ 325 h 543"/>
                <a:gd name="T30" fmla="*/ 78 w 873"/>
                <a:gd name="T31" fmla="*/ 338 h 543"/>
                <a:gd name="T32" fmla="*/ 68 w 873"/>
                <a:gd name="T33" fmla="*/ 353 h 543"/>
                <a:gd name="T34" fmla="*/ 66 w 873"/>
                <a:gd name="T35" fmla="*/ 368 h 543"/>
                <a:gd name="T36" fmla="*/ 59 w 873"/>
                <a:gd name="T37" fmla="*/ 382 h 543"/>
                <a:gd name="T38" fmla="*/ 74 w 873"/>
                <a:gd name="T39" fmla="*/ 393 h 543"/>
                <a:gd name="T40" fmla="*/ 108 w 873"/>
                <a:gd name="T41" fmla="*/ 378 h 543"/>
                <a:gd name="T42" fmla="*/ 117 w 873"/>
                <a:gd name="T43" fmla="*/ 389 h 543"/>
                <a:gd name="T44" fmla="*/ 119 w 873"/>
                <a:gd name="T45" fmla="*/ 423 h 543"/>
                <a:gd name="T46" fmla="*/ 130 w 873"/>
                <a:gd name="T47" fmla="*/ 442 h 543"/>
                <a:gd name="T48" fmla="*/ 132 w 873"/>
                <a:gd name="T49" fmla="*/ 457 h 543"/>
                <a:gd name="T50" fmla="*/ 130 w 873"/>
                <a:gd name="T51" fmla="*/ 474 h 543"/>
                <a:gd name="T52" fmla="*/ 143 w 873"/>
                <a:gd name="T53" fmla="*/ 477 h 543"/>
                <a:gd name="T54" fmla="*/ 155 w 873"/>
                <a:gd name="T55" fmla="*/ 496 h 543"/>
                <a:gd name="T56" fmla="*/ 156 w 873"/>
                <a:gd name="T57" fmla="*/ 509 h 543"/>
                <a:gd name="T58" fmla="*/ 158 w 873"/>
                <a:gd name="T59" fmla="*/ 524 h 543"/>
                <a:gd name="T60" fmla="*/ 168 w 873"/>
                <a:gd name="T61" fmla="*/ 530 h 543"/>
                <a:gd name="T62" fmla="*/ 177 w 873"/>
                <a:gd name="T63" fmla="*/ 519 h 543"/>
                <a:gd name="T64" fmla="*/ 198 w 873"/>
                <a:gd name="T65" fmla="*/ 524 h 543"/>
                <a:gd name="T66" fmla="*/ 211 w 873"/>
                <a:gd name="T67" fmla="*/ 519 h 543"/>
                <a:gd name="T68" fmla="*/ 230 w 873"/>
                <a:gd name="T69" fmla="*/ 523 h 543"/>
                <a:gd name="T70" fmla="*/ 250 w 873"/>
                <a:gd name="T71" fmla="*/ 526 h 543"/>
                <a:gd name="T72" fmla="*/ 269 w 873"/>
                <a:gd name="T73" fmla="*/ 528 h 543"/>
                <a:gd name="T74" fmla="*/ 281 w 873"/>
                <a:gd name="T75" fmla="*/ 509 h 543"/>
                <a:gd name="T76" fmla="*/ 292 w 873"/>
                <a:gd name="T77" fmla="*/ 524 h 543"/>
                <a:gd name="T78" fmla="*/ 303 w 873"/>
                <a:gd name="T79" fmla="*/ 538 h 543"/>
                <a:gd name="T80" fmla="*/ 316 w 873"/>
                <a:gd name="T81" fmla="*/ 485 h 543"/>
                <a:gd name="T82" fmla="*/ 591 w 873"/>
                <a:gd name="T83" fmla="*/ 521 h 543"/>
                <a:gd name="T84" fmla="*/ 841 w 873"/>
                <a:gd name="T85" fmla="*/ 543 h 543"/>
                <a:gd name="T86" fmla="*/ 850 w 873"/>
                <a:gd name="T87" fmla="*/ 442 h 543"/>
                <a:gd name="T88" fmla="*/ 873 w 873"/>
                <a:gd name="T89" fmla="*/ 117 h 543"/>
                <a:gd name="T90" fmla="*/ 683 w 873"/>
                <a:gd name="T91" fmla="*/ 101 h 543"/>
                <a:gd name="T92" fmla="*/ 469 w 873"/>
                <a:gd name="T93" fmla="*/ 75 h 543"/>
                <a:gd name="T94" fmla="*/ 125 w 873"/>
                <a:gd name="T95" fmla="*/ 21 h 543"/>
                <a:gd name="T96" fmla="*/ 19 w 873"/>
                <a:gd name="T97" fmla="*/ 4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3" h="543">
                  <a:moveTo>
                    <a:pt x="0" y="105"/>
                  </a:moveTo>
                  <a:lnTo>
                    <a:pt x="12" y="126"/>
                  </a:lnTo>
                  <a:lnTo>
                    <a:pt x="12" y="130"/>
                  </a:lnTo>
                  <a:lnTo>
                    <a:pt x="17" y="145"/>
                  </a:lnTo>
                  <a:lnTo>
                    <a:pt x="17" y="150"/>
                  </a:lnTo>
                  <a:lnTo>
                    <a:pt x="15" y="158"/>
                  </a:lnTo>
                  <a:lnTo>
                    <a:pt x="19" y="165"/>
                  </a:lnTo>
                  <a:lnTo>
                    <a:pt x="12" y="167"/>
                  </a:lnTo>
                  <a:lnTo>
                    <a:pt x="23" y="180"/>
                  </a:lnTo>
                  <a:lnTo>
                    <a:pt x="25" y="186"/>
                  </a:lnTo>
                  <a:lnTo>
                    <a:pt x="36" y="192"/>
                  </a:lnTo>
                  <a:lnTo>
                    <a:pt x="38" y="199"/>
                  </a:lnTo>
                  <a:lnTo>
                    <a:pt x="42" y="205"/>
                  </a:lnTo>
                  <a:lnTo>
                    <a:pt x="46" y="212"/>
                  </a:lnTo>
                  <a:lnTo>
                    <a:pt x="53" y="227"/>
                  </a:lnTo>
                  <a:lnTo>
                    <a:pt x="59" y="233"/>
                  </a:lnTo>
                  <a:lnTo>
                    <a:pt x="59" y="237"/>
                  </a:lnTo>
                  <a:lnTo>
                    <a:pt x="59" y="244"/>
                  </a:lnTo>
                  <a:lnTo>
                    <a:pt x="66" y="250"/>
                  </a:lnTo>
                  <a:lnTo>
                    <a:pt x="70" y="257"/>
                  </a:lnTo>
                  <a:lnTo>
                    <a:pt x="76" y="257"/>
                  </a:lnTo>
                  <a:lnTo>
                    <a:pt x="74" y="263"/>
                  </a:lnTo>
                  <a:lnTo>
                    <a:pt x="81" y="267"/>
                  </a:lnTo>
                  <a:lnTo>
                    <a:pt x="91" y="267"/>
                  </a:lnTo>
                  <a:lnTo>
                    <a:pt x="96" y="269"/>
                  </a:lnTo>
                  <a:lnTo>
                    <a:pt x="89" y="289"/>
                  </a:lnTo>
                  <a:lnTo>
                    <a:pt x="83" y="304"/>
                  </a:lnTo>
                  <a:lnTo>
                    <a:pt x="81" y="312"/>
                  </a:lnTo>
                  <a:lnTo>
                    <a:pt x="76" y="318"/>
                  </a:lnTo>
                  <a:lnTo>
                    <a:pt x="78" y="325"/>
                  </a:lnTo>
                  <a:lnTo>
                    <a:pt x="74" y="333"/>
                  </a:lnTo>
                  <a:lnTo>
                    <a:pt x="78" y="338"/>
                  </a:lnTo>
                  <a:lnTo>
                    <a:pt x="76" y="353"/>
                  </a:lnTo>
                  <a:lnTo>
                    <a:pt x="68" y="353"/>
                  </a:lnTo>
                  <a:lnTo>
                    <a:pt x="64" y="361"/>
                  </a:lnTo>
                  <a:lnTo>
                    <a:pt x="66" y="368"/>
                  </a:lnTo>
                  <a:lnTo>
                    <a:pt x="61" y="374"/>
                  </a:lnTo>
                  <a:lnTo>
                    <a:pt x="59" y="382"/>
                  </a:lnTo>
                  <a:lnTo>
                    <a:pt x="68" y="383"/>
                  </a:lnTo>
                  <a:lnTo>
                    <a:pt x="74" y="393"/>
                  </a:lnTo>
                  <a:lnTo>
                    <a:pt x="81" y="393"/>
                  </a:lnTo>
                  <a:lnTo>
                    <a:pt x="108" y="378"/>
                  </a:lnTo>
                  <a:lnTo>
                    <a:pt x="109" y="383"/>
                  </a:lnTo>
                  <a:lnTo>
                    <a:pt x="117" y="389"/>
                  </a:lnTo>
                  <a:lnTo>
                    <a:pt x="117" y="404"/>
                  </a:lnTo>
                  <a:lnTo>
                    <a:pt x="119" y="423"/>
                  </a:lnTo>
                  <a:lnTo>
                    <a:pt x="125" y="436"/>
                  </a:lnTo>
                  <a:lnTo>
                    <a:pt x="130" y="442"/>
                  </a:lnTo>
                  <a:lnTo>
                    <a:pt x="132" y="449"/>
                  </a:lnTo>
                  <a:lnTo>
                    <a:pt x="132" y="457"/>
                  </a:lnTo>
                  <a:lnTo>
                    <a:pt x="128" y="466"/>
                  </a:lnTo>
                  <a:lnTo>
                    <a:pt x="130" y="474"/>
                  </a:lnTo>
                  <a:lnTo>
                    <a:pt x="136" y="479"/>
                  </a:lnTo>
                  <a:lnTo>
                    <a:pt x="143" y="477"/>
                  </a:lnTo>
                  <a:lnTo>
                    <a:pt x="151" y="485"/>
                  </a:lnTo>
                  <a:lnTo>
                    <a:pt x="155" y="496"/>
                  </a:lnTo>
                  <a:lnTo>
                    <a:pt x="153" y="504"/>
                  </a:lnTo>
                  <a:lnTo>
                    <a:pt x="156" y="509"/>
                  </a:lnTo>
                  <a:lnTo>
                    <a:pt x="155" y="517"/>
                  </a:lnTo>
                  <a:lnTo>
                    <a:pt x="158" y="524"/>
                  </a:lnTo>
                  <a:lnTo>
                    <a:pt x="166" y="530"/>
                  </a:lnTo>
                  <a:lnTo>
                    <a:pt x="168" y="530"/>
                  </a:lnTo>
                  <a:lnTo>
                    <a:pt x="170" y="523"/>
                  </a:lnTo>
                  <a:lnTo>
                    <a:pt x="177" y="519"/>
                  </a:lnTo>
                  <a:lnTo>
                    <a:pt x="190" y="521"/>
                  </a:lnTo>
                  <a:lnTo>
                    <a:pt x="198" y="524"/>
                  </a:lnTo>
                  <a:lnTo>
                    <a:pt x="203" y="524"/>
                  </a:lnTo>
                  <a:lnTo>
                    <a:pt x="211" y="519"/>
                  </a:lnTo>
                  <a:lnTo>
                    <a:pt x="215" y="517"/>
                  </a:lnTo>
                  <a:lnTo>
                    <a:pt x="230" y="523"/>
                  </a:lnTo>
                  <a:lnTo>
                    <a:pt x="243" y="523"/>
                  </a:lnTo>
                  <a:lnTo>
                    <a:pt x="250" y="526"/>
                  </a:lnTo>
                  <a:lnTo>
                    <a:pt x="256" y="524"/>
                  </a:lnTo>
                  <a:lnTo>
                    <a:pt x="269" y="528"/>
                  </a:lnTo>
                  <a:lnTo>
                    <a:pt x="269" y="523"/>
                  </a:lnTo>
                  <a:lnTo>
                    <a:pt x="281" y="509"/>
                  </a:lnTo>
                  <a:lnTo>
                    <a:pt x="288" y="511"/>
                  </a:lnTo>
                  <a:lnTo>
                    <a:pt x="292" y="524"/>
                  </a:lnTo>
                  <a:lnTo>
                    <a:pt x="296" y="532"/>
                  </a:lnTo>
                  <a:lnTo>
                    <a:pt x="303" y="538"/>
                  </a:lnTo>
                  <a:lnTo>
                    <a:pt x="311" y="491"/>
                  </a:lnTo>
                  <a:lnTo>
                    <a:pt x="316" y="485"/>
                  </a:lnTo>
                  <a:lnTo>
                    <a:pt x="455" y="506"/>
                  </a:lnTo>
                  <a:lnTo>
                    <a:pt x="591" y="521"/>
                  </a:lnTo>
                  <a:lnTo>
                    <a:pt x="739" y="536"/>
                  </a:lnTo>
                  <a:lnTo>
                    <a:pt x="841" y="543"/>
                  </a:lnTo>
                  <a:lnTo>
                    <a:pt x="844" y="536"/>
                  </a:lnTo>
                  <a:lnTo>
                    <a:pt x="850" y="442"/>
                  </a:lnTo>
                  <a:lnTo>
                    <a:pt x="873" y="120"/>
                  </a:lnTo>
                  <a:lnTo>
                    <a:pt x="873" y="117"/>
                  </a:lnTo>
                  <a:lnTo>
                    <a:pt x="822" y="113"/>
                  </a:lnTo>
                  <a:lnTo>
                    <a:pt x="683" y="101"/>
                  </a:lnTo>
                  <a:lnTo>
                    <a:pt x="572" y="88"/>
                  </a:lnTo>
                  <a:lnTo>
                    <a:pt x="469" y="75"/>
                  </a:lnTo>
                  <a:lnTo>
                    <a:pt x="307" y="53"/>
                  </a:lnTo>
                  <a:lnTo>
                    <a:pt x="125" y="21"/>
                  </a:lnTo>
                  <a:lnTo>
                    <a:pt x="21" y="0"/>
                  </a:lnTo>
                  <a:lnTo>
                    <a:pt x="19" y="4"/>
                  </a:lnTo>
                  <a:lnTo>
                    <a:pt x="0" y="10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7" name="Freeform 26">
              <a:extLst>
                <a:ext uri="{FF2B5EF4-FFF2-40B4-BE49-F238E27FC236}">
                  <a16:creationId xmlns:a16="http://schemas.microsoft.com/office/drawing/2014/main" id="{111B12C8-E02D-0742-97FB-E4A64E90706F}"/>
                </a:ext>
              </a:extLst>
            </p:cNvPr>
            <p:cNvSpPr>
              <a:spLocks/>
            </p:cNvSpPr>
            <p:nvPr/>
          </p:nvSpPr>
          <p:spPr bwMode="auto">
            <a:xfrm>
              <a:off x="1734181" y="1942344"/>
              <a:ext cx="697495" cy="522977"/>
            </a:xfrm>
            <a:custGeom>
              <a:avLst/>
              <a:gdLst>
                <a:gd name="T0" fmla="*/ 159 w 592"/>
                <a:gd name="T1" fmla="*/ 449 h 489"/>
                <a:gd name="T2" fmla="*/ 236 w 592"/>
                <a:gd name="T3" fmla="*/ 459 h 489"/>
                <a:gd name="T4" fmla="*/ 366 w 592"/>
                <a:gd name="T5" fmla="*/ 472 h 489"/>
                <a:gd name="T6" fmla="*/ 436 w 592"/>
                <a:gd name="T7" fmla="*/ 479 h 489"/>
                <a:gd name="T8" fmla="*/ 562 w 592"/>
                <a:gd name="T9" fmla="*/ 489 h 489"/>
                <a:gd name="T10" fmla="*/ 577 w 592"/>
                <a:gd name="T11" fmla="*/ 273 h 489"/>
                <a:gd name="T12" fmla="*/ 592 w 592"/>
                <a:gd name="T13" fmla="*/ 58 h 489"/>
                <a:gd name="T14" fmla="*/ 490 w 592"/>
                <a:gd name="T15" fmla="*/ 51 h 489"/>
                <a:gd name="T16" fmla="*/ 342 w 592"/>
                <a:gd name="T17" fmla="*/ 36 h 489"/>
                <a:gd name="T18" fmla="*/ 206 w 592"/>
                <a:gd name="T19" fmla="*/ 21 h 489"/>
                <a:gd name="T20" fmla="*/ 67 w 592"/>
                <a:gd name="T21" fmla="*/ 0 h 489"/>
                <a:gd name="T22" fmla="*/ 62 w 592"/>
                <a:gd name="T23" fmla="*/ 6 h 489"/>
                <a:gd name="T24" fmla="*/ 54 w 592"/>
                <a:gd name="T25" fmla="*/ 53 h 489"/>
                <a:gd name="T26" fmla="*/ 15 w 592"/>
                <a:gd name="T27" fmla="*/ 320 h 489"/>
                <a:gd name="T28" fmla="*/ 0 w 592"/>
                <a:gd name="T29" fmla="*/ 427 h 489"/>
                <a:gd name="T30" fmla="*/ 159 w 592"/>
                <a:gd name="T31" fmla="*/ 44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2" h="489">
                  <a:moveTo>
                    <a:pt x="159" y="449"/>
                  </a:moveTo>
                  <a:lnTo>
                    <a:pt x="236" y="459"/>
                  </a:lnTo>
                  <a:lnTo>
                    <a:pt x="366" y="472"/>
                  </a:lnTo>
                  <a:lnTo>
                    <a:pt x="436" y="479"/>
                  </a:lnTo>
                  <a:lnTo>
                    <a:pt x="562" y="489"/>
                  </a:lnTo>
                  <a:lnTo>
                    <a:pt x="577" y="273"/>
                  </a:lnTo>
                  <a:lnTo>
                    <a:pt x="592" y="58"/>
                  </a:lnTo>
                  <a:lnTo>
                    <a:pt x="490" y="51"/>
                  </a:lnTo>
                  <a:lnTo>
                    <a:pt x="342" y="36"/>
                  </a:lnTo>
                  <a:lnTo>
                    <a:pt x="206" y="21"/>
                  </a:lnTo>
                  <a:lnTo>
                    <a:pt x="67" y="0"/>
                  </a:lnTo>
                  <a:lnTo>
                    <a:pt x="62" y="6"/>
                  </a:lnTo>
                  <a:lnTo>
                    <a:pt x="54" y="53"/>
                  </a:lnTo>
                  <a:lnTo>
                    <a:pt x="15" y="320"/>
                  </a:lnTo>
                  <a:lnTo>
                    <a:pt x="0" y="427"/>
                  </a:lnTo>
                  <a:lnTo>
                    <a:pt x="159" y="44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8" name="Freeform 27">
              <a:extLst>
                <a:ext uri="{FF2B5EF4-FFF2-40B4-BE49-F238E27FC236}">
                  <a16:creationId xmlns:a16="http://schemas.microsoft.com/office/drawing/2014/main" id="{14753B8A-05CC-F93C-3A14-F68CD01556F4}"/>
                </a:ext>
              </a:extLst>
            </p:cNvPr>
            <p:cNvSpPr>
              <a:spLocks/>
            </p:cNvSpPr>
            <p:nvPr/>
          </p:nvSpPr>
          <p:spPr bwMode="auto">
            <a:xfrm>
              <a:off x="1767170" y="2883488"/>
              <a:ext cx="692783" cy="657731"/>
            </a:xfrm>
            <a:custGeom>
              <a:avLst/>
              <a:gdLst>
                <a:gd name="T0" fmla="*/ 227 w 588"/>
                <a:gd name="T1" fmla="*/ 577 h 615"/>
                <a:gd name="T2" fmla="*/ 223 w 588"/>
                <a:gd name="T3" fmla="*/ 564 h 615"/>
                <a:gd name="T4" fmla="*/ 223 w 588"/>
                <a:gd name="T5" fmla="*/ 560 h 615"/>
                <a:gd name="T6" fmla="*/ 293 w 588"/>
                <a:gd name="T7" fmla="*/ 568 h 615"/>
                <a:gd name="T8" fmla="*/ 381 w 588"/>
                <a:gd name="T9" fmla="*/ 575 h 615"/>
                <a:gd name="T10" fmla="*/ 460 w 588"/>
                <a:gd name="T11" fmla="*/ 581 h 615"/>
                <a:gd name="T12" fmla="*/ 539 w 588"/>
                <a:gd name="T13" fmla="*/ 586 h 615"/>
                <a:gd name="T14" fmla="*/ 543 w 588"/>
                <a:gd name="T15" fmla="*/ 586 h 615"/>
                <a:gd name="T16" fmla="*/ 549 w 588"/>
                <a:gd name="T17" fmla="*/ 579 h 615"/>
                <a:gd name="T18" fmla="*/ 556 w 588"/>
                <a:gd name="T19" fmla="*/ 468 h 615"/>
                <a:gd name="T20" fmla="*/ 566 w 588"/>
                <a:gd name="T21" fmla="*/ 370 h 615"/>
                <a:gd name="T22" fmla="*/ 581 w 588"/>
                <a:gd name="T23" fmla="*/ 109 h 615"/>
                <a:gd name="T24" fmla="*/ 583 w 588"/>
                <a:gd name="T25" fmla="*/ 103 h 615"/>
                <a:gd name="T26" fmla="*/ 586 w 588"/>
                <a:gd name="T27" fmla="*/ 101 h 615"/>
                <a:gd name="T28" fmla="*/ 588 w 588"/>
                <a:gd name="T29" fmla="*/ 47 h 615"/>
                <a:gd name="T30" fmla="*/ 494 w 588"/>
                <a:gd name="T31" fmla="*/ 41 h 615"/>
                <a:gd name="T32" fmla="*/ 342 w 588"/>
                <a:gd name="T33" fmla="*/ 28 h 615"/>
                <a:gd name="T34" fmla="*/ 218 w 588"/>
                <a:gd name="T35" fmla="*/ 15 h 615"/>
                <a:gd name="T36" fmla="*/ 77 w 588"/>
                <a:gd name="T37" fmla="*/ 0 h 615"/>
                <a:gd name="T38" fmla="*/ 2 w 588"/>
                <a:gd name="T39" fmla="*/ 603 h 615"/>
                <a:gd name="T40" fmla="*/ 0 w 588"/>
                <a:gd name="T41" fmla="*/ 607 h 615"/>
                <a:gd name="T42" fmla="*/ 71 w 588"/>
                <a:gd name="T43" fmla="*/ 615 h 615"/>
                <a:gd name="T44" fmla="*/ 77 w 588"/>
                <a:gd name="T45" fmla="*/ 613 h 615"/>
                <a:gd name="T46" fmla="*/ 81 w 588"/>
                <a:gd name="T47" fmla="*/ 577 h 615"/>
                <a:gd name="T48" fmla="*/ 84 w 588"/>
                <a:gd name="T49" fmla="*/ 568 h 615"/>
                <a:gd name="T50" fmla="*/ 231 w 588"/>
                <a:gd name="T51" fmla="*/ 584 h 615"/>
                <a:gd name="T52" fmla="*/ 233 w 588"/>
                <a:gd name="T53" fmla="*/ 584 h 615"/>
                <a:gd name="T54" fmla="*/ 233 w 588"/>
                <a:gd name="T55" fmla="*/ 581 h 615"/>
                <a:gd name="T56" fmla="*/ 227 w 588"/>
                <a:gd name="T57" fmla="*/ 577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8" h="615">
                  <a:moveTo>
                    <a:pt x="227" y="577"/>
                  </a:moveTo>
                  <a:lnTo>
                    <a:pt x="223" y="564"/>
                  </a:lnTo>
                  <a:lnTo>
                    <a:pt x="223" y="560"/>
                  </a:lnTo>
                  <a:lnTo>
                    <a:pt x="293" y="568"/>
                  </a:lnTo>
                  <a:lnTo>
                    <a:pt x="381" y="575"/>
                  </a:lnTo>
                  <a:lnTo>
                    <a:pt x="460" y="581"/>
                  </a:lnTo>
                  <a:lnTo>
                    <a:pt x="539" y="586"/>
                  </a:lnTo>
                  <a:lnTo>
                    <a:pt x="543" y="586"/>
                  </a:lnTo>
                  <a:lnTo>
                    <a:pt x="549" y="579"/>
                  </a:lnTo>
                  <a:lnTo>
                    <a:pt x="556" y="468"/>
                  </a:lnTo>
                  <a:lnTo>
                    <a:pt x="566" y="370"/>
                  </a:lnTo>
                  <a:lnTo>
                    <a:pt x="581" y="109"/>
                  </a:lnTo>
                  <a:lnTo>
                    <a:pt x="583" y="103"/>
                  </a:lnTo>
                  <a:lnTo>
                    <a:pt x="586" y="101"/>
                  </a:lnTo>
                  <a:lnTo>
                    <a:pt x="588" y="47"/>
                  </a:lnTo>
                  <a:lnTo>
                    <a:pt x="494" y="41"/>
                  </a:lnTo>
                  <a:lnTo>
                    <a:pt x="342" y="28"/>
                  </a:lnTo>
                  <a:lnTo>
                    <a:pt x="218" y="15"/>
                  </a:lnTo>
                  <a:lnTo>
                    <a:pt x="77" y="0"/>
                  </a:lnTo>
                  <a:lnTo>
                    <a:pt x="2" y="603"/>
                  </a:lnTo>
                  <a:lnTo>
                    <a:pt x="0" y="607"/>
                  </a:lnTo>
                  <a:lnTo>
                    <a:pt x="71" y="615"/>
                  </a:lnTo>
                  <a:lnTo>
                    <a:pt x="77" y="613"/>
                  </a:lnTo>
                  <a:lnTo>
                    <a:pt x="81" y="577"/>
                  </a:lnTo>
                  <a:lnTo>
                    <a:pt x="84" y="568"/>
                  </a:lnTo>
                  <a:lnTo>
                    <a:pt x="231" y="584"/>
                  </a:lnTo>
                  <a:lnTo>
                    <a:pt x="233" y="584"/>
                  </a:lnTo>
                  <a:lnTo>
                    <a:pt x="233" y="581"/>
                  </a:lnTo>
                  <a:lnTo>
                    <a:pt x="227" y="577"/>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9" name="Freeform 28">
              <a:extLst>
                <a:ext uri="{FF2B5EF4-FFF2-40B4-BE49-F238E27FC236}">
                  <a16:creationId xmlns:a16="http://schemas.microsoft.com/office/drawing/2014/main" id="{1A7E160A-9B4C-6B5B-1ACC-2495B39F562D}"/>
                </a:ext>
              </a:extLst>
            </p:cNvPr>
            <p:cNvSpPr>
              <a:spLocks/>
            </p:cNvSpPr>
            <p:nvPr/>
          </p:nvSpPr>
          <p:spPr bwMode="auto">
            <a:xfrm>
              <a:off x="1857892" y="2422541"/>
              <a:ext cx="725772" cy="516560"/>
            </a:xfrm>
            <a:custGeom>
              <a:avLst/>
              <a:gdLst>
                <a:gd name="T0" fmla="*/ 611 w 616"/>
                <a:gd name="T1" fmla="*/ 158 h 483"/>
                <a:gd name="T2" fmla="*/ 616 w 616"/>
                <a:gd name="T3" fmla="*/ 53 h 483"/>
                <a:gd name="T4" fmla="*/ 609 w 616"/>
                <a:gd name="T5" fmla="*/ 49 h 483"/>
                <a:gd name="T6" fmla="*/ 530 w 616"/>
                <a:gd name="T7" fmla="*/ 45 h 483"/>
                <a:gd name="T8" fmla="*/ 457 w 616"/>
                <a:gd name="T9" fmla="*/ 40 h 483"/>
                <a:gd name="T10" fmla="*/ 331 w 616"/>
                <a:gd name="T11" fmla="*/ 30 h 483"/>
                <a:gd name="T12" fmla="*/ 261 w 616"/>
                <a:gd name="T13" fmla="*/ 23 h 483"/>
                <a:gd name="T14" fmla="*/ 131 w 616"/>
                <a:gd name="T15" fmla="*/ 10 h 483"/>
                <a:gd name="T16" fmla="*/ 54 w 616"/>
                <a:gd name="T17" fmla="*/ 0 h 483"/>
                <a:gd name="T18" fmla="*/ 0 w 616"/>
                <a:gd name="T19" fmla="*/ 431 h 483"/>
                <a:gd name="T20" fmla="*/ 141 w 616"/>
                <a:gd name="T21" fmla="*/ 446 h 483"/>
                <a:gd name="T22" fmla="*/ 265 w 616"/>
                <a:gd name="T23" fmla="*/ 459 h 483"/>
                <a:gd name="T24" fmla="*/ 417 w 616"/>
                <a:gd name="T25" fmla="*/ 472 h 483"/>
                <a:gd name="T26" fmla="*/ 511 w 616"/>
                <a:gd name="T27" fmla="*/ 478 h 483"/>
                <a:gd name="T28" fmla="*/ 596 w 616"/>
                <a:gd name="T29" fmla="*/ 483 h 483"/>
                <a:gd name="T30" fmla="*/ 611 w 616"/>
                <a:gd name="T31" fmla="*/ 158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6" h="483">
                  <a:moveTo>
                    <a:pt x="611" y="158"/>
                  </a:moveTo>
                  <a:lnTo>
                    <a:pt x="616" y="53"/>
                  </a:lnTo>
                  <a:lnTo>
                    <a:pt x="609" y="49"/>
                  </a:lnTo>
                  <a:lnTo>
                    <a:pt x="530" y="45"/>
                  </a:lnTo>
                  <a:lnTo>
                    <a:pt x="457" y="40"/>
                  </a:lnTo>
                  <a:lnTo>
                    <a:pt x="331" y="30"/>
                  </a:lnTo>
                  <a:lnTo>
                    <a:pt x="261" y="23"/>
                  </a:lnTo>
                  <a:lnTo>
                    <a:pt x="131" y="10"/>
                  </a:lnTo>
                  <a:lnTo>
                    <a:pt x="54" y="0"/>
                  </a:lnTo>
                  <a:lnTo>
                    <a:pt x="0" y="431"/>
                  </a:lnTo>
                  <a:lnTo>
                    <a:pt x="141" y="446"/>
                  </a:lnTo>
                  <a:lnTo>
                    <a:pt x="265" y="459"/>
                  </a:lnTo>
                  <a:lnTo>
                    <a:pt x="417" y="472"/>
                  </a:lnTo>
                  <a:lnTo>
                    <a:pt x="511" y="478"/>
                  </a:lnTo>
                  <a:lnTo>
                    <a:pt x="596" y="483"/>
                  </a:lnTo>
                  <a:lnTo>
                    <a:pt x="611" y="15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0" name="Freeform 29">
              <a:extLst>
                <a:ext uri="{FF2B5EF4-FFF2-40B4-BE49-F238E27FC236}">
                  <a16:creationId xmlns:a16="http://schemas.microsoft.com/office/drawing/2014/main" id="{8F9FF9EC-2965-B0B2-5335-8A3714D267B3}"/>
                </a:ext>
              </a:extLst>
            </p:cNvPr>
            <p:cNvSpPr>
              <a:spLocks/>
            </p:cNvSpPr>
            <p:nvPr/>
          </p:nvSpPr>
          <p:spPr bwMode="auto">
            <a:xfrm>
              <a:off x="2396329" y="2234313"/>
              <a:ext cx="828276" cy="368971"/>
            </a:xfrm>
            <a:custGeom>
              <a:avLst/>
              <a:gdLst>
                <a:gd name="T0" fmla="*/ 565 w 703"/>
                <a:gd name="T1" fmla="*/ 345 h 345"/>
                <a:gd name="T2" fmla="*/ 695 w 703"/>
                <a:gd name="T3" fmla="*/ 338 h 345"/>
                <a:gd name="T4" fmla="*/ 690 w 703"/>
                <a:gd name="T5" fmla="*/ 325 h 345"/>
                <a:gd name="T6" fmla="*/ 682 w 703"/>
                <a:gd name="T7" fmla="*/ 314 h 345"/>
                <a:gd name="T8" fmla="*/ 671 w 703"/>
                <a:gd name="T9" fmla="*/ 293 h 345"/>
                <a:gd name="T10" fmla="*/ 665 w 703"/>
                <a:gd name="T11" fmla="*/ 280 h 345"/>
                <a:gd name="T12" fmla="*/ 656 w 703"/>
                <a:gd name="T13" fmla="*/ 268 h 345"/>
                <a:gd name="T14" fmla="*/ 656 w 703"/>
                <a:gd name="T15" fmla="*/ 233 h 345"/>
                <a:gd name="T16" fmla="*/ 658 w 703"/>
                <a:gd name="T17" fmla="*/ 216 h 345"/>
                <a:gd name="T18" fmla="*/ 654 w 703"/>
                <a:gd name="T19" fmla="*/ 201 h 345"/>
                <a:gd name="T20" fmla="*/ 652 w 703"/>
                <a:gd name="T21" fmla="*/ 188 h 345"/>
                <a:gd name="T22" fmla="*/ 644 w 703"/>
                <a:gd name="T23" fmla="*/ 176 h 345"/>
                <a:gd name="T24" fmla="*/ 639 w 703"/>
                <a:gd name="T25" fmla="*/ 174 h 345"/>
                <a:gd name="T26" fmla="*/ 637 w 703"/>
                <a:gd name="T27" fmla="*/ 159 h 345"/>
                <a:gd name="T28" fmla="*/ 637 w 703"/>
                <a:gd name="T29" fmla="*/ 146 h 345"/>
                <a:gd name="T30" fmla="*/ 633 w 703"/>
                <a:gd name="T31" fmla="*/ 133 h 345"/>
                <a:gd name="T32" fmla="*/ 624 w 703"/>
                <a:gd name="T33" fmla="*/ 114 h 345"/>
                <a:gd name="T34" fmla="*/ 618 w 703"/>
                <a:gd name="T35" fmla="*/ 101 h 345"/>
                <a:gd name="T36" fmla="*/ 612 w 703"/>
                <a:gd name="T37" fmla="*/ 86 h 345"/>
                <a:gd name="T38" fmla="*/ 612 w 703"/>
                <a:gd name="T39" fmla="*/ 75 h 345"/>
                <a:gd name="T40" fmla="*/ 599 w 703"/>
                <a:gd name="T41" fmla="*/ 71 h 345"/>
                <a:gd name="T42" fmla="*/ 590 w 703"/>
                <a:gd name="T43" fmla="*/ 58 h 345"/>
                <a:gd name="T44" fmla="*/ 575 w 703"/>
                <a:gd name="T45" fmla="*/ 48 h 345"/>
                <a:gd name="T46" fmla="*/ 567 w 703"/>
                <a:gd name="T47" fmla="*/ 47 h 345"/>
                <a:gd name="T48" fmla="*/ 554 w 703"/>
                <a:gd name="T49" fmla="*/ 43 h 345"/>
                <a:gd name="T50" fmla="*/ 513 w 703"/>
                <a:gd name="T51" fmla="*/ 37 h 345"/>
                <a:gd name="T52" fmla="*/ 492 w 703"/>
                <a:gd name="T53" fmla="*/ 41 h 345"/>
                <a:gd name="T54" fmla="*/ 456 w 703"/>
                <a:gd name="T55" fmla="*/ 28 h 345"/>
                <a:gd name="T56" fmla="*/ 361 w 703"/>
                <a:gd name="T57" fmla="*/ 18 h 345"/>
                <a:gd name="T58" fmla="*/ 96 w 703"/>
                <a:gd name="T59" fmla="*/ 5 h 345"/>
                <a:gd name="T60" fmla="*/ 0 w 703"/>
                <a:gd name="T61" fmla="*/ 216 h 345"/>
                <a:gd name="T62" fmla="*/ 152 w 703"/>
                <a:gd name="T63" fmla="*/ 225 h 345"/>
                <a:gd name="T64" fmla="*/ 154 w 703"/>
                <a:gd name="T65" fmla="*/ 334 h 345"/>
                <a:gd name="T66" fmla="*/ 460 w 703"/>
                <a:gd name="T67" fmla="*/ 34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3" h="345">
                  <a:moveTo>
                    <a:pt x="460" y="344"/>
                  </a:moveTo>
                  <a:lnTo>
                    <a:pt x="565" y="345"/>
                  </a:lnTo>
                  <a:lnTo>
                    <a:pt x="703" y="344"/>
                  </a:lnTo>
                  <a:lnTo>
                    <a:pt x="695" y="338"/>
                  </a:lnTo>
                  <a:lnTo>
                    <a:pt x="695" y="330"/>
                  </a:lnTo>
                  <a:lnTo>
                    <a:pt x="690" y="325"/>
                  </a:lnTo>
                  <a:lnTo>
                    <a:pt x="688" y="317"/>
                  </a:lnTo>
                  <a:lnTo>
                    <a:pt x="682" y="314"/>
                  </a:lnTo>
                  <a:lnTo>
                    <a:pt x="676" y="306"/>
                  </a:lnTo>
                  <a:lnTo>
                    <a:pt x="671" y="293"/>
                  </a:lnTo>
                  <a:lnTo>
                    <a:pt x="665" y="285"/>
                  </a:lnTo>
                  <a:lnTo>
                    <a:pt x="665" y="280"/>
                  </a:lnTo>
                  <a:lnTo>
                    <a:pt x="663" y="272"/>
                  </a:lnTo>
                  <a:lnTo>
                    <a:pt x="656" y="268"/>
                  </a:lnTo>
                  <a:lnTo>
                    <a:pt x="659" y="248"/>
                  </a:lnTo>
                  <a:lnTo>
                    <a:pt x="656" y="233"/>
                  </a:lnTo>
                  <a:lnTo>
                    <a:pt x="656" y="223"/>
                  </a:lnTo>
                  <a:lnTo>
                    <a:pt x="658" y="216"/>
                  </a:lnTo>
                  <a:lnTo>
                    <a:pt x="652" y="210"/>
                  </a:lnTo>
                  <a:lnTo>
                    <a:pt x="654" y="201"/>
                  </a:lnTo>
                  <a:lnTo>
                    <a:pt x="650" y="195"/>
                  </a:lnTo>
                  <a:lnTo>
                    <a:pt x="652" y="188"/>
                  </a:lnTo>
                  <a:lnTo>
                    <a:pt x="644" y="184"/>
                  </a:lnTo>
                  <a:lnTo>
                    <a:pt x="644" y="176"/>
                  </a:lnTo>
                  <a:lnTo>
                    <a:pt x="639" y="176"/>
                  </a:lnTo>
                  <a:lnTo>
                    <a:pt x="639" y="174"/>
                  </a:lnTo>
                  <a:lnTo>
                    <a:pt x="637" y="167"/>
                  </a:lnTo>
                  <a:lnTo>
                    <a:pt x="637" y="159"/>
                  </a:lnTo>
                  <a:lnTo>
                    <a:pt x="639" y="154"/>
                  </a:lnTo>
                  <a:lnTo>
                    <a:pt x="637" y="146"/>
                  </a:lnTo>
                  <a:lnTo>
                    <a:pt x="633" y="141"/>
                  </a:lnTo>
                  <a:lnTo>
                    <a:pt x="633" y="133"/>
                  </a:lnTo>
                  <a:lnTo>
                    <a:pt x="624" y="122"/>
                  </a:lnTo>
                  <a:lnTo>
                    <a:pt x="624" y="114"/>
                  </a:lnTo>
                  <a:lnTo>
                    <a:pt x="616" y="107"/>
                  </a:lnTo>
                  <a:lnTo>
                    <a:pt x="618" y="101"/>
                  </a:lnTo>
                  <a:lnTo>
                    <a:pt x="616" y="94"/>
                  </a:lnTo>
                  <a:lnTo>
                    <a:pt x="612" y="86"/>
                  </a:lnTo>
                  <a:lnTo>
                    <a:pt x="612" y="82"/>
                  </a:lnTo>
                  <a:lnTo>
                    <a:pt x="612" y="75"/>
                  </a:lnTo>
                  <a:lnTo>
                    <a:pt x="605" y="73"/>
                  </a:lnTo>
                  <a:lnTo>
                    <a:pt x="599" y="71"/>
                  </a:lnTo>
                  <a:lnTo>
                    <a:pt x="592" y="65"/>
                  </a:lnTo>
                  <a:lnTo>
                    <a:pt x="590" y="58"/>
                  </a:lnTo>
                  <a:lnTo>
                    <a:pt x="582" y="54"/>
                  </a:lnTo>
                  <a:lnTo>
                    <a:pt x="575" y="48"/>
                  </a:lnTo>
                  <a:lnTo>
                    <a:pt x="569" y="48"/>
                  </a:lnTo>
                  <a:lnTo>
                    <a:pt x="567" y="47"/>
                  </a:lnTo>
                  <a:lnTo>
                    <a:pt x="560" y="43"/>
                  </a:lnTo>
                  <a:lnTo>
                    <a:pt x="554" y="43"/>
                  </a:lnTo>
                  <a:lnTo>
                    <a:pt x="543" y="33"/>
                  </a:lnTo>
                  <a:lnTo>
                    <a:pt x="513" y="37"/>
                  </a:lnTo>
                  <a:lnTo>
                    <a:pt x="498" y="35"/>
                  </a:lnTo>
                  <a:lnTo>
                    <a:pt x="492" y="41"/>
                  </a:lnTo>
                  <a:lnTo>
                    <a:pt x="487" y="43"/>
                  </a:lnTo>
                  <a:lnTo>
                    <a:pt x="456" y="28"/>
                  </a:lnTo>
                  <a:lnTo>
                    <a:pt x="447" y="18"/>
                  </a:lnTo>
                  <a:lnTo>
                    <a:pt x="361" y="18"/>
                  </a:lnTo>
                  <a:lnTo>
                    <a:pt x="231" y="13"/>
                  </a:lnTo>
                  <a:lnTo>
                    <a:pt x="96" y="5"/>
                  </a:lnTo>
                  <a:lnTo>
                    <a:pt x="15" y="0"/>
                  </a:lnTo>
                  <a:lnTo>
                    <a:pt x="0" y="216"/>
                  </a:lnTo>
                  <a:lnTo>
                    <a:pt x="73" y="221"/>
                  </a:lnTo>
                  <a:lnTo>
                    <a:pt x="152" y="225"/>
                  </a:lnTo>
                  <a:lnTo>
                    <a:pt x="159" y="229"/>
                  </a:lnTo>
                  <a:lnTo>
                    <a:pt x="154" y="334"/>
                  </a:lnTo>
                  <a:lnTo>
                    <a:pt x="259" y="340"/>
                  </a:lnTo>
                  <a:lnTo>
                    <a:pt x="460" y="34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1" name="Freeform 30">
              <a:extLst>
                <a:ext uri="{FF2B5EF4-FFF2-40B4-BE49-F238E27FC236}">
                  <a16:creationId xmlns:a16="http://schemas.microsoft.com/office/drawing/2014/main" id="{2B10088A-8C44-288F-C751-3E0F0E94A393}"/>
                </a:ext>
              </a:extLst>
            </p:cNvPr>
            <p:cNvSpPr>
              <a:spLocks/>
            </p:cNvSpPr>
            <p:nvPr/>
          </p:nvSpPr>
          <p:spPr bwMode="auto">
            <a:xfrm>
              <a:off x="2414004" y="1896356"/>
              <a:ext cx="697495" cy="416029"/>
            </a:xfrm>
            <a:custGeom>
              <a:avLst/>
              <a:gdLst>
                <a:gd name="T0" fmla="*/ 81 w 592"/>
                <a:gd name="T1" fmla="*/ 321 h 389"/>
                <a:gd name="T2" fmla="*/ 216 w 592"/>
                <a:gd name="T3" fmla="*/ 329 h 389"/>
                <a:gd name="T4" fmla="*/ 346 w 592"/>
                <a:gd name="T5" fmla="*/ 334 h 389"/>
                <a:gd name="T6" fmla="*/ 432 w 592"/>
                <a:gd name="T7" fmla="*/ 334 h 389"/>
                <a:gd name="T8" fmla="*/ 441 w 592"/>
                <a:gd name="T9" fmla="*/ 344 h 389"/>
                <a:gd name="T10" fmla="*/ 472 w 592"/>
                <a:gd name="T11" fmla="*/ 359 h 389"/>
                <a:gd name="T12" fmla="*/ 477 w 592"/>
                <a:gd name="T13" fmla="*/ 357 h 389"/>
                <a:gd name="T14" fmla="*/ 483 w 592"/>
                <a:gd name="T15" fmla="*/ 351 h 389"/>
                <a:gd name="T16" fmla="*/ 498 w 592"/>
                <a:gd name="T17" fmla="*/ 353 h 389"/>
                <a:gd name="T18" fmla="*/ 528 w 592"/>
                <a:gd name="T19" fmla="*/ 349 h 389"/>
                <a:gd name="T20" fmla="*/ 539 w 592"/>
                <a:gd name="T21" fmla="*/ 359 h 389"/>
                <a:gd name="T22" fmla="*/ 545 w 592"/>
                <a:gd name="T23" fmla="*/ 359 h 389"/>
                <a:gd name="T24" fmla="*/ 552 w 592"/>
                <a:gd name="T25" fmla="*/ 363 h 389"/>
                <a:gd name="T26" fmla="*/ 554 w 592"/>
                <a:gd name="T27" fmla="*/ 364 h 389"/>
                <a:gd name="T28" fmla="*/ 560 w 592"/>
                <a:gd name="T29" fmla="*/ 364 h 389"/>
                <a:gd name="T30" fmla="*/ 567 w 592"/>
                <a:gd name="T31" fmla="*/ 370 h 389"/>
                <a:gd name="T32" fmla="*/ 575 w 592"/>
                <a:gd name="T33" fmla="*/ 374 h 389"/>
                <a:gd name="T34" fmla="*/ 577 w 592"/>
                <a:gd name="T35" fmla="*/ 381 h 389"/>
                <a:gd name="T36" fmla="*/ 584 w 592"/>
                <a:gd name="T37" fmla="*/ 387 h 389"/>
                <a:gd name="T38" fmla="*/ 590 w 592"/>
                <a:gd name="T39" fmla="*/ 389 h 389"/>
                <a:gd name="T40" fmla="*/ 588 w 592"/>
                <a:gd name="T41" fmla="*/ 374 h 389"/>
                <a:gd name="T42" fmla="*/ 581 w 592"/>
                <a:gd name="T43" fmla="*/ 368 h 389"/>
                <a:gd name="T44" fmla="*/ 579 w 592"/>
                <a:gd name="T45" fmla="*/ 361 h 389"/>
                <a:gd name="T46" fmla="*/ 582 w 592"/>
                <a:gd name="T47" fmla="*/ 355 h 389"/>
                <a:gd name="T48" fmla="*/ 584 w 592"/>
                <a:gd name="T49" fmla="*/ 353 h 389"/>
                <a:gd name="T50" fmla="*/ 588 w 592"/>
                <a:gd name="T51" fmla="*/ 340 h 389"/>
                <a:gd name="T52" fmla="*/ 588 w 592"/>
                <a:gd name="T53" fmla="*/ 332 h 389"/>
                <a:gd name="T54" fmla="*/ 592 w 592"/>
                <a:gd name="T55" fmla="*/ 325 h 389"/>
                <a:gd name="T56" fmla="*/ 592 w 592"/>
                <a:gd name="T57" fmla="*/ 319 h 389"/>
                <a:gd name="T58" fmla="*/ 584 w 592"/>
                <a:gd name="T59" fmla="*/ 312 h 389"/>
                <a:gd name="T60" fmla="*/ 582 w 592"/>
                <a:gd name="T61" fmla="*/ 306 h 389"/>
                <a:gd name="T62" fmla="*/ 586 w 592"/>
                <a:gd name="T63" fmla="*/ 304 h 389"/>
                <a:gd name="T64" fmla="*/ 586 w 592"/>
                <a:gd name="T65" fmla="*/ 297 h 389"/>
                <a:gd name="T66" fmla="*/ 582 w 592"/>
                <a:gd name="T67" fmla="*/ 289 h 389"/>
                <a:gd name="T68" fmla="*/ 581 w 592"/>
                <a:gd name="T69" fmla="*/ 282 h 389"/>
                <a:gd name="T70" fmla="*/ 592 w 592"/>
                <a:gd name="T71" fmla="*/ 282 h 389"/>
                <a:gd name="T72" fmla="*/ 592 w 592"/>
                <a:gd name="T73" fmla="*/ 88 h 389"/>
                <a:gd name="T74" fmla="*/ 586 w 592"/>
                <a:gd name="T75" fmla="*/ 82 h 389"/>
                <a:gd name="T76" fmla="*/ 581 w 592"/>
                <a:gd name="T77" fmla="*/ 79 h 389"/>
                <a:gd name="T78" fmla="*/ 573 w 592"/>
                <a:gd name="T79" fmla="*/ 77 h 389"/>
                <a:gd name="T80" fmla="*/ 566 w 592"/>
                <a:gd name="T81" fmla="*/ 64 h 389"/>
                <a:gd name="T82" fmla="*/ 560 w 592"/>
                <a:gd name="T83" fmla="*/ 56 h 389"/>
                <a:gd name="T84" fmla="*/ 562 w 592"/>
                <a:gd name="T85" fmla="*/ 52 h 389"/>
                <a:gd name="T86" fmla="*/ 569 w 592"/>
                <a:gd name="T87" fmla="*/ 45 h 389"/>
                <a:gd name="T88" fmla="*/ 575 w 592"/>
                <a:gd name="T89" fmla="*/ 41 h 389"/>
                <a:gd name="T90" fmla="*/ 579 w 592"/>
                <a:gd name="T91" fmla="*/ 34 h 389"/>
                <a:gd name="T92" fmla="*/ 582 w 592"/>
                <a:gd name="T93" fmla="*/ 20 h 389"/>
                <a:gd name="T94" fmla="*/ 443 w 592"/>
                <a:gd name="T95" fmla="*/ 19 h 389"/>
                <a:gd name="T96" fmla="*/ 306 w 592"/>
                <a:gd name="T97" fmla="*/ 17 h 389"/>
                <a:gd name="T98" fmla="*/ 158 w 592"/>
                <a:gd name="T99" fmla="*/ 9 h 389"/>
                <a:gd name="T100" fmla="*/ 24 w 592"/>
                <a:gd name="T101" fmla="*/ 0 h 389"/>
                <a:gd name="T102" fmla="*/ 18 w 592"/>
                <a:gd name="T103" fmla="*/ 94 h 389"/>
                <a:gd name="T104" fmla="*/ 15 w 592"/>
                <a:gd name="T105" fmla="*/ 101 h 389"/>
                <a:gd name="T106" fmla="*/ 0 w 592"/>
                <a:gd name="T107" fmla="*/ 316 h 389"/>
                <a:gd name="T108" fmla="*/ 81 w 592"/>
                <a:gd name="T109" fmla="*/ 32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2" h="389">
                  <a:moveTo>
                    <a:pt x="81" y="321"/>
                  </a:moveTo>
                  <a:lnTo>
                    <a:pt x="216" y="329"/>
                  </a:lnTo>
                  <a:lnTo>
                    <a:pt x="346" y="334"/>
                  </a:lnTo>
                  <a:lnTo>
                    <a:pt x="432" y="334"/>
                  </a:lnTo>
                  <a:lnTo>
                    <a:pt x="441" y="344"/>
                  </a:lnTo>
                  <a:lnTo>
                    <a:pt x="472" y="359"/>
                  </a:lnTo>
                  <a:lnTo>
                    <a:pt x="477" y="357"/>
                  </a:lnTo>
                  <a:lnTo>
                    <a:pt x="483" y="351"/>
                  </a:lnTo>
                  <a:lnTo>
                    <a:pt x="498" y="353"/>
                  </a:lnTo>
                  <a:lnTo>
                    <a:pt x="528" y="349"/>
                  </a:lnTo>
                  <a:lnTo>
                    <a:pt x="539" y="359"/>
                  </a:lnTo>
                  <a:lnTo>
                    <a:pt x="545" y="359"/>
                  </a:lnTo>
                  <a:lnTo>
                    <a:pt x="552" y="363"/>
                  </a:lnTo>
                  <a:lnTo>
                    <a:pt x="554" y="364"/>
                  </a:lnTo>
                  <a:lnTo>
                    <a:pt x="560" y="364"/>
                  </a:lnTo>
                  <a:lnTo>
                    <a:pt x="567" y="370"/>
                  </a:lnTo>
                  <a:lnTo>
                    <a:pt x="575" y="374"/>
                  </a:lnTo>
                  <a:lnTo>
                    <a:pt x="577" y="381"/>
                  </a:lnTo>
                  <a:lnTo>
                    <a:pt x="584" y="387"/>
                  </a:lnTo>
                  <a:lnTo>
                    <a:pt x="590" y="389"/>
                  </a:lnTo>
                  <a:lnTo>
                    <a:pt x="588" y="374"/>
                  </a:lnTo>
                  <a:lnTo>
                    <a:pt x="581" y="368"/>
                  </a:lnTo>
                  <a:lnTo>
                    <a:pt x="579" y="361"/>
                  </a:lnTo>
                  <a:lnTo>
                    <a:pt x="582" y="355"/>
                  </a:lnTo>
                  <a:lnTo>
                    <a:pt x="584" y="353"/>
                  </a:lnTo>
                  <a:lnTo>
                    <a:pt x="588" y="340"/>
                  </a:lnTo>
                  <a:lnTo>
                    <a:pt x="588" y="332"/>
                  </a:lnTo>
                  <a:lnTo>
                    <a:pt x="592" y="325"/>
                  </a:lnTo>
                  <a:lnTo>
                    <a:pt x="592" y="319"/>
                  </a:lnTo>
                  <a:lnTo>
                    <a:pt x="584" y="312"/>
                  </a:lnTo>
                  <a:lnTo>
                    <a:pt x="582" y="306"/>
                  </a:lnTo>
                  <a:lnTo>
                    <a:pt x="586" y="304"/>
                  </a:lnTo>
                  <a:lnTo>
                    <a:pt x="586" y="297"/>
                  </a:lnTo>
                  <a:lnTo>
                    <a:pt x="582" y="289"/>
                  </a:lnTo>
                  <a:lnTo>
                    <a:pt x="581" y="282"/>
                  </a:lnTo>
                  <a:lnTo>
                    <a:pt x="592" y="282"/>
                  </a:lnTo>
                  <a:lnTo>
                    <a:pt x="592" y="88"/>
                  </a:lnTo>
                  <a:lnTo>
                    <a:pt x="586" y="82"/>
                  </a:lnTo>
                  <a:lnTo>
                    <a:pt x="581" y="79"/>
                  </a:lnTo>
                  <a:lnTo>
                    <a:pt x="573" y="77"/>
                  </a:lnTo>
                  <a:lnTo>
                    <a:pt x="566" y="64"/>
                  </a:lnTo>
                  <a:lnTo>
                    <a:pt x="560" y="56"/>
                  </a:lnTo>
                  <a:lnTo>
                    <a:pt x="562" y="52"/>
                  </a:lnTo>
                  <a:lnTo>
                    <a:pt x="569" y="45"/>
                  </a:lnTo>
                  <a:lnTo>
                    <a:pt x="575" y="41"/>
                  </a:lnTo>
                  <a:lnTo>
                    <a:pt x="579" y="34"/>
                  </a:lnTo>
                  <a:lnTo>
                    <a:pt x="582" y="20"/>
                  </a:lnTo>
                  <a:lnTo>
                    <a:pt x="443" y="19"/>
                  </a:lnTo>
                  <a:lnTo>
                    <a:pt x="306" y="17"/>
                  </a:lnTo>
                  <a:lnTo>
                    <a:pt x="158" y="9"/>
                  </a:lnTo>
                  <a:lnTo>
                    <a:pt x="24" y="0"/>
                  </a:lnTo>
                  <a:lnTo>
                    <a:pt x="18" y="94"/>
                  </a:lnTo>
                  <a:lnTo>
                    <a:pt x="15" y="101"/>
                  </a:lnTo>
                  <a:lnTo>
                    <a:pt x="0" y="316"/>
                  </a:lnTo>
                  <a:lnTo>
                    <a:pt x="81" y="321"/>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2" name="Freeform 31">
              <a:extLst>
                <a:ext uri="{FF2B5EF4-FFF2-40B4-BE49-F238E27FC236}">
                  <a16:creationId xmlns:a16="http://schemas.microsoft.com/office/drawing/2014/main" id="{4AFA0F83-414D-AA5C-491B-6B8ACE582E49}"/>
                </a:ext>
              </a:extLst>
            </p:cNvPr>
            <p:cNvSpPr>
              <a:spLocks/>
            </p:cNvSpPr>
            <p:nvPr/>
          </p:nvSpPr>
          <p:spPr bwMode="auto">
            <a:xfrm>
              <a:off x="2442280" y="1548775"/>
              <a:ext cx="657436" cy="368971"/>
            </a:xfrm>
            <a:custGeom>
              <a:avLst/>
              <a:gdLst>
                <a:gd name="T0" fmla="*/ 0 w 558"/>
                <a:gd name="T1" fmla="*/ 325 h 345"/>
                <a:gd name="T2" fmla="*/ 134 w 558"/>
                <a:gd name="T3" fmla="*/ 334 h 345"/>
                <a:gd name="T4" fmla="*/ 282 w 558"/>
                <a:gd name="T5" fmla="*/ 342 h 345"/>
                <a:gd name="T6" fmla="*/ 419 w 558"/>
                <a:gd name="T7" fmla="*/ 344 h 345"/>
                <a:gd name="T8" fmla="*/ 558 w 558"/>
                <a:gd name="T9" fmla="*/ 345 h 345"/>
                <a:gd name="T10" fmla="*/ 558 w 558"/>
                <a:gd name="T11" fmla="*/ 338 h 345"/>
                <a:gd name="T12" fmla="*/ 558 w 558"/>
                <a:gd name="T13" fmla="*/ 330 h 345"/>
                <a:gd name="T14" fmla="*/ 557 w 558"/>
                <a:gd name="T15" fmla="*/ 317 h 345"/>
                <a:gd name="T16" fmla="*/ 557 w 558"/>
                <a:gd name="T17" fmla="*/ 310 h 345"/>
                <a:gd name="T18" fmla="*/ 555 w 558"/>
                <a:gd name="T19" fmla="*/ 302 h 345"/>
                <a:gd name="T20" fmla="*/ 547 w 558"/>
                <a:gd name="T21" fmla="*/ 291 h 345"/>
                <a:gd name="T22" fmla="*/ 545 w 558"/>
                <a:gd name="T23" fmla="*/ 285 h 345"/>
                <a:gd name="T24" fmla="*/ 545 w 558"/>
                <a:gd name="T25" fmla="*/ 278 h 345"/>
                <a:gd name="T26" fmla="*/ 542 w 558"/>
                <a:gd name="T27" fmla="*/ 272 h 345"/>
                <a:gd name="T28" fmla="*/ 542 w 558"/>
                <a:gd name="T29" fmla="*/ 246 h 345"/>
                <a:gd name="T30" fmla="*/ 543 w 558"/>
                <a:gd name="T31" fmla="*/ 238 h 345"/>
                <a:gd name="T32" fmla="*/ 540 w 558"/>
                <a:gd name="T33" fmla="*/ 231 h 345"/>
                <a:gd name="T34" fmla="*/ 540 w 558"/>
                <a:gd name="T35" fmla="*/ 221 h 345"/>
                <a:gd name="T36" fmla="*/ 538 w 558"/>
                <a:gd name="T37" fmla="*/ 206 h 345"/>
                <a:gd name="T38" fmla="*/ 538 w 558"/>
                <a:gd name="T39" fmla="*/ 193 h 345"/>
                <a:gd name="T40" fmla="*/ 536 w 558"/>
                <a:gd name="T41" fmla="*/ 186 h 345"/>
                <a:gd name="T42" fmla="*/ 536 w 558"/>
                <a:gd name="T43" fmla="*/ 180 h 345"/>
                <a:gd name="T44" fmla="*/ 536 w 558"/>
                <a:gd name="T45" fmla="*/ 172 h 345"/>
                <a:gd name="T46" fmla="*/ 534 w 558"/>
                <a:gd name="T47" fmla="*/ 157 h 345"/>
                <a:gd name="T48" fmla="*/ 525 w 558"/>
                <a:gd name="T49" fmla="*/ 137 h 345"/>
                <a:gd name="T50" fmla="*/ 525 w 558"/>
                <a:gd name="T51" fmla="*/ 133 h 345"/>
                <a:gd name="T52" fmla="*/ 517 w 558"/>
                <a:gd name="T53" fmla="*/ 110 h 345"/>
                <a:gd name="T54" fmla="*/ 517 w 558"/>
                <a:gd name="T55" fmla="*/ 103 h 345"/>
                <a:gd name="T56" fmla="*/ 517 w 558"/>
                <a:gd name="T57" fmla="*/ 90 h 345"/>
                <a:gd name="T58" fmla="*/ 515 w 558"/>
                <a:gd name="T59" fmla="*/ 86 h 345"/>
                <a:gd name="T60" fmla="*/ 517 w 558"/>
                <a:gd name="T61" fmla="*/ 80 h 345"/>
                <a:gd name="T62" fmla="*/ 515 w 558"/>
                <a:gd name="T63" fmla="*/ 67 h 345"/>
                <a:gd name="T64" fmla="*/ 519 w 558"/>
                <a:gd name="T65" fmla="*/ 54 h 345"/>
                <a:gd name="T66" fmla="*/ 517 w 558"/>
                <a:gd name="T67" fmla="*/ 46 h 345"/>
                <a:gd name="T68" fmla="*/ 511 w 558"/>
                <a:gd name="T69" fmla="*/ 28 h 345"/>
                <a:gd name="T70" fmla="*/ 510 w 558"/>
                <a:gd name="T71" fmla="*/ 22 h 345"/>
                <a:gd name="T72" fmla="*/ 510 w 558"/>
                <a:gd name="T73" fmla="*/ 22 h 345"/>
                <a:gd name="T74" fmla="*/ 510 w 558"/>
                <a:gd name="T75" fmla="*/ 18 h 345"/>
                <a:gd name="T76" fmla="*/ 448 w 558"/>
                <a:gd name="T77" fmla="*/ 18 h 345"/>
                <a:gd name="T78" fmla="*/ 303 w 558"/>
                <a:gd name="T79" fmla="*/ 15 h 345"/>
                <a:gd name="T80" fmla="*/ 135 w 558"/>
                <a:gd name="T81" fmla="*/ 7 h 345"/>
                <a:gd name="T82" fmla="*/ 23 w 558"/>
                <a:gd name="T83" fmla="*/ 0 h 345"/>
                <a:gd name="T84" fmla="*/ 23 w 558"/>
                <a:gd name="T85" fmla="*/ 3 h 345"/>
                <a:gd name="T86" fmla="*/ 0 w 558"/>
                <a:gd name="T87" fmla="*/ 32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8" h="345">
                  <a:moveTo>
                    <a:pt x="0" y="325"/>
                  </a:moveTo>
                  <a:lnTo>
                    <a:pt x="134" y="334"/>
                  </a:lnTo>
                  <a:lnTo>
                    <a:pt x="282" y="342"/>
                  </a:lnTo>
                  <a:lnTo>
                    <a:pt x="419" y="344"/>
                  </a:lnTo>
                  <a:lnTo>
                    <a:pt x="558" y="345"/>
                  </a:lnTo>
                  <a:lnTo>
                    <a:pt x="558" y="338"/>
                  </a:lnTo>
                  <a:lnTo>
                    <a:pt x="558" y="330"/>
                  </a:lnTo>
                  <a:lnTo>
                    <a:pt x="557" y="317"/>
                  </a:lnTo>
                  <a:lnTo>
                    <a:pt x="557" y="310"/>
                  </a:lnTo>
                  <a:lnTo>
                    <a:pt x="555" y="302"/>
                  </a:lnTo>
                  <a:lnTo>
                    <a:pt x="547" y="291"/>
                  </a:lnTo>
                  <a:lnTo>
                    <a:pt x="545" y="285"/>
                  </a:lnTo>
                  <a:lnTo>
                    <a:pt x="545" y="278"/>
                  </a:lnTo>
                  <a:lnTo>
                    <a:pt x="542" y="272"/>
                  </a:lnTo>
                  <a:lnTo>
                    <a:pt x="542" y="246"/>
                  </a:lnTo>
                  <a:lnTo>
                    <a:pt x="543" y="238"/>
                  </a:lnTo>
                  <a:lnTo>
                    <a:pt x="540" y="231"/>
                  </a:lnTo>
                  <a:lnTo>
                    <a:pt x="540" y="221"/>
                  </a:lnTo>
                  <a:lnTo>
                    <a:pt x="538" y="206"/>
                  </a:lnTo>
                  <a:lnTo>
                    <a:pt x="538" y="193"/>
                  </a:lnTo>
                  <a:lnTo>
                    <a:pt x="536" y="186"/>
                  </a:lnTo>
                  <a:lnTo>
                    <a:pt x="536" y="180"/>
                  </a:lnTo>
                  <a:lnTo>
                    <a:pt x="536" y="172"/>
                  </a:lnTo>
                  <a:lnTo>
                    <a:pt x="534" y="157"/>
                  </a:lnTo>
                  <a:lnTo>
                    <a:pt x="525" y="137"/>
                  </a:lnTo>
                  <a:lnTo>
                    <a:pt x="525" y="133"/>
                  </a:lnTo>
                  <a:lnTo>
                    <a:pt x="517" y="110"/>
                  </a:lnTo>
                  <a:lnTo>
                    <a:pt x="517" y="103"/>
                  </a:lnTo>
                  <a:lnTo>
                    <a:pt x="517" y="90"/>
                  </a:lnTo>
                  <a:lnTo>
                    <a:pt x="515" y="86"/>
                  </a:lnTo>
                  <a:lnTo>
                    <a:pt x="517" y="80"/>
                  </a:lnTo>
                  <a:lnTo>
                    <a:pt x="515" y="67"/>
                  </a:lnTo>
                  <a:lnTo>
                    <a:pt x="519" y="54"/>
                  </a:lnTo>
                  <a:lnTo>
                    <a:pt x="517" y="46"/>
                  </a:lnTo>
                  <a:lnTo>
                    <a:pt x="511" y="28"/>
                  </a:lnTo>
                  <a:lnTo>
                    <a:pt x="510" y="22"/>
                  </a:lnTo>
                  <a:lnTo>
                    <a:pt x="510" y="22"/>
                  </a:lnTo>
                  <a:lnTo>
                    <a:pt x="510" y="18"/>
                  </a:lnTo>
                  <a:lnTo>
                    <a:pt x="448" y="18"/>
                  </a:lnTo>
                  <a:lnTo>
                    <a:pt x="303" y="15"/>
                  </a:lnTo>
                  <a:lnTo>
                    <a:pt x="135" y="7"/>
                  </a:lnTo>
                  <a:lnTo>
                    <a:pt x="23" y="0"/>
                  </a:lnTo>
                  <a:lnTo>
                    <a:pt x="23" y="3"/>
                  </a:lnTo>
                  <a:lnTo>
                    <a:pt x="0" y="32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3" name="Freeform 32">
              <a:extLst>
                <a:ext uri="{FF2B5EF4-FFF2-40B4-BE49-F238E27FC236}">
                  <a16:creationId xmlns:a16="http://schemas.microsoft.com/office/drawing/2014/main" id="{7BF53EF1-4FB6-69FC-F1CA-DC0C75D65AB0}"/>
                </a:ext>
              </a:extLst>
            </p:cNvPr>
            <p:cNvSpPr>
              <a:spLocks/>
            </p:cNvSpPr>
            <p:nvPr/>
          </p:nvSpPr>
          <p:spPr bwMode="auto">
            <a:xfrm>
              <a:off x="2457596" y="2933754"/>
              <a:ext cx="868334" cy="402125"/>
            </a:xfrm>
            <a:custGeom>
              <a:avLst/>
              <a:gdLst>
                <a:gd name="T0" fmla="*/ 716 w 737"/>
                <a:gd name="T1" fmla="*/ 67 h 376"/>
                <a:gd name="T2" fmla="*/ 609 w 737"/>
                <a:gd name="T3" fmla="*/ 15 h 376"/>
                <a:gd name="T4" fmla="*/ 222 w 737"/>
                <a:gd name="T5" fmla="*/ 11 h 376"/>
                <a:gd name="T6" fmla="*/ 2 w 737"/>
                <a:gd name="T7" fmla="*/ 0 h 376"/>
                <a:gd name="T8" fmla="*/ 117 w 737"/>
                <a:gd name="T9" fmla="*/ 60 h 376"/>
                <a:gd name="T10" fmla="*/ 241 w 737"/>
                <a:gd name="T11" fmla="*/ 66 h 376"/>
                <a:gd name="T12" fmla="*/ 256 w 737"/>
                <a:gd name="T13" fmla="*/ 69 h 376"/>
                <a:gd name="T14" fmla="*/ 250 w 737"/>
                <a:gd name="T15" fmla="*/ 274 h 376"/>
                <a:gd name="T16" fmla="*/ 263 w 737"/>
                <a:gd name="T17" fmla="*/ 280 h 376"/>
                <a:gd name="T18" fmla="*/ 282 w 737"/>
                <a:gd name="T19" fmla="*/ 297 h 376"/>
                <a:gd name="T20" fmla="*/ 295 w 737"/>
                <a:gd name="T21" fmla="*/ 297 h 376"/>
                <a:gd name="T22" fmla="*/ 307 w 737"/>
                <a:gd name="T23" fmla="*/ 287 h 376"/>
                <a:gd name="T24" fmla="*/ 314 w 737"/>
                <a:gd name="T25" fmla="*/ 295 h 376"/>
                <a:gd name="T26" fmla="*/ 320 w 737"/>
                <a:gd name="T27" fmla="*/ 308 h 376"/>
                <a:gd name="T28" fmla="*/ 329 w 737"/>
                <a:gd name="T29" fmla="*/ 316 h 376"/>
                <a:gd name="T30" fmla="*/ 339 w 737"/>
                <a:gd name="T31" fmla="*/ 316 h 376"/>
                <a:gd name="T32" fmla="*/ 359 w 737"/>
                <a:gd name="T33" fmla="*/ 325 h 376"/>
                <a:gd name="T34" fmla="*/ 372 w 737"/>
                <a:gd name="T35" fmla="*/ 323 h 376"/>
                <a:gd name="T36" fmla="*/ 382 w 737"/>
                <a:gd name="T37" fmla="*/ 333 h 376"/>
                <a:gd name="T38" fmla="*/ 395 w 737"/>
                <a:gd name="T39" fmla="*/ 325 h 376"/>
                <a:gd name="T40" fmla="*/ 418 w 737"/>
                <a:gd name="T41" fmla="*/ 325 h 376"/>
                <a:gd name="T42" fmla="*/ 421 w 737"/>
                <a:gd name="T43" fmla="*/ 340 h 376"/>
                <a:gd name="T44" fmla="*/ 429 w 737"/>
                <a:gd name="T45" fmla="*/ 346 h 376"/>
                <a:gd name="T46" fmla="*/ 436 w 737"/>
                <a:gd name="T47" fmla="*/ 355 h 376"/>
                <a:gd name="T48" fmla="*/ 453 w 737"/>
                <a:gd name="T49" fmla="*/ 342 h 376"/>
                <a:gd name="T50" fmla="*/ 463 w 737"/>
                <a:gd name="T51" fmla="*/ 351 h 376"/>
                <a:gd name="T52" fmla="*/ 472 w 737"/>
                <a:gd name="T53" fmla="*/ 359 h 376"/>
                <a:gd name="T54" fmla="*/ 491 w 737"/>
                <a:gd name="T55" fmla="*/ 355 h 376"/>
                <a:gd name="T56" fmla="*/ 495 w 737"/>
                <a:gd name="T57" fmla="*/ 361 h 376"/>
                <a:gd name="T58" fmla="*/ 498 w 737"/>
                <a:gd name="T59" fmla="*/ 370 h 376"/>
                <a:gd name="T60" fmla="*/ 506 w 737"/>
                <a:gd name="T61" fmla="*/ 357 h 376"/>
                <a:gd name="T62" fmla="*/ 515 w 737"/>
                <a:gd name="T63" fmla="*/ 348 h 376"/>
                <a:gd name="T64" fmla="*/ 523 w 737"/>
                <a:gd name="T65" fmla="*/ 348 h 376"/>
                <a:gd name="T66" fmla="*/ 536 w 737"/>
                <a:gd name="T67" fmla="*/ 357 h 376"/>
                <a:gd name="T68" fmla="*/ 549 w 737"/>
                <a:gd name="T69" fmla="*/ 353 h 376"/>
                <a:gd name="T70" fmla="*/ 560 w 737"/>
                <a:gd name="T71" fmla="*/ 364 h 376"/>
                <a:gd name="T72" fmla="*/ 574 w 737"/>
                <a:gd name="T73" fmla="*/ 372 h 376"/>
                <a:gd name="T74" fmla="*/ 585 w 737"/>
                <a:gd name="T75" fmla="*/ 366 h 376"/>
                <a:gd name="T76" fmla="*/ 600 w 737"/>
                <a:gd name="T77" fmla="*/ 357 h 376"/>
                <a:gd name="T78" fmla="*/ 613 w 737"/>
                <a:gd name="T79" fmla="*/ 357 h 376"/>
                <a:gd name="T80" fmla="*/ 626 w 737"/>
                <a:gd name="T81" fmla="*/ 351 h 376"/>
                <a:gd name="T82" fmla="*/ 647 w 737"/>
                <a:gd name="T83" fmla="*/ 353 h 376"/>
                <a:gd name="T84" fmla="*/ 658 w 737"/>
                <a:gd name="T85" fmla="*/ 355 h 376"/>
                <a:gd name="T86" fmla="*/ 668 w 737"/>
                <a:gd name="T87" fmla="*/ 346 h 376"/>
                <a:gd name="T88" fmla="*/ 690 w 737"/>
                <a:gd name="T89" fmla="*/ 355 h 376"/>
                <a:gd name="T90" fmla="*/ 711 w 737"/>
                <a:gd name="T91" fmla="*/ 368 h 376"/>
                <a:gd name="T92" fmla="*/ 737 w 737"/>
                <a:gd name="T93" fmla="*/ 376 h 376"/>
                <a:gd name="T94" fmla="*/ 732 w 737"/>
                <a:gd name="T95" fmla="*/ 15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37" h="376">
                  <a:moveTo>
                    <a:pt x="732" y="158"/>
                  </a:moveTo>
                  <a:lnTo>
                    <a:pt x="716" y="67"/>
                  </a:lnTo>
                  <a:lnTo>
                    <a:pt x="715" y="13"/>
                  </a:lnTo>
                  <a:lnTo>
                    <a:pt x="609" y="15"/>
                  </a:lnTo>
                  <a:lnTo>
                    <a:pt x="416" y="15"/>
                  </a:lnTo>
                  <a:lnTo>
                    <a:pt x="222" y="11"/>
                  </a:lnTo>
                  <a:lnTo>
                    <a:pt x="87" y="5"/>
                  </a:lnTo>
                  <a:lnTo>
                    <a:pt x="2" y="0"/>
                  </a:lnTo>
                  <a:lnTo>
                    <a:pt x="0" y="54"/>
                  </a:lnTo>
                  <a:lnTo>
                    <a:pt x="117" y="60"/>
                  </a:lnTo>
                  <a:lnTo>
                    <a:pt x="205" y="66"/>
                  </a:lnTo>
                  <a:lnTo>
                    <a:pt x="241" y="66"/>
                  </a:lnTo>
                  <a:lnTo>
                    <a:pt x="248" y="66"/>
                  </a:lnTo>
                  <a:lnTo>
                    <a:pt x="256" y="69"/>
                  </a:lnTo>
                  <a:lnTo>
                    <a:pt x="250" y="263"/>
                  </a:lnTo>
                  <a:lnTo>
                    <a:pt x="250" y="274"/>
                  </a:lnTo>
                  <a:lnTo>
                    <a:pt x="256" y="274"/>
                  </a:lnTo>
                  <a:lnTo>
                    <a:pt x="263" y="280"/>
                  </a:lnTo>
                  <a:lnTo>
                    <a:pt x="275" y="293"/>
                  </a:lnTo>
                  <a:lnTo>
                    <a:pt x="282" y="297"/>
                  </a:lnTo>
                  <a:lnTo>
                    <a:pt x="288" y="293"/>
                  </a:lnTo>
                  <a:lnTo>
                    <a:pt x="295" y="297"/>
                  </a:lnTo>
                  <a:lnTo>
                    <a:pt x="303" y="295"/>
                  </a:lnTo>
                  <a:lnTo>
                    <a:pt x="307" y="287"/>
                  </a:lnTo>
                  <a:lnTo>
                    <a:pt x="309" y="291"/>
                  </a:lnTo>
                  <a:lnTo>
                    <a:pt x="314" y="295"/>
                  </a:lnTo>
                  <a:lnTo>
                    <a:pt x="320" y="302"/>
                  </a:lnTo>
                  <a:lnTo>
                    <a:pt x="320" y="308"/>
                  </a:lnTo>
                  <a:lnTo>
                    <a:pt x="322" y="316"/>
                  </a:lnTo>
                  <a:lnTo>
                    <a:pt x="329" y="316"/>
                  </a:lnTo>
                  <a:lnTo>
                    <a:pt x="331" y="317"/>
                  </a:lnTo>
                  <a:lnTo>
                    <a:pt x="339" y="316"/>
                  </a:lnTo>
                  <a:lnTo>
                    <a:pt x="346" y="319"/>
                  </a:lnTo>
                  <a:lnTo>
                    <a:pt x="359" y="325"/>
                  </a:lnTo>
                  <a:lnTo>
                    <a:pt x="367" y="323"/>
                  </a:lnTo>
                  <a:lnTo>
                    <a:pt x="372" y="323"/>
                  </a:lnTo>
                  <a:lnTo>
                    <a:pt x="376" y="327"/>
                  </a:lnTo>
                  <a:lnTo>
                    <a:pt x="382" y="333"/>
                  </a:lnTo>
                  <a:lnTo>
                    <a:pt x="389" y="331"/>
                  </a:lnTo>
                  <a:lnTo>
                    <a:pt x="395" y="325"/>
                  </a:lnTo>
                  <a:lnTo>
                    <a:pt x="410" y="327"/>
                  </a:lnTo>
                  <a:lnTo>
                    <a:pt x="418" y="325"/>
                  </a:lnTo>
                  <a:lnTo>
                    <a:pt x="416" y="333"/>
                  </a:lnTo>
                  <a:lnTo>
                    <a:pt x="421" y="340"/>
                  </a:lnTo>
                  <a:lnTo>
                    <a:pt x="427" y="340"/>
                  </a:lnTo>
                  <a:lnTo>
                    <a:pt x="429" y="346"/>
                  </a:lnTo>
                  <a:lnTo>
                    <a:pt x="429" y="355"/>
                  </a:lnTo>
                  <a:lnTo>
                    <a:pt x="436" y="355"/>
                  </a:lnTo>
                  <a:lnTo>
                    <a:pt x="442" y="353"/>
                  </a:lnTo>
                  <a:lnTo>
                    <a:pt x="453" y="342"/>
                  </a:lnTo>
                  <a:lnTo>
                    <a:pt x="461" y="346"/>
                  </a:lnTo>
                  <a:lnTo>
                    <a:pt x="463" y="351"/>
                  </a:lnTo>
                  <a:lnTo>
                    <a:pt x="470" y="351"/>
                  </a:lnTo>
                  <a:lnTo>
                    <a:pt x="472" y="359"/>
                  </a:lnTo>
                  <a:lnTo>
                    <a:pt x="480" y="359"/>
                  </a:lnTo>
                  <a:lnTo>
                    <a:pt x="491" y="355"/>
                  </a:lnTo>
                  <a:lnTo>
                    <a:pt x="497" y="355"/>
                  </a:lnTo>
                  <a:lnTo>
                    <a:pt x="495" y="361"/>
                  </a:lnTo>
                  <a:lnTo>
                    <a:pt x="497" y="368"/>
                  </a:lnTo>
                  <a:lnTo>
                    <a:pt x="498" y="370"/>
                  </a:lnTo>
                  <a:lnTo>
                    <a:pt x="504" y="370"/>
                  </a:lnTo>
                  <a:lnTo>
                    <a:pt x="506" y="357"/>
                  </a:lnTo>
                  <a:lnTo>
                    <a:pt x="513" y="351"/>
                  </a:lnTo>
                  <a:lnTo>
                    <a:pt x="515" y="348"/>
                  </a:lnTo>
                  <a:lnTo>
                    <a:pt x="517" y="346"/>
                  </a:lnTo>
                  <a:lnTo>
                    <a:pt x="523" y="348"/>
                  </a:lnTo>
                  <a:lnTo>
                    <a:pt x="529" y="355"/>
                  </a:lnTo>
                  <a:lnTo>
                    <a:pt x="536" y="357"/>
                  </a:lnTo>
                  <a:lnTo>
                    <a:pt x="542" y="351"/>
                  </a:lnTo>
                  <a:lnTo>
                    <a:pt x="549" y="353"/>
                  </a:lnTo>
                  <a:lnTo>
                    <a:pt x="553" y="361"/>
                  </a:lnTo>
                  <a:lnTo>
                    <a:pt x="560" y="364"/>
                  </a:lnTo>
                  <a:lnTo>
                    <a:pt x="568" y="366"/>
                  </a:lnTo>
                  <a:lnTo>
                    <a:pt x="574" y="372"/>
                  </a:lnTo>
                  <a:lnTo>
                    <a:pt x="577" y="366"/>
                  </a:lnTo>
                  <a:lnTo>
                    <a:pt x="585" y="366"/>
                  </a:lnTo>
                  <a:lnTo>
                    <a:pt x="592" y="357"/>
                  </a:lnTo>
                  <a:lnTo>
                    <a:pt x="600" y="357"/>
                  </a:lnTo>
                  <a:lnTo>
                    <a:pt x="607" y="351"/>
                  </a:lnTo>
                  <a:lnTo>
                    <a:pt x="613" y="357"/>
                  </a:lnTo>
                  <a:lnTo>
                    <a:pt x="621" y="357"/>
                  </a:lnTo>
                  <a:lnTo>
                    <a:pt x="626" y="351"/>
                  </a:lnTo>
                  <a:lnTo>
                    <a:pt x="639" y="346"/>
                  </a:lnTo>
                  <a:lnTo>
                    <a:pt x="647" y="353"/>
                  </a:lnTo>
                  <a:lnTo>
                    <a:pt x="653" y="355"/>
                  </a:lnTo>
                  <a:lnTo>
                    <a:pt x="658" y="355"/>
                  </a:lnTo>
                  <a:lnTo>
                    <a:pt x="664" y="351"/>
                  </a:lnTo>
                  <a:lnTo>
                    <a:pt x="668" y="346"/>
                  </a:lnTo>
                  <a:lnTo>
                    <a:pt x="673" y="346"/>
                  </a:lnTo>
                  <a:lnTo>
                    <a:pt x="690" y="355"/>
                  </a:lnTo>
                  <a:lnTo>
                    <a:pt x="703" y="366"/>
                  </a:lnTo>
                  <a:lnTo>
                    <a:pt x="711" y="368"/>
                  </a:lnTo>
                  <a:lnTo>
                    <a:pt x="716" y="372"/>
                  </a:lnTo>
                  <a:lnTo>
                    <a:pt x="737" y="376"/>
                  </a:lnTo>
                  <a:lnTo>
                    <a:pt x="735" y="188"/>
                  </a:lnTo>
                  <a:lnTo>
                    <a:pt x="732" y="15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4" name="Freeform 33">
              <a:extLst>
                <a:ext uri="{FF2B5EF4-FFF2-40B4-BE49-F238E27FC236}">
                  <a16:creationId xmlns:a16="http://schemas.microsoft.com/office/drawing/2014/main" id="{CCD74781-91F5-D834-F706-A9855DA10425}"/>
                </a:ext>
              </a:extLst>
            </p:cNvPr>
            <p:cNvSpPr>
              <a:spLocks/>
            </p:cNvSpPr>
            <p:nvPr/>
          </p:nvSpPr>
          <p:spPr bwMode="auto">
            <a:xfrm>
              <a:off x="2560100" y="2591520"/>
              <a:ext cx="739910" cy="358277"/>
            </a:xfrm>
            <a:custGeom>
              <a:avLst/>
              <a:gdLst>
                <a:gd name="T0" fmla="*/ 616 w 628"/>
                <a:gd name="T1" fmla="*/ 98 h 335"/>
                <a:gd name="T2" fmla="*/ 609 w 628"/>
                <a:gd name="T3" fmla="*/ 96 h 335"/>
                <a:gd name="T4" fmla="*/ 599 w 628"/>
                <a:gd name="T5" fmla="*/ 83 h 335"/>
                <a:gd name="T6" fmla="*/ 599 w 628"/>
                <a:gd name="T7" fmla="*/ 75 h 335"/>
                <a:gd name="T8" fmla="*/ 592 w 628"/>
                <a:gd name="T9" fmla="*/ 72 h 335"/>
                <a:gd name="T10" fmla="*/ 584 w 628"/>
                <a:gd name="T11" fmla="*/ 62 h 335"/>
                <a:gd name="T12" fmla="*/ 582 w 628"/>
                <a:gd name="T13" fmla="*/ 55 h 335"/>
                <a:gd name="T14" fmla="*/ 590 w 628"/>
                <a:gd name="T15" fmla="*/ 43 h 335"/>
                <a:gd name="T16" fmla="*/ 592 w 628"/>
                <a:gd name="T17" fmla="*/ 38 h 335"/>
                <a:gd name="T18" fmla="*/ 599 w 628"/>
                <a:gd name="T19" fmla="*/ 38 h 335"/>
                <a:gd name="T20" fmla="*/ 601 w 628"/>
                <a:gd name="T21" fmla="*/ 36 h 335"/>
                <a:gd name="T22" fmla="*/ 599 w 628"/>
                <a:gd name="T23" fmla="*/ 28 h 335"/>
                <a:gd name="T24" fmla="*/ 594 w 628"/>
                <a:gd name="T25" fmla="*/ 21 h 335"/>
                <a:gd name="T26" fmla="*/ 590 w 628"/>
                <a:gd name="T27" fmla="*/ 19 h 335"/>
                <a:gd name="T28" fmla="*/ 582 w 628"/>
                <a:gd name="T29" fmla="*/ 25 h 335"/>
                <a:gd name="T30" fmla="*/ 564 w 628"/>
                <a:gd name="T31" fmla="*/ 10 h 335"/>
                <a:gd name="T32" fmla="*/ 426 w 628"/>
                <a:gd name="T33" fmla="*/ 11 h 335"/>
                <a:gd name="T34" fmla="*/ 321 w 628"/>
                <a:gd name="T35" fmla="*/ 10 h 335"/>
                <a:gd name="T36" fmla="*/ 120 w 628"/>
                <a:gd name="T37" fmla="*/ 6 h 335"/>
                <a:gd name="T38" fmla="*/ 15 w 628"/>
                <a:gd name="T39" fmla="*/ 0 h 335"/>
                <a:gd name="T40" fmla="*/ 0 w 628"/>
                <a:gd name="T41" fmla="*/ 325 h 335"/>
                <a:gd name="T42" fmla="*/ 135 w 628"/>
                <a:gd name="T43" fmla="*/ 331 h 335"/>
                <a:gd name="T44" fmla="*/ 329 w 628"/>
                <a:gd name="T45" fmla="*/ 335 h 335"/>
                <a:gd name="T46" fmla="*/ 522 w 628"/>
                <a:gd name="T47" fmla="*/ 335 h 335"/>
                <a:gd name="T48" fmla="*/ 628 w 628"/>
                <a:gd name="T49" fmla="*/ 333 h 335"/>
                <a:gd name="T50" fmla="*/ 624 w 628"/>
                <a:gd name="T51" fmla="*/ 104 h 335"/>
                <a:gd name="T52" fmla="*/ 616 w 628"/>
                <a:gd name="T53" fmla="*/ 9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28" h="335">
                  <a:moveTo>
                    <a:pt x="616" y="98"/>
                  </a:moveTo>
                  <a:lnTo>
                    <a:pt x="609" y="96"/>
                  </a:lnTo>
                  <a:lnTo>
                    <a:pt x="599" y="83"/>
                  </a:lnTo>
                  <a:lnTo>
                    <a:pt x="599" y="75"/>
                  </a:lnTo>
                  <a:lnTo>
                    <a:pt x="592" y="72"/>
                  </a:lnTo>
                  <a:lnTo>
                    <a:pt x="584" y="62"/>
                  </a:lnTo>
                  <a:lnTo>
                    <a:pt x="582" y="55"/>
                  </a:lnTo>
                  <a:lnTo>
                    <a:pt x="590" y="43"/>
                  </a:lnTo>
                  <a:lnTo>
                    <a:pt x="592" y="38"/>
                  </a:lnTo>
                  <a:lnTo>
                    <a:pt x="599" y="38"/>
                  </a:lnTo>
                  <a:lnTo>
                    <a:pt x="601" y="36"/>
                  </a:lnTo>
                  <a:lnTo>
                    <a:pt x="599" y="28"/>
                  </a:lnTo>
                  <a:lnTo>
                    <a:pt x="594" y="21"/>
                  </a:lnTo>
                  <a:lnTo>
                    <a:pt x="590" y="19"/>
                  </a:lnTo>
                  <a:lnTo>
                    <a:pt x="582" y="25"/>
                  </a:lnTo>
                  <a:lnTo>
                    <a:pt x="564" y="10"/>
                  </a:lnTo>
                  <a:lnTo>
                    <a:pt x="426" y="11"/>
                  </a:lnTo>
                  <a:lnTo>
                    <a:pt x="321" y="10"/>
                  </a:lnTo>
                  <a:lnTo>
                    <a:pt x="120" y="6"/>
                  </a:lnTo>
                  <a:lnTo>
                    <a:pt x="15" y="0"/>
                  </a:lnTo>
                  <a:lnTo>
                    <a:pt x="0" y="325"/>
                  </a:lnTo>
                  <a:lnTo>
                    <a:pt x="135" y="331"/>
                  </a:lnTo>
                  <a:lnTo>
                    <a:pt x="329" y="335"/>
                  </a:lnTo>
                  <a:lnTo>
                    <a:pt x="522" y="335"/>
                  </a:lnTo>
                  <a:lnTo>
                    <a:pt x="628" y="333"/>
                  </a:lnTo>
                  <a:lnTo>
                    <a:pt x="624" y="104"/>
                  </a:lnTo>
                  <a:lnTo>
                    <a:pt x="616" y="9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5" name="Freeform 34">
              <a:extLst>
                <a:ext uri="{FF2B5EF4-FFF2-40B4-BE49-F238E27FC236}">
                  <a16:creationId xmlns:a16="http://schemas.microsoft.com/office/drawing/2014/main" id="{F7C3D7EB-8331-8258-F17E-6213A995DB79}"/>
                </a:ext>
              </a:extLst>
            </p:cNvPr>
            <p:cNvSpPr>
              <a:spLocks/>
            </p:cNvSpPr>
            <p:nvPr/>
          </p:nvSpPr>
          <p:spPr bwMode="auto">
            <a:xfrm>
              <a:off x="3016064" y="4083447"/>
              <a:ext cx="27099" cy="118713"/>
            </a:xfrm>
            <a:custGeom>
              <a:avLst/>
              <a:gdLst>
                <a:gd name="T0" fmla="*/ 9 w 23"/>
                <a:gd name="T1" fmla="*/ 62 h 111"/>
                <a:gd name="T2" fmla="*/ 9 w 23"/>
                <a:gd name="T3" fmla="*/ 68 h 111"/>
                <a:gd name="T4" fmla="*/ 13 w 23"/>
                <a:gd name="T5" fmla="*/ 75 h 111"/>
                <a:gd name="T6" fmla="*/ 19 w 23"/>
                <a:gd name="T7" fmla="*/ 90 h 111"/>
                <a:gd name="T8" fmla="*/ 19 w 23"/>
                <a:gd name="T9" fmla="*/ 105 h 111"/>
                <a:gd name="T10" fmla="*/ 23 w 23"/>
                <a:gd name="T11" fmla="*/ 111 h 111"/>
                <a:gd name="T12" fmla="*/ 19 w 23"/>
                <a:gd name="T13" fmla="*/ 90 h 111"/>
                <a:gd name="T14" fmla="*/ 17 w 23"/>
                <a:gd name="T15" fmla="*/ 77 h 111"/>
                <a:gd name="T16" fmla="*/ 4 w 23"/>
                <a:gd name="T17" fmla="*/ 38 h 111"/>
                <a:gd name="T18" fmla="*/ 2 w 23"/>
                <a:gd name="T19" fmla="*/ 13 h 111"/>
                <a:gd name="T20" fmla="*/ 2 w 23"/>
                <a:gd name="T21" fmla="*/ 0 h 111"/>
                <a:gd name="T22" fmla="*/ 0 w 23"/>
                <a:gd name="T23" fmla="*/ 15 h 111"/>
                <a:gd name="T24" fmla="*/ 2 w 23"/>
                <a:gd name="T25" fmla="*/ 23 h 111"/>
                <a:gd name="T26" fmla="*/ 0 w 23"/>
                <a:gd name="T27" fmla="*/ 36 h 111"/>
                <a:gd name="T28" fmla="*/ 6 w 23"/>
                <a:gd name="T29" fmla="*/ 41 h 111"/>
                <a:gd name="T30" fmla="*/ 4 w 23"/>
                <a:gd name="T31" fmla="*/ 49 h 111"/>
                <a:gd name="T32" fmla="*/ 9 w 23"/>
                <a:gd name="T33" fmla="*/ 6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11">
                  <a:moveTo>
                    <a:pt x="9" y="62"/>
                  </a:moveTo>
                  <a:lnTo>
                    <a:pt x="9" y="68"/>
                  </a:lnTo>
                  <a:lnTo>
                    <a:pt x="13" y="75"/>
                  </a:lnTo>
                  <a:lnTo>
                    <a:pt x="19" y="90"/>
                  </a:lnTo>
                  <a:lnTo>
                    <a:pt x="19" y="105"/>
                  </a:lnTo>
                  <a:lnTo>
                    <a:pt x="23" y="111"/>
                  </a:lnTo>
                  <a:lnTo>
                    <a:pt x="19" y="90"/>
                  </a:lnTo>
                  <a:lnTo>
                    <a:pt x="17" y="77"/>
                  </a:lnTo>
                  <a:lnTo>
                    <a:pt x="4" y="38"/>
                  </a:lnTo>
                  <a:lnTo>
                    <a:pt x="2" y="13"/>
                  </a:lnTo>
                  <a:lnTo>
                    <a:pt x="2" y="0"/>
                  </a:lnTo>
                  <a:lnTo>
                    <a:pt x="0" y="15"/>
                  </a:lnTo>
                  <a:lnTo>
                    <a:pt x="2" y="23"/>
                  </a:lnTo>
                  <a:lnTo>
                    <a:pt x="0" y="36"/>
                  </a:lnTo>
                  <a:lnTo>
                    <a:pt x="6" y="41"/>
                  </a:lnTo>
                  <a:lnTo>
                    <a:pt x="4" y="49"/>
                  </a:lnTo>
                  <a:lnTo>
                    <a:pt x="9" y="6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6" name="Freeform 35">
              <a:extLst>
                <a:ext uri="{FF2B5EF4-FFF2-40B4-BE49-F238E27FC236}">
                  <a16:creationId xmlns:a16="http://schemas.microsoft.com/office/drawing/2014/main" id="{8E25BA35-663A-FD8D-0FA7-EE8DCAF02DF1}"/>
                </a:ext>
              </a:extLst>
            </p:cNvPr>
            <p:cNvSpPr>
              <a:spLocks/>
            </p:cNvSpPr>
            <p:nvPr/>
          </p:nvSpPr>
          <p:spPr bwMode="auto">
            <a:xfrm>
              <a:off x="3016064" y="4083447"/>
              <a:ext cx="27099" cy="118713"/>
            </a:xfrm>
            <a:custGeom>
              <a:avLst/>
              <a:gdLst>
                <a:gd name="T0" fmla="*/ 9 w 23"/>
                <a:gd name="T1" fmla="*/ 62 h 111"/>
                <a:gd name="T2" fmla="*/ 9 w 23"/>
                <a:gd name="T3" fmla="*/ 68 h 111"/>
                <a:gd name="T4" fmla="*/ 13 w 23"/>
                <a:gd name="T5" fmla="*/ 75 h 111"/>
                <a:gd name="T6" fmla="*/ 19 w 23"/>
                <a:gd name="T7" fmla="*/ 90 h 111"/>
                <a:gd name="T8" fmla="*/ 19 w 23"/>
                <a:gd name="T9" fmla="*/ 105 h 111"/>
                <a:gd name="T10" fmla="*/ 23 w 23"/>
                <a:gd name="T11" fmla="*/ 111 h 111"/>
                <a:gd name="T12" fmla="*/ 19 w 23"/>
                <a:gd name="T13" fmla="*/ 90 h 111"/>
                <a:gd name="T14" fmla="*/ 17 w 23"/>
                <a:gd name="T15" fmla="*/ 77 h 111"/>
                <a:gd name="T16" fmla="*/ 4 w 23"/>
                <a:gd name="T17" fmla="*/ 38 h 111"/>
                <a:gd name="T18" fmla="*/ 2 w 23"/>
                <a:gd name="T19" fmla="*/ 13 h 111"/>
                <a:gd name="T20" fmla="*/ 2 w 23"/>
                <a:gd name="T21" fmla="*/ 0 h 111"/>
                <a:gd name="T22" fmla="*/ 0 w 23"/>
                <a:gd name="T23" fmla="*/ 15 h 111"/>
                <a:gd name="T24" fmla="*/ 2 w 23"/>
                <a:gd name="T25" fmla="*/ 23 h 111"/>
                <a:gd name="T26" fmla="*/ 0 w 23"/>
                <a:gd name="T27" fmla="*/ 36 h 111"/>
                <a:gd name="T28" fmla="*/ 6 w 23"/>
                <a:gd name="T29" fmla="*/ 41 h 111"/>
                <a:gd name="T30" fmla="*/ 4 w 23"/>
                <a:gd name="T31" fmla="*/ 49 h 111"/>
                <a:gd name="T32" fmla="*/ 9 w 23"/>
                <a:gd name="T33" fmla="*/ 6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11">
                  <a:moveTo>
                    <a:pt x="9" y="62"/>
                  </a:moveTo>
                  <a:lnTo>
                    <a:pt x="9" y="68"/>
                  </a:lnTo>
                  <a:lnTo>
                    <a:pt x="13" y="75"/>
                  </a:lnTo>
                  <a:lnTo>
                    <a:pt x="19" y="90"/>
                  </a:lnTo>
                  <a:lnTo>
                    <a:pt x="19" y="105"/>
                  </a:lnTo>
                  <a:lnTo>
                    <a:pt x="23" y="111"/>
                  </a:lnTo>
                  <a:lnTo>
                    <a:pt x="19" y="90"/>
                  </a:lnTo>
                  <a:lnTo>
                    <a:pt x="17" y="77"/>
                  </a:lnTo>
                  <a:lnTo>
                    <a:pt x="4" y="38"/>
                  </a:lnTo>
                  <a:lnTo>
                    <a:pt x="2" y="13"/>
                  </a:lnTo>
                  <a:lnTo>
                    <a:pt x="2" y="0"/>
                  </a:lnTo>
                  <a:lnTo>
                    <a:pt x="0" y="15"/>
                  </a:lnTo>
                  <a:lnTo>
                    <a:pt x="2" y="23"/>
                  </a:lnTo>
                  <a:lnTo>
                    <a:pt x="0" y="36"/>
                  </a:lnTo>
                  <a:lnTo>
                    <a:pt x="6" y="41"/>
                  </a:lnTo>
                  <a:lnTo>
                    <a:pt x="4" y="49"/>
                  </a:lnTo>
                  <a:lnTo>
                    <a:pt x="9" y="6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7" name="Freeform 36">
              <a:extLst>
                <a:ext uri="{FF2B5EF4-FFF2-40B4-BE49-F238E27FC236}">
                  <a16:creationId xmlns:a16="http://schemas.microsoft.com/office/drawing/2014/main" id="{6D085EBA-A099-C180-E606-14998C7E95DC}"/>
                </a:ext>
              </a:extLst>
            </p:cNvPr>
            <p:cNvSpPr>
              <a:spLocks/>
            </p:cNvSpPr>
            <p:nvPr/>
          </p:nvSpPr>
          <p:spPr bwMode="auto">
            <a:xfrm>
              <a:off x="2029910" y="2991506"/>
              <a:ext cx="1406773" cy="1242737"/>
            </a:xfrm>
            <a:custGeom>
              <a:avLst/>
              <a:gdLst>
                <a:gd name="T0" fmla="*/ 1181 w 1194"/>
                <a:gd name="T1" fmla="*/ 645 h 1162"/>
                <a:gd name="T2" fmla="*/ 1194 w 1194"/>
                <a:gd name="T3" fmla="*/ 598 h 1162"/>
                <a:gd name="T4" fmla="*/ 1173 w 1194"/>
                <a:gd name="T5" fmla="*/ 555 h 1162"/>
                <a:gd name="T6" fmla="*/ 1140 w 1194"/>
                <a:gd name="T7" fmla="*/ 389 h 1162"/>
                <a:gd name="T8" fmla="*/ 1079 w 1194"/>
                <a:gd name="T9" fmla="*/ 318 h 1162"/>
                <a:gd name="T10" fmla="*/ 1021 w 1194"/>
                <a:gd name="T11" fmla="*/ 301 h 1162"/>
                <a:gd name="T12" fmla="*/ 970 w 1194"/>
                <a:gd name="T13" fmla="*/ 297 h 1162"/>
                <a:gd name="T14" fmla="*/ 923 w 1194"/>
                <a:gd name="T15" fmla="*/ 310 h 1162"/>
                <a:gd name="T16" fmla="*/ 880 w 1194"/>
                <a:gd name="T17" fmla="*/ 292 h 1162"/>
                <a:gd name="T18" fmla="*/ 858 w 1194"/>
                <a:gd name="T19" fmla="*/ 307 h 1162"/>
                <a:gd name="T20" fmla="*/ 824 w 1194"/>
                <a:gd name="T21" fmla="*/ 292 h 1162"/>
                <a:gd name="T22" fmla="*/ 784 w 1194"/>
                <a:gd name="T23" fmla="*/ 286 h 1162"/>
                <a:gd name="T24" fmla="*/ 739 w 1194"/>
                <a:gd name="T25" fmla="*/ 273 h 1162"/>
                <a:gd name="T26" fmla="*/ 692 w 1194"/>
                <a:gd name="T27" fmla="*/ 262 h 1162"/>
                <a:gd name="T28" fmla="*/ 666 w 1194"/>
                <a:gd name="T29" fmla="*/ 241 h 1162"/>
                <a:gd name="T30" fmla="*/ 613 w 1194"/>
                <a:gd name="T31" fmla="*/ 220 h 1162"/>
                <a:gd name="T32" fmla="*/ 363 w 1194"/>
                <a:gd name="T33" fmla="*/ 0 h 1162"/>
                <a:gd name="T34" fmla="*/ 316 w 1194"/>
                <a:gd name="T35" fmla="*/ 485 h 1162"/>
                <a:gd name="T36" fmla="*/ 10 w 1194"/>
                <a:gd name="T37" fmla="*/ 480 h 1162"/>
                <a:gd name="T38" fmla="*/ 31 w 1194"/>
                <a:gd name="T39" fmla="*/ 506 h 1162"/>
                <a:gd name="T40" fmla="*/ 93 w 1194"/>
                <a:gd name="T41" fmla="*/ 577 h 1162"/>
                <a:gd name="T42" fmla="*/ 147 w 1194"/>
                <a:gd name="T43" fmla="*/ 624 h 1162"/>
                <a:gd name="T44" fmla="*/ 162 w 1194"/>
                <a:gd name="T45" fmla="*/ 683 h 1162"/>
                <a:gd name="T46" fmla="*/ 220 w 1194"/>
                <a:gd name="T47" fmla="*/ 767 h 1162"/>
                <a:gd name="T48" fmla="*/ 282 w 1194"/>
                <a:gd name="T49" fmla="*/ 803 h 1162"/>
                <a:gd name="T50" fmla="*/ 322 w 1194"/>
                <a:gd name="T51" fmla="*/ 788 h 1162"/>
                <a:gd name="T52" fmla="*/ 356 w 1194"/>
                <a:gd name="T53" fmla="*/ 730 h 1162"/>
                <a:gd name="T54" fmla="*/ 407 w 1194"/>
                <a:gd name="T55" fmla="*/ 728 h 1162"/>
                <a:gd name="T56" fmla="*/ 467 w 1194"/>
                <a:gd name="T57" fmla="*/ 735 h 1162"/>
                <a:gd name="T58" fmla="*/ 499 w 1194"/>
                <a:gd name="T59" fmla="*/ 769 h 1162"/>
                <a:gd name="T60" fmla="*/ 548 w 1194"/>
                <a:gd name="T61" fmla="*/ 850 h 1162"/>
                <a:gd name="T62" fmla="*/ 568 w 1194"/>
                <a:gd name="T63" fmla="*/ 903 h 1162"/>
                <a:gd name="T64" fmla="*/ 604 w 1194"/>
                <a:gd name="T65" fmla="*/ 946 h 1162"/>
                <a:gd name="T66" fmla="*/ 638 w 1194"/>
                <a:gd name="T67" fmla="*/ 997 h 1162"/>
                <a:gd name="T68" fmla="*/ 653 w 1194"/>
                <a:gd name="T69" fmla="*/ 1049 h 1162"/>
                <a:gd name="T70" fmla="*/ 690 w 1194"/>
                <a:gd name="T71" fmla="*/ 1102 h 1162"/>
                <a:gd name="T72" fmla="*/ 730 w 1194"/>
                <a:gd name="T73" fmla="*/ 1121 h 1162"/>
                <a:gd name="T74" fmla="*/ 813 w 1194"/>
                <a:gd name="T75" fmla="*/ 1143 h 1162"/>
                <a:gd name="T76" fmla="*/ 861 w 1194"/>
                <a:gd name="T77" fmla="*/ 1149 h 1162"/>
                <a:gd name="T78" fmla="*/ 846 w 1194"/>
                <a:gd name="T79" fmla="*/ 1132 h 1162"/>
                <a:gd name="T80" fmla="*/ 829 w 1194"/>
                <a:gd name="T81" fmla="*/ 1053 h 1162"/>
                <a:gd name="T82" fmla="*/ 835 w 1194"/>
                <a:gd name="T83" fmla="*/ 1010 h 1162"/>
                <a:gd name="T84" fmla="*/ 814 w 1194"/>
                <a:gd name="T85" fmla="*/ 1002 h 1162"/>
                <a:gd name="T86" fmla="*/ 846 w 1194"/>
                <a:gd name="T87" fmla="*/ 963 h 1162"/>
                <a:gd name="T88" fmla="*/ 850 w 1194"/>
                <a:gd name="T89" fmla="*/ 946 h 1162"/>
                <a:gd name="T90" fmla="*/ 858 w 1194"/>
                <a:gd name="T91" fmla="*/ 925 h 1162"/>
                <a:gd name="T92" fmla="*/ 884 w 1194"/>
                <a:gd name="T93" fmla="*/ 905 h 1162"/>
                <a:gd name="T94" fmla="*/ 895 w 1194"/>
                <a:gd name="T95" fmla="*/ 884 h 1162"/>
                <a:gd name="T96" fmla="*/ 918 w 1194"/>
                <a:gd name="T97" fmla="*/ 882 h 1162"/>
                <a:gd name="T98" fmla="*/ 935 w 1194"/>
                <a:gd name="T99" fmla="*/ 867 h 1162"/>
                <a:gd name="T100" fmla="*/ 957 w 1194"/>
                <a:gd name="T101" fmla="*/ 865 h 1162"/>
                <a:gd name="T102" fmla="*/ 985 w 1194"/>
                <a:gd name="T103" fmla="*/ 863 h 1162"/>
                <a:gd name="T104" fmla="*/ 1017 w 1194"/>
                <a:gd name="T105" fmla="*/ 843 h 1162"/>
                <a:gd name="T106" fmla="*/ 1072 w 1194"/>
                <a:gd name="T107" fmla="*/ 790 h 1162"/>
                <a:gd name="T108" fmla="*/ 1063 w 1194"/>
                <a:gd name="T109" fmla="*/ 747 h 1162"/>
                <a:gd name="T110" fmla="*/ 1098 w 1194"/>
                <a:gd name="T111" fmla="*/ 762 h 1162"/>
                <a:gd name="T112" fmla="*/ 1093 w 1194"/>
                <a:gd name="T113" fmla="*/ 777 h 1162"/>
                <a:gd name="T114" fmla="*/ 1168 w 1194"/>
                <a:gd name="T115" fmla="*/ 71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4" h="1162">
                  <a:moveTo>
                    <a:pt x="1181" y="705"/>
                  </a:moveTo>
                  <a:lnTo>
                    <a:pt x="1183" y="698"/>
                  </a:lnTo>
                  <a:lnTo>
                    <a:pt x="1179" y="681"/>
                  </a:lnTo>
                  <a:lnTo>
                    <a:pt x="1175" y="673"/>
                  </a:lnTo>
                  <a:lnTo>
                    <a:pt x="1181" y="666"/>
                  </a:lnTo>
                  <a:lnTo>
                    <a:pt x="1179" y="653"/>
                  </a:lnTo>
                  <a:lnTo>
                    <a:pt x="1181" y="645"/>
                  </a:lnTo>
                  <a:lnTo>
                    <a:pt x="1187" y="638"/>
                  </a:lnTo>
                  <a:lnTo>
                    <a:pt x="1189" y="630"/>
                  </a:lnTo>
                  <a:lnTo>
                    <a:pt x="1192" y="624"/>
                  </a:lnTo>
                  <a:lnTo>
                    <a:pt x="1190" y="617"/>
                  </a:lnTo>
                  <a:lnTo>
                    <a:pt x="1194" y="609"/>
                  </a:lnTo>
                  <a:lnTo>
                    <a:pt x="1190" y="604"/>
                  </a:lnTo>
                  <a:lnTo>
                    <a:pt x="1194" y="598"/>
                  </a:lnTo>
                  <a:lnTo>
                    <a:pt x="1192" y="591"/>
                  </a:lnTo>
                  <a:lnTo>
                    <a:pt x="1192" y="585"/>
                  </a:lnTo>
                  <a:lnTo>
                    <a:pt x="1190" y="583"/>
                  </a:lnTo>
                  <a:lnTo>
                    <a:pt x="1179" y="570"/>
                  </a:lnTo>
                  <a:lnTo>
                    <a:pt x="1179" y="562"/>
                  </a:lnTo>
                  <a:lnTo>
                    <a:pt x="1175" y="557"/>
                  </a:lnTo>
                  <a:lnTo>
                    <a:pt x="1173" y="555"/>
                  </a:lnTo>
                  <a:lnTo>
                    <a:pt x="1170" y="547"/>
                  </a:lnTo>
                  <a:lnTo>
                    <a:pt x="1164" y="540"/>
                  </a:lnTo>
                  <a:lnTo>
                    <a:pt x="1166" y="530"/>
                  </a:lnTo>
                  <a:lnTo>
                    <a:pt x="1160" y="515"/>
                  </a:lnTo>
                  <a:lnTo>
                    <a:pt x="1157" y="510"/>
                  </a:lnTo>
                  <a:lnTo>
                    <a:pt x="1143" y="498"/>
                  </a:lnTo>
                  <a:lnTo>
                    <a:pt x="1140" y="389"/>
                  </a:lnTo>
                  <a:lnTo>
                    <a:pt x="1138" y="331"/>
                  </a:lnTo>
                  <a:lnTo>
                    <a:pt x="1117" y="327"/>
                  </a:lnTo>
                  <a:lnTo>
                    <a:pt x="1110" y="331"/>
                  </a:lnTo>
                  <a:lnTo>
                    <a:pt x="1102" y="327"/>
                  </a:lnTo>
                  <a:lnTo>
                    <a:pt x="1102" y="324"/>
                  </a:lnTo>
                  <a:lnTo>
                    <a:pt x="1100" y="322"/>
                  </a:lnTo>
                  <a:lnTo>
                    <a:pt x="1079" y="318"/>
                  </a:lnTo>
                  <a:lnTo>
                    <a:pt x="1074" y="314"/>
                  </a:lnTo>
                  <a:lnTo>
                    <a:pt x="1066" y="312"/>
                  </a:lnTo>
                  <a:lnTo>
                    <a:pt x="1053" y="301"/>
                  </a:lnTo>
                  <a:lnTo>
                    <a:pt x="1036" y="292"/>
                  </a:lnTo>
                  <a:lnTo>
                    <a:pt x="1031" y="292"/>
                  </a:lnTo>
                  <a:lnTo>
                    <a:pt x="1027" y="297"/>
                  </a:lnTo>
                  <a:lnTo>
                    <a:pt x="1021" y="301"/>
                  </a:lnTo>
                  <a:lnTo>
                    <a:pt x="1016" y="301"/>
                  </a:lnTo>
                  <a:lnTo>
                    <a:pt x="1010" y="299"/>
                  </a:lnTo>
                  <a:lnTo>
                    <a:pt x="1002" y="292"/>
                  </a:lnTo>
                  <a:lnTo>
                    <a:pt x="989" y="297"/>
                  </a:lnTo>
                  <a:lnTo>
                    <a:pt x="984" y="303"/>
                  </a:lnTo>
                  <a:lnTo>
                    <a:pt x="976" y="303"/>
                  </a:lnTo>
                  <a:lnTo>
                    <a:pt x="970" y="297"/>
                  </a:lnTo>
                  <a:lnTo>
                    <a:pt x="963" y="303"/>
                  </a:lnTo>
                  <a:lnTo>
                    <a:pt x="955" y="303"/>
                  </a:lnTo>
                  <a:lnTo>
                    <a:pt x="948" y="312"/>
                  </a:lnTo>
                  <a:lnTo>
                    <a:pt x="940" y="312"/>
                  </a:lnTo>
                  <a:lnTo>
                    <a:pt x="937" y="318"/>
                  </a:lnTo>
                  <a:lnTo>
                    <a:pt x="931" y="312"/>
                  </a:lnTo>
                  <a:lnTo>
                    <a:pt x="923" y="310"/>
                  </a:lnTo>
                  <a:lnTo>
                    <a:pt x="916" y="307"/>
                  </a:lnTo>
                  <a:lnTo>
                    <a:pt x="912" y="299"/>
                  </a:lnTo>
                  <a:lnTo>
                    <a:pt x="905" y="297"/>
                  </a:lnTo>
                  <a:lnTo>
                    <a:pt x="899" y="303"/>
                  </a:lnTo>
                  <a:lnTo>
                    <a:pt x="892" y="301"/>
                  </a:lnTo>
                  <a:lnTo>
                    <a:pt x="886" y="294"/>
                  </a:lnTo>
                  <a:lnTo>
                    <a:pt x="880" y="292"/>
                  </a:lnTo>
                  <a:lnTo>
                    <a:pt x="878" y="294"/>
                  </a:lnTo>
                  <a:lnTo>
                    <a:pt x="876" y="297"/>
                  </a:lnTo>
                  <a:lnTo>
                    <a:pt x="869" y="303"/>
                  </a:lnTo>
                  <a:lnTo>
                    <a:pt x="867" y="316"/>
                  </a:lnTo>
                  <a:lnTo>
                    <a:pt x="861" y="316"/>
                  </a:lnTo>
                  <a:lnTo>
                    <a:pt x="860" y="314"/>
                  </a:lnTo>
                  <a:lnTo>
                    <a:pt x="858" y="307"/>
                  </a:lnTo>
                  <a:lnTo>
                    <a:pt x="860" y="301"/>
                  </a:lnTo>
                  <a:lnTo>
                    <a:pt x="854" y="301"/>
                  </a:lnTo>
                  <a:lnTo>
                    <a:pt x="843" y="305"/>
                  </a:lnTo>
                  <a:lnTo>
                    <a:pt x="835" y="305"/>
                  </a:lnTo>
                  <a:lnTo>
                    <a:pt x="833" y="297"/>
                  </a:lnTo>
                  <a:lnTo>
                    <a:pt x="826" y="297"/>
                  </a:lnTo>
                  <a:lnTo>
                    <a:pt x="824" y="292"/>
                  </a:lnTo>
                  <a:lnTo>
                    <a:pt x="816" y="288"/>
                  </a:lnTo>
                  <a:lnTo>
                    <a:pt x="805" y="299"/>
                  </a:lnTo>
                  <a:lnTo>
                    <a:pt x="799" y="301"/>
                  </a:lnTo>
                  <a:lnTo>
                    <a:pt x="792" y="301"/>
                  </a:lnTo>
                  <a:lnTo>
                    <a:pt x="792" y="292"/>
                  </a:lnTo>
                  <a:lnTo>
                    <a:pt x="790" y="286"/>
                  </a:lnTo>
                  <a:lnTo>
                    <a:pt x="784" y="286"/>
                  </a:lnTo>
                  <a:lnTo>
                    <a:pt x="779" y="279"/>
                  </a:lnTo>
                  <a:lnTo>
                    <a:pt x="781" y="271"/>
                  </a:lnTo>
                  <a:lnTo>
                    <a:pt x="773" y="273"/>
                  </a:lnTo>
                  <a:lnTo>
                    <a:pt x="758" y="271"/>
                  </a:lnTo>
                  <a:lnTo>
                    <a:pt x="752" y="277"/>
                  </a:lnTo>
                  <a:lnTo>
                    <a:pt x="745" y="279"/>
                  </a:lnTo>
                  <a:lnTo>
                    <a:pt x="739" y="273"/>
                  </a:lnTo>
                  <a:lnTo>
                    <a:pt x="735" y="269"/>
                  </a:lnTo>
                  <a:lnTo>
                    <a:pt x="730" y="269"/>
                  </a:lnTo>
                  <a:lnTo>
                    <a:pt x="722" y="271"/>
                  </a:lnTo>
                  <a:lnTo>
                    <a:pt x="709" y="265"/>
                  </a:lnTo>
                  <a:lnTo>
                    <a:pt x="702" y="262"/>
                  </a:lnTo>
                  <a:lnTo>
                    <a:pt x="694" y="263"/>
                  </a:lnTo>
                  <a:lnTo>
                    <a:pt x="692" y="262"/>
                  </a:lnTo>
                  <a:lnTo>
                    <a:pt x="685" y="262"/>
                  </a:lnTo>
                  <a:lnTo>
                    <a:pt x="683" y="254"/>
                  </a:lnTo>
                  <a:lnTo>
                    <a:pt x="683" y="248"/>
                  </a:lnTo>
                  <a:lnTo>
                    <a:pt x="677" y="241"/>
                  </a:lnTo>
                  <a:lnTo>
                    <a:pt x="672" y="237"/>
                  </a:lnTo>
                  <a:lnTo>
                    <a:pt x="670" y="233"/>
                  </a:lnTo>
                  <a:lnTo>
                    <a:pt x="666" y="241"/>
                  </a:lnTo>
                  <a:lnTo>
                    <a:pt x="658" y="243"/>
                  </a:lnTo>
                  <a:lnTo>
                    <a:pt x="651" y="239"/>
                  </a:lnTo>
                  <a:lnTo>
                    <a:pt x="645" y="243"/>
                  </a:lnTo>
                  <a:lnTo>
                    <a:pt x="638" y="239"/>
                  </a:lnTo>
                  <a:lnTo>
                    <a:pt x="626" y="226"/>
                  </a:lnTo>
                  <a:lnTo>
                    <a:pt x="619" y="220"/>
                  </a:lnTo>
                  <a:lnTo>
                    <a:pt x="613" y="220"/>
                  </a:lnTo>
                  <a:lnTo>
                    <a:pt x="613" y="209"/>
                  </a:lnTo>
                  <a:lnTo>
                    <a:pt x="619" y="15"/>
                  </a:lnTo>
                  <a:lnTo>
                    <a:pt x="611" y="12"/>
                  </a:lnTo>
                  <a:lnTo>
                    <a:pt x="604" y="12"/>
                  </a:lnTo>
                  <a:lnTo>
                    <a:pt x="568" y="12"/>
                  </a:lnTo>
                  <a:lnTo>
                    <a:pt x="480" y="6"/>
                  </a:lnTo>
                  <a:lnTo>
                    <a:pt x="363" y="0"/>
                  </a:lnTo>
                  <a:lnTo>
                    <a:pt x="360" y="2"/>
                  </a:lnTo>
                  <a:lnTo>
                    <a:pt x="358" y="8"/>
                  </a:lnTo>
                  <a:lnTo>
                    <a:pt x="343" y="269"/>
                  </a:lnTo>
                  <a:lnTo>
                    <a:pt x="333" y="367"/>
                  </a:lnTo>
                  <a:lnTo>
                    <a:pt x="326" y="478"/>
                  </a:lnTo>
                  <a:lnTo>
                    <a:pt x="320" y="485"/>
                  </a:lnTo>
                  <a:lnTo>
                    <a:pt x="316" y="485"/>
                  </a:lnTo>
                  <a:lnTo>
                    <a:pt x="237" y="480"/>
                  </a:lnTo>
                  <a:lnTo>
                    <a:pt x="158" y="474"/>
                  </a:lnTo>
                  <a:lnTo>
                    <a:pt x="70" y="467"/>
                  </a:lnTo>
                  <a:lnTo>
                    <a:pt x="0" y="459"/>
                  </a:lnTo>
                  <a:lnTo>
                    <a:pt x="0" y="463"/>
                  </a:lnTo>
                  <a:lnTo>
                    <a:pt x="4" y="476"/>
                  </a:lnTo>
                  <a:lnTo>
                    <a:pt x="10" y="480"/>
                  </a:lnTo>
                  <a:lnTo>
                    <a:pt x="10" y="483"/>
                  </a:lnTo>
                  <a:lnTo>
                    <a:pt x="16" y="487"/>
                  </a:lnTo>
                  <a:lnTo>
                    <a:pt x="16" y="487"/>
                  </a:lnTo>
                  <a:lnTo>
                    <a:pt x="19" y="487"/>
                  </a:lnTo>
                  <a:lnTo>
                    <a:pt x="25" y="493"/>
                  </a:lnTo>
                  <a:lnTo>
                    <a:pt x="29" y="500"/>
                  </a:lnTo>
                  <a:lnTo>
                    <a:pt x="31" y="506"/>
                  </a:lnTo>
                  <a:lnTo>
                    <a:pt x="36" y="519"/>
                  </a:lnTo>
                  <a:lnTo>
                    <a:pt x="44" y="525"/>
                  </a:lnTo>
                  <a:lnTo>
                    <a:pt x="57" y="532"/>
                  </a:lnTo>
                  <a:lnTo>
                    <a:pt x="63" y="538"/>
                  </a:lnTo>
                  <a:lnTo>
                    <a:pt x="78" y="557"/>
                  </a:lnTo>
                  <a:lnTo>
                    <a:pt x="91" y="570"/>
                  </a:lnTo>
                  <a:lnTo>
                    <a:pt x="93" y="577"/>
                  </a:lnTo>
                  <a:lnTo>
                    <a:pt x="106" y="591"/>
                  </a:lnTo>
                  <a:lnTo>
                    <a:pt x="113" y="596"/>
                  </a:lnTo>
                  <a:lnTo>
                    <a:pt x="119" y="598"/>
                  </a:lnTo>
                  <a:lnTo>
                    <a:pt x="132" y="611"/>
                  </a:lnTo>
                  <a:lnTo>
                    <a:pt x="140" y="615"/>
                  </a:lnTo>
                  <a:lnTo>
                    <a:pt x="141" y="621"/>
                  </a:lnTo>
                  <a:lnTo>
                    <a:pt x="147" y="624"/>
                  </a:lnTo>
                  <a:lnTo>
                    <a:pt x="149" y="632"/>
                  </a:lnTo>
                  <a:lnTo>
                    <a:pt x="151" y="645"/>
                  </a:lnTo>
                  <a:lnTo>
                    <a:pt x="155" y="649"/>
                  </a:lnTo>
                  <a:lnTo>
                    <a:pt x="160" y="662"/>
                  </a:lnTo>
                  <a:lnTo>
                    <a:pt x="164" y="668"/>
                  </a:lnTo>
                  <a:lnTo>
                    <a:pt x="164" y="675"/>
                  </a:lnTo>
                  <a:lnTo>
                    <a:pt x="162" y="683"/>
                  </a:lnTo>
                  <a:lnTo>
                    <a:pt x="162" y="696"/>
                  </a:lnTo>
                  <a:lnTo>
                    <a:pt x="177" y="730"/>
                  </a:lnTo>
                  <a:lnTo>
                    <a:pt x="187" y="739"/>
                  </a:lnTo>
                  <a:lnTo>
                    <a:pt x="194" y="743"/>
                  </a:lnTo>
                  <a:lnTo>
                    <a:pt x="200" y="747"/>
                  </a:lnTo>
                  <a:lnTo>
                    <a:pt x="205" y="754"/>
                  </a:lnTo>
                  <a:lnTo>
                    <a:pt x="220" y="767"/>
                  </a:lnTo>
                  <a:lnTo>
                    <a:pt x="226" y="771"/>
                  </a:lnTo>
                  <a:lnTo>
                    <a:pt x="241" y="773"/>
                  </a:lnTo>
                  <a:lnTo>
                    <a:pt x="245" y="780"/>
                  </a:lnTo>
                  <a:lnTo>
                    <a:pt x="264" y="790"/>
                  </a:lnTo>
                  <a:lnTo>
                    <a:pt x="269" y="797"/>
                  </a:lnTo>
                  <a:lnTo>
                    <a:pt x="277" y="803"/>
                  </a:lnTo>
                  <a:lnTo>
                    <a:pt x="282" y="803"/>
                  </a:lnTo>
                  <a:lnTo>
                    <a:pt x="282" y="805"/>
                  </a:lnTo>
                  <a:lnTo>
                    <a:pt x="290" y="807"/>
                  </a:lnTo>
                  <a:lnTo>
                    <a:pt x="301" y="807"/>
                  </a:lnTo>
                  <a:lnTo>
                    <a:pt x="303" y="801"/>
                  </a:lnTo>
                  <a:lnTo>
                    <a:pt x="311" y="796"/>
                  </a:lnTo>
                  <a:lnTo>
                    <a:pt x="314" y="790"/>
                  </a:lnTo>
                  <a:lnTo>
                    <a:pt x="322" y="788"/>
                  </a:lnTo>
                  <a:lnTo>
                    <a:pt x="324" y="780"/>
                  </a:lnTo>
                  <a:lnTo>
                    <a:pt x="326" y="773"/>
                  </a:lnTo>
                  <a:lnTo>
                    <a:pt x="329" y="771"/>
                  </a:lnTo>
                  <a:lnTo>
                    <a:pt x="341" y="743"/>
                  </a:lnTo>
                  <a:lnTo>
                    <a:pt x="346" y="733"/>
                  </a:lnTo>
                  <a:lnTo>
                    <a:pt x="350" y="732"/>
                  </a:lnTo>
                  <a:lnTo>
                    <a:pt x="356" y="730"/>
                  </a:lnTo>
                  <a:lnTo>
                    <a:pt x="363" y="726"/>
                  </a:lnTo>
                  <a:lnTo>
                    <a:pt x="371" y="728"/>
                  </a:lnTo>
                  <a:lnTo>
                    <a:pt x="376" y="726"/>
                  </a:lnTo>
                  <a:lnTo>
                    <a:pt x="380" y="718"/>
                  </a:lnTo>
                  <a:lnTo>
                    <a:pt x="388" y="718"/>
                  </a:lnTo>
                  <a:lnTo>
                    <a:pt x="399" y="726"/>
                  </a:lnTo>
                  <a:lnTo>
                    <a:pt x="407" y="728"/>
                  </a:lnTo>
                  <a:lnTo>
                    <a:pt x="414" y="726"/>
                  </a:lnTo>
                  <a:lnTo>
                    <a:pt x="420" y="728"/>
                  </a:lnTo>
                  <a:lnTo>
                    <a:pt x="427" y="728"/>
                  </a:lnTo>
                  <a:lnTo>
                    <a:pt x="446" y="733"/>
                  </a:lnTo>
                  <a:lnTo>
                    <a:pt x="454" y="728"/>
                  </a:lnTo>
                  <a:lnTo>
                    <a:pt x="459" y="732"/>
                  </a:lnTo>
                  <a:lnTo>
                    <a:pt x="467" y="735"/>
                  </a:lnTo>
                  <a:lnTo>
                    <a:pt x="469" y="743"/>
                  </a:lnTo>
                  <a:lnTo>
                    <a:pt x="474" y="749"/>
                  </a:lnTo>
                  <a:lnTo>
                    <a:pt x="476" y="754"/>
                  </a:lnTo>
                  <a:lnTo>
                    <a:pt x="482" y="752"/>
                  </a:lnTo>
                  <a:lnTo>
                    <a:pt x="485" y="760"/>
                  </a:lnTo>
                  <a:lnTo>
                    <a:pt x="491" y="765"/>
                  </a:lnTo>
                  <a:lnTo>
                    <a:pt x="499" y="769"/>
                  </a:lnTo>
                  <a:lnTo>
                    <a:pt x="499" y="775"/>
                  </a:lnTo>
                  <a:lnTo>
                    <a:pt x="519" y="790"/>
                  </a:lnTo>
                  <a:lnTo>
                    <a:pt x="527" y="803"/>
                  </a:lnTo>
                  <a:lnTo>
                    <a:pt x="532" y="811"/>
                  </a:lnTo>
                  <a:lnTo>
                    <a:pt x="536" y="827"/>
                  </a:lnTo>
                  <a:lnTo>
                    <a:pt x="544" y="843"/>
                  </a:lnTo>
                  <a:lnTo>
                    <a:pt x="548" y="850"/>
                  </a:lnTo>
                  <a:lnTo>
                    <a:pt x="548" y="852"/>
                  </a:lnTo>
                  <a:lnTo>
                    <a:pt x="551" y="858"/>
                  </a:lnTo>
                  <a:lnTo>
                    <a:pt x="555" y="865"/>
                  </a:lnTo>
                  <a:lnTo>
                    <a:pt x="561" y="873"/>
                  </a:lnTo>
                  <a:lnTo>
                    <a:pt x="559" y="874"/>
                  </a:lnTo>
                  <a:lnTo>
                    <a:pt x="563" y="888"/>
                  </a:lnTo>
                  <a:lnTo>
                    <a:pt x="568" y="903"/>
                  </a:lnTo>
                  <a:lnTo>
                    <a:pt x="576" y="908"/>
                  </a:lnTo>
                  <a:lnTo>
                    <a:pt x="583" y="910"/>
                  </a:lnTo>
                  <a:lnTo>
                    <a:pt x="589" y="920"/>
                  </a:lnTo>
                  <a:lnTo>
                    <a:pt x="591" y="927"/>
                  </a:lnTo>
                  <a:lnTo>
                    <a:pt x="596" y="931"/>
                  </a:lnTo>
                  <a:lnTo>
                    <a:pt x="602" y="938"/>
                  </a:lnTo>
                  <a:lnTo>
                    <a:pt x="604" y="946"/>
                  </a:lnTo>
                  <a:lnTo>
                    <a:pt x="617" y="965"/>
                  </a:lnTo>
                  <a:lnTo>
                    <a:pt x="628" y="967"/>
                  </a:lnTo>
                  <a:lnTo>
                    <a:pt x="634" y="972"/>
                  </a:lnTo>
                  <a:lnTo>
                    <a:pt x="636" y="976"/>
                  </a:lnTo>
                  <a:lnTo>
                    <a:pt x="636" y="984"/>
                  </a:lnTo>
                  <a:lnTo>
                    <a:pt x="638" y="989"/>
                  </a:lnTo>
                  <a:lnTo>
                    <a:pt x="638" y="997"/>
                  </a:lnTo>
                  <a:lnTo>
                    <a:pt x="634" y="1004"/>
                  </a:lnTo>
                  <a:lnTo>
                    <a:pt x="641" y="1010"/>
                  </a:lnTo>
                  <a:lnTo>
                    <a:pt x="641" y="1015"/>
                  </a:lnTo>
                  <a:lnTo>
                    <a:pt x="640" y="1023"/>
                  </a:lnTo>
                  <a:lnTo>
                    <a:pt x="641" y="1030"/>
                  </a:lnTo>
                  <a:lnTo>
                    <a:pt x="647" y="1036"/>
                  </a:lnTo>
                  <a:lnTo>
                    <a:pt x="653" y="1049"/>
                  </a:lnTo>
                  <a:lnTo>
                    <a:pt x="658" y="1057"/>
                  </a:lnTo>
                  <a:lnTo>
                    <a:pt x="664" y="1072"/>
                  </a:lnTo>
                  <a:lnTo>
                    <a:pt x="666" y="1085"/>
                  </a:lnTo>
                  <a:lnTo>
                    <a:pt x="673" y="1093"/>
                  </a:lnTo>
                  <a:lnTo>
                    <a:pt x="672" y="1100"/>
                  </a:lnTo>
                  <a:lnTo>
                    <a:pt x="675" y="1102"/>
                  </a:lnTo>
                  <a:lnTo>
                    <a:pt x="690" y="1102"/>
                  </a:lnTo>
                  <a:lnTo>
                    <a:pt x="696" y="1106"/>
                  </a:lnTo>
                  <a:lnTo>
                    <a:pt x="700" y="1106"/>
                  </a:lnTo>
                  <a:lnTo>
                    <a:pt x="707" y="1109"/>
                  </a:lnTo>
                  <a:lnTo>
                    <a:pt x="711" y="1117"/>
                  </a:lnTo>
                  <a:lnTo>
                    <a:pt x="717" y="1119"/>
                  </a:lnTo>
                  <a:lnTo>
                    <a:pt x="722" y="1117"/>
                  </a:lnTo>
                  <a:lnTo>
                    <a:pt x="730" y="1121"/>
                  </a:lnTo>
                  <a:lnTo>
                    <a:pt x="737" y="1123"/>
                  </a:lnTo>
                  <a:lnTo>
                    <a:pt x="751" y="1134"/>
                  </a:lnTo>
                  <a:lnTo>
                    <a:pt x="756" y="1138"/>
                  </a:lnTo>
                  <a:lnTo>
                    <a:pt x="784" y="1140"/>
                  </a:lnTo>
                  <a:lnTo>
                    <a:pt x="799" y="1140"/>
                  </a:lnTo>
                  <a:lnTo>
                    <a:pt x="807" y="1141"/>
                  </a:lnTo>
                  <a:lnTo>
                    <a:pt x="813" y="1143"/>
                  </a:lnTo>
                  <a:lnTo>
                    <a:pt x="826" y="1156"/>
                  </a:lnTo>
                  <a:lnTo>
                    <a:pt x="828" y="1156"/>
                  </a:lnTo>
                  <a:lnTo>
                    <a:pt x="835" y="1162"/>
                  </a:lnTo>
                  <a:lnTo>
                    <a:pt x="843" y="1162"/>
                  </a:lnTo>
                  <a:lnTo>
                    <a:pt x="843" y="1155"/>
                  </a:lnTo>
                  <a:lnTo>
                    <a:pt x="860" y="1151"/>
                  </a:lnTo>
                  <a:lnTo>
                    <a:pt x="861" y="1149"/>
                  </a:lnTo>
                  <a:lnTo>
                    <a:pt x="861" y="1141"/>
                  </a:lnTo>
                  <a:lnTo>
                    <a:pt x="854" y="1149"/>
                  </a:lnTo>
                  <a:lnTo>
                    <a:pt x="856" y="1141"/>
                  </a:lnTo>
                  <a:lnTo>
                    <a:pt x="850" y="1149"/>
                  </a:lnTo>
                  <a:lnTo>
                    <a:pt x="845" y="1140"/>
                  </a:lnTo>
                  <a:lnTo>
                    <a:pt x="852" y="1140"/>
                  </a:lnTo>
                  <a:lnTo>
                    <a:pt x="846" y="1132"/>
                  </a:lnTo>
                  <a:lnTo>
                    <a:pt x="845" y="1119"/>
                  </a:lnTo>
                  <a:lnTo>
                    <a:pt x="833" y="1094"/>
                  </a:lnTo>
                  <a:lnTo>
                    <a:pt x="835" y="1089"/>
                  </a:lnTo>
                  <a:lnTo>
                    <a:pt x="829" y="1064"/>
                  </a:lnTo>
                  <a:lnTo>
                    <a:pt x="822" y="1057"/>
                  </a:lnTo>
                  <a:lnTo>
                    <a:pt x="822" y="1051"/>
                  </a:lnTo>
                  <a:lnTo>
                    <a:pt x="829" y="1053"/>
                  </a:lnTo>
                  <a:lnTo>
                    <a:pt x="822" y="1046"/>
                  </a:lnTo>
                  <a:lnTo>
                    <a:pt x="822" y="1038"/>
                  </a:lnTo>
                  <a:lnTo>
                    <a:pt x="829" y="1038"/>
                  </a:lnTo>
                  <a:lnTo>
                    <a:pt x="829" y="1030"/>
                  </a:lnTo>
                  <a:lnTo>
                    <a:pt x="833" y="1025"/>
                  </a:lnTo>
                  <a:lnTo>
                    <a:pt x="833" y="1017"/>
                  </a:lnTo>
                  <a:lnTo>
                    <a:pt x="835" y="1010"/>
                  </a:lnTo>
                  <a:lnTo>
                    <a:pt x="822" y="1014"/>
                  </a:lnTo>
                  <a:lnTo>
                    <a:pt x="809" y="1010"/>
                  </a:lnTo>
                  <a:lnTo>
                    <a:pt x="809" y="1002"/>
                  </a:lnTo>
                  <a:lnTo>
                    <a:pt x="805" y="999"/>
                  </a:lnTo>
                  <a:lnTo>
                    <a:pt x="801" y="991"/>
                  </a:lnTo>
                  <a:lnTo>
                    <a:pt x="809" y="997"/>
                  </a:lnTo>
                  <a:lnTo>
                    <a:pt x="814" y="1002"/>
                  </a:lnTo>
                  <a:lnTo>
                    <a:pt x="820" y="1002"/>
                  </a:lnTo>
                  <a:lnTo>
                    <a:pt x="826" y="1000"/>
                  </a:lnTo>
                  <a:lnTo>
                    <a:pt x="831" y="1002"/>
                  </a:lnTo>
                  <a:lnTo>
                    <a:pt x="826" y="1008"/>
                  </a:lnTo>
                  <a:lnTo>
                    <a:pt x="835" y="1004"/>
                  </a:lnTo>
                  <a:lnTo>
                    <a:pt x="848" y="970"/>
                  </a:lnTo>
                  <a:lnTo>
                    <a:pt x="846" y="963"/>
                  </a:lnTo>
                  <a:lnTo>
                    <a:pt x="845" y="961"/>
                  </a:lnTo>
                  <a:lnTo>
                    <a:pt x="839" y="955"/>
                  </a:lnTo>
                  <a:lnTo>
                    <a:pt x="839" y="950"/>
                  </a:lnTo>
                  <a:lnTo>
                    <a:pt x="831" y="952"/>
                  </a:lnTo>
                  <a:lnTo>
                    <a:pt x="828" y="950"/>
                  </a:lnTo>
                  <a:lnTo>
                    <a:pt x="835" y="946"/>
                  </a:lnTo>
                  <a:lnTo>
                    <a:pt x="850" y="946"/>
                  </a:lnTo>
                  <a:lnTo>
                    <a:pt x="856" y="952"/>
                  </a:lnTo>
                  <a:lnTo>
                    <a:pt x="869" y="933"/>
                  </a:lnTo>
                  <a:lnTo>
                    <a:pt x="873" y="927"/>
                  </a:lnTo>
                  <a:lnTo>
                    <a:pt x="873" y="920"/>
                  </a:lnTo>
                  <a:lnTo>
                    <a:pt x="867" y="925"/>
                  </a:lnTo>
                  <a:lnTo>
                    <a:pt x="863" y="931"/>
                  </a:lnTo>
                  <a:lnTo>
                    <a:pt x="858" y="925"/>
                  </a:lnTo>
                  <a:lnTo>
                    <a:pt x="861" y="920"/>
                  </a:lnTo>
                  <a:lnTo>
                    <a:pt x="860" y="916"/>
                  </a:lnTo>
                  <a:lnTo>
                    <a:pt x="867" y="916"/>
                  </a:lnTo>
                  <a:lnTo>
                    <a:pt x="873" y="912"/>
                  </a:lnTo>
                  <a:lnTo>
                    <a:pt x="875" y="918"/>
                  </a:lnTo>
                  <a:lnTo>
                    <a:pt x="882" y="912"/>
                  </a:lnTo>
                  <a:lnTo>
                    <a:pt x="884" y="905"/>
                  </a:lnTo>
                  <a:lnTo>
                    <a:pt x="884" y="912"/>
                  </a:lnTo>
                  <a:lnTo>
                    <a:pt x="882" y="918"/>
                  </a:lnTo>
                  <a:lnTo>
                    <a:pt x="888" y="916"/>
                  </a:lnTo>
                  <a:lnTo>
                    <a:pt x="895" y="906"/>
                  </a:lnTo>
                  <a:lnTo>
                    <a:pt x="895" y="899"/>
                  </a:lnTo>
                  <a:lnTo>
                    <a:pt x="893" y="891"/>
                  </a:lnTo>
                  <a:lnTo>
                    <a:pt x="895" y="884"/>
                  </a:lnTo>
                  <a:lnTo>
                    <a:pt x="895" y="882"/>
                  </a:lnTo>
                  <a:lnTo>
                    <a:pt x="905" y="895"/>
                  </a:lnTo>
                  <a:lnTo>
                    <a:pt x="910" y="897"/>
                  </a:lnTo>
                  <a:lnTo>
                    <a:pt x="931" y="886"/>
                  </a:lnTo>
                  <a:lnTo>
                    <a:pt x="933" y="884"/>
                  </a:lnTo>
                  <a:lnTo>
                    <a:pt x="925" y="880"/>
                  </a:lnTo>
                  <a:lnTo>
                    <a:pt x="918" y="882"/>
                  </a:lnTo>
                  <a:lnTo>
                    <a:pt x="923" y="874"/>
                  </a:lnTo>
                  <a:lnTo>
                    <a:pt x="916" y="871"/>
                  </a:lnTo>
                  <a:lnTo>
                    <a:pt x="908" y="858"/>
                  </a:lnTo>
                  <a:lnTo>
                    <a:pt x="916" y="856"/>
                  </a:lnTo>
                  <a:lnTo>
                    <a:pt x="918" y="861"/>
                  </a:lnTo>
                  <a:lnTo>
                    <a:pt x="927" y="869"/>
                  </a:lnTo>
                  <a:lnTo>
                    <a:pt x="935" y="867"/>
                  </a:lnTo>
                  <a:lnTo>
                    <a:pt x="929" y="854"/>
                  </a:lnTo>
                  <a:lnTo>
                    <a:pt x="929" y="852"/>
                  </a:lnTo>
                  <a:lnTo>
                    <a:pt x="935" y="859"/>
                  </a:lnTo>
                  <a:lnTo>
                    <a:pt x="940" y="863"/>
                  </a:lnTo>
                  <a:lnTo>
                    <a:pt x="948" y="859"/>
                  </a:lnTo>
                  <a:lnTo>
                    <a:pt x="950" y="865"/>
                  </a:lnTo>
                  <a:lnTo>
                    <a:pt x="957" y="865"/>
                  </a:lnTo>
                  <a:lnTo>
                    <a:pt x="954" y="869"/>
                  </a:lnTo>
                  <a:lnTo>
                    <a:pt x="967" y="863"/>
                  </a:lnTo>
                  <a:lnTo>
                    <a:pt x="965" y="871"/>
                  </a:lnTo>
                  <a:lnTo>
                    <a:pt x="952" y="878"/>
                  </a:lnTo>
                  <a:lnTo>
                    <a:pt x="950" y="880"/>
                  </a:lnTo>
                  <a:lnTo>
                    <a:pt x="970" y="869"/>
                  </a:lnTo>
                  <a:lnTo>
                    <a:pt x="985" y="863"/>
                  </a:lnTo>
                  <a:lnTo>
                    <a:pt x="993" y="858"/>
                  </a:lnTo>
                  <a:lnTo>
                    <a:pt x="985" y="859"/>
                  </a:lnTo>
                  <a:lnTo>
                    <a:pt x="978" y="863"/>
                  </a:lnTo>
                  <a:lnTo>
                    <a:pt x="978" y="858"/>
                  </a:lnTo>
                  <a:lnTo>
                    <a:pt x="991" y="852"/>
                  </a:lnTo>
                  <a:lnTo>
                    <a:pt x="1004" y="852"/>
                  </a:lnTo>
                  <a:lnTo>
                    <a:pt x="1017" y="843"/>
                  </a:lnTo>
                  <a:lnTo>
                    <a:pt x="1029" y="837"/>
                  </a:lnTo>
                  <a:lnTo>
                    <a:pt x="1034" y="833"/>
                  </a:lnTo>
                  <a:lnTo>
                    <a:pt x="1048" y="820"/>
                  </a:lnTo>
                  <a:lnTo>
                    <a:pt x="1049" y="807"/>
                  </a:lnTo>
                  <a:lnTo>
                    <a:pt x="1061" y="799"/>
                  </a:lnTo>
                  <a:lnTo>
                    <a:pt x="1064" y="794"/>
                  </a:lnTo>
                  <a:lnTo>
                    <a:pt x="1072" y="790"/>
                  </a:lnTo>
                  <a:lnTo>
                    <a:pt x="1076" y="780"/>
                  </a:lnTo>
                  <a:lnTo>
                    <a:pt x="1068" y="779"/>
                  </a:lnTo>
                  <a:lnTo>
                    <a:pt x="1068" y="769"/>
                  </a:lnTo>
                  <a:lnTo>
                    <a:pt x="1061" y="764"/>
                  </a:lnTo>
                  <a:lnTo>
                    <a:pt x="1063" y="756"/>
                  </a:lnTo>
                  <a:lnTo>
                    <a:pt x="1059" y="749"/>
                  </a:lnTo>
                  <a:lnTo>
                    <a:pt x="1063" y="747"/>
                  </a:lnTo>
                  <a:lnTo>
                    <a:pt x="1072" y="752"/>
                  </a:lnTo>
                  <a:lnTo>
                    <a:pt x="1076" y="745"/>
                  </a:lnTo>
                  <a:lnTo>
                    <a:pt x="1081" y="741"/>
                  </a:lnTo>
                  <a:lnTo>
                    <a:pt x="1089" y="741"/>
                  </a:lnTo>
                  <a:lnTo>
                    <a:pt x="1089" y="752"/>
                  </a:lnTo>
                  <a:lnTo>
                    <a:pt x="1083" y="767"/>
                  </a:lnTo>
                  <a:lnTo>
                    <a:pt x="1098" y="762"/>
                  </a:lnTo>
                  <a:lnTo>
                    <a:pt x="1111" y="762"/>
                  </a:lnTo>
                  <a:lnTo>
                    <a:pt x="1110" y="765"/>
                  </a:lnTo>
                  <a:lnTo>
                    <a:pt x="1102" y="765"/>
                  </a:lnTo>
                  <a:lnTo>
                    <a:pt x="1087" y="777"/>
                  </a:lnTo>
                  <a:lnTo>
                    <a:pt x="1083" y="784"/>
                  </a:lnTo>
                  <a:lnTo>
                    <a:pt x="1085" y="784"/>
                  </a:lnTo>
                  <a:lnTo>
                    <a:pt x="1093" y="777"/>
                  </a:lnTo>
                  <a:lnTo>
                    <a:pt x="1100" y="773"/>
                  </a:lnTo>
                  <a:lnTo>
                    <a:pt x="1106" y="769"/>
                  </a:lnTo>
                  <a:lnTo>
                    <a:pt x="1126" y="760"/>
                  </a:lnTo>
                  <a:lnTo>
                    <a:pt x="1149" y="749"/>
                  </a:lnTo>
                  <a:lnTo>
                    <a:pt x="1170" y="747"/>
                  </a:lnTo>
                  <a:lnTo>
                    <a:pt x="1158" y="733"/>
                  </a:lnTo>
                  <a:lnTo>
                    <a:pt x="1168" y="718"/>
                  </a:lnTo>
                  <a:lnTo>
                    <a:pt x="1173" y="713"/>
                  </a:lnTo>
                  <a:lnTo>
                    <a:pt x="1173" y="713"/>
                  </a:lnTo>
                  <a:lnTo>
                    <a:pt x="1181" y="70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8" name="Freeform 37">
              <a:extLst>
                <a:ext uri="{FF2B5EF4-FFF2-40B4-BE49-F238E27FC236}">
                  <a16:creationId xmlns:a16="http://schemas.microsoft.com/office/drawing/2014/main" id="{4089FD8F-0EF7-6CFD-529F-2F841DD22C7C}"/>
                </a:ext>
              </a:extLst>
            </p:cNvPr>
            <p:cNvSpPr>
              <a:spLocks/>
            </p:cNvSpPr>
            <p:nvPr/>
          </p:nvSpPr>
          <p:spPr bwMode="auto">
            <a:xfrm>
              <a:off x="3018420" y="4009652"/>
              <a:ext cx="30633" cy="67378"/>
            </a:xfrm>
            <a:custGeom>
              <a:avLst/>
              <a:gdLst>
                <a:gd name="T0" fmla="*/ 26 w 26"/>
                <a:gd name="T1" fmla="*/ 0 h 63"/>
                <a:gd name="T2" fmla="*/ 19 w 26"/>
                <a:gd name="T3" fmla="*/ 15 h 63"/>
                <a:gd name="T4" fmla="*/ 15 w 26"/>
                <a:gd name="T5" fmla="*/ 20 h 63"/>
                <a:gd name="T6" fmla="*/ 6 w 26"/>
                <a:gd name="T7" fmla="*/ 37 h 63"/>
                <a:gd name="T8" fmla="*/ 0 w 26"/>
                <a:gd name="T9" fmla="*/ 50 h 63"/>
                <a:gd name="T10" fmla="*/ 0 w 26"/>
                <a:gd name="T11" fmla="*/ 63 h 63"/>
                <a:gd name="T12" fmla="*/ 7 w 26"/>
                <a:gd name="T13" fmla="*/ 43 h 63"/>
                <a:gd name="T14" fmla="*/ 13 w 26"/>
                <a:gd name="T15" fmla="*/ 30 h 63"/>
                <a:gd name="T16" fmla="*/ 26 w 26"/>
                <a:gd name="T17" fmla="*/ 7 h 63"/>
                <a:gd name="T18" fmla="*/ 26 w 26"/>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3">
                  <a:moveTo>
                    <a:pt x="26" y="0"/>
                  </a:moveTo>
                  <a:lnTo>
                    <a:pt x="19" y="15"/>
                  </a:lnTo>
                  <a:lnTo>
                    <a:pt x="15" y="20"/>
                  </a:lnTo>
                  <a:lnTo>
                    <a:pt x="6" y="37"/>
                  </a:lnTo>
                  <a:lnTo>
                    <a:pt x="0" y="50"/>
                  </a:lnTo>
                  <a:lnTo>
                    <a:pt x="0" y="63"/>
                  </a:lnTo>
                  <a:lnTo>
                    <a:pt x="7" y="43"/>
                  </a:lnTo>
                  <a:lnTo>
                    <a:pt x="13" y="30"/>
                  </a:lnTo>
                  <a:lnTo>
                    <a:pt x="26" y="7"/>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9" name="Freeform 38">
              <a:extLst>
                <a:ext uri="{FF2B5EF4-FFF2-40B4-BE49-F238E27FC236}">
                  <a16:creationId xmlns:a16="http://schemas.microsoft.com/office/drawing/2014/main" id="{7DA67816-FC07-D49D-98AA-E87A9C67E9A1}"/>
                </a:ext>
              </a:extLst>
            </p:cNvPr>
            <p:cNvSpPr>
              <a:spLocks/>
            </p:cNvSpPr>
            <p:nvPr/>
          </p:nvSpPr>
          <p:spPr bwMode="auto">
            <a:xfrm>
              <a:off x="3018420" y="4009652"/>
              <a:ext cx="30633" cy="67378"/>
            </a:xfrm>
            <a:custGeom>
              <a:avLst/>
              <a:gdLst>
                <a:gd name="T0" fmla="*/ 26 w 26"/>
                <a:gd name="T1" fmla="*/ 0 h 63"/>
                <a:gd name="T2" fmla="*/ 19 w 26"/>
                <a:gd name="T3" fmla="*/ 15 h 63"/>
                <a:gd name="T4" fmla="*/ 15 w 26"/>
                <a:gd name="T5" fmla="*/ 20 h 63"/>
                <a:gd name="T6" fmla="*/ 6 w 26"/>
                <a:gd name="T7" fmla="*/ 37 h 63"/>
                <a:gd name="T8" fmla="*/ 0 w 26"/>
                <a:gd name="T9" fmla="*/ 50 h 63"/>
                <a:gd name="T10" fmla="*/ 0 w 26"/>
                <a:gd name="T11" fmla="*/ 63 h 63"/>
                <a:gd name="T12" fmla="*/ 7 w 26"/>
                <a:gd name="T13" fmla="*/ 43 h 63"/>
                <a:gd name="T14" fmla="*/ 13 w 26"/>
                <a:gd name="T15" fmla="*/ 30 h 63"/>
                <a:gd name="T16" fmla="*/ 26 w 26"/>
                <a:gd name="T17" fmla="*/ 7 h 63"/>
                <a:gd name="T18" fmla="*/ 26 w 26"/>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3">
                  <a:moveTo>
                    <a:pt x="26" y="0"/>
                  </a:moveTo>
                  <a:lnTo>
                    <a:pt x="19" y="15"/>
                  </a:lnTo>
                  <a:lnTo>
                    <a:pt x="15" y="20"/>
                  </a:lnTo>
                  <a:lnTo>
                    <a:pt x="6" y="37"/>
                  </a:lnTo>
                  <a:lnTo>
                    <a:pt x="0" y="50"/>
                  </a:lnTo>
                  <a:lnTo>
                    <a:pt x="0" y="63"/>
                  </a:lnTo>
                  <a:lnTo>
                    <a:pt x="7" y="43"/>
                  </a:lnTo>
                  <a:lnTo>
                    <a:pt x="13" y="30"/>
                  </a:lnTo>
                  <a:lnTo>
                    <a:pt x="26" y="7"/>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0" name="Freeform 39">
              <a:extLst>
                <a:ext uri="{FF2B5EF4-FFF2-40B4-BE49-F238E27FC236}">
                  <a16:creationId xmlns:a16="http://schemas.microsoft.com/office/drawing/2014/main" id="{B14B8EE8-5B49-9D06-E453-BB0E133459C3}"/>
                </a:ext>
              </a:extLst>
            </p:cNvPr>
            <p:cNvSpPr>
              <a:spLocks/>
            </p:cNvSpPr>
            <p:nvPr/>
          </p:nvSpPr>
          <p:spPr bwMode="auto">
            <a:xfrm>
              <a:off x="3275268" y="3832118"/>
              <a:ext cx="30633" cy="26737"/>
            </a:xfrm>
            <a:custGeom>
              <a:avLst/>
              <a:gdLst>
                <a:gd name="T0" fmla="*/ 26 w 26"/>
                <a:gd name="T1" fmla="*/ 0 h 25"/>
                <a:gd name="T2" fmla="*/ 19 w 26"/>
                <a:gd name="T3" fmla="*/ 6 h 25"/>
                <a:gd name="T4" fmla="*/ 9 w 26"/>
                <a:gd name="T5" fmla="*/ 15 h 25"/>
                <a:gd name="T6" fmla="*/ 4 w 26"/>
                <a:gd name="T7" fmla="*/ 19 h 25"/>
                <a:gd name="T8" fmla="*/ 0 w 26"/>
                <a:gd name="T9" fmla="*/ 25 h 25"/>
                <a:gd name="T10" fmla="*/ 21 w 26"/>
                <a:gd name="T11" fmla="*/ 8 h 25"/>
                <a:gd name="T12" fmla="*/ 26 w 26"/>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6" h="25">
                  <a:moveTo>
                    <a:pt x="26" y="0"/>
                  </a:moveTo>
                  <a:lnTo>
                    <a:pt x="19" y="6"/>
                  </a:lnTo>
                  <a:lnTo>
                    <a:pt x="9" y="15"/>
                  </a:lnTo>
                  <a:lnTo>
                    <a:pt x="4" y="19"/>
                  </a:lnTo>
                  <a:lnTo>
                    <a:pt x="0" y="25"/>
                  </a:lnTo>
                  <a:lnTo>
                    <a:pt x="21" y="8"/>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1" name="Freeform 40">
              <a:extLst>
                <a:ext uri="{FF2B5EF4-FFF2-40B4-BE49-F238E27FC236}">
                  <a16:creationId xmlns:a16="http://schemas.microsoft.com/office/drawing/2014/main" id="{58D59085-A4DA-35AB-FD13-81444D58A92E}"/>
                </a:ext>
              </a:extLst>
            </p:cNvPr>
            <p:cNvSpPr>
              <a:spLocks/>
            </p:cNvSpPr>
            <p:nvPr/>
          </p:nvSpPr>
          <p:spPr bwMode="auto">
            <a:xfrm>
              <a:off x="3275268" y="3832118"/>
              <a:ext cx="30633" cy="26737"/>
            </a:xfrm>
            <a:custGeom>
              <a:avLst/>
              <a:gdLst>
                <a:gd name="T0" fmla="*/ 26 w 26"/>
                <a:gd name="T1" fmla="*/ 0 h 25"/>
                <a:gd name="T2" fmla="*/ 19 w 26"/>
                <a:gd name="T3" fmla="*/ 6 h 25"/>
                <a:gd name="T4" fmla="*/ 9 w 26"/>
                <a:gd name="T5" fmla="*/ 15 h 25"/>
                <a:gd name="T6" fmla="*/ 4 w 26"/>
                <a:gd name="T7" fmla="*/ 19 h 25"/>
                <a:gd name="T8" fmla="*/ 0 w 26"/>
                <a:gd name="T9" fmla="*/ 25 h 25"/>
                <a:gd name="T10" fmla="*/ 21 w 26"/>
                <a:gd name="T11" fmla="*/ 8 h 25"/>
                <a:gd name="T12" fmla="*/ 26 w 26"/>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6" h="25">
                  <a:moveTo>
                    <a:pt x="26" y="0"/>
                  </a:moveTo>
                  <a:lnTo>
                    <a:pt x="19" y="6"/>
                  </a:lnTo>
                  <a:lnTo>
                    <a:pt x="9" y="15"/>
                  </a:lnTo>
                  <a:lnTo>
                    <a:pt x="4" y="19"/>
                  </a:lnTo>
                  <a:lnTo>
                    <a:pt x="0" y="25"/>
                  </a:lnTo>
                  <a:lnTo>
                    <a:pt x="21" y="8"/>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2" name="Freeform 41">
              <a:extLst>
                <a:ext uri="{FF2B5EF4-FFF2-40B4-BE49-F238E27FC236}">
                  <a16:creationId xmlns:a16="http://schemas.microsoft.com/office/drawing/2014/main" id="{E963BB41-F779-D1E1-36FC-8BCB26CF81BA}"/>
                </a:ext>
              </a:extLst>
            </p:cNvPr>
            <p:cNvSpPr>
              <a:spLocks/>
            </p:cNvSpPr>
            <p:nvPr/>
          </p:nvSpPr>
          <p:spPr bwMode="auto">
            <a:xfrm>
              <a:off x="3062014" y="3975429"/>
              <a:ext cx="18851" cy="23529"/>
            </a:xfrm>
            <a:custGeom>
              <a:avLst/>
              <a:gdLst>
                <a:gd name="T0" fmla="*/ 6 w 16"/>
                <a:gd name="T1" fmla="*/ 7 h 22"/>
                <a:gd name="T2" fmla="*/ 4 w 16"/>
                <a:gd name="T3" fmla="*/ 13 h 22"/>
                <a:gd name="T4" fmla="*/ 0 w 16"/>
                <a:gd name="T5" fmla="*/ 20 h 22"/>
                <a:gd name="T6" fmla="*/ 0 w 16"/>
                <a:gd name="T7" fmla="*/ 22 h 22"/>
                <a:gd name="T8" fmla="*/ 12 w 16"/>
                <a:gd name="T9" fmla="*/ 9 h 22"/>
                <a:gd name="T10" fmla="*/ 16 w 16"/>
                <a:gd name="T11" fmla="*/ 1 h 22"/>
                <a:gd name="T12" fmla="*/ 12 w 16"/>
                <a:gd name="T13" fmla="*/ 0 h 22"/>
                <a:gd name="T14" fmla="*/ 6 w 16"/>
                <a:gd name="T15" fmla="*/ 7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2">
                  <a:moveTo>
                    <a:pt x="6" y="7"/>
                  </a:moveTo>
                  <a:lnTo>
                    <a:pt x="4" y="13"/>
                  </a:lnTo>
                  <a:lnTo>
                    <a:pt x="0" y="20"/>
                  </a:lnTo>
                  <a:lnTo>
                    <a:pt x="0" y="22"/>
                  </a:lnTo>
                  <a:lnTo>
                    <a:pt x="12" y="9"/>
                  </a:lnTo>
                  <a:lnTo>
                    <a:pt x="16" y="1"/>
                  </a:lnTo>
                  <a:lnTo>
                    <a:pt x="12" y="0"/>
                  </a:lnTo>
                  <a:lnTo>
                    <a:pt x="6"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3" name="Freeform 42">
              <a:extLst>
                <a:ext uri="{FF2B5EF4-FFF2-40B4-BE49-F238E27FC236}">
                  <a16:creationId xmlns:a16="http://schemas.microsoft.com/office/drawing/2014/main" id="{CFB42C62-846E-8E2F-EB6C-D1695D0A2034}"/>
                </a:ext>
              </a:extLst>
            </p:cNvPr>
            <p:cNvSpPr>
              <a:spLocks/>
            </p:cNvSpPr>
            <p:nvPr/>
          </p:nvSpPr>
          <p:spPr bwMode="auto">
            <a:xfrm>
              <a:off x="3062014" y="3975429"/>
              <a:ext cx="18851" cy="23529"/>
            </a:xfrm>
            <a:custGeom>
              <a:avLst/>
              <a:gdLst>
                <a:gd name="T0" fmla="*/ 6 w 16"/>
                <a:gd name="T1" fmla="*/ 7 h 22"/>
                <a:gd name="T2" fmla="*/ 4 w 16"/>
                <a:gd name="T3" fmla="*/ 13 h 22"/>
                <a:gd name="T4" fmla="*/ 0 w 16"/>
                <a:gd name="T5" fmla="*/ 20 h 22"/>
                <a:gd name="T6" fmla="*/ 0 w 16"/>
                <a:gd name="T7" fmla="*/ 22 h 22"/>
                <a:gd name="T8" fmla="*/ 12 w 16"/>
                <a:gd name="T9" fmla="*/ 9 h 22"/>
                <a:gd name="T10" fmla="*/ 16 w 16"/>
                <a:gd name="T11" fmla="*/ 1 h 22"/>
                <a:gd name="T12" fmla="*/ 12 w 16"/>
                <a:gd name="T13" fmla="*/ 0 h 22"/>
                <a:gd name="T14" fmla="*/ 6 w 16"/>
                <a:gd name="T15" fmla="*/ 7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2">
                  <a:moveTo>
                    <a:pt x="6" y="7"/>
                  </a:moveTo>
                  <a:lnTo>
                    <a:pt x="4" y="13"/>
                  </a:lnTo>
                  <a:lnTo>
                    <a:pt x="0" y="20"/>
                  </a:lnTo>
                  <a:lnTo>
                    <a:pt x="0" y="22"/>
                  </a:lnTo>
                  <a:lnTo>
                    <a:pt x="12" y="9"/>
                  </a:lnTo>
                  <a:lnTo>
                    <a:pt x="16" y="1"/>
                  </a:lnTo>
                  <a:lnTo>
                    <a:pt x="12" y="0"/>
                  </a:lnTo>
                  <a:lnTo>
                    <a:pt x="6"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4" name="Freeform 43">
              <a:extLst>
                <a:ext uri="{FF2B5EF4-FFF2-40B4-BE49-F238E27FC236}">
                  <a16:creationId xmlns:a16="http://schemas.microsoft.com/office/drawing/2014/main" id="{6EEEDA08-67A7-7CE9-A7A2-FC48CB3FF605}"/>
                </a:ext>
              </a:extLst>
            </p:cNvPr>
            <p:cNvSpPr>
              <a:spLocks/>
            </p:cNvSpPr>
            <p:nvPr/>
          </p:nvSpPr>
          <p:spPr bwMode="auto">
            <a:xfrm>
              <a:off x="3084399" y="3943344"/>
              <a:ext cx="44771" cy="32084"/>
            </a:xfrm>
            <a:custGeom>
              <a:avLst/>
              <a:gdLst>
                <a:gd name="T0" fmla="*/ 28 w 38"/>
                <a:gd name="T1" fmla="*/ 7 h 30"/>
                <a:gd name="T2" fmla="*/ 15 w 38"/>
                <a:gd name="T3" fmla="*/ 15 h 30"/>
                <a:gd name="T4" fmla="*/ 10 w 38"/>
                <a:gd name="T5" fmla="*/ 20 h 30"/>
                <a:gd name="T6" fmla="*/ 2 w 38"/>
                <a:gd name="T7" fmla="*/ 22 h 30"/>
                <a:gd name="T8" fmla="*/ 0 w 38"/>
                <a:gd name="T9" fmla="*/ 22 h 30"/>
                <a:gd name="T10" fmla="*/ 2 w 38"/>
                <a:gd name="T11" fmla="*/ 30 h 30"/>
                <a:gd name="T12" fmla="*/ 23 w 38"/>
                <a:gd name="T13" fmla="*/ 15 h 30"/>
                <a:gd name="T14" fmla="*/ 36 w 38"/>
                <a:gd name="T15" fmla="*/ 7 h 30"/>
                <a:gd name="T16" fmla="*/ 38 w 38"/>
                <a:gd name="T17" fmla="*/ 1 h 30"/>
                <a:gd name="T18" fmla="*/ 36 w 38"/>
                <a:gd name="T19" fmla="*/ 0 h 30"/>
                <a:gd name="T20" fmla="*/ 28 w 38"/>
                <a:gd name="T21"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28" y="7"/>
                  </a:moveTo>
                  <a:lnTo>
                    <a:pt x="15" y="15"/>
                  </a:lnTo>
                  <a:lnTo>
                    <a:pt x="10" y="20"/>
                  </a:lnTo>
                  <a:lnTo>
                    <a:pt x="2" y="22"/>
                  </a:lnTo>
                  <a:lnTo>
                    <a:pt x="0" y="22"/>
                  </a:lnTo>
                  <a:lnTo>
                    <a:pt x="2" y="30"/>
                  </a:lnTo>
                  <a:lnTo>
                    <a:pt x="23" y="15"/>
                  </a:lnTo>
                  <a:lnTo>
                    <a:pt x="36" y="7"/>
                  </a:lnTo>
                  <a:lnTo>
                    <a:pt x="38" y="1"/>
                  </a:lnTo>
                  <a:lnTo>
                    <a:pt x="36" y="0"/>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5" name="Freeform 44">
              <a:extLst>
                <a:ext uri="{FF2B5EF4-FFF2-40B4-BE49-F238E27FC236}">
                  <a16:creationId xmlns:a16="http://schemas.microsoft.com/office/drawing/2014/main" id="{D28B1C66-D9A2-9902-FFFD-4F05A1B2D1B5}"/>
                </a:ext>
              </a:extLst>
            </p:cNvPr>
            <p:cNvSpPr>
              <a:spLocks/>
            </p:cNvSpPr>
            <p:nvPr/>
          </p:nvSpPr>
          <p:spPr bwMode="auto">
            <a:xfrm>
              <a:off x="3084399" y="3943344"/>
              <a:ext cx="44771" cy="32084"/>
            </a:xfrm>
            <a:custGeom>
              <a:avLst/>
              <a:gdLst>
                <a:gd name="T0" fmla="*/ 28 w 38"/>
                <a:gd name="T1" fmla="*/ 7 h 30"/>
                <a:gd name="T2" fmla="*/ 15 w 38"/>
                <a:gd name="T3" fmla="*/ 15 h 30"/>
                <a:gd name="T4" fmla="*/ 10 w 38"/>
                <a:gd name="T5" fmla="*/ 20 h 30"/>
                <a:gd name="T6" fmla="*/ 2 w 38"/>
                <a:gd name="T7" fmla="*/ 22 h 30"/>
                <a:gd name="T8" fmla="*/ 0 w 38"/>
                <a:gd name="T9" fmla="*/ 22 h 30"/>
                <a:gd name="T10" fmla="*/ 2 w 38"/>
                <a:gd name="T11" fmla="*/ 30 h 30"/>
                <a:gd name="T12" fmla="*/ 23 w 38"/>
                <a:gd name="T13" fmla="*/ 15 h 30"/>
                <a:gd name="T14" fmla="*/ 36 w 38"/>
                <a:gd name="T15" fmla="*/ 7 h 30"/>
                <a:gd name="T16" fmla="*/ 38 w 38"/>
                <a:gd name="T17" fmla="*/ 1 h 30"/>
                <a:gd name="T18" fmla="*/ 36 w 38"/>
                <a:gd name="T19" fmla="*/ 0 h 30"/>
                <a:gd name="T20" fmla="*/ 28 w 38"/>
                <a:gd name="T21"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28" y="7"/>
                  </a:moveTo>
                  <a:lnTo>
                    <a:pt x="15" y="15"/>
                  </a:lnTo>
                  <a:lnTo>
                    <a:pt x="10" y="20"/>
                  </a:lnTo>
                  <a:lnTo>
                    <a:pt x="2" y="22"/>
                  </a:lnTo>
                  <a:lnTo>
                    <a:pt x="0" y="22"/>
                  </a:lnTo>
                  <a:lnTo>
                    <a:pt x="2" y="30"/>
                  </a:lnTo>
                  <a:lnTo>
                    <a:pt x="23" y="15"/>
                  </a:lnTo>
                  <a:lnTo>
                    <a:pt x="36" y="7"/>
                  </a:lnTo>
                  <a:lnTo>
                    <a:pt x="38" y="1"/>
                  </a:lnTo>
                  <a:lnTo>
                    <a:pt x="36" y="0"/>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6" name="Freeform 53">
              <a:extLst>
                <a:ext uri="{FF2B5EF4-FFF2-40B4-BE49-F238E27FC236}">
                  <a16:creationId xmlns:a16="http://schemas.microsoft.com/office/drawing/2014/main" id="{8DAE3703-0227-CDEA-2EAD-AA019ABEA00B}"/>
                </a:ext>
              </a:extLst>
            </p:cNvPr>
            <p:cNvSpPr>
              <a:spLocks/>
            </p:cNvSpPr>
            <p:nvPr/>
          </p:nvSpPr>
          <p:spPr bwMode="auto">
            <a:xfrm>
              <a:off x="4367460" y="3709129"/>
              <a:ext cx="41237" cy="22459"/>
            </a:xfrm>
            <a:custGeom>
              <a:avLst/>
              <a:gdLst>
                <a:gd name="T0" fmla="*/ 17 w 35"/>
                <a:gd name="T1" fmla="*/ 15 h 21"/>
                <a:gd name="T2" fmla="*/ 30 w 35"/>
                <a:gd name="T3" fmla="*/ 6 h 21"/>
                <a:gd name="T4" fmla="*/ 35 w 35"/>
                <a:gd name="T5" fmla="*/ 0 h 21"/>
                <a:gd name="T6" fmla="*/ 28 w 35"/>
                <a:gd name="T7" fmla="*/ 6 h 21"/>
                <a:gd name="T8" fmla="*/ 28 w 35"/>
                <a:gd name="T9" fmla="*/ 8 h 21"/>
                <a:gd name="T10" fmla="*/ 20 w 35"/>
                <a:gd name="T11" fmla="*/ 12 h 21"/>
                <a:gd name="T12" fmla="*/ 15 w 35"/>
                <a:gd name="T13" fmla="*/ 15 h 21"/>
                <a:gd name="T14" fmla="*/ 7 w 35"/>
                <a:gd name="T15" fmla="*/ 19 h 21"/>
                <a:gd name="T16" fmla="*/ 0 w 35"/>
                <a:gd name="T17" fmla="*/ 19 h 21"/>
                <a:gd name="T18" fmla="*/ 5 w 35"/>
                <a:gd name="T19" fmla="*/ 21 h 21"/>
                <a:gd name="T20" fmla="*/ 13 w 35"/>
                <a:gd name="T21" fmla="*/ 17 h 21"/>
                <a:gd name="T22" fmla="*/ 17 w 35"/>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1">
                  <a:moveTo>
                    <a:pt x="17" y="15"/>
                  </a:moveTo>
                  <a:lnTo>
                    <a:pt x="30" y="6"/>
                  </a:lnTo>
                  <a:lnTo>
                    <a:pt x="35" y="0"/>
                  </a:lnTo>
                  <a:lnTo>
                    <a:pt x="28" y="6"/>
                  </a:lnTo>
                  <a:lnTo>
                    <a:pt x="28" y="8"/>
                  </a:lnTo>
                  <a:lnTo>
                    <a:pt x="20" y="12"/>
                  </a:lnTo>
                  <a:lnTo>
                    <a:pt x="15" y="15"/>
                  </a:lnTo>
                  <a:lnTo>
                    <a:pt x="7" y="19"/>
                  </a:lnTo>
                  <a:lnTo>
                    <a:pt x="0" y="19"/>
                  </a:lnTo>
                  <a:lnTo>
                    <a:pt x="5" y="21"/>
                  </a:lnTo>
                  <a:lnTo>
                    <a:pt x="13" y="17"/>
                  </a:lnTo>
                  <a:lnTo>
                    <a:pt x="17" y="1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7" name="Freeform 54">
              <a:extLst>
                <a:ext uri="{FF2B5EF4-FFF2-40B4-BE49-F238E27FC236}">
                  <a16:creationId xmlns:a16="http://schemas.microsoft.com/office/drawing/2014/main" id="{2F6ECC66-EA67-1457-B437-CBA6F3F8E97F}"/>
                </a:ext>
              </a:extLst>
            </p:cNvPr>
            <p:cNvSpPr>
              <a:spLocks/>
            </p:cNvSpPr>
            <p:nvPr/>
          </p:nvSpPr>
          <p:spPr bwMode="auto">
            <a:xfrm>
              <a:off x="4367460" y="3709129"/>
              <a:ext cx="41237" cy="22459"/>
            </a:xfrm>
            <a:custGeom>
              <a:avLst/>
              <a:gdLst>
                <a:gd name="T0" fmla="*/ 17 w 35"/>
                <a:gd name="T1" fmla="*/ 15 h 21"/>
                <a:gd name="T2" fmla="*/ 30 w 35"/>
                <a:gd name="T3" fmla="*/ 6 h 21"/>
                <a:gd name="T4" fmla="*/ 35 w 35"/>
                <a:gd name="T5" fmla="*/ 0 h 21"/>
                <a:gd name="T6" fmla="*/ 28 w 35"/>
                <a:gd name="T7" fmla="*/ 6 h 21"/>
                <a:gd name="T8" fmla="*/ 28 w 35"/>
                <a:gd name="T9" fmla="*/ 8 h 21"/>
                <a:gd name="T10" fmla="*/ 20 w 35"/>
                <a:gd name="T11" fmla="*/ 12 h 21"/>
                <a:gd name="T12" fmla="*/ 15 w 35"/>
                <a:gd name="T13" fmla="*/ 15 h 21"/>
                <a:gd name="T14" fmla="*/ 7 w 35"/>
                <a:gd name="T15" fmla="*/ 19 h 21"/>
                <a:gd name="T16" fmla="*/ 0 w 35"/>
                <a:gd name="T17" fmla="*/ 19 h 21"/>
                <a:gd name="T18" fmla="*/ 5 w 35"/>
                <a:gd name="T19" fmla="*/ 21 h 21"/>
                <a:gd name="T20" fmla="*/ 13 w 35"/>
                <a:gd name="T21" fmla="*/ 17 h 21"/>
                <a:gd name="T22" fmla="*/ 17 w 35"/>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1">
                  <a:moveTo>
                    <a:pt x="17" y="15"/>
                  </a:moveTo>
                  <a:lnTo>
                    <a:pt x="30" y="6"/>
                  </a:lnTo>
                  <a:lnTo>
                    <a:pt x="35" y="0"/>
                  </a:lnTo>
                  <a:lnTo>
                    <a:pt x="28" y="6"/>
                  </a:lnTo>
                  <a:lnTo>
                    <a:pt x="28" y="8"/>
                  </a:lnTo>
                  <a:lnTo>
                    <a:pt x="20" y="12"/>
                  </a:lnTo>
                  <a:lnTo>
                    <a:pt x="15" y="15"/>
                  </a:lnTo>
                  <a:lnTo>
                    <a:pt x="7" y="19"/>
                  </a:lnTo>
                  <a:lnTo>
                    <a:pt x="0" y="19"/>
                  </a:lnTo>
                  <a:lnTo>
                    <a:pt x="5" y="21"/>
                  </a:lnTo>
                  <a:lnTo>
                    <a:pt x="13" y="17"/>
                  </a:lnTo>
                  <a:lnTo>
                    <a:pt x="17" y="1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8" name="Freeform 67">
              <a:extLst>
                <a:ext uri="{FF2B5EF4-FFF2-40B4-BE49-F238E27FC236}">
                  <a16:creationId xmlns:a16="http://schemas.microsoft.com/office/drawing/2014/main" id="{6CCDB31E-B6CC-7F4C-3243-E62CA2E1C50E}"/>
                </a:ext>
              </a:extLst>
            </p:cNvPr>
            <p:cNvSpPr>
              <a:spLocks/>
            </p:cNvSpPr>
            <p:nvPr/>
          </p:nvSpPr>
          <p:spPr bwMode="auto">
            <a:xfrm>
              <a:off x="3043162" y="1524176"/>
              <a:ext cx="652724" cy="673774"/>
            </a:xfrm>
            <a:custGeom>
              <a:avLst/>
              <a:gdLst>
                <a:gd name="T0" fmla="*/ 7 w 554"/>
                <a:gd name="T1" fmla="*/ 69 h 630"/>
                <a:gd name="T2" fmla="*/ 7 w 554"/>
                <a:gd name="T3" fmla="*/ 103 h 630"/>
                <a:gd name="T4" fmla="*/ 7 w 554"/>
                <a:gd name="T5" fmla="*/ 126 h 630"/>
                <a:gd name="T6" fmla="*/ 15 w 554"/>
                <a:gd name="T7" fmla="*/ 160 h 630"/>
                <a:gd name="T8" fmla="*/ 26 w 554"/>
                <a:gd name="T9" fmla="*/ 203 h 630"/>
                <a:gd name="T10" fmla="*/ 28 w 554"/>
                <a:gd name="T11" fmla="*/ 229 h 630"/>
                <a:gd name="T12" fmla="*/ 33 w 554"/>
                <a:gd name="T13" fmla="*/ 261 h 630"/>
                <a:gd name="T14" fmla="*/ 35 w 554"/>
                <a:gd name="T15" fmla="*/ 301 h 630"/>
                <a:gd name="T16" fmla="*/ 45 w 554"/>
                <a:gd name="T17" fmla="*/ 325 h 630"/>
                <a:gd name="T18" fmla="*/ 48 w 554"/>
                <a:gd name="T19" fmla="*/ 353 h 630"/>
                <a:gd name="T20" fmla="*/ 45 w 554"/>
                <a:gd name="T21" fmla="*/ 382 h 630"/>
                <a:gd name="T22" fmla="*/ 28 w 554"/>
                <a:gd name="T23" fmla="*/ 400 h 630"/>
                <a:gd name="T24" fmla="*/ 39 w 554"/>
                <a:gd name="T25" fmla="*/ 425 h 630"/>
                <a:gd name="T26" fmla="*/ 58 w 554"/>
                <a:gd name="T27" fmla="*/ 436 h 630"/>
                <a:gd name="T28" fmla="*/ 272 w 554"/>
                <a:gd name="T29" fmla="*/ 626 h 630"/>
                <a:gd name="T30" fmla="*/ 462 w 554"/>
                <a:gd name="T31" fmla="*/ 609 h 630"/>
                <a:gd name="T32" fmla="*/ 458 w 554"/>
                <a:gd name="T33" fmla="*/ 581 h 630"/>
                <a:gd name="T34" fmla="*/ 439 w 554"/>
                <a:gd name="T35" fmla="*/ 562 h 630"/>
                <a:gd name="T36" fmla="*/ 411 w 554"/>
                <a:gd name="T37" fmla="*/ 543 h 630"/>
                <a:gd name="T38" fmla="*/ 383 w 554"/>
                <a:gd name="T39" fmla="*/ 519 h 630"/>
                <a:gd name="T40" fmla="*/ 360 w 554"/>
                <a:gd name="T41" fmla="*/ 506 h 630"/>
                <a:gd name="T42" fmla="*/ 334 w 554"/>
                <a:gd name="T43" fmla="*/ 489 h 630"/>
                <a:gd name="T44" fmla="*/ 334 w 554"/>
                <a:gd name="T45" fmla="*/ 455 h 630"/>
                <a:gd name="T46" fmla="*/ 344 w 554"/>
                <a:gd name="T47" fmla="*/ 415 h 630"/>
                <a:gd name="T48" fmla="*/ 325 w 554"/>
                <a:gd name="T49" fmla="*/ 395 h 630"/>
                <a:gd name="T50" fmla="*/ 334 w 554"/>
                <a:gd name="T51" fmla="*/ 374 h 630"/>
                <a:gd name="T52" fmla="*/ 362 w 554"/>
                <a:gd name="T53" fmla="*/ 351 h 630"/>
                <a:gd name="T54" fmla="*/ 366 w 554"/>
                <a:gd name="T55" fmla="*/ 282 h 630"/>
                <a:gd name="T56" fmla="*/ 376 w 554"/>
                <a:gd name="T57" fmla="*/ 273 h 630"/>
                <a:gd name="T58" fmla="*/ 402 w 554"/>
                <a:gd name="T59" fmla="*/ 248 h 630"/>
                <a:gd name="T60" fmla="*/ 419 w 554"/>
                <a:gd name="T61" fmla="*/ 231 h 630"/>
                <a:gd name="T62" fmla="*/ 471 w 554"/>
                <a:gd name="T63" fmla="*/ 173 h 630"/>
                <a:gd name="T64" fmla="*/ 513 w 554"/>
                <a:gd name="T65" fmla="*/ 152 h 630"/>
                <a:gd name="T66" fmla="*/ 548 w 554"/>
                <a:gd name="T67" fmla="*/ 132 h 630"/>
                <a:gd name="T68" fmla="*/ 532 w 554"/>
                <a:gd name="T69" fmla="*/ 130 h 630"/>
                <a:gd name="T70" fmla="*/ 516 w 554"/>
                <a:gd name="T71" fmla="*/ 116 h 630"/>
                <a:gd name="T72" fmla="*/ 483 w 554"/>
                <a:gd name="T73" fmla="*/ 120 h 630"/>
                <a:gd name="T74" fmla="*/ 466 w 554"/>
                <a:gd name="T75" fmla="*/ 115 h 630"/>
                <a:gd name="T76" fmla="*/ 454 w 554"/>
                <a:gd name="T77" fmla="*/ 109 h 630"/>
                <a:gd name="T78" fmla="*/ 421 w 554"/>
                <a:gd name="T79" fmla="*/ 132 h 630"/>
                <a:gd name="T80" fmla="*/ 398 w 554"/>
                <a:gd name="T81" fmla="*/ 118 h 630"/>
                <a:gd name="T82" fmla="*/ 368 w 554"/>
                <a:gd name="T83" fmla="*/ 101 h 630"/>
                <a:gd name="T84" fmla="*/ 349 w 554"/>
                <a:gd name="T85" fmla="*/ 111 h 630"/>
                <a:gd name="T86" fmla="*/ 338 w 554"/>
                <a:gd name="T87" fmla="*/ 92 h 630"/>
                <a:gd name="T88" fmla="*/ 304 w 554"/>
                <a:gd name="T89" fmla="*/ 75 h 630"/>
                <a:gd name="T90" fmla="*/ 280 w 554"/>
                <a:gd name="T91" fmla="*/ 77 h 630"/>
                <a:gd name="T92" fmla="*/ 270 w 554"/>
                <a:gd name="T93" fmla="*/ 85 h 630"/>
                <a:gd name="T94" fmla="*/ 244 w 554"/>
                <a:gd name="T95" fmla="*/ 79 h 630"/>
                <a:gd name="T96" fmla="*/ 193 w 554"/>
                <a:gd name="T97" fmla="*/ 69 h 630"/>
                <a:gd name="T98" fmla="*/ 182 w 554"/>
                <a:gd name="T99" fmla="*/ 51 h 630"/>
                <a:gd name="T100" fmla="*/ 165 w 554"/>
                <a:gd name="T101" fmla="*/ 4 h 630"/>
                <a:gd name="T102" fmla="*/ 148 w 554"/>
                <a:gd name="T103" fmla="*/ 34 h 630"/>
                <a:gd name="T104" fmla="*/ 0 w 554"/>
                <a:gd name="T105" fmla="*/ 41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4" h="630">
                  <a:moveTo>
                    <a:pt x="0" y="45"/>
                  </a:moveTo>
                  <a:lnTo>
                    <a:pt x="1" y="51"/>
                  </a:lnTo>
                  <a:lnTo>
                    <a:pt x="7" y="69"/>
                  </a:lnTo>
                  <a:lnTo>
                    <a:pt x="9" y="77"/>
                  </a:lnTo>
                  <a:lnTo>
                    <a:pt x="5" y="90"/>
                  </a:lnTo>
                  <a:lnTo>
                    <a:pt x="7" y="103"/>
                  </a:lnTo>
                  <a:lnTo>
                    <a:pt x="5" y="109"/>
                  </a:lnTo>
                  <a:lnTo>
                    <a:pt x="7" y="113"/>
                  </a:lnTo>
                  <a:lnTo>
                    <a:pt x="7" y="126"/>
                  </a:lnTo>
                  <a:lnTo>
                    <a:pt x="7" y="133"/>
                  </a:lnTo>
                  <a:lnTo>
                    <a:pt x="15" y="156"/>
                  </a:lnTo>
                  <a:lnTo>
                    <a:pt x="15" y="160"/>
                  </a:lnTo>
                  <a:lnTo>
                    <a:pt x="24" y="180"/>
                  </a:lnTo>
                  <a:lnTo>
                    <a:pt x="26" y="195"/>
                  </a:lnTo>
                  <a:lnTo>
                    <a:pt x="26" y="203"/>
                  </a:lnTo>
                  <a:lnTo>
                    <a:pt x="26" y="209"/>
                  </a:lnTo>
                  <a:lnTo>
                    <a:pt x="28" y="216"/>
                  </a:lnTo>
                  <a:lnTo>
                    <a:pt x="28" y="229"/>
                  </a:lnTo>
                  <a:lnTo>
                    <a:pt x="30" y="244"/>
                  </a:lnTo>
                  <a:lnTo>
                    <a:pt x="30" y="254"/>
                  </a:lnTo>
                  <a:lnTo>
                    <a:pt x="33" y="261"/>
                  </a:lnTo>
                  <a:lnTo>
                    <a:pt x="32" y="269"/>
                  </a:lnTo>
                  <a:lnTo>
                    <a:pt x="32" y="295"/>
                  </a:lnTo>
                  <a:lnTo>
                    <a:pt x="35" y="301"/>
                  </a:lnTo>
                  <a:lnTo>
                    <a:pt x="35" y="308"/>
                  </a:lnTo>
                  <a:lnTo>
                    <a:pt x="37" y="314"/>
                  </a:lnTo>
                  <a:lnTo>
                    <a:pt x="45" y="325"/>
                  </a:lnTo>
                  <a:lnTo>
                    <a:pt x="47" y="333"/>
                  </a:lnTo>
                  <a:lnTo>
                    <a:pt x="47" y="340"/>
                  </a:lnTo>
                  <a:lnTo>
                    <a:pt x="48" y="353"/>
                  </a:lnTo>
                  <a:lnTo>
                    <a:pt x="48" y="361"/>
                  </a:lnTo>
                  <a:lnTo>
                    <a:pt x="48" y="368"/>
                  </a:lnTo>
                  <a:lnTo>
                    <a:pt x="45" y="382"/>
                  </a:lnTo>
                  <a:lnTo>
                    <a:pt x="41" y="389"/>
                  </a:lnTo>
                  <a:lnTo>
                    <a:pt x="35" y="393"/>
                  </a:lnTo>
                  <a:lnTo>
                    <a:pt x="28" y="400"/>
                  </a:lnTo>
                  <a:lnTo>
                    <a:pt x="26" y="404"/>
                  </a:lnTo>
                  <a:lnTo>
                    <a:pt x="32" y="412"/>
                  </a:lnTo>
                  <a:lnTo>
                    <a:pt x="39" y="425"/>
                  </a:lnTo>
                  <a:lnTo>
                    <a:pt x="47" y="427"/>
                  </a:lnTo>
                  <a:lnTo>
                    <a:pt x="52" y="430"/>
                  </a:lnTo>
                  <a:lnTo>
                    <a:pt x="58" y="436"/>
                  </a:lnTo>
                  <a:lnTo>
                    <a:pt x="58" y="630"/>
                  </a:lnTo>
                  <a:lnTo>
                    <a:pt x="139" y="630"/>
                  </a:lnTo>
                  <a:lnTo>
                    <a:pt x="272" y="626"/>
                  </a:lnTo>
                  <a:lnTo>
                    <a:pt x="383" y="622"/>
                  </a:lnTo>
                  <a:lnTo>
                    <a:pt x="464" y="617"/>
                  </a:lnTo>
                  <a:lnTo>
                    <a:pt x="462" y="609"/>
                  </a:lnTo>
                  <a:lnTo>
                    <a:pt x="462" y="607"/>
                  </a:lnTo>
                  <a:lnTo>
                    <a:pt x="460" y="600"/>
                  </a:lnTo>
                  <a:lnTo>
                    <a:pt x="458" y="581"/>
                  </a:lnTo>
                  <a:lnTo>
                    <a:pt x="453" y="573"/>
                  </a:lnTo>
                  <a:lnTo>
                    <a:pt x="445" y="566"/>
                  </a:lnTo>
                  <a:lnTo>
                    <a:pt x="439" y="562"/>
                  </a:lnTo>
                  <a:lnTo>
                    <a:pt x="432" y="560"/>
                  </a:lnTo>
                  <a:lnTo>
                    <a:pt x="424" y="556"/>
                  </a:lnTo>
                  <a:lnTo>
                    <a:pt x="411" y="543"/>
                  </a:lnTo>
                  <a:lnTo>
                    <a:pt x="402" y="530"/>
                  </a:lnTo>
                  <a:lnTo>
                    <a:pt x="392" y="523"/>
                  </a:lnTo>
                  <a:lnTo>
                    <a:pt x="383" y="519"/>
                  </a:lnTo>
                  <a:lnTo>
                    <a:pt x="377" y="515"/>
                  </a:lnTo>
                  <a:lnTo>
                    <a:pt x="372" y="508"/>
                  </a:lnTo>
                  <a:lnTo>
                    <a:pt x="360" y="506"/>
                  </a:lnTo>
                  <a:lnTo>
                    <a:pt x="353" y="504"/>
                  </a:lnTo>
                  <a:lnTo>
                    <a:pt x="345" y="496"/>
                  </a:lnTo>
                  <a:lnTo>
                    <a:pt x="334" y="489"/>
                  </a:lnTo>
                  <a:lnTo>
                    <a:pt x="338" y="481"/>
                  </a:lnTo>
                  <a:lnTo>
                    <a:pt x="338" y="470"/>
                  </a:lnTo>
                  <a:lnTo>
                    <a:pt x="334" y="455"/>
                  </a:lnTo>
                  <a:lnTo>
                    <a:pt x="338" y="447"/>
                  </a:lnTo>
                  <a:lnTo>
                    <a:pt x="336" y="434"/>
                  </a:lnTo>
                  <a:lnTo>
                    <a:pt x="344" y="415"/>
                  </a:lnTo>
                  <a:lnTo>
                    <a:pt x="336" y="402"/>
                  </a:lnTo>
                  <a:lnTo>
                    <a:pt x="330" y="402"/>
                  </a:lnTo>
                  <a:lnTo>
                    <a:pt x="325" y="395"/>
                  </a:lnTo>
                  <a:lnTo>
                    <a:pt x="325" y="387"/>
                  </a:lnTo>
                  <a:lnTo>
                    <a:pt x="330" y="382"/>
                  </a:lnTo>
                  <a:lnTo>
                    <a:pt x="334" y="374"/>
                  </a:lnTo>
                  <a:lnTo>
                    <a:pt x="336" y="367"/>
                  </a:lnTo>
                  <a:lnTo>
                    <a:pt x="349" y="357"/>
                  </a:lnTo>
                  <a:lnTo>
                    <a:pt x="362" y="351"/>
                  </a:lnTo>
                  <a:lnTo>
                    <a:pt x="366" y="344"/>
                  </a:lnTo>
                  <a:lnTo>
                    <a:pt x="368" y="336"/>
                  </a:lnTo>
                  <a:lnTo>
                    <a:pt x="366" y="282"/>
                  </a:lnTo>
                  <a:lnTo>
                    <a:pt x="372" y="282"/>
                  </a:lnTo>
                  <a:lnTo>
                    <a:pt x="374" y="274"/>
                  </a:lnTo>
                  <a:lnTo>
                    <a:pt x="376" y="273"/>
                  </a:lnTo>
                  <a:lnTo>
                    <a:pt x="377" y="271"/>
                  </a:lnTo>
                  <a:lnTo>
                    <a:pt x="381" y="265"/>
                  </a:lnTo>
                  <a:lnTo>
                    <a:pt x="402" y="248"/>
                  </a:lnTo>
                  <a:lnTo>
                    <a:pt x="407" y="242"/>
                  </a:lnTo>
                  <a:lnTo>
                    <a:pt x="413" y="237"/>
                  </a:lnTo>
                  <a:lnTo>
                    <a:pt x="419" y="231"/>
                  </a:lnTo>
                  <a:lnTo>
                    <a:pt x="438" y="210"/>
                  </a:lnTo>
                  <a:lnTo>
                    <a:pt x="445" y="199"/>
                  </a:lnTo>
                  <a:lnTo>
                    <a:pt x="471" y="173"/>
                  </a:lnTo>
                  <a:lnTo>
                    <a:pt x="492" y="162"/>
                  </a:lnTo>
                  <a:lnTo>
                    <a:pt x="505" y="156"/>
                  </a:lnTo>
                  <a:lnTo>
                    <a:pt x="513" y="152"/>
                  </a:lnTo>
                  <a:lnTo>
                    <a:pt x="535" y="141"/>
                  </a:lnTo>
                  <a:lnTo>
                    <a:pt x="541" y="137"/>
                  </a:lnTo>
                  <a:lnTo>
                    <a:pt x="548" y="132"/>
                  </a:lnTo>
                  <a:lnTo>
                    <a:pt x="554" y="126"/>
                  </a:lnTo>
                  <a:lnTo>
                    <a:pt x="539" y="126"/>
                  </a:lnTo>
                  <a:lnTo>
                    <a:pt x="532" y="130"/>
                  </a:lnTo>
                  <a:lnTo>
                    <a:pt x="524" y="126"/>
                  </a:lnTo>
                  <a:lnTo>
                    <a:pt x="524" y="124"/>
                  </a:lnTo>
                  <a:lnTo>
                    <a:pt x="516" y="116"/>
                  </a:lnTo>
                  <a:lnTo>
                    <a:pt x="503" y="118"/>
                  </a:lnTo>
                  <a:lnTo>
                    <a:pt x="496" y="120"/>
                  </a:lnTo>
                  <a:lnTo>
                    <a:pt x="483" y="120"/>
                  </a:lnTo>
                  <a:lnTo>
                    <a:pt x="475" y="122"/>
                  </a:lnTo>
                  <a:lnTo>
                    <a:pt x="468" y="122"/>
                  </a:lnTo>
                  <a:lnTo>
                    <a:pt x="466" y="115"/>
                  </a:lnTo>
                  <a:lnTo>
                    <a:pt x="462" y="113"/>
                  </a:lnTo>
                  <a:lnTo>
                    <a:pt x="462" y="109"/>
                  </a:lnTo>
                  <a:lnTo>
                    <a:pt x="454" y="109"/>
                  </a:lnTo>
                  <a:lnTo>
                    <a:pt x="441" y="118"/>
                  </a:lnTo>
                  <a:lnTo>
                    <a:pt x="436" y="126"/>
                  </a:lnTo>
                  <a:lnTo>
                    <a:pt x="421" y="132"/>
                  </a:lnTo>
                  <a:lnTo>
                    <a:pt x="413" y="132"/>
                  </a:lnTo>
                  <a:lnTo>
                    <a:pt x="400" y="124"/>
                  </a:lnTo>
                  <a:lnTo>
                    <a:pt x="398" y="118"/>
                  </a:lnTo>
                  <a:lnTo>
                    <a:pt x="379" y="111"/>
                  </a:lnTo>
                  <a:lnTo>
                    <a:pt x="376" y="103"/>
                  </a:lnTo>
                  <a:lnTo>
                    <a:pt x="368" y="101"/>
                  </a:lnTo>
                  <a:lnTo>
                    <a:pt x="359" y="103"/>
                  </a:lnTo>
                  <a:lnTo>
                    <a:pt x="357" y="113"/>
                  </a:lnTo>
                  <a:lnTo>
                    <a:pt x="349" y="111"/>
                  </a:lnTo>
                  <a:lnTo>
                    <a:pt x="345" y="105"/>
                  </a:lnTo>
                  <a:lnTo>
                    <a:pt x="344" y="100"/>
                  </a:lnTo>
                  <a:lnTo>
                    <a:pt x="338" y="92"/>
                  </a:lnTo>
                  <a:lnTo>
                    <a:pt x="330" y="94"/>
                  </a:lnTo>
                  <a:lnTo>
                    <a:pt x="332" y="86"/>
                  </a:lnTo>
                  <a:lnTo>
                    <a:pt x="304" y="75"/>
                  </a:lnTo>
                  <a:lnTo>
                    <a:pt x="289" y="75"/>
                  </a:lnTo>
                  <a:lnTo>
                    <a:pt x="283" y="75"/>
                  </a:lnTo>
                  <a:lnTo>
                    <a:pt x="280" y="77"/>
                  </a:lnTo>
                  <a:lnTo>
                    <a:pt x="278" y="77"/>
                  </a:lnTo>
                  <a:lnTo>
                    <a:pt x="274" y="79"/>
                  </a:lnTo>
                  <a:lnTo>
                    <a:pt x="270" y="85"/>
                  </a:lnTo>
                  <a:lnTo>
                    <a:pt x="253" y="88"/>
                  </a:lnTo>
                  <a:lnTo>
                    <a:pt x="246" y="85"/>
                  </a:lnTo>
                  <a:lnTo>
                    <a:pt x="244" y="79"/>
                  </a:lnTo>
                  <a:lnTo>
                    <a:pt x="214" y="75"/>
                  </a:lnTo>
                  <a:lnTo>
                    <a:pt x="206" y="69"/>
                  </a:lnTo>
                  <a:lnTo>
                    <a:pt x="193" y="69"/>
                  </a:lnTo>
                  <a:lnTo>
                    <a:pt x="186" y="68"/>
                  </a:lnTo>
                  <a:lnTo>
                    <a:pt x="180" y="62"/>
                  </a:lnTo>
                  <a:lnTo>
                    <a:pt x="182" y="51"/>
                  </a:lnTo>
                  <a:lnTo>
                    <a:pt x="174" y="32"/>
                  </a:lnTo>
                  <a:lnTo>
                    <a:pt x="171" y="9"/>
                  </a:lnTo>
                  <a:lnTo>
                    <a:pt x="165" y="4"/>
                  </a:lnTo>
                  <a:lnTo>
                    <a:pt x="152" y="2"/>
                  </a:lnTo>
                  <a:lnTo>
                    <a:pt x="148" y="0"/>
                  </a:lnTo>
                  <a:lnTo>
                    <a:pt x="148" y="34"/>
                  </a:lnTo>
                  <a:lnTo>
                    <a:pt x="146" y="39"/>
                  </a:lnTo>
                  <a:lnTo>
                    <a:pt x="92" y="41"/>
                  </a:lnTo>
                  <a:lnTo>
                    <a:pt x="0" y="41"/>
                  </a:lnTo>
                  <a:lnTo>
                    <a:pt x="0" y="45"/>
                  </a:lnTo>
                  <a:lnTo>
                    <a:pt x="0" y="4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9" name="Freeform 68">
              <a:extLst>
                <a:ext uri="{FF2B5EF4-FFF2-40B4-BE49-F238E27FC236}">
                  <a16:creationId xmlns:a16="http://schemas.microsoft.com/office/drawing/2014/main" id="{23260DA5-0E3C-A621-3356-FA7F6CE6A634}"/>
                </a:ext>
              </a:extLst>
            </p:cNvPr>
            <p:cNvSpPr>
              <a:spLocks/>
            </p:cNvSpPr>
            <p:nvPr/>
          </p:nvSpPr>
          <p:spPr bwMode="auto">
            <a:xfrm>
              <a:off x="3096182" y="2184047"/>
              <a:ext cx="606773" cy="361485"/>
            </a:xfrm>
            <a:custGeom>
              <a:avLst/>
              <a:gdLst>
                <a:gd name="T0" fmla="*/ 7 w 515"/>
                <a:gd name="T1" fmla="*/ 28 h 338"/>
                <a:gd name="T2" fmla="*/ 3 w 515"/>
                <a:gd name="T3" fmla="*/ 37 h 338"/>
                <a:gd name="T4" fmla="*/ 13 w 515"/>
                <a:gd name="T5" fmla="*/ 50 h 338"/>
                <a:gd name="T6" fmla="*/ 9 w 515"/>
                <a:gd name="T7" fmla="*/ 63 h 338"/>
                <a:gd name="T8" fmla="*/ 5 w 515"/>
                <a:gd name="T9" fmla="*/ 84 h 338"/>
                <a:gd name="T10" fmla="*/ 0 w 515"/>
                <a:gd name="T11" fmla="*/ 92 h 338"/>
                <a:gd name="T12" fmla="*/ 9 w 515"/>
                <a:gd name="T13" fmla="*/ 105 h 338"/>
                <a:gd name="T14" fmla="*/ 18 w 515"/>
                <a:gd name="T15" fmla="*/ 122 h 338"/>
                <a:gd name="T16" fmla="*/ 18 w 515"/>
                <a:gd name="T17" fmla="*/ 133 h 338"/>
                <a:gd name="T18" fmla="*/ 24 w 515"/>
                <a:gd name="T19" fmla="*/ 148 h 338"/>
                <a:gd name="T20" fmla="*/ 30 w 515"/>
                <a:gd name="T21" fmla="*/ 161 h 338"/>
                <a:gd name="T22" fmla="*/ 39 w 515"/>
                <a:gd name="T23" fmla="*/ 180 h 338"/>
                <a:gd name="T24" fmla="*/ 43 w 515"/>
                <a:gd name="T25" fmla="*/ 193 h 338"/>
                <a:gd name="T26" fmla="*/ 43 w 515"/>
                <a:gd name="T27" fmla="*/ 206 h 338"/>
                <a:gd name="T28" fmla="*/ 45 w 515"/>
                <a:gd name="T29" fmla="*/ 221 h 338"/>
                <a:gd name="T30" fmla="*/ 50 w 515"/>
                <a:gd name="T31" fmla="*/ 223 h 338"/>
                <a:gd name="T32" fmla="*/ 58 w 515"/>
                <a:gd name="T33" fmla="*/ 235 h 338"/>
                <a:gd name="T34" fmla="*/ 60 w 515"/>
                <a:gd name="T35" fmla="*/ 248 h 338"/>
                <a:gd name="T36" fmla="*/ 64 w 515"/>
                <a:gd name="T37" fmla="*/ 263 h 338"/>
                <a:gd name="T38" fmla="*/ 62 w 515"/>
                <a:gd name="T39" fmla="*/ 280 h 338"/>
                <a:gd name="T40" fmla="*/ 62 w 515"/>
                <a:gd name="T41" fmla="*/ 315 h 338"/>
                <a:gd name="T42" fmla="*/ 71 w 515"/>
                <a:gd name="T43" fmla="*/ 327 h 338"/>
                <a:gd name="T44" fmla="*/ 218 w 515"/>
                <a:gd name="T45" fmla="*/ 325 h 338"/>
                <a:gd name="T46" fmla="*/ 396 w 515"/>
                <a:gd name="T47" fmla="*/ 312 h 338"/>
                <a:gd name="T48" fmla="*/ 413 w 515"/>
                <a:gd name="T49" fmla="*/ 329 h 338"/>
                <a:gd name="T50" fmla="*/ 423 w 515"/>
                <a:gd name="T51" fmla="*/ 338 h 338"/>
                <a:gd name="T52" fmla="*/ 428 w 515"/>
                <a:gd name="T53" fmla="*/ 327 h 338"/>
                <a:gd name="T54" fmla="*/ 428 w 515"/>
                <a:gd name="T55" fmla="*/ 312 h 338"/>
                <a:gd name="T56" fmla="*/ 447 w 515"/>
                <a:gd name="T57" fmla="*/ 297 h 338"/>
                <a:gd name="T58" fmla="*/ 449 w 515"/>
                <a:gd name="T59" fmla="*/ 285 h 338"/>
                <a:gd name="T60" fmla="*/ 456 w 515"/>
                <a:gd name="T61" fmla="*/ 257 h 338"/>
                <a:gd name="T62" fmla="*/ 447 w 515"/>
                <a:gd name="T63" fmla="*/ 231 h 338"/>
                <a:gd name="T64" fmla="*/ 475 w 515"/>
                <a:gd name="T65" fmla="*/ 218 h 338"/>
                <a:gd name="T66" fmla="*/ 496 w 515"/>
                <a:gd name="T67" fmla="*/ 206 h 338"/>
                <a:gd name="T68" fmla="*/ 503 w 515"/>
                <a:gd name="T69" fmla="*/ 188 h 338"/>
                <a:gd name="T70" fmla="*/ 515 w 515"/>
                <a:gd name="T71" fmla="*/ 154 h 338"/>
                <a:gd name="T72" fmla="*/ 505 w 515"/>
                <a:gd name="T73" fmla="*/ 139 h 338"/>
                <a:gd name="T74" fmla="*/ 492 w 515"/>
                <a:gd name="T75" fmla="*/ 129 h 338"/>
                <a:gd name="T76" fmla="*/ 477 w 515"/>
                <a:gd name="T77" fmla="*/ 110 h 338"/>
                <a:gd name="T78" fmla="*/ 471 w 515"/>
                <a:gd name="T79" fmla="*/ 103 h 338"/>
                <a:gd name="T80" fmla="*/ 447 w 515"/>
                <a:gd name="T81" fmla="*/ 86 h 338"/>
                <a:gd name="T82" fmla="*/ 436 w 515"/>
                <a:gd name="T83" fmla="*/ 75 h 338"/>
                <a:gd name="T84" fmla="*/ 430 w 515"/>
                <a:gd name="T85" fmla="*/ 60 h 338"/>
                <a:gd name="T86" fmla="*/ 426 w 515"/>
                <a:gd name="T87" fmla="*/ 37 h 338"/>
                <a:gd name="T88" fmla="*/ 428 w 515"/>
                <a:gd name="T89" fmla="*/ 16 h 338"/>
                <a:gd name="T90" fmla="*/ 421 w 515"/>
                <a:gd name="T91" fmla="*/ 7 h 338"/>
                <a:gd name="T92" fmla="*/ 419 w 515"/>
                <a:gd name="T93" fmla="*/ 0 h 338"/>
                <a:gd name="T94" fmla="*/ 227 w 515"/>
                <a:gd name="T95" fmla="*/ 9 h 338"/>
                <a:gd name="T96" fmla="*/ 13 w 515"/>
                <a:gd name="T97" fmla="*/ 13 h 338"/>
                <a:gd name="T98" fmla="*/ 3 w 515"/>
                <a:gd name="T99" fmla="*/ 2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5" h="338">
                  <a:moveTo>
                    <a:pt x="3" y="20"/>
                  </a:moveTo>
                  <a:lnTo>
                    <a:pt x="7" y="28"/>
                  </a:lnTo>
                  <a:lnTo>
                    <a:pt x="7" y="35"/>
                  </a:lnTo>
                  <a:lnTo>
                    <a:pt x="3" y="37"/>
                  </a:lnTo>
                  <a:lnTo>
                    <a:pt x="5" y="43"/>
                  </a:lnTo>
                  <a:lnTo>
                    <a:pt x="13" y="50"/>
                  </a:lnTo>
                  <a:lnTo>
                    <a:pt x="13" y="56"/>
                  </a:lnTo>
                  <a:lnTo>
                    <a:pt x="9" y="63"/>
                  </a:lnTo>
                  <a:lnTo>
                    <a:pt x="9" y="71"/>
                  </a:lnTo>
                  <a:lnTo>
                    <a:pt x="5" y="84"/>
                  </a:lnTo>
                  <a:lnTo>
                    <a:pt x="3" y="86"/>
                  </a:lnTo>
                  <a:lnTo>
                    <a:pt x="0" y="92"/>
                  </a:lnTo>
                  <a:lnTo>
                    <a:pt x="2" y="99"/>
                  </a:lnTo>
                  <a:lnTo>
                    <a:pt x="9" y="105"/>
                  </a:lnTo>
                  <a:lnTo>
                    <a:pt x="11" y="120"/>
                  </a:lnTo>
                  <a:lnTo>
                    <a:pt x="18" y="122"/>
                  </a:lnTo>
                  <a:lnTo>
                    <a:pt x="18" y="129"/>
                  </a:lnTo>
                  <a:lnTo>
                    <a:pt x="18" y="133"/>
                  </a:lnTo>
                  <a:lnTo>
                    <a:pt x="22" y="141"/>
                  </a:lnTo>
                  <a:lnTo>
                    <a:pt x="24" y="148"/>
                  </a:lnTo>
                  <a:lnTo>
                    <a:pt x="22" y="154"/>
                  </a:lnTo>
                  <a:lnTo>
                    <a:pt x="30" y="161"/>
                  </a:lnTo>
                  <a:lnTo>
                    <a:pt x="30" y="169"/>
                  </a:lnTo>
                  <a:lnTo>
                    <a:pt x="39" y="180"/>
                  </a:lnTo>
                  <a:lnTo>
                    <a:pt x="39" y="188"/>
                  </a:lnTo>
                  <a:lnTo>
                    <a:pt x="43" y="193"/>
                  </a:lnTo>
                  <a:lnTo>
                    <a:pt x="45" y="201"/>
                  </a:lnTo>
                  <a:lnTo>
                    <a:pt x="43" y="206"/>
                  </a:lnTo>
                  <a:lnTo>
                    <a:pt x="43" y="214"/>
                  </a:lnTo>
                  <a:lnTo>
                    <a:pt x="45" y="221"/>
                  </a:lnTo>
                  <a:lnTo>
                    <a:pt x="45" y="223"/>
                  </a:lnTo>
                  <a:lnTo>
                    <a:pt x="50" y="223"/>
                  </a:lnTo>
                  <a:lnTo>
                    <a:pt x="50" y="231"/>
                  </a:lnTo>
                  <a:lnTo>
                    <a:pt x="58" y="235"/>
                  </a:lnTo>
                  <a:lnTo>
                    <a:pt x="56" y="242"/>
                  </a:lnTo>
                  <a:lnTo>
                    <a:pt x="60" y="248"/>
                  </a:lnTo>
                  <a:lnTo>
                    <a:pt x="58" y="257"/>
                  </a:lnTo>
                  <a:lnTo>
                    <a:pt x="64" y="263"/>
                  </a:lnTo>
                  <a:lnTo>
                    <a:pt x="62" y="270"/>
                  </a:lnTo>
                  <a:lnTo>
                    <a:pt x="62" y="280"/>
                  </a:lnTo>
                  <a:lnTo>
                    <a:pt x="65" y="295"/>
                  </a:lnTo>
                  <a:lnTo>
                    <a:pt x="62" y="315"/>
                  </a:lnTo>
                  <a:lnTo>
                    <a:pt x="69" y="319"/>
                  </a:lnTo>
                  <a:lnTo>
                    <a:pt x="71" y="327"/>
                  </a:lnTo>
                  <a:lnTo>
                    <a:pt x="161" y="327"/>
                  </a:lnTo>
                  <a:lnTo>
                    <a:pt x="218" y="325"/>
                  </a:lnTo>
                  <a:lnTo>
                    <a:pt x="344" y="317"/>
                  </a:lnTo>
                  <a:lnTo>
                    <a:pt x="396" y="312"/>
                  </a:lnTo>
                  <a:lnTo>
                    <a:pt x="400" y="319"/>
                  </a:lnTo>
                  <a:lnTo>
                    <a:pt x="413" y="329"/>
                  </a:lnTo>
                  <a:lnTo>
                    <a:pt x="419" y="336"/>
                  </a:lnTo>
                  <a:lnTo>
                    <a:pt x="423" y="338"/>
                  </a:lnTo>
                  <a:lnTo>
                    <a:pt x="426" y="332"/>
                  </a:lnTo>
                  <a:lnTo>
                    <a:pt x="428" y="327"/>
                  </a:lnTo>
                  <a:lnTo>
                    <a:pt x="423" y="319"/>
                  </a:lnTo>
                  <a:lnTo>
                    <a:pt x="428" y="312"/>
                  </a:lnTo>
                  <a:lnTo>
                    <a:pt x="445" y="304"/>
                  </a:lnTo>
                  <a:lnTo>
                    <a:pt x="447" y="297"/>
                  </a:lnTo>
                  <a:lnTo>
                    <a:pt x="447" y="291"/>
                  </a:lnTo>
                  <a:lnTo>
                    <a:pt x="449" y="285"/>
                  </a:lnTo>
                  <a:lnTo>
                    <a:pt x="458" y="272"/>
                  </a:lnTo>
                  <a:lnTo>
                    <a:pt x="456" y="257"/>
                  </a:lnTo>
                  <a:lnTo>
                    <a:pt x="443" y="244"/>
                  </a:lnTo>
                  <a:lnTo>
                    <a:pt x="447" y="231"/>
                  </a:lnTo>
                  <a:lnTo>
                    <a:pt x="449" y="223"/>
                  </a:lnTo>
                  <a:lnTo>
                    <a:pt x="475" y="218"/>
                  </a:lnTo>
                  <a:lnTo>
                    <a:pt x="481" y="212"/>
                  </a:lnTo>
                  <a:lnTo>
                    <a:pt x="496" y="206"/>
                  </a:lnTo>
                  <a:lnTo>
                    <a:pt x="502" y="201"/>
                  </a:lnTo>
                  <a:lnTo>
                    <a:pt x="503" y="188"/>
                  </a:lnTo>
                  <a:lnTo>
                    <a:pt x="513" y="174"/>
                  </a:lnTo>
                  <a:lnTo>
                    <a:pt x="515" y="154"/>
                  </a:lnTo>
                  <a:lnTo>
                    <a:pt x="513" y="146"/>
                  </a:lnTo>
                  <a:lnTo>
                    <a:pt x="505" y="139"/>
                  </a:lnTo>
                  <a:lnTo>
                    <a:pt x="498" y="135"/>
                  </a:lnTo>
                  <a:lnTo>
                    <a:pt x="492" y="129"/>
                  </a:lnTo>
                  <a:lnTo>
                    <a:pt x="490" y="122"/>
                  </a:lnTo>
                  <a:lnTo>
                    <a:pt x="477" y="110"/>
                  </a:lnTo>
                  <a:lnTo>
                    <a:pt x="471" y="105"/>
                  </a:lnTo>
                  <a:lnTo>
                    <a:pt x="471" y="103"/>
                  </a:lnTo>
                  <a:lnTo>
                    <a:pt x="466" y="90"/>
                  </a:lnTo>
                  <a:lnTo>
                    <a:pt x="447" y="86"/>
                  </a:lnTo>
                  <a:lnTo>
                    <a:pt x="440" y="82"/>
                  </a:lnTo>
                  <a:lnTo>
                    <a:pt x="436" y="75"/>
                  </a:lnTo>
                  <a:lnTo>
                    <a:pt x="434" y="67"/>
                  </a:lnTo>
                  <a:lnTo>
                    <a:pt x="430" y="60"/>
                  </a:lnTo>
                  <a:lnTo>
                    <a:pt x="428" y="48"/>
                  </a:lnTo>
                  <a:lnTo>
                    <a:pt x="426" y="37"/>
                  </a:lnTo>
                  <a:lnTo>
                    <a:pt x="432" y="24"/>
                  </a:lnTo>
                  <a:lnTo>
                    <a:pt x="428" y="16"/>
                  </a:lnTo>
                  <a:lnTo>
                    <a:pt x="424" y="15"/>
                  </a:lnTo>
                  <a:lnTo>
                    <a:pt x="421" y="7"/>
                  </a:lnTo>
                  <a:lnTo>
                    <a:pt x="419" y="5"/>
                  </a:lnTo>
                  <a:lnTo>
                    <a:pt x="419" y="0"/>
                  </a:lnTo>
                  <a:lnTo>
                    <a:pt x="338" y="5"/>
                  </a:lnTo>
                  <a:lnTo>
                    <a:pt x="227" y="9"/>
                  </a:lnTo>
                  <a:lnTo>
                    <a:pt x="94" y="13"/>
                  </a:lnTo>
                  <a:lnTo>
                    <a:pt x="13" y="13"/>
                  </a:lnTo>
                  <a:lnTo>
                    <a:pt x="2" y="13"/>
                  </a:lnTo>
                  <a:lnTo>
                    <a:pt x="3" y="2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0" name="Freeform 69">
              <a:extLst>
                <a:ext uri="{FF2B5EF4-FFF2-40B4-BE49-F238E27FC236}">
                  <a16:creationId xmlns:a16="http://schemas.microsoft.com/office/drawing/2014/main" id="{2AE3BFA1-ADCD-5728-EBFC-5E76B8BA1CD3}"/>
                </a:ext>
              </a:extLst>
            </p:cNvPr>
            <p:cNvSpPr>
              <a:spLocks/>
            </p:cNvSpPr>
            <p:nvPr/>
          </p:nvSpPr>
          <p:spPr bwMode="auto">
            <a:xfrm>
              <a:off x="3179835" y="2517725"/>
              <a:ext cx="671575" cy="528324"/>
            </a:xfrm>
            <a:custGeom>
              <a:avLst/>
              <a:gdLst>
                <a:gd name="T0" fmla="*/ 329 w 570"/>
                <a:gd name="T1" fmla="*/ 7 h 494"/>
                <a:gd name="T2" fmla="*/ 273 w 570"/>
                <a:gd name="T3" fmla="*/ 5 h 494"/>
                <a:gd name="T4" fmla="*/ 90 w 570"/>
                <a:gd name="T5" fmla="*/ 15 h 494"/>
                <a:gd name="T6" fmla="*/ 0 w 570"/>
                <a:gd name="T7" fmla="*/ 20 h 494"/>
                <a:gd name="T8" fmla="*/ 11 w 570"/>
                <a:gd name="T9" fmla="*/ 41 h 494"/>
                <a:gd name="T10" fmla="*/ 23 w 570"/>
                <a:gd name="T11" fmla="*/ 52 h 494"/>
                <a:gd name="T12" fmla="*/ 30 w 570"/>
                <a:gd name="T13" fmla="*/ 65 h 494"/>
                <a:gd name="T14" fmla="*/ 38 w 570"/>
                <a:gd name="T15" fmla="*/ 79 h 494"/>
                <a:gd name="T16" fmla="*/ 64 w 570"/>
                <a:gd name="T17" fmla="*/ 88 h 494"/>
                <a:gd name="T18" fmla="*/ 73 w 570"/>
                <a:gd name="T19" fmla="*/ 97 h 494"/>
                <a:gd name="T20" fmla="*/ 73 w 570"/>
                <a:gd name="T21" fmla="*/ 107 h 494"/>
                <a:gd name="T22" fmla="*/ 64 w 570"/>
                <a:gd name="T23" fmla="*/ 112 h 494"/>
                <a:gd name="T24" fmla="*/ 58 w 570"/>
                <a:gd name="T25" fmla="*/ 131 h 494"/>
                <a:gd name="T26" fmla="*/ 73 w 570"/>
                <a:gd name="T27" fmla="*/ 144 h 494"/>
                <a:gd name="T28" fmla="*/ 83 w 570"/>
                <a:gd name="T29" fmla="*/ 165 h 494"/>
                <a:gd name="T30" fmla="*/ 98 w 570"/>
                <a:gd name="T31" fmla="*/ 173 h 494"/>
                <a:gd name="T32" fmla="*/ 103 w 570"/>
                <a:gd name="T33" fmla="*/ 456 h 494"/>
                <a:gd name="T34" fmla="*/ 325 w 570"/>
                <a:gd name="T35" fmla="*/ 449 h 494"/>
                <a:gd name="T36" fmla="*/ 487 w 570"/>
                <a:gd name="T37" fmla="*/ 443 h 494"/>
                <a:gd name="T38" fmla="*/ 494 w 570"/>
                <a:gd name="T39" fmla="*/ 456 h 494"/>
                <a:gd name="T40" fmla="*/ 489 w 570"/>
                <a:gd name="T41" fmla="*/ 470 h 494"/>
                <a:gd name="T42" fmla="*/ 476 w 570"/>
                <a:gd name="T43" fmla="*/ 481 h 494"/>
                <a:gd name="T44" fmla="*/ 476 w 570"/>
                <a:gd name="T45" fmla="*/ 494 h 494"/>
                <a:gd name="T46" fmla="*/ 530 w 570"/>
                <a:gd name="T47" fmla="*/ 479 h 494"/>
                <a:gd name="T48" fmla="*/ 528 w 570"/>
                <a:gd name="T49" fmla="*/ 466 h 494"/>
                <a:gd name="T50" fmla="*/ 532 w 570"/>
                <a:gd name="T51" fmla="*/ 451 h 494"/>
                <a:gd name="T52" fmla="*/ 538 w 570"/>
                <a:gd name="T53" fmla="*/ 441 h 494"/>
                <a:gd name="T54" fmla="*/ 540 w 570"/>
                <a:gd name="T55" fmla="*/ 426 h 494"/>
                <a:gd name="T56" fmla="*/ 541 w 570"/>
                <a:gd name="T57" fmla="*/ 440 h 494"/>
                <a:gd name="T58" fmla="*/ 549 w 570"/>
                <a:gd name="T59" fmla="*/ 424 h 494"/>
                <a:gd name="T60" fmla="*/ 564 w 570"/>
                <a:gd name="T61" fmla="*/ 424 h 494"/>
                <a:gd name="T62" fmla="*/ 564 w 570"/>
                <a:gd name="T63" fmla="*/ 408 h 494"/>
                <a:gd name="T64" fmla="*/ 568 w 570"/>
                <a:gd name="T65" fmla="*/ 393 h 494"/>
                <a:gd name="T66" fmla="*/ 568 w 570"/>
                <a:gd name="T67" fmla="*/ 379 h 494"/>
                <a:gd name="T68" fmla="*/ 553 w 570"/>
                <a:gd name="T69" fmla="*/ 377 h 494"/>
                <a:gd name="T70" fmla="*/ 532 w 570"/>
                <a:gd name="T71" fmla="*/ 349 h 494"/>
                <a:gd name="T72" fmla="*/ 540 w 570"/>
                <a:gd name="T73" fmla="*/ 334 h 494"/>
                <a:gd name="T74" fmla="*/ 530 w 570"/>
                <a:gd name="T75" fmla="*/ 306 h 494"/>
                <a:gd name="T76" fmla="*/ 515 w 570"/>
                <a:gd name="T77" fmla="*/ 299 h 494"/>
                <a:gd name="T78" fmla="*/ 500 w 570"/>
                <a:gd name="T79" fmla="*/ 285 h 494"/>
                <a:gd name="T80" fmla="*/ 491 w 570"/>
                <a:gd name="T81" fmla="*/ 280 h 494"/>
                <a:gd name="T82" fmla="*/ 466 w 570"/>
                <a:gd name="T83" fmla="*/ 265 h 494"/>
                <a:gd name="T84" fmla="*/ 453 w 570"/>
                <a:gd name="T85" fmla="*/ 246 h 494"/>
                <a:gd name="T86" fmla="*/ 457 w 570"/>
                <a:gd name="T87" fmla="*/ 231 h 494"/>
                <a:gd name="T88" fmla="*/ 466 w 570"/>
                <a:gd name="T89" fmla="*/ 208 h 494"/>
                <a:gd name="T90" fmla="*/ 470 w 570"/>
                <a:gd name="T91" fmla="*/ 188 h 494"/>
                <a:gd name="T92" fmla="*/ 457 w 570"/>
                <a:gd name="T93" fmla="*/ 176 h 494"/>
                <a:gd name="T94" fmla="*/ 442 w 570"/>
                <a:gd name="T95" fmla="*/ 173 h 494"/>
                <a:gd name="T96" fmla="*/ 436 w 570"/>
                <a:gd name="T97" fmla="*/ 180 h 494"/>
                <a:gd name="T98" fmla="*/ 423 w 570"/>
                <a:gd name="T99" fmla="*/ 176 h 494"/>
                <a:gd name="T100" fmla="*/ 412 w 570"/>
                <a:gd name="T101" fmla="*/ 139 h 494"/>
                <a:gd name="T102" fmla="*/ 387 w 570"/>
                <a:gd name="T103" fmla="*/ 124 h 494"/>
                <a:gd name="T104" fmla="*/ 378 w 570"/>
                <a:gd name="T105" fmla="*/ 112 h 494"/>
                <a:gd name="T106" fmla="*/ 361 w 570"/>
                <a:gd name="T107" fmla="*/ 97 h 494"/>
                <a:gd name="T108" fmla="*/ 355 w 570"/>
                <a:gd name="T109" fmla="*/ 84 h 494"/>
                <a:gd name="T110" fmla="*/ 350 w 570"/>
                <a:gd name="T111" fmla="*/ 67 h 494"/>
                <a:gd name="T112" fmla="*/ 346 w 570"/>
                <a:gd name="T113" fmla="*/ 39 h 494"/>
                <a:gd name="T114" fmla="*/ 352 w 570"/>
                <a:gd name="T115" fmla="*/ 26 h 494"/>
                <a:gd name="T116" fmla="*/ 342 w 570"/>
                <a:gd name="T117" fmla="*/ 17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 h="494">
                  <a:moveTo>
                    <a:pt x="342" y="17"/>
                  </a:moveTo>
                  <a:lnTo>
                    <a:pt x="329" y="7"/>
                  </a:lnTo>
                  <a:lnTo>
                    <a:pt x="325" y="0"/>
                  </a:lnTo>
                  <a:lnTo>
                    <a:pt x="273" y="5"/>
                  </a:lnTo>
                  <a:lnTo>
                    <a:pt x="147" y="13"/>
                  </a:lnTo>
                  <a:lnTo>
                    <a:pt x="90" y="15"/>
                  </a:lnTo>
                  <a:lnTo>
                    <a:pt x="0" y="15"/>
                  </a:lnTo>
                  <a:lnTo>
                    <a:pt x="0" y="20"/>
                  </a:lnTo>
                  <a:lnTo>
                    <a:pt x="6" y="28"/>
                  </a:lnTo>
                  <a:lnTo>
                    <a:pt x="11" y="41"/>
                  </a:lnTo>
                  <a:lnTo>
                    <a:pt x="17" y="49"/>
                  </a:lnTo>
                  <a:lnTo>
                    <a:pt x="23" y="52"/>
                  </a:lnTo>
                  <a:lnTo>
                    <a:pt x="25" y="60"/>
                  </a:lnTo>
                  <a:lnTo>
                    <a:pt x="30" y="65"/>
                  </a:lnTo>
                  <a:lnTo>
                    <a:pt x="30" y="73"/>
                  </a:lnTo>
                  <a:lnTo>
                    <a:pt x="38" y="79"/>
                  </a:lnTo>
                  <a:lnTo>
                    <a:pt x="56" y="94"/>
                  </a:lnTo>
                  <a:lnTo>
                    <a:pt x="64" y="88"/>
                  </a:lnTo>
                  <a:lnTo>
                    <a:pt x="68" y="90"/>
                  </a:lnTo>
                  <a:lnTo>
                    <a:pt x="73" y="97"/>
                  </a:lnTo>
                  <a:lnTo>
                    <a:pt x="75" y="105"/>
                  </a:lnTo>
                  <a:lnTo>
                    <a:pt x="73" y="107"/>
                  </a:lnTo>
                  <a:lnTo>
                    <a:pt x="66" y="107"/>
                  </a:lnTo>
                  <a:lnTo>
                    <a:pt x="64" y="112"/>
                  </a:lnTo>
                  <a:lnTo>
                    <a:pt x="56" y="124"/>
                  </a:lnTo>
                  <a:lnTo>
                    <a:pt x="58" y="131"/>
                  </a:lnTo>
                  <a:lnTo>
                    <a:pt x="66" y="141"/>
                  </a:lnTo>
                  <a:lnTo>
                    <a:pt x="73" y="144"/>
                  </a:lnTo>
                  <a:lnTo>
                    <a:pt x="73" y="152"/>
                  </a:lnTo>
                  <a:lnTo>
                    <a:pt x="83" y="165"/>
                  </a:lnTo>
                  <a:lnTo>
                    <a:pt x="90" y="167"/>
                  </a:lnTo>
                  <a:lnTo>
                    <a:pt x="98" y="173"/>
                  </a:lnTo>
                  <a:lnTo>
                    <a:pt x="102" y="402"/>
                  </a:lnTo>
                  <a:lnTo>
                    <a:pt x="103" y="456"/>
                  </a:lnTo>
                  <a:lnTo>
                    <a:pt x="188" y="455"/>
                  </a:lnTo>
                  <a:lnTo>
                    <a:pt x="325" y="449"/>
                  </a:lnTo>
                  <a:lnTo>
                    <a:pt x="479" y="438"/>
                  </a:lnTo>
                  <a:lnTo>
                    <a:pt x="487" y="443"/>
                  </a:lnTo>
                  <a:lnTo>
                    <a:pt x="493" y="449"/>
                  </a:lnTo>
                  <a:lnTo>
                    <a:pt x="494" y="456"/>
                  </a:lnTo>
                  <a:lnTo>
                    <a:pt x="494" y="462"/>
                  </a:lnTo>
                  <a:lnTo>
                    <a:pt x="489" y="470"/>
                  </a:lnTo>
                  <a:lnTo>
                    <a:pt x="481" y="473"/>
                  </a:lnTo>
                  <a:lnTo>
                    <a:pt x="476" y="481"/>
                  </a:lnTo>
                  <a:lnTo>
                    <a:pt x="472" y="488"/>
                  </a:lnTo>
                  <a:lnTo>
                    <a:pt x="476" y="494"/>
                  </a:lnTo>
                  <a:lnTo>
                    <a:pt x="526" y="490"/>
                  </a:lnTo>
                  <a:lnTo>
                    <a:pt x="530" y="479"/>
                  </a:lnTo>
                  <a:lnTo>
                    <a:pt x="534" y="471"/>
                  </a:lnTo>
                  <a:lnTo>
                    <a:pt x="528" y="466"/>
                  </a:lnTo>
                  <a:lnTo>
                    <a:pt x="536" y="458"/>
                  </a:lnTo>
                  <a:lnTo>
                    <a:pt x="532" y="451"/>
                  </a:lnTo>
                  <a:lnTo>
                    <a:pt x="540" y="449"/>
                  </a:lnTo>
                  <a:lnTo>
                    <a:pt x="538" y="441"/>
                  </a:lnTo>
                  <a:lnTo>
                    <a:pt x="536" y="434"/>
                  </a:lnTo>
                  <a:lnTo>
                    <a:pt x="540" y="426"/>
                  </a:lnTo>
                  <a:lnTo>
                    <a:pt x="541" y="434"/>
                  </a:lnTo>
                  <a:lnTo>
                    <a:pt x="541" y="440"/>
                  </a:lnTo>
                  <a:lnTo>
                    <a:pt x="547" y="434"/>
                  </a:lnTo>
                  <a:lnTo>
                    <a:pt x="549" y="424"/>
                  </a:lnTo>
                  <a:lnTo>
                    <a:pt x="557" y="423"/>
                  </a:lnTo>
                  <a:lnTo>
                    <a:pt x="564" y="424"/>
                  </a:lnTo>
                  <a:lnTo>
                    <a:pt x="568" y="415"/>
                  </a:lnTo>
                  <a:lnTo>
                    <a:pt x="564" y="408"/>
                  </a:lnTo>
                  <a:lnTo>
                    <a:pt x="570" y="402"/>
                  </a:lnTo>
                  <a:lnTo>
                    <a:pt x="568" y="393"/>
                  </a:lnTo>
                  <a:lnTo>
                    <a:pt x="570" y="385"/>
                  </a:lnTo>
                  <a:lnTo>
                    <a:pt x="568" y="379"/>
                  </a:lnTo>
                  <a:lnTo>
                    <a:pt x="558" y="374"/>
                  </a:lnTo>
                  <a:lnTo>
                    <a:pt x="553" y="377"/>
                  </a:lnTo>
                  <a:lnTo>
                    <a:pt x="541" y="364"/>
                  </a:lnTo>
                  <a:lnTo>
                    <a:pt x="532" y="349"/>
                  </a:lnTo>
                  <a:lnTo>
                    <a:pt x="538" y="342"/>
                  </a:lnTo>
                  <a:lnTo>
                    <a:pt x="540" y="334"/>
                  </a:lnTo>
                  <a:lnTo>
                    <a:pt x="530" y="321"/>
                  </a:lnTo>
                  <a:lnTo>
                    <a:pt x="530" y="306"/>
                  </a:lnTo>
                  <a:lnTo>
                    <a:pt x="523" y="304"/>
                  </a:lnTo>
                  <a:lnTo>
                    <a:pt x="515" y="299"/>
                  </a:lnTo>
                  <a:lnTo>
                    <a:pt x="511" y="293"/>
                  </a:lnTo>
                  <a:lnTo>
                    <a:pt x="500" y="285"/>
                  </a:lnTo>
                  <a:lnTo>
                    <a:pt x="493" y="287"/>
                  </a:lnTo>
                  <a:lnTo>
                    <a:pt x="491" y="280"/>
                  </a:lnTo>
                  <a:lnTo>
                    <a:pt x="487" y="280"/>
                  </a:lnTo>
                  <a:lnTo>
                    <a:pt x="466" y="265"/>
                  </a:lnTo>
                  <a:lnTo>
                    <a:pt x="453" y="252"/>
                  </a:lnTo>
                  <a:lnTo>
                    <a:pt x="453" y="246"/>
                  </a:lnTo>
                  <a:lnTo>
                    <a:pt x="453" y="238"/>
                  </a:lnTo>
                  <a:lnTo>
                    <a:pt x="457" y="231"/>
                  </a:lnTo>
                  <a:lnTo>
                    <a:pt x="461" y="220"/>
                  </a:lnTo>
                  <a:lnTo>
                    <a:pt x="466" y="208"/>
                  </a:lnTo>
                  <a:lnTo>
                    <a:pt x="464" y="197"/>
                  </a:lnTo>
                  <a:lnTo>
                    <a:pt x="470" y="188"/>
                  </a:lnTo>
                  <a:lnTo>
                    <a:pt x="470" y="186"/>
                  </a:lnTo>
                  <a:lnTo>
                    <a:pt x="457" y="176"/>
                  </a:lnTo>
                  <a:lnTo>
                    <a:pt x="449" y="176"/>
                  </a:lnTo>
                  <a:lnTo>
                    <a:pt x="442" y="173"/>
                  </a:lnTo>
                  <a:lnTo>
                    <a:pt x="440" y="174"/>
                  </a:lnTo>
                  <a:lnTo>
                    <a:pt x="436" y="180"/>
                  </a:lnTo>
                  <a:lnTo>
                    <a:pt x="429" y="182"/>
                  </a:lnTo>
                  <a:lnTo>
                    <a:pt x="423" y="176"/>
                  </a:lnTo>
                  <a:lnTo>
                    <a:pt x="416" y="146"/>
                  </a:lnTo>
                  <a:lnTo>
                    <a:pt x="412" y="139"/>
                  </a:lnTo>
                  <a:lnTo>
                    <a:pt x="404" y="133"/>
                  </a:lnTo>
                  <a:lnTo>
                    <a:pt x="387" y="124"/>
                  </a:lnTo>
                  <a:lnTo>
                    <a:pt x="385" y="116"/>
                  </a:lnTo>
                  <a:lnTo>
                    <a:pt x="378" y="112"/>
                  </a:lnTo>
                  <a:lnTo>
                    <a:pt x="370" y="105"/>
                  </a:lnTo>
                  <a:lnTo>
                    <a:pt x="361" y="97"/>
                  </a:lnTo>
                  <a:lnTo>
                    <a:pt x="359" y="92"/>
                  </a:lnTo>
                  <a:lnTo>
                    <a:pt x="355" y="84"/>
                  </a:lnTo>
                  <a:lnTo>
                    <a:pt x="352" y="69"/>
                  </a:lnTo>
                  <a:lnTo>
                    <a:pt x="350" y="67"/>
                  </a:lnTo>
                  <a:lnTo>
                    <a:pt x="346" y="52"/>
                  </a:lnTo>
                  <a:lnTo>
                    <a:pt x="346" y="39"/>
                  </a:lnTo>
                  <a:lnTo>
                    <a:pt x="348" y="32"/>
                  </a:lnTo>
                  <a:lnTo>
                    <a:pt x="352" y="26"/>
                  </a:lnTo>
                  <a:lnTo>
                    <a:pt x="348" y="24"/>
                  </a:lnTo>
                  <a:lnTo>
                    <a:pt x="342" y="17"/>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1" name="Freeform 70">
              <a:extLst>
                <a:ext uri="{FF2B5EF4-FFF2-40B4-BE49-F238E27FC236}">
                  <a16:creationId xmlns:a16="http://schemas.microsoft.com/office/drawing/2014/main" id="{D0FC15CC-BDBE-A2CC-6AEC-548DE65D3FBE}"/>
                </a:ext>
              </a:extLst>
            </p:cNvPr>
            <p:cNvSpPr>
              <a:spLocks/>
            </p:cNvSpPr>
            <p:nvPr/>
          </p:nvSpPr>
          <p:spPr bwMode="auto">
            <a:xfrm>
              <a:off x="3301188" y="2986158"/>
              <a:ext cx="503093" cy="421376"/>
            </a:xfrm>
            <a:custGeom>
              <a:avLst/>
              <a:gdLst>
                <a:gd name="T0" fmla="*/ 391 w 427"/>
                <a:gd name="T1" fmla="*/ 150 h 394"/>
                <a:gd name="T2" fmla="*/ 399 w 427"/>
                <a:gd name="T3" fmla="*/ 146 h 394"/>
                <a:gd name="T4" fmla="*/ 395 w 427"/>
                <a:gd name="T5" fmla="*/ 120 h 394"/>
                <a:gd name="T6" fmla="*/ 391 w 427"/>
                <a:gd name="T7" fmla="*/ 114 h 394"/>
                <a:gd name="T8" fmla="*/ 401 w 427"/>
                <a:gd name="T9" fmla="*/ 116 h 394"/>
                <a:gd name="T10" fmla="*/ 399 w 427"/>
                <a:gd name="T11" fmla="*/ 103 h 394"/>
                <a:gd name="T12" fmla="*/ 407 w 427"/>
                <a:gd name="T13" fmla="*/ 97 h 394"/>
                <a:gd name="T14" fmla="*/ 407 w 427"/>
                <a:gd name="T15" fmla="*/ 86 h 394"/>
                <a:gd name="T16" fmla="*/ 410 w 427"/>
                <a:gd name="T17" fmla="*/ 80 h 394"/>
                <a:gd name="T18" fmla="*/ 423 w 427"/>
                <a:gd name="T19" fmla="*/ 71 h 394"/>
                <a:gd name="T20" fmla="*/ 427 w 427"/>
                <a:gd name="T21" fmla="*/ 62 h 394"/>
                <a:gd name="T22" fmla="*/ 423 w 427"/>
                <a:gd name="T23" fmla="*/ 52 h 394"/>
                <a:gd name="T24" fmla="*/ 369 w 427"/>
                <a:gd name="T25" fmla="*/ 50 h 394"/>
                <a:gd name="T26" fmla="*/ 378 w 427"/>
                <a:gd name="T27" fmla="*/ 35 h 394"/>
                <a:gd name="T28" fmla="*/ 391 w 427"/>
                <a:gd name="T29" fmla="*/ 24 h 394"/>
                <a:gd name="T30" fmla="*/ 390 w 427"/>
                <a:gd name="T31" fmla="*/ 11 h 394"/>
                <a:gd name="T32" fmla="*/ 376 w 427"/>
                <a:gd name="T33" fmla="*/ 0 h 394"/>
                <a:gd name="T34" fmla="*/ 85 w 427"/>
                <a:gd name="T35" fmla="*/ 17 h 394"/>
                <a:gd name="T36" fmla="*/ 16 w 427"/>
                <a:gd name="T37" fmla="*/ 109 h 394"/>
                <a:gd name="T38" fmla="*/ 21 w 427"/>
                <a:gd name="T39" fmla="*/ 327 h 394"/>
                <a:gd name="T40" fmla="*/ 23 w 427"/>
                <a:gd name="T41" fmla="*/ 332 h 394"/>
                <a:gd name="T42" fmla="*/ 38 w 427"/>
                <a:gd name="T43" fmla="*/ 332 h 394"/>
                <a:gd name="T44" fmla="*/ 61 w 427"/>
                <a:gd name="T45" fmla="*/ 394 h 394"/>
                <a:gd name="T46" fmla="*/ 318 w 427"/>
                <a:gd name="T47" fmla="*/ 383 h 394"/>
                <a:gd name="T48" fmla="*/ 316 w 427"/>
                <a:gd name="T49" fmla="*/ 368 h 394"/>
                <a:gd name="T50" fmla="*/ 324 w 427"/>
                <a:gd name="T51" fmla="*/ 366 h 394"/>
                <a:gd name="T52" fmla="*/ 320 w 427"/>
                <a:gd name="T53" fmla="*/ 353 h 394"/>
                <a:gd name="T54" fmla="*/ 320 w 427"/>
                <a:gd name="T55" fmla="*/ 340 h 394"/>
                <a:gd name="T56" fmla="*/ 313 w 427"/>
                <a:gd name="T57" fmla="*/ 338 h 394"/>
                <a:gd name="T58" fmla="*/ 314 w 427"/>
                <a:gd name="T59" fmla="*/ 329 h 394"/>
                <a:gd name="T60" fmla="*/ 313 w 427"/>
                <a:gd name="T61" fmla="*/ 329 h 394"/>
                <a:gd name="T62" fmla="*/ 314 w 427"/>
                <a:gd name="T63" fmla="*/ 317 h 394"/>
                <a:gd name="T64" fmla="*/ 314 w 427"/>
                <a:gd name="T65" fmla="*/ 306 h 394"/>
                <a:gd name="T66" fmla="*/ 322 w 427"/>
                <a:gd name="T67" fmla="*/ 306 h 394"/>
                <a:gd name="T68" fmla="*/ 314 w 427"/>
                <a:gd name="T69" fmla="*/ 299 h 394"/>
                <a:gd name="T70" fmla="*/ 324 w 427"/>
                <a:gd name="T71" fmla="*/ 295 h 394"/>
                <a:gd name="T72" fmla="*/ 324 w 427"/>
                <a:gd name="T73" fmla="*/ 280 h 394"/>
                <a:gd name="T74" fmla="*/ 337 w 427"/>
                <a:gd name="T75" fmla="*/ 270 h 394"/>
                <a:gd name="T76" fmla="*/ 333 w 427"/>
                <a:gd name="T77" fmla="*/ 255 h 394"/>
                <a:gd name="T78" fmla="*/ 331 w 427"/>
                <a:gd name="T79" fmla="*/ 250 h 394"/>
                <a:gd name="T80" fmla="*/ 339 w 427"/>
                <a:gd name="T81" fmla="*/ 248 h 394"/>
                <a:gd name="T82" fmla="*/ 344 w 427"/>
                <a:gd name="T83" fmla="*/ 233 h 394"/>
                <a:gd name="T84" fmla="*/ 356 w 427"/>
                <a:gd name="T85" fmla="*/ 231 h 394"/>
                <a:gd name="T86" fmla="*/ 360 w 427"/>
                <a:gd name="T87" fmla="*/ 220 h 394"/>
                <a:gd name="T88" fmla="*/ 360 w 427"/>
                <a:gd name="T89" fmla="*/ 206 h 394"/>
                <a:gd name="T90" fmla="*/ 361 w 427"/>
                <a:gd name="T91" fmla="*/ 203 h 394"/>
                <a:gd name="T92" fmla="*/ 361 w 427"/>
                <a:gd name="T93" fmla="*/ 195 h 394"/>
                <a:gd name="T94" fmla="*/ 363 w 427"/>
                <a:gd name="T95" fmla="*/ 193 h 394"/>
                <a:gd name="T96" fmla="*/ 367 w 427"/>
                <a:gd name="T97" fmla="*/ 178 h 394"/>
                <a:gd name="T98" fmla="*/ 378 w 427"/>
                <a:gd name="T99" fmla="*/ 178 h 394"/>
                <a:gd name="T100" fmla="*/ 382 w 427"/>
                <a:gd name="T101" fmla="*/ 165 h 394"/>
                <a:gd name="T102" fmla="*/ 380 w 427"/>
                <a:gd name="T103" fmla="*/ 16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7" h="394">
                  <a:moveTo>
                    <a:pt x="388" y="158"/>
                  </a:moveTo>
                  <a:lnTo>
                    <a:pt x="391" y="150"/>
                  </a:lnTo>
                  <a:lnTo>
                    <a:pt x="397" y="148"/>
                  </a:lnTo>
                  <a:lnTo>
                    <a:pt x="399" y="146"/>
                  </a:lnTo>
                  <a:lnTo>
                    <a:pt x="395" y="127"/>
                  </a:lnTo>
                  <a:lnTo>
                    <a:pt x="395" y="120"/>
                  </a:lnTo>
                  <a:lnTo>
                    <a:pt x="390" y="122"/>
                  </a:lnTo>
                  <a:lnTo>
                    <a:pt x="391" y="114"/>
                  </a:lnTo>
                  <a:lnTo>
                    <a:pt x="397" y="112"/>
                  </a:lnTo>
                  <a:lnTo>
                    <a:pt x="401" y="116"/>
                  </a:lnTo>
                  <a:lnTo>
                    <a:pt x="403" y="111"/>
                  </a:lnTo>
                  <a:lnTo>
                    <a:pt x="399" y="103"/>
                  </a:lnTo>
                  <a:lnTo>
                    <a:pt x="403" y="101"/>
                  </a:lnTo>
                  <a:lnTo>
                    <a:pt x="407" y="97"/>
                  </a:lnTo>
                  <a:lnTo>
                    <a:pt x="412" y="92"/>
                  </a:lnTo>
                  <a:lnTo>
                    <a:pt x="407" y="86"/>
                  </a:lnTo>
                  <a:lnTo>
                    <a:pt x="407" y="84"/>
                  </a:lnTo>
                  <a:lnTo>
                    <a:pt x="410" y="80"/>
                  </a:lnTo>
                  <a:lnTo>
                    <a:pt x="416" y="77"/>
                  </a:lnTo>
                  <a:lnTo>
                    <a:pt x="423" y="71"/>
                  </a:lnTo>
                  <a:lnTo>
                    <a:pt x="420" y="65"/>
                  </a:lnTo>
                  <a:lnTo>
                    <a:pt x="427" y="62"/>
                  </a:lnTo>
                  <a:lnTo>
                    <a:pt x="425" y="56"/>
                  </a:lnTo>
                  <a:lnTo>
                    <a:pt x="423" y="52"/>
                  </a:lnTo>
                  <a:lnTo>
                    <a:pt x="373" y="56"/>
                  </a:lnTo>
                  <a:lnTo>
                    <a:pt x="369" y="50"/>
                  </a:lnTo>
                  <a:lnTo>
                    <a:pt x="373" y="43"/>
                  </a:lnTo>
                  <a:lnTo>
                    <a:pt x="378" y="35"/>
                  </a:lnTo>
                  <a:lnTo>
                    <a:pt x="386" y="32"/>
                  </a:lnTo>
                  <a:lnTo>
                    <a:pt x="391" y="24"/>
                  </a:lnTo>
                  <a:lnTo>
                    <a:pt x="391" y="18"/>
                  </a:lnTo>
                  <a:lnTo>
                    <a:pt x="390" y="11"/>
                  </a:lnTo>
                  <a:lnTo>
                    <a:pt x="384" y="5"/>
                  </a:lnTo>
                  <a:lnTo>
                    <a:pt x="376" y="0"/>
                  </a:lnTo>
                  <a:lnTo>
                    <a:pt x="222" y="11"/>
                  </a:lnTo>
                  <a:lnTo>
                    <a:pt x="85" y="17"/>
                  </a:lnTo>
                  <a:lnTo>
                    <a:pt x="0" y="18"/>
                  </a:lnTo>
                  <a:lnTo>
                    <a:pt x="16" y="109"/>
                  </a:lnTo>
                  <a:lnTo>
                    <a:pt x="19" y="139"/>
                  </a:lnTo>
                  <a:lnTo>
                    <a:pt x="21" y="327"/>
                  </a:lnTo>
                  <a:lnTo>
                    <a:pt x="23" y="329"/>
                  </a:lnTo>
                  <a:lnTo>
                    <a:pt x="23" y="332"/>
                  </a:lnTo>
                  <a:lnTo>
                    <a:pt x="31" y="336"/>
                  </a:lnTo>
                  <a:lnTo>
                    <a:pt x="38" y="332"/>
                  </a:lnTo>
                  <a:lnTo>
                    <a:pt x="59" y="336"/>
                  </a:lnTo>
                  <a:lnTo>
                    <a:pt x="61" y="394"/>
                  </a:lnTo>
                  <a:lnTo>
                    <a:pt x="172" y="391"/>
                  </a:lnTo>
                  <a:lnTo>
                    <a:pt x="318" y="383"/>
                  </a:lnTo>
                  <a:lnTo>
                    <a:pt x="318" y="374"/>
                  </a:lnTo>
                  <a:lnTo>
                    <a:pt x="316" y="368"/>
                  </a:lnTo>
                  <a:lnTo>
                    <a:pt x="324" y="368"/>
                  </a:lnTo>
                  <a:lnTo>
                    <a:pt x="324" y="366"/>
                  </a:lnTo>
                  <a:lnTo>
                    <a:pt x="322" y="355"/>
                  </a:lnTo>
                  <a:lnTo>
                    <a:pt x="320" y="353"/>
                  </a:lnTo>
                  <a:lnTo>
                    <a:pt x="318" y="346"/>
                  </a:lnTo>
                  <a:lnTo>
                    <a:pt x="320" y="340"/>
                  </a:lnTo>
                  <a:lnTo>
                    <a:pt x="320" y="340"/>
                  </a:lnTo>
                  <a:lnTo>
                    <a:pt x="313" y="338"/>
                  </a:lnTo>
                  <a:lnTo>
                    <a:pt x="320" y="334"/>
                  </a:lnTo>
                  <a:lnTo>
                    <a:pt x="314" y="329"/>
                  </a:lnTo>
                  <a:lnTo>
                    <a:pt x="309" y="334"/>
                  </a:lnTo>
                  <a:lnTo>
                    <a:pt x="313" y="329"/>
                  </a:lnTo>
                  <a:lnTo>
                    <a:pt x="309" y="321"/>
                  </a:lnTo>
                  <a:lnTo>
                    <a:pt x="314" y="317"/>
                  </a:lnTo>
                  <a:lnTo>
                    <a:pt x="309" y="310"/>
                  </a:lnTo>
                  <a:lnTo>
                    <a:pt x="314" y="306"/>
                  </a:lnTo>
                  <a:lnTo>
                    <a:pt x="316" y="310"/>
                  </a:lnTo>
                  <a:lnTo>
                    <a:pt x="322" y="306"/>
                  </a:lnTo>
                  <a:lnTo>
                    <a:pt x="314" y="302"/>
                  </a:lnTo>
                  <a:lnTo>
                    <a:pt x="314" y="299"/>
                  </a:lnTo>
                  <a:lnTo>
                    <a:pt x="322" y="299"/>
                  </a:lnTo>
                  <a:lnTo>
                    <a:pt x="324" y="295"/>
                  </a:lnTo>
                  <a:lnTo>
                    <a:pt x="322" y="287"/>
                  </a:lnTo>
                  <a:lnTo>
                    <a:pt x="324" y="280"/>
                  </a:lnTo>
                  <a:lnTo>
                    <a:pt x="320" y="276"/>
                  </a:lnTo>
                  <a:lnTo>
                    <a:pt x="337" y="270"/>
                  </a:lnTo>
                  <a:lnTo>
                    <a:pt x="333" y="263"/>
                  </a:lnTo>
                  <a:lnTo>
                    <a:pt x="333" y="255"/>
                  </a:lnTo>
                  <a:lnTo>
                    <a:pt x="335" y="253"/>
                  </a:lnTo>
                  <a:lnTo>
                    <a:pt x="331" y="250"/>
                  </a:lnTo>
                  <a:lnTo>
                    <a:pt x="339" y="252"/>
                  </a:lnTo>
                  <a:lnTo>
                    <a:pt x="339" y="248"/>
                  </a:lnTo>
                  <a:lnTo>
                    <a:pt x="346" y="240"/>
                  </a:lnTo>
                  <a:lnTo>
                    <a:pt x="344" y="233"/>
                  </a:lnTo>
                  <a:lnTo>
                    <a:pt x="352" y="233"/>
                  </a:lnTo>
                  <a:lnTo>
                    <a:pt x="356" y="231"/>
                  </a:lnTo>
                  <a:lnTo>
                    <a:pt x="361" y="225"/>
                  </a:lnTo>
                  <a:lnTo>
                    <a:pt x="360" y="220"/>
                  </a:lnTo>
                  <a:lnTo>
                    <a:pt x="363" y="210"/>
                  </a:lnTo>
                  <a:lnTo>
                    <a:pt x="360" y="206"/>
                  </a:lnTo>
                  <a:lnTo>
                    <a:pt x="360" y="197"/>
                  </a:lnTo>
                  <a:lnTo>
                    <a:pt x="361" y="203"/>
                  </a:lnTo>
                  <a:lnTo>
                    <a:pt x="369" y="201"/>
                  </a:lnTo>
                  <a:lnTo>
                    <a:pt x="361" y="195"/>
                  </a:lnTo>
                  <a:lnTo>
                    <a:pt x="361" y="186"/>
                  </a:lnTo>
                  <a:lnTo>
                    <a:pt x="363" y="193"/>
                  </a:lnTo>
                  <a:lnTo>
                    <a:pt x="369" y="193"/>
                  </a:lnTo>
                  <a:lnTo>
                    <a:pt x="367" y="178"/>
                  </a:lnTo>
                  <a:lnTo>
                    <a:pt x="371" y="182"/>
                  </a:lnTo>
                  <a:lnTo>
                    <a:pt x="378" y="178"/>
                  </a:lnTo>
                  <a:lnTo>
                    <a:pt x="384" y="173"/>
                  </a:lnTo>
                  <a:lnTo>
                    <a:pt x="382" y="165"/>
                  </a:lnTo>
                  <a:lnTo>
                    <a:pt x="380" y="163"/>
                  </a:lnTo>
                  <a:lnTo>
                    <a:pt x="380" y="161"/>
                  </a:lnTo>
                  <a:lnTo>
                    <a:pt x="388" y="15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2" name="Freeform 45">
              <a:extLst>
                <a:ext uri="{FF2B5EF4-FFF2-40B4-BE49-F238E27FC236}">
                  <a16:creationId xmlns:a16="http://schemas.microsoft.com/office/drawing/2014/main" id="{DFCF208D-5E0E-2EFB-92E5-B3100C3973A3}"/>
                </a:ext>
              </a:extLst>
            </p:cNvPr>
            <p:cNvSpPr>
              <a:spLocks/>
            </p:cNvSpPr>
            <p:nvPr/>
          </p:nvSpPr>
          <p:spPr bwMode="auto">
            <a:xfrm>
              <a:off x="3607521" y="3788270"/>
              <a:ext cx="35346" cy="16043"/>
            </a:xfrm>
            <a:custGeom>
              <a:avLst/>
              <a:gdLst>
                <a:gd name="T0" fmla="*/ 19 w 30"/>
                <a:gd name="T1" fmla="*/ 15 h 15"/>
                <a:gd name="T2" fmla="*/ 26 w 30"/>
                <a:gd name="T3" fmla="*/ 13 h 15"/>
                <a:gd name="T4" fmla="*/ 30 w 30"/>
                <a:gd name="T5" fmla="*/ 7 h 15"/>
                <a:gd name="T6" fmla="*/ 30 w 30"/>
                <a:gd name="T7" fmla="*/ 7 h 15"/>
                <a:gd name="T8" fmla="*/ 28 w 30"/>
                <a:gd name="T9" fmla="*/ 5 h 15"/>
                <a:gd name="T10" fmla="*/ 15 w 30"/>
                <a:gd name="T11" fmla="*/ 0 h 15"/>
                <a:gd name="T12" fmla="*/ 0 w 30"/>
                <a:gd name="T13" fmla="*/ 4 h 15"/>
                <a:gd name="T14" fmla="*/ 4 w 30"/>
                <a:gd name="T15" fmla="*/ 9 h 15"/>
                <a:gd name="T16" fmla="*/ 11 w 30"/>
                <a:gd name="T17" fmla="*/ 11 h 15"/>
                <a:gd name="T18" fmla="*/ 19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19" y="15"/>
                  </a:moveTo>
                  <a:lnTo>
                    <a:pt x="26" y="13"/>
                  </a:lnTo>
                  <a:lnTo>
                    <a:pt x="30" y="7"/>
                  </a:lnTo>
                  <a:lnTo>
                    <a:pt x="30" y="7"/>
                  </a:lnTo>
                  <a:lnTo>
                    <a:pt x="28" y="5"/>
                  </a:lnTo>
                  <a:lnTo>
                    <a:pt x="15" y="0"/>
                  </a:lnTo>
                  <a:lnTo>
                    <a:pt x="0" y="4"/>
                  </a:lnTo>
                  <a:lnTo>
                    <a:pt x="4" y="9"/>
                  </a:lnTo>
                  <a:lnTo>
                    <a:pt x="11" y="11"/>
                  </a:lnTo>
                  <a:lnTo>
                    <a:pt x="19"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3" name="Freeform 46">
              <a:extLst>
                <a:ext uri="{FF2B5EF4-FFF2-40B4-BE49-F238E27FC236}">
                  <a16:creationId xmlns:a16="http://schemas.microsoft.com/office/drawing/2014/main" id="{6C6762B2-DE7D-F8A3-8025-77AC960F3F44}"/>
                </a:ext>
              </a:extLst>
            </p:cNvPr>
            <p:cNvSpPr>
              <a:spLocks/>
            </p:cNvSpPr>
            <p:nvPr/>
          </p:nvSpPr>
          <p:spPr bwMode="auto">
            <a:xfrm>
              <a:off x="3607521" y="3788270"/>
              <a:ext cx="35346" cy="16043"/>
            </a:xfrm>
            <a:custGeom>
              <a:avLst/>
              <a:gdLst>
                <a:gd name="T0" fmla="*/ 19 w 30"/>
                <a:gd name="T1" fmla="*/ 15 h 15"/>
                <a:gd name="T2" fmla="*/ 26 w 30"/>
                <a:gd name="T3" fmla="*/ 13 h 15"/>
                <a:gd name="T4" fmla="*/ 30 w 30"/>
                <a:gd name="T5" fmla="*/ 7 h 15"/>
                <a:gd name="T6" fmla="*/ 30 w 30"/>
                <a:gd name="T7" fmla="*/ 7 h 15"/>
                <a:gd name="T8" fmla="*/ 28 w 30"/>
                <a:gd name="T9" fmla="*/ 5 h 15"/>
                <a:gd name="T10" fmla="*/ 15 w 30"/>
                <a:gd name="T11" fmla="*/ 0 h 15"/>
                <a:gd name="T12" fmla="*/ 0 w 30"/>
                <a:gd name="T13" fmla="*/ 4 h 15"/>
                <a:gd name="T14" fmla="*/ 4 w 30"/>
                <a:gd name="T15" fmla="*/ 9 h 15"/>
                <a:gd name="T16" fmla="*/ 11 w 30"/>
                <a:gd name="T17" fmla="*/ 11 h 15"/>
                <a:gd name="T18" fmla="*/ 19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19" y="15"/>
                  </a:moveTo>
                  <a:lnTo>
                    <a:pt x="26" y="13"/>
                  </a:lnTo>
                  <a:lnTo>
                    <a:pt x="30" y="7"/>
                  </a:lnTo>
                  <a:lnTo>
                    <a:pt x="30" y="7"/>
                  </a:lnTo>
                  <a:lnTo>
                    <a:pt x="28" y="5"/>
                  </a:lnTo>
                  <a:lnTo>
                    <a:pt x="15" y="0"/>
                  </a:lnTo>
                  <a:lnTo>
                    <a:pt x="0" y="4"/>
                  </a:lnTo>
                  <a:lnTo>
                    <a:pt x="4" y="9"/>
                  </a:lnTo>
                  <a:lnTo>
                    <a:pt x="11" y="11"/>
                  </a:lnTo>
                  <a:lnTo>
                    <a:pt x="19"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4" name="Freeform 47">
              <a:extLst>
                <a:ext uri="{FF2B5EF4-FFF2-40B4-BE49-F238E27FC236}">
                  <a16:creationId xmlns:a16="http://schemas.microsoft.com/office/drawing/2014/main" id="{8819874A-0514-8E0E-05F7-3D4BDF8615DD}"/>
                </a:ext>
              </a:extLst>
            </p:cNvPr>
            <p:cNvSpPr>
              <a:spLocks/>
            </p:cNvSpPr>
            <p:nvPr/>
          </p:nvSpPr>
          <p:spPr bwMode="auto">
            <a:xfrm>
              <a:off x="3688817" y="3813936"/>
              <a:ext cx="17673" cy="16043"/>
            </a:xfrm>
            <a:custGeom>
              <a:avLst/>
              <a:gdLst>
                <a:gd name="T0" fmla="*/ 14 w 15"/>
                <a:gd name="T1" fmla="*/ 15 h 15"/>
                <a:gd name="T2" fmla="*/ 15 w 15"/>
                <a:gd name="T3" fmla="*/ 13 h 15"/>
                <a:gd name="T4" fmla="*/ 14 w 15"/>
                <a:gd name="T5" fmla="*/ 8 h 15"/>
                <a:gd name="T6" fmla="*/ 8 w 15"/>
                <a:gd name="T7" fmla="*/ 0 h 15"/>
                <a:gd name="T8" fmla="*/ 2 w 15"/>
                <a:gd name="T9" fmla="*/ 8 h 15"/>
                <a:gd name="T10" fmla="*/ 0 w 15"/>
                <a:gd name="T11" fmla="*/ 10 h 15"/>
                <a:gd name="T12" fmla="*/ 8 w 15"/>
                <a:gd name="T13" fmla="*/ 15 h 15"/>
                <a:gd name="T14" fmla="*/ 14 w 15"/>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14" y="15"/>
                  </a:moveTo>
                  <a:lnTo>
                    <a:pt x="15" y="13"/>
                  </a:lnTo>
                  <a:lnTo>
                    <a:pt x="14" y="8"/>
                  </a:lnTo>
                  <a:lnTo>
                    <a:pt x="8" y="0"/>
                  </a:lnTo>
                  <a:lnTo>
                    <a:pt x="2" y="8"/>
                  </a:lnTo>
                  <a:lnTo>
                    <a:pt x="0" y="10"/>
                  </a:lnTo>
                  <a:lnTo>
                    <a:pt x="8" y="15"/>
                  </a:lnTo>
                  <a:lnTo>
                    <a:pt x="14"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5" name="Freeform 48">
              <a:extLst>
                <a:ext uri="{FF2B5EF4-FFF2-40B4-BE49-F238E27FC236}">
                  <a16:creationId xmlns:a16="http://schemas.microsoft.com/office/drawing/2014/main" id="{1CF608F2-624F-F548-D2D8-BCCD1B21CF16}"/>
                </a:ext>
              </a:extLst>
            </p:cNvPr>
            <p:cNvSpPr>
              <a:spLocks/>
            </p:cNvSpPr>
            <p:nvPr/>
          </p:nvSpPr>
          <p:spPr bwMode="auto">
            <a:xfrm>
              <a:off x="3688817" y="3813936"/>
              <a:ext cx="17673" cy="16043"/>
            </a:xfrm>
            <a:custGeom>
              <a:avLst/>
              <a:gdLst>
                <a:gd name="T0" fmla="*/ 14 w 15"/>
                <a:gd name="T1" fmla="*/ 15 h 15"/>
                <a:gd name="T2" fmla="*/ 15 w 15"/>
                <a:gd name="T3" fmla="*/ 13 h 15"/>
                <a:gd name="T4" fmla="*/ 14 w 15"/>
                <a:gd name="T5" fmla="*/ 8 h 15"/>
                <a:gd name="T6" fmla="*/ 8 w 15"/>
                <a:gd name="T7" fmla="*/ 0 h 15"/>
                <a:gd name="T8" fmla="*/ 2 w 15"/>
                <a:gd name="T9" fmla="*/ 8 h 15"/>
                <a:gd name="T10" fmla="*/ 0 w 15"/>
                <a:gd name="T11" fmla="*/ 10 h 15"/>
                <a:gd name="T12" fmla="*/ 8 w 15"/>
                <a:gd name="T13" fmla="*/ 15 h 15"/>
                <a:gd name="T14" fmla="*/ 14 w 15"/>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14" y="15"/>
                  </a:moveTo>
                  <a:lnTo>
                    <a:pt x="15" y="13"/>
                  </a:lnTo>
                  <a:lnTo>
                    <a:pt x="14" y="8"/>
                  </a:lnTo>
                  <a:lnTo>
                    <a:pt x="8" y="0"/>
                  </a:lnTo>
                  <a:lnTo>
                    <a:pt x="2" y="8"/>
                  </a:lnTo>
                  <a:lnTo>
                    <a:pt x="0" y="10"/>
                  </a:lnTo>
                  <a:lnTo>
                    <a:pt x="8" y="15"/>
                  </a:lnTo>
                  <a:lnTo>
                    <a:pt x="14"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6" name="Freeform 71">
              <a:extLst>
                <a:ext uri="{FF2B5EF4-FFF2-40B4-BE49-F238E27FC236}">
                  <a16:creationId xmlns:a16="http://schemas.microsoft.com/office/drawing/2014/main" id="{2C34A10B-5756-334F-8403-85C7B996A876}"/>
                </a:ext>
              </a:extLst>
            </p:cNvPr>
            <p:cNvSpPr>
              <a:spLocks/>
            </p:cNvSpPr>
            <p:nvPr/>
          </p:nvSpPr>
          <p:spPr bwMode="auto">
            <a:xfrm>
              <a:off x="3373059" y="3395770"/>
              <a:ext cx="569071" cy="456668"/>
            </a:xfrm>
            <a:custGeom>
              <a:avLst/>
              <a:gdLst>
                <a:gd name="T0" fmla="*/ 411 w 483"/>
                <a:gd name="T1" fmla="*/ 263 h 427"/>
                <a:gd name="T2" fmla="*/ 402 w 483"/>
                <a:gd name="T3" fmla="*/ 216 h 427"/>
                <a:gd name="T4" fmla="*/ 233 w 483"/>
                <a:gd name="T5" fmla="*/ 213 h 427"/>
                <a:gd name="T6" fmla="*/ 236 w 483"/>
                <a:gd name="T7" fmla="*/ 183 h 427"/>
                <a:gd name="T8" fmla="*/ 244 w 483"/>
                <a:gd name="T9" fmla="*/ 154 h 427"/>
                <a:gd name="T10" fmla="*/ 248 w 483"/>
                <a:gd name="T11" fmla="*/ 132 h 427"/>
                <a:gd name="T12" fmla="*/ 265 w 483"/>
                <a:gd name="T13" fmla="*/ 102 h 427"/>
                <a:gd name="T14" fmla="*/ 263 w 483"/>
                <a:gd name="T15" fmla="*/ 90 h 427"/>
                <a:gd name="T16" fmla="*/ 285 w 483"/>
                <a:gd name="T17" fmla="*/ 73 h 427"/>
                <a:gd name="T18" fmla="*/ 267 w 483"/>
                <a:gd name="T19" fmla="*/ 55 h 427"/>
                <a:gd name="T20" fmla="*/ 263 w 483"/>
                <a:gd name="T21" fmla="*/ 43 h 427"/>
                <a:gd name="T22" fmla="*/ 265 w 483"/>
                <a:gd name="T23" fmla="*/ 13 h 427"/>
                <a:gd name="T24" fmla="*/ 257 w 483"/>
                <a:gd name="T25" fmla="*/ 0 h 427"/>
                <a:gd name="T26" fmla="*/ 20 w 483"/>
                <a:gd name="T27" fmla="*/ 137 h 427"/>
                <a:gd name="T28" fmla="*/ 35 w 483"/>
                <a:gd name="T29" fmla="*/ 179 h 427"/>
                <a:gd name="T30" fmla="*/ 52 w 483"/>
                <a:gd name="T31" fmla="*/ 213 h 427"/>
                <a:gd name="T32" fmla="*/ 52 w 483"/>
                <a:gd name="T33" fmla="*/ 246 h 427"/>
                <a:gd name="T34" fmla="*/ 41 w 483"/>
                <a:gd name="T35" fmla="*/ 288 h 427"/>
                <a:gd name="T36" fmla="*/ 33 w 483"/>
                <a:gd name="T37" fmla="*/ 335 h 427"/>
                <a:gd name="T38" fmla="*/ 28 w 483"/>
                <a:gd name="T39" fmla="*/ 354 h 427"/>
                <a:gd name="T40" fmla="*/ 75 w 483"/>
                <a:gd name="T41" fmla="*/ 354 h 427"/>
                <a:gd name="T42" fmla="*/ 84 w 483"/>
                <a:gd name="T43" fmla="*/ 340 h 427"/>
                <a:gd name="T44" fmla="*/ 90 w 483"/>
                <a:gd name="T45" fmla="*/ 357 h 427"/>
                <a:gd name="T46" fmla="*/ 171 w 483"/>
                <a:gd name="T47" fmla="*/ 378 h 427"/>
                <a:gd name="T48" fmla="*/ 184 w 483"/>
                <a:gd name="T49" fmla="*/ 357 h 427"/>
                <a:gd name="T50" fmla="*/ 214 w 483"/>
                <a:gd name="T51" fmla="*/ 354 h 427"/>
                <a:gd name="T52" fmla="*/ 242 w 483"/>
                <a:gd name="T53" fmla="*/ 365 h 427"/>
                <a:gd name="T54" fmla="*/ 272 w 483"/>
                <a:gd name="T55" fmla="*/ 371 h 427"/>
                <a:gd name="T56" fmla="*/ 276 w 483"/>
                <a:gd name="T57" fmla="*/ 387 h 427"/>
                <a:gd name="T58" fmla="*/ 297 w 483"/>
                <a:gd name="T59" fmla="*/ 406 h 427"/>
                <a:gd name="T60" fmla="*/ 332 w 483"/>
                <a:gd name="T61" fmla="*/ 412 h 427"/>
                <a:gd name="T62" fmla="*/ 351 w 483"/>
                <a:gd name="T63" fmla="*/ 391 h 427"/>
                <a:gd name="T64" fmla="*/ 370 w 483"/>
                <a:gd name="T65" fmla="*/ 416 h 427"/>
                <a:gd name="T66" fmla="*/ 389 w 483"/>
                <a:gd name="T67" fmla="*/ 391 h 427"/>
                <a:gd name="T68" fmla="*/ 396 w 483"/>
                <a:gd name="T69" fmla="*/ 374 h 427"/>
                <a:gd name="T70" fmla="*/ 415 w 483"/>
                <a:gd name="T71" fmla="*/ 387 h 427"/>
                <a:gd name="T72" fmla="*/ 443 w 483"/>
                <a:gd name="T73" fmla="*/ 399 h 427"/>
                <a:gd name="T74" fmla="*/ 455 w 483"/>
                <a:gd name="T75" fmla="*/ 414 h 427"/>
                <a:gd name="T76" fmla="*/ 473 w 483"/>
                <a:gd name="T77" fmla="*/ 418 h 427"/>
                <a:gd name="T78" fmla="*/ 483 w 483"/>
                <a:gd name="T79" fmla="*/ 395 h 427"/>
                <a:gd name="T80" fmla="*/ 447 w 483"/>
                <a:gd name="T81" fmla="*/ 378 h 427"/>
                <a:gd name="T82" fmla="*/ 417 w 483"/>
                <a:gd name="T83" fmla="*/ 357 h 427"/>
                <a:gd name="T84" fmla="*/ 430 w 483"/>
                <a:gd name="T85" fmla="*/ 348 h 427"/>
                <a:gd name="T86" fmla="*/ 445 w 483"/>
                <a:gd name="T87" fmla="*/ 331 h 427"/>
                <a:gd name="T88" fmla="*/ 426 w 483"/>
                <a:gd name="T89" fmla="*/ 312 h 427"/>
                <a:gd name="T90" fmla="*/ 406 w 483"/>
                <a:gd name="T91" fmla="*/ 322 h 427"/>
                <a:gd name="T92" fmla="*/ 417 w 483"/>
                <a:gd name="T93" fmla="*/ 299 h 427"/>
                <a:gd name="T94" fmla="*/ 391 w 483"/>
                <a:gd name="T95" fmla="*/ 307 h 427"/>
                <a:gd name="T96" fmla="*/ 346 w 483"/>
                <a:gd name="T97" fmla="*/ 299 h 427"/>
                <a:gd name="T98" fmla="*/ 383 w 483"/>
                <a:gd name="T99" fmla="*/ 282 h 427"/>
                <a:gd name="T100" fmla="*/ 411 w 483"/>
                <a:gd name="T101" fmla="*/ 295 h 427"/>
                <a:gd name="T102" fmla="*/ 424 w 483"/>
                <a:gd name="T103" fmla="*/ 29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3" h="427">
                  <a:moveTo>
                    <a:pt x="421" y="288"/>
                  </a:moveTo>
                  <a:lnTo>
                    <a:pt x="417" y="282"/>
                  </a:lnTo>
                  <a:lnTo>
                    <a:pt x="417" y="278"/>
                  </a:lnTo>
                  <a:lnTo>
                    <a:pt x="413" y="271"/>
                  </a:lnTo>
                  <a:lnTo>
                    <a:pt x="411" y="263"/>
                  </a:lnTo>
                  <a:lnTo>
                    <a:pt x="402" y="256"/>
                  </a:lnTo>
                  <a:lnTo>
                    <a:pt x="398" y="248"/>
                  </a:lnTo>
                  <a:lnTo>
                    <a:pt x="394" y="241"/>
                  </a:lnTo>
                  <a:lnTo>
                    <a:pt x="398" y="230"/>
                  </a:lnTo>
                  <a:lnTo>
                    <a:pt x="402" y="216"/>
                  </a:lnTo>
                  <a:lnTo>
                    <a:pt x="404" y="209"/>
                  </a:lnTo>
                  <a:lnTo>
                    <a:pt x="402" y="207"/>
                  </a:lnTo>
                  <a:lnTo>
                    <a:pt x="317" y="214"/>
                  </a:lnTo>
                  <a:lnTo>
                    <a:pt x="227" y="218"/>
                  </a:lnTo>
                  <a:lnTo>
                    <a:pt x="233" y="213"/>
                  </a:lnTo>
                  <a:lnTo>
                    <a:pt x="229" y="205"/>
                  </a:lnTo>
                  <a:lnTo>
                    <a:pt x="229" y="198"/>
                  </a:lnTo>
                  <a:lnTo>
                    <a:pt x="225" y="190"/>
                  </a:lnTo>
                  <a:lnTo>
                    <a:pt x="235" y="188"/>
                  </a:lnTo>
                  <a:lnTo>
                    <a:pt x="236" y="183"/>
                  </a:lnTo>
                  <a:lnTo>
                    <a:pt x="231" y="177"/>
                  </a:lnTo>
                  <a:lnTo>
                    <a:pt x="238" y="177"/>
                  </a:lnTo>
                  <a:lnTo>
                    <a:pt x="236" y="162"/>
                  </a:lnTo>
                  <a:lnTo>
                    <a:pt x="242" y="156"/>
                  </a:lnTo>
                  <a:lnTo>
                    <a:pt x="244" y="154"/>
                  </a:lnTo>
                  <a:lnTo>
                    <a:pt x="236" y="154"/>
                  </a:lnTo>
                  <a:lnTo>
                    <a:pt x="244" y="149"/>
                  </a:lnTo>
                  <a:lnTo>
                    <a:pt x="246" y="143"/>
                  </a:lnTo>
                  <a:lnTo>
                    <a:pt x="252" y="136"/>
                  </a:lnTo>
                  <a:lnTo>
                    <a:pt x="248" y="132"/>
                  </a:lnTo>
                  <a:lnTo>
                    <a:pt x="250" y="126"/>
                  </a:lnTo>
                  <a:lnTo>
                    <a:pt x="255" y="122"/>
                  </a:lnTo>
                  <a:lnTo>
                    <a:pt x="272" y="105"/>
                  </a:lnTo>
                  <a:lnTo>
                    <a:pt x="272" y="104"/>
                  </a:lnTo>
                  <a:lnTo>
                    <a:pt x="265" y="102"/>
                  </a:lnTo>
                  <a:lnTo>
                    <a:pt x="272" y="102"/>
                  </a:lnTo>
                  <a:lnTo>
                    <a:pt x="272" y="98"/>
                  </a:lnTo>
                  <a:lnTo>
                    <a:pt x="278" y="90"/>
                  </a:lnTo>
                  <a:lnTo>
                    <a:pt x="270" y="92"/>
                  </a:lnTo>
                  <a:lnTo>
                    <a:pt x="263" y="90"/>
                  </a:lnTo>
                  <a:lnTo>
                    <a:pt x="267" y="85"/>
                  </a:lnTo>
                  <a:lnTo>
                    <a:pt x="274" y="81"/>
                  </a:lnTo>
                  <a:lnTo>
                    <a:pt x="280" y="75"/>
                  </a:lnTo>
                  <a:lnTo>
                    <a:pt x="285" y="75"/>
                  </a:lnTo>
                  <a:lnTo>
                    <a:pt x="285" y="73"/>
                  </a:lnTo>
                  <a:lnTo>
                    <a:pt x="285" y="72"/>
                  </a:lnTo>
                  <a:lnTo>
                    <a:pt x="278" y="70"/>
                  </a:lnTo>
                  <a:lnTo>
                    <a:pt x="276" y="64"/>
                  </a:lnTo>
                  <a:lnTo>
                    <a:pt x="270" y="60"/>
                  </a:lnTo>
                  <a:lnTo>
                    <a:pt x="267" y="55"/>
                  </a:lnTo>
                  <a:lnTo>
                    <a:pt x="267" y="53"/>
                  </a:lnTo>
                  <a:lnTo>
                    <a:pt x="274" y="55"/>
                  </a:lnTo>
                  <a:lnTo>
                    <a:pt x="268" y="47"/>
                  </a:lnTo>
                  <a:lnTo>
                    <a:pt x="274" y="42"/>
                  </a:lnTo>
                  <a:lnTo>
                    <a:pt x="263" y="43"/>
                  </a:lnTo>
                  <a:lnTo>
                    <a:pt x="261" y="40"/>
                  </a:lnTo>
                  <a:lnTo>
                    <a:pt x="268" y="30"/>
                  </a:lnTo>
                  <a:lnTo>
                    <a:pt x="261" y="26"/>
                  </a:lnTo>
                  <a:lnTo>
                    <a:pt x="259" y="19"/>
                  </a:lnTo>
                  <a:lnTo>
                    <a:pt x="265" y="13"/>
                  </a:lnTo>
                  <a:lnTo>
                    <a:pt x="265" y="6"/>
                  </a:lnTo>
                  <a:lnTo>
                    <a:pt x="259" y="6"/>
                  </a:lnTo>
                  <a:lnTo>
                    <a:pt x="253" y="10"/>
                  </a:lnTo>
                  <a:lnTo>
                    <a:pt x="253" y="4"/>
                  </a:lnTo>
                  <a:lnTo>
                    <a:pt x="257" y="0"/>
                  </a:lnTo>
                  <a:lnTo>
                    <a:pt x="111" y="8"/>
                  </a:lnTo>
                  <a:lnTo>
                    <a:pt x="0" y="11"/>
                  </a:lnTo>
                  <a:lnTo>
                    <a:pt x="3" y="120"/>
                  </a:lnTo>
                  <a:lnTo>
                    <a:pt x="17" y="132"/>
                  </a:lnTo>
                  <a:lnTo>
                    <a:pt x="20" y="137"/>
                  </a:lnTo>
                  <a:lnTo>
                    <a:pt x="26" y="152"/>
                  </a:lnTo>
                  <a:lnTo>
                    <a:pt x="24" y="162"/>
                  </a:lnTo>
                  <a:lnTo>
                    <a:pt x="30" y="169"/>
                  </a:lnTo>
                  <a:lnTo>
                    <a:pt x="33" y="177"/>
                  </a:lnTo>
                  <a:lnTo>
                    <a:pt x="35" y="179"/>
                  </a:lnTo>
                  <a:lnTo>
                    <a:pt x="39" y="184"/>
                  </a:lnTo>
                  <a:lnTo>
                    <a:pt x="39" y="192"/>
                  </a:lnTo>
                  <a:lnTo>
                    <a:pt x="50" y="205"/>
                  </a:lnTo>
                  <a:lnTo>
                    <a:pt x="52" y="207"/>
                  </a:lnTo>
                  <a:lnTo>
                    <a:pt x="52" y="213"/>
                  </a:lnTo>
                  <a:lnTo>
                    <a:pt x="54" y="220"/>
                  </a:lnTo>
                  <a:lnTo>
                    <a:pt x="50" y="226"/>
                  </a:lnTo>
                  <a:lnTo>
                    <a:pt x="54" y="231"/>
                  </a:lnTo>
                  <a:lnTo>
                    <a:pt x="50" y="239"/>
                  </a:lnTo>
                  <a:lnTo>
                    <a:pt x="52" y="246"/>
                  </a:lnTo>
                  <a:lnTo>
                    <a:pt x="49" y="252"/>
                  </a:lnTo>
                  <a:lnTo>
                    <a:pt x="47" y="260"/>
                  </a:lnTo>
                  <a:lnTo>
                    <a:pt x="41" y="267"/>
                  </a:lnTo>
                  <a:lnTo>
                    <a:pt x="39" y="275"/>
                  </a:lnTo>
                  <a:lnTo>
                    <a:pt x="41" y="288"/>
                  </a:lnTo>
                  <a:lnTo>
                    <a:pt x="35" y="295"/>
                  </a:lnTo>
                  <a:lnTo>
                    <a:pt x="39" y="303"/>
                  </a:lnTo>
                  <a:lnTo>
                    <a:pt x="43" y="320"/>
                  </a:lnTo>
                  <a:lnTo>
                    <a:pt x="41" y="327"/>
                  </a:lnTo>
                  <a:lnTo>
                    <a:pt x="33" y="335"/>
                  </a:lnTo>
                  <a:lnTo>
                    <a:pt x="33" y="335"/>
                  </a:lnTo>
                  <a:lnTo>
                    <a:pt x="33" y="335"/>
                  </a:lnTo>
                  <a:lnTo>
                    <a:pt x="35" y="342"/>
                  </a:lnTo>
                  <a:lnTo>
                    <a:pt x="33" y="350"/>
                  </a:lnTo>
                  <a:lnTo>
                    <a:pt x="28" y="354"/>
                  </a:lnTo>
                  <a:lnTo>
                    <a:pt x="26" y="361"/>
                  </a:lnTo>
                  <a:lnTo>
                    <a:pt x="33" y="367"/>
                  </a:lnTo>
                  <a:lnTo>
                    <a:pt x="39" y="361"/>
                  </a:lnTo>
                  <a:lnTo>
                    <a:pt x="73" y="357"/>
                  </a:lnTo>
                  <a:lnTo>
                    <a:pt x="75" y="354"/>
                  </a:lnTo>
                  <a:lnTo>
                    <a:pt x="67" y="350"/>
                  </a:lnTo>
                  <a:lnTo>
                    <a:pt x="75" y="344"/>
                  </a:lnTo>
                  <a:lnTo>
                    <a:pt x="77" y="327"/>
                  </a:lnTo>
                  <a:lnTo>
                    <a:pt x="82" y="333"/>
                  </a:lnTo>
                  <a:lnTo>
                    <a:pt x="84" y="340"/>
                  </a:lnTo>
                  <a:lnTo>
                    <a:pt x="84" y="346"/>
                  </a:lnTo>
                  <a:lnTo>
                    <a:pt x="79" y="350"/>
                  </a:lnTo>
                  <a:lnTo>
                    <a:pt x="77" y="354"/>
                  </a:lnTo>
                  <a:lnTo>
                    <a:pt x="82" y="355"/>
                  </a:lnTo>
                  <a:lnTo>
                    <a:pt x="90" y="357"/>
                  </a:lnTo>
                  <a:lnTo>
                    <a:pt x="103" y="359"/>
                  </a:lnTo>
                  <a:lnTo>
                    <a:pt x="118" y="365"/>
                  </a:lnTo>
                  <a:lnTo>
                    <a:pt x="126" y="369"/>
                  </a:lnTo>
                  <a:lnTo>
                    <a:pt x="137" y="374"/>
                  </a:lnTo>
                  <a:lnTo>
                    <a:pt x="171" y="378"/>
                  </a:lnTo>
                  <a:lnTo>
                    <a:pt x="178" y="378"/>
                  </a:lnTo>
                  <a:lnTo>
                    <a:pt x="188" y="372"/>
                  </a:lnTo>
                  <a:lnTo>
                    <a:pt x="195" y="372"/>
                  </a:lnTo>
                  <a:lnTo>
                    <a:pt x="189" y="363"/>
                  </a:lnTo>
                  <a:lnTo>
                    <a:pt x="184" y="357"/>
                  </a:lnTo>
                  <a:lnTo>
                    <a:pt x="191" y="355"/>
                  </a:lnTo>
                  <a:lnTo>
                    <a:pt x="193" y="354"/>
                  </a:lnTo>
                  <a:lnTo>
                    <a:pt x="201" y="350"/>
                  </a:lnTo>
                  <a:lnTo>
                    <a:pt x="214" y="346"/>
                  </a:lnTo>
                  <a:lnTo>
                    <a:pt x="214" y="354"/>
                  </a:lnTo>
                  <a:lnTo>
                    <a:pt x="214" y="357"/>
                  </a:lnTo>
                  <a:lnTo>
                    <a:pt x="220" y="355"/>
                  </a:lnTo>
                  <a:lnTo>
                    <a:pt x="235" y="354"/>
                  </a:lnTo>
                  <a:lnTo>
                    <a:pt x="236" y="361"/>
                  </a:lnTo>
                  <a:lnTo>
                    <a:pt x="242" y="365"/>
                  </a:lnTo>
                  <a:lnTo>
                    <a:pt x="246" y="374"/>
                  </a:lnTo>
                  <a:lnTo>
                    <a:pt x="253" y="374"/>
                  </a:lnTo>
                  <a:lnTo>
                    <a:pt x="267" y="378"/>
                  </a:lnTo>
                  <a:lnTo>
                    <a:pt x="270" y="372"/>
                  </a:lnTo>
                  <a:lnTo>
                    <a:pt x="272" y="371"/>
                  </a:lnTo>
                  <a:lnTo>
                    <a:pt x="272" y="367"/>
                  </a:lnTo>
                  <a:lnTo>
                    <a:pt x="274" y="372"/>
                  </a:lnTo>
                  <a:lnTo>
                    <a:pt x="272" y="374"/>
                  </a:lnTo>
                  <a:lnTo>
                    <a:pt x="272" y="380"/>
                  </a:lnTo>
                  <a:lnTo>
                    <a:pt x="276" y="387"/>
                  </a:lnTo>
                  <a:lnTo>
                    <a:pt x="283" y="391"/>
                  </a:lnTo>
                  <a:lnTo>
                    <a:pt x="287" y="399"/>
                  </a:lnTo>
                  <a:lnTo>
                    <a:pt x="285" y="406"/>
                  </a:lnTo>
                  <a:lnTo>
                    <a:pt x="289" y="410"/>
                  </a:lnTo>
                  <a:lnTo>
                    <a:pt x="297" y="406"/>
                  </a:lnTo>
                  <a:lnTo>
                    <a:pt x="310" y="416"/>
                  </a:lnTo>
                  <a:lnTo>
                    <a:pt x="317" y="412"/>
                  </a:lnTo>
                  <a:lnTo>
                    <a:pt x="319" y="412"/>
                  </a:lnTo>
                  <a:lnTo>
                    <a:pt x="327" y="416"/>
                  </a:lnTo>
                  <a:lnTo>
                    <a:pt x="332" y="412"/>
                  </a:lnTo>
                  <a:lnTo>
                    <a:pt x="332" y="402"/>
                  </a:lnTo>
                  <a:lnTo>
                    <a:pt x="334" y="395"/>
                  </a:lnTo>
                  <a:lnTo>
                    <a:pt x="342" y="395"/>
                  </a:lnTo>
                  <a:lnTo>
                    <a:pt x="347" y="393"/>
                  </a:lnTo>
                  <a:lnTo>
                    <a:pt x="351" y="391"/>
                  </a:lnTo>
                  <a:lnTo>
                    <a:pt x="355" y="399"/>
                  </a:lnTo>
                  <a:lnTo>
                    <a:pt x="361" y="395"/>
                  </a:lnTo>
                  <a:lnTo>
                    <a:pt x="368" y="399"/>
                  </a:lnTo>
                  <a:lnTo>
                    <a:pt x="368" y="408"/>
                  </a:lnTo>
                  <a:lnTo>
                    <a:pt x="370" y="416"/>
                  </a:lnTo>
                  <a:lnTo>
                    <a:pt x="377" y="412"/>
                  </a:lnTo>
                  <a:lnTo>
                    <a:pt x="383" y="406"/>
                  </a:lnTo>
                  <a:lnTo>
                    <a:pt x="387" y="401"/>
                  </a:lnTo>
                  <a:lnTo>
                    <a:pt x="381" y="393"/>
                  </a:lnTo>
                  <a:lnTo>
                    <a:pt x="389" y="391"/>
                  </a:lnTo>
                  <a:lnTo>
                    <a:pt x="387" y="378"/>
                  </a:lnTo>
                  <a:lnTo>
                    <a:pt x="372" y="371"/>
                  </a:lnTo>
                  <a:lnTo>
                    <a:pt x="372" y="365"/>
                  </a:lnTo>
                  <a:lnTo>
                    <a:pt x="372" y="363"/>
                  </a:lnTo>
                  <a:lnTo>
                    <a:pt x="396" y="374"/>
                  </a:lnTo>
                  <a:lnTo>
                    <a:pt x="404" y="374"/>
                  </a:lnTo>
                  <a:lnTo>
                    <a:pt x="409" y="378"/>
                  </a:lnTo>
                  <a:lnTo>
                    <a:pt x="413" y="380"/>
                  </a:lnTo>
                  <a:lnTo>
                    <a:pt x="409" y="387"/>
                  </a:lnTo>
                  <a:lnTo>
                    <a:pt x="415" y="387"/>
                  </a:lnTo>
                  <a:lnTo>
                    <a:pt x="423" y="386"/>
                  </a:lnTo>
                  <a:lnTo>
                    <a:pt x="426" y="393"/>
                  </a:lnTo>
                  <a:lnTo>
                    <a:pt x="436" y="395"/>
                  </a:lnTo>
                  <a:lnTo>
                    <a:pt x="441" y="393"/>
                  </a:lnTo>
                  <a:lnTo>
                    <a:pt x="443" y="399"/>
                  </a:lnTo>
                  <a:lnTo>
                    <a:pt x="449" y="406"/>
                  </a:lnTo>
                  <a:lnTo>
                    <a:pt x="455" y="408"/>
                  </a:lnTo>
                  <a:lnTo>
                    <a:pt x="456" y="399"/>
                  </a:lnTo>
                  <a:lnTo>
                    <a:pt x="458" y="406"/>
                  </a:lnTo>
                  <a:lnTo>
                    <a:pt x="455" y="414"/>
                  </a:lnTo>
                  <a:lnTo>
                    <a:pt x="449" y="427"/>
                  </a:lnTo>
                  <a:lnTo>
                    <a:pt x="456" y="421"/>
                  </a:lnTo>
                  <a:lnTo>
                    <a:pt x="458" y="414"/>
                  </a:lnTo>
                  <a:lnTo>
                    <a:pt x="464" y="406"/>
                  </a:lnTo>
                  <a:lnTo>
                    <a:pt x="473" y="418"/>
                  </a:lnTo>
                  <a:lnTo>
                    <a:pt x="473" y="412"/>
                  </a:lnTo>
                  <a:lnTo>
                    <a:pt x="477" y="404"/>
                  </a:lnTo>
                  <a:lnTo>
                    <a:pt x="477" y="401"/>
                  </a:lnTo>
                  <a:lnTo>
                    <a:pt x="483" y="399"/>
                  </a:lnTo>
                  <a:lnTo>
                    <a:pt x="483" y="395"/>
                  </a:lnTo>
                  <a:lnTo>
                    <a:pt x="475" y="393"/>
                  </a:lnTo>
                  <a:lnTo>
                    <a:pt x="473" y="387"/>
                  </a:lnTo>
                  <a:lnTo>
                    <a:pt x="468" y="384"/>
                  </a:lnTo>
                  <a:lnTo>
                    <a:pt x="453" y="382"/>
                  </a:lnTo>
                  <a:lnTo>
                    <a:pt x="447" y="378"/>
                  </a:lnTo>
                  <a:lnTo>
                    <a:pt x="438" y="378"/>
                  </a:lnTo>
                  <a:lnTo>
                    <a:pt x="434" y="371"/>
                  </a:lnTo>
                  <a:lnTo>
                    <a:pt x="426" y="367"/>
                  </a:lnTo>
                  <a:lnTo>
                    <a:pt x="419" y="365"/>
                  </a:lnTo>
                  <a:lnTo>
                    <a:pt x="417" y="357"/>
                  </a:lnTo>
                  <a:lnTo>
                    <a:pt x="423" y="355"/>
                  </a:lnTo>
                  <a:lnTo>
                    <a:pt x="421" y="352"/>
                  </a:lnTo>
                  <a:lnTo>
                    <a:pt x="428" y="350"/>
                  </a:lnTo>
                  <a:lnTo>
                    <a:pt x="436" y="354"/>
                  </a:lnTo>
                  <a:lnTo>
                    <a:pt x="430" y="348"/>
                  </a:lnTo>
                  <a:lnTo>
                    <a:pt x="426" y="340"/>
                  </a:lnTo>
                  <a:lnTo>
                    <a:pt x="434" y="335"/>
                  </a:lnTo>
                  <a:lnTo>
                    <a:pt x="441" y="335"/>
                  </a:lnTo>
                  <a:lnTo>
                    <a:pt x="443" y="337"/>
                  </a:lnTo>
                  <a:lnTo>
                    <a:pt x="445" y="331"/>
                  </a:lnTo>
                  <a:lnTo>
                    <a:pt x="445" y="324"/>
                  </a:lnTo>
                  <a:lnTo>
                    <a:pt x="440" y="320"/>
                  </a:lnTo>
                  <a:lnTo>
                    <a:pt x="438" y="312"/>
                  </a:lnTo>
                  <a:lnTo>
                    <a:pt x="436" y="307"/>
                  </a:lnTo>
                  <a:lnTo>
                    <a:pt x="426" y="312"/>
                  </a:lnTo>
                  <a:lnTo>
                    <a:pt x="424" y="320"/>
                  </a:lnTo>
                  <a:lnTo>
                    <a:pt x="423" y="327"/>
                  </a:lnTo>
                  <a:lnTo>
                    <a:pt x="415" y="327"/>
                  </a:lnTo>
                  <a:lnTo>
                    <a:pt x="413" y="320"/>
                  </a:lnTo>
                  <a:lnTo>
                    <a:pt x="406" y="322"/>
                  </a:lnTo>
                  <a:lnTo>
                    <a:pt x="400" y="318"/>
                  </a:lnTo>
                  <a:lnTo>
                    <a:pt x="400" y="316"/>
                  </a:lnTo>
                  <a:lnTo>
                    <a:pt x="415" y="307"/>
                  </a:lnTo>
                  <a:lnTo>
                    <a:pt x="417" y="299"/>
                  </a:lnTo>
                  <a:lnTo>
                    <a:pt x="417" y="299"/>
                  </a:lnTo>
                  <a:lnTo>
                    <a:pt x="409" y="303"/>
                  </a:lnTo>
                  <a:lnTo>
                    <a:pt x="409" y="297"/>
                  </a:lnTo>
                  <a:lnTo>
                    <a:pt x="404" y="303"/>
                  </a:lnTo>
                  <a:lnTo>
                    <a:pt x="398" y="299"/>
                  </a:lnTo>
                  <a:lnTo>
                    <a:pt x="391" y="307"/>
                  </a:lnTo>
                  <a:lnTo>
                    <a:pt x="385" y="308"/>
                  </a:lnTo>
                  <a:lnTo>
                    <a:pt x="364" y="310"/>
                  </a:lnTo>
                  <a:lnTo>
                    <a:pt x="355" y="310"/>
                  </a:lnTo>
                  <a:lnTo>
                    <a:pt x="346" y="307"/>
                  </a:lnTo>
                  <a:lnTo>
                    <a:pt x="346" y="299"/>
                  </a:lnTo>
                  <a:lnTo>
                    <a:pt x="351" y="293"/>
                  </a:lnTo>
                  <a:lnTo>
                    <a:pt x="361" y="278"/>
                  </a:lnTo>
                  <a:lnTo>
                    <a:pt x="366" y="277"/>
                  </a:lnTo>
                  <a:lnTo>
                    <a:pt x="376" y="278"/>
                  </a:lnTo>
                  <a:lnTo>
                    <a:pt x="383" y="282"/>
                  </a:lnTo>
                  <a:lnTo>
                    <a:pt x="391" y="288"/>
                  </a:lnTo>
                  <a:lnTo>
                    <a:pt x="396" y="288"/>
                  </a:lnTo>
                  <a:lnTo>
                    <a:pt x="402" y="292"/>
                  </a:lnTo>
                  <a:lnTo>
                    <a:pt x="404" y="290"/>
                  </a:lnTo>
                  <a:lnTo>
                    <a:pt x="411" y="295"/>
                  </a:lnTo>
                  <a:lnTo>
                    <a:pt x="417" y="295"/>
                  </a:lnTo>
                  <a:lnTo>
                    <a:pt x="421" y="295"/>
                  </a:lnTo>
                  <a:lnTo>
                    <a:pt x="421" y="297"/>
                  </a:lnTo>
                  <a:lnTo>
                    <a:pt x="428" y="293"/>
                  </a:lnTo>
                  <a:lnTo>
                    <a:pt x="424" y="292"/>
                  </a:lnTo>
                  <a:lnTo>
                    <a:pt x="421" y="28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7" name="Freeform 81">
              <a:extLst>
                <a:ext uri="{FF2B5EF4-FFF2-40B4-BE49-F238E27FC236}">
                  <a16:creationId xmlns:a16="http://schemas.microsoft.com/office/drawing/2014/main" id="{2D4E0119-6A8E-948C-2B10-1F281E3A69C5}"/>
                </a:ext>
              </a:extLst>
            </p:cNvPr>
            <p:cNvSpPr>
              <a:spLocks/>
            </p:cNvSpPr>
            <p:nvPr/>
          </p:nvSpPr>
          <p:spPr bwMode="auto">
            <a:xfrm>
              <a:off x="3587492" y="2278161"/>
              <a:ext cx="400589" cy="644898"/>
            </a:xfrm>
            <a:custGeom>
              <a:avLst/>
              <a:gdLst>
                <a:gd name="T0" fmla="*/ 54 w 340"/>
                <a:gd name="T1" fmla="*/ 17 h 603"/>
                <a:gd name="T2" fmla="*/ 75 w 340"/>
                <a:gd name="T3" fmla="*/ 41 h 603"/>
                <a:gd name="T4" fmla="*/ 96 w 340"/>
                <a:gd name="T5" fmla="*/ 58 h 603"/>
                <a:gd name="T6" fmla="*/ 86 w 340"/>
                <a:gd name="T7" fmla="*/ 100 h 603"/>
                <a:gd name="T8" fmla="*/ 64 w 340"/>
                <a:gd name="T9" fmla="*/ 124 h 603"/>
                <a:gd name="T10" fmla="*/ 30 w 340"/>
                <a:gd name="T11" fmla="*/ 143 h 603"/>
                <a:gd name="T12" fmla="*/ 41 w 340"/>
                <a:gd name="T13" fmla="*/ 184 h 603"/>
                <a:gd name="T14" fmla="*/ 30 w 340"/>
                <a:gd name="T15" fmla="*/ 209 h 603"/>
                <a:gd name="T16" fmla="*/ 6 w 340"/>
                <a:gd name="T17" fmla="*/ 231 h 603"/>
                <a:gd name="T18" fmla="*/ 6 w 340"/>
                <a:gd name="T19" fmla="*/ 250 h 603"/>
                <a:gd name="T20" fmla="*/ 0 w 340"/>
                <a:gd name="T21" fmla="*/ 276 h 603"/>
                <a:gd name="T22" fmla="*/ 9 w 340"/>
                <a:gd name="T23" fmla="*/ 308 h 603"/>
                <a:gd name="T24" fmla="*/ 24 w 340"/>
                <a:gd name="T25" fmla="*/ 329 h 603"/>
                <a:gd name="T26" fmla="*/ 41 w 340"/>
                <a:gd name="T27" fmla="*/ 348 h 603"/>
                <a:gd name="T28" fmla="*/ 70 w 340"/>
                <a:gd name="T29" fmla="*/ 370 h 603"/>
                <a:gd name="T30" fmla="*/ 90 w 340"/>
                <a:gd name="T31" fmla="*/ 404 h 603"/>
                <a:gd name="T32" fmla="*/ 103 w 340"/>
                <a:gd name="T33" fmla="*/ 400 h 603"/>
                <a:gd name="T34" fmla="*/ 124 w 340"/>
                <a:gd name="T35" fmla="*/ 412 h 603"/>
                <a:gd name="T36" fmla="*/ 115 w 340"/>
                <a:gd name="T37" fmla="*/ 444 h 603"/>
                <a:gd name="T38" fmla="*/ 107 w 340"/>
                <a:gd name="T39" fmla="*/ 470 h 603"/>
                <a:gd name="T40" fmla="*/ 141 w 340"/>
                <a:gd name="T41" fmla="*/ 504 h 603"/>
                <a:gd name="T42" fmla="*/ 154 w 340"/>
                <a:gd name="T43" fmla="*/ 509 h 603"/>
                <a:gd name="T44" fmla="*/ 177 w 340"/>
                <a:gd name="T45" fmla="*/ 528 h 603"/>
                <a:gd name="T46" fmla="*/ 194 w 340"/>
                <a:gd name="T47" fmla="*/ 558 h 603"/>
                <a:gd name="T48" fmla="*/ 195 w 340"/>
                <a:gd name="T49" fmla="*/ 588 h 603"/>
                <a:gd name="T50" fmla="*/ 222 w 340"/>
                <a:gd name="T51" fmla="*/ 603 h 603"/>
                <a:gd name="T52" fmla="*/ 229 w 340"/>
                <a:gd name="T53" fmla="*/ 579 h 603"/>
                <a:gd name="T54" fmla="*/ 250 w 340"/>
                <a:gd name="T55" fmla="*/ 581 h 603"/>
                <a:gd name="T56" fmla="*/ 274 w 340"/>
                <a:gd name="T57" fmla="*/ 590 h 603"/>
                <a:gd name="T58" fmla="*/ 273 w 340"/>
                <a:gd name="T59" fmla="*/ 568 h 603"/>
                <a:gd name="T60" fmla="*/ 280 w 340"/>
                <a:gd name="T61" fmla="*/ 553 h 603"/>
                <a:gd name="T62" fmla="*/ 305 w 340"/>
                <a:gd name="T63" fmla="*/ 538 h 603"/>
                <a:gd name="T64" fmla="*/ 303 w 340"/>
                <a:gd name="T65" fmla="*/ 517 h 603"/>
                <a:gd name="T66" fmla="*/ 301 w 340"/>
                <a:gd name="T67" fmla="*/ 500 h 603"/>
                <a:gd name="T68" fmla="*/ 306 w 340"/>
                <a:gd name="T69" fmla="*/ 479 h 603"/>
                <a:gd name="T70" fmla="*/ 308 w 340"/>
                <a:gd name="T71" fmla="*/ 457 h 603"/>
                <a:gd name="T72" fmla="*/ 329 w 340"/>
                <a:gd name="T73" fmla="*/ 429 h 603"/>
                <a:gd name="T74" fmla="*/ 338 w 340"/>
                <a:gd name="T75" fmla="*/ 408 h 603"/>
                <a:gd name="T76" fmla="*/ 336 w 340"/>
                <a:gd name="T77" fmla="*/ 380 h 603"/>
                <a:gd name="T78" fmla="*/ 325 w 340"/>
                <a:gd name="T79" fmla="*/ 357 h 603"/>
                <a:gd name="T80" fmla="*/ 333 w 340"/>
                <a:gd name="T81" fmla="*/ 335 h 603"/>
                <a:gd name="T82" fmla="*/ 301 w 340"/>
                <a:gd name="T83" fmla="*/ 69 h 603"/>
                <a:gd name="T84" fmla="*/ 293 w 340"/>
                <a:gd name="T85" fmla="*/ 45 h 603"/>
                <a:gd name="T86" fmla="*/ 278 w 340"/>
                <a:gd name="T87" fmla="*/ 21 h 603"/>
                <a:gd name="T88" fmla="*/ 274 w 340"/>
                <a:gd name="T89"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0" h="603">
                  <a:moveTo>
                    <a:pt x="180" y="7"/>
                  </a:moveTo>
                  <a:lnTo>
                    <a:pt x="54" y="15"/>
                  </a:lnTo>
                  <a:lnTo>
                    <a:pt x="54" y="17"/>
                  </a:lnTo>
                  <a:lnTo>
                    <a:pt x="60" y="22"/>
                  </a:lnTo>
                  <a:lnTo>
                    <a:pt x="73" y="34"/>
                  </a:lnTo>
                  <a:lnTo>
                    <a:pt x="75" y="41"/>
                  </a:lnTo>
                  <a:lnTo>
                    <a:pt x="81" y="47"/>
                  </a:lnTo>
                  <a:lnTo>
                    <a:pt x="88" y="51"/>
                  </a:lnTo>
                  <a:lnTo>
                    <a:pt x="96" y="58"/>
                  </a:lnTo>
                  <a:lnTo>
                    <a:pt x="98" y="66"/>
                  </a:lnTo>
                  <a:lnTo>
                    <a:pt x="96" y="86"/>
                  </a:lnTo>
                  <a:lnTo>
                    <a:pt x="86" y="100"/>
                  </a:lnTo>
                  <a:lnTo>
                    <a:pt x="85" y="113"/>
                  </a:lnTo>
                  <a:lnTo>
                    <a:pt x="79" y="118"/>
                  </a:lnTo>
                  <a:lnTo>
                    <a:pt x="64" y="124"/>
                  </a:lnTo>
                  <a:lnTo>
                    <a:pt x="58" y="130"/>
                  </a:lnTo>
                  <a:lnTo>
                    <a:pt x="32" y="135"/>
                  </a:lnTo>
                  <a:lnTo>
                    <a:pt x="30" y="143"/>
                  </a:lnTo>
                  <a:lnTo>
                    <a:pt x="26" y="156"/>
                  </a:lnTo>
                  <a:lnTo>
                    <a:pt x="39" y="169"/>
                  </a:lnTo>
                  <a:lnTo>
                    <a:pt x="41" y="184"/>
                  </a:lnTo>
                  <a:lnTo>
                    <a:pt x="32" y="197"/>
                  </a:lnTo>
                  <a:lnTo>
                    <a:pt x="30" y="203"/>
                  </a:lnTo>
                  <a:lnTo>
                    <a:pt x="30" y="209"/>
                  </a:lnTo>
                  <a:lnTo>
                    <a:pt x="28" y="216"/>
                  </a:lnTo>
                  <a:lnTo>
                    <a:pt x="11" y="224"/>
                  </a:lnTo>
                  <a:lnTo>
                    <a:pt x="6" y="231"/>
                  </a:lnTo>
                  <a:lnTo>
                    <a:pt x="11" y="239"/>
                  </a:lnTo>
                  <a:lnTo>
                    <a:pt x="9" y="244"/>
                  </a:lnTo>
                  <a:lnTo>
                    <a:pt x="6" y="250"/>
                  </a:lnTo>
                  <a:lnTo>
                    <a:pt x="2" y="256"/>
                  </a:lnTo>
                  <a:lnTo>
                    <a:pt x="0" y="263"/>
                  </a:lnTo>
                  <a:lnTo>
                    <a:pt x="0" y="276"/>
                  </a:lnTo>
                  <a:lnTo>
                    <a:pt x="4" y="291"/>
                  </a:lnTo>
                  <a:lnTo>
                    <a:pt x="6" y="293"/>
                  </a:lnTo>
                  <a:lnTo>
                    <a:pt x="9" y="308"/>
                  </a:lnTo>
                  <a:lnTo>
                    <a:pt x="13" y="316"/>
                  </a:lnTo>
                  <a:lnTo>
                    <a:pt x="15" y="321"/>
                  </a:lnTo>
                  <a:lnTo>
                    <a:pt x="24" y="329"/>
                  </a:lnTo>
                  <a:lnTo>
                    <a:pt x="32" y="336"/>
                  </a:lnTo>
                  <a:lnTo>
                    <a:pt x="39" y="340"/>
                  </a:lnTo>
                  <a:lnTo>
                    <a:pt x="41" y="348"/>
                  </a:lnTo>
                  <a:lnTo>
                    <a:pt x="58" y="357"/>
                  </a:lnTo>
                  <a:lnTo>
                    <a:pt x="66" y="363"/>
                  </a:lnTo>
                  <a:lnTo>
                    <a:pt x="70" y="370"/>
                  </a:lnTo>
                  <a:lnTo>
                    <a:pt x="77" y="400"/>
                  </a:lnTo>
                  <a:lnTo>
                    <a:pt x="83" y="406"/>
                  </a:lnTo>
                  <a:lnTo>
                    <a:pt x="90" y="404"/>
                  </a:lnTo>
                  <a:lnTo>
                    <a:pt x="94" y="398"/>
                  </a:lnTo>
                  <a:lnTo>
                    <a:pt x="96" y="397"/>
                  </a:lnTo>
                  <a:lnTo>
                    <a:pt x="103" y="400"/>
                  </a:lnTo>
                  <a:lnTo>
                    <a:pt x="111" y="400"/>
                  </a:lnTo>
                  <a:lnTo>
                    <a:pt x="124" y="410"/>
                  </a:lnTo>
                  <a:lnTo>
                    <a:pt x="124" y="412"/>
                  </a:lnTo>
                  <a:lnTo>
                    <a:pt x="118" y="421"/>
                  </a:lnTo>
                  <a:lnTo>
                    <a:pt x="120" y="432"/>
                  </a:lnTo>
                  <a:lnTo>
                    <a:pt x="115" y="444"/>
                  </a:lnTo>
                  <a:lnTo>
                    <a:pt x="111" y="455"/>
                  </a:lnTo>
                  <a:lnTo>
                    <a:pt x="107" y="462"/>
                  </a:lnTo>
                  <a:lnTo>
                    <a:pt x="107" y="470"/>
                  </a:lnTo>
                  <a:lnTo>
                    <a:pt x="107" y="476"/>
                  </a:lnTo>
                  <a:lnTo>
                    <a:pt x="120" y="489"/>
                  </a:lnTo>
                  <a:lnTo>
                    <a:pt x="141" y="504"/>
                  </a:lnTo>
                  <a:lnTo>
                    <a:pt x="145" y="504"/>
                  </a:lnTo>
                  <a:lnTo>
                    <a:pt x="147" y="511"/>
                  </a:lnTo>
                  <a:lnTo>
                    <a:pt x="154" y="509"/>
                  </a:lnTo>
                  <a:lnTo>
                    <a:pt x="165" y="517"/>
                  </a:lnTo>
                  <a:lnTo>
                    <a:pt x="169" y="523"/>
                  </a:lnTo>
                  <a:lnTo>
                    <a:pt x="177" y="528"/>
                  </a:lnTo>
                  <a:lnTo>
                    <a:pt x="184" y="530"/>
                  </a:lnTo>
                  <a:lnTo>
                    <a:pt x="184" y="545"/>
                  </a:lnTo>
                  <a:lnTo>
                    <a:pt x="194" y="558"/>
                  </a:lnTo>
                  <a:lnTo>
                    <a:pt x="192" y="566"/>
                  </a:lnTo>
                  <a:lnTo>
                    <a:pt x="186" y="573"/>
                  </a:lnTo>
                  <a:lnTo>
                    <a:pt x="195" y="588"/>
                  </a:lnTo>
                  <a:lnTo>
                    <a:pt x="207" y="601"/>
                  </a:lnTo>
                  <a:lnTo>
                    <a:pt x="212" y="598"/>
                  </a:lnTo>
                  <a:lnTo>
                    <a:pt x="222" y="603"/>
                  </a:lnTo>
                  <a:lnTo>
                    <a:pt x="218" y="600"/>
                  </a:lnTo>
                  <a:lnTo>
                    <a:pt x="218" y="592"/>
                  </a:lnTo>
                  <a:lnTo>
                    <a:pt x="229" y="579"/>
                  </a:lnTo>
                  <a:lnTo>
                    <a:pt x="235" y="577"/>
                  </a:lnTo>
                  <a:lnTo>
                    <a:pt x="242" y="577"/>
                  </a:lnTo>
                  <a:lnTo>
                    <a:pt x="250" y="581"/>
                  </a:lnTo>
                  <a:lnTo>
                    <a:pt x="263" y="585"/>
                  </a:lnTo>
                  <a:lnTo>
                    <a:pt x="269" y="588"/>
                  </a:lnTo>
                  <a:lnTo>
                    <a:pt x="274" y="590"/>
                  </a:lnTo>
                  <a:lnTo>
                    <a:pt x="280" y="581"/>
                  </a:lnTo>
                  <a:lnTo>
                    <a:pt x="278" y="575"/>
                  </a:lnTo>
                  <a:lnTo>
                    <a:pt x="273" y="568"/>
                  </a:lnTo>
                  <a:lnTo>
                    <a:pt x="271" y="562"/>
                  </a:lnTo>
                  <a:lnTo>
                    <a:pt x="274" y="554"/>
                  </a:lnTo>
                  <a:lnTo>
                    <a:pt x="280" y="553"/>
                  </a:lnTo>
                  <a:lnTo>
                    <a:pt x="288" y="547"/>
                  </a:lnTo>
                  <a:lnTo>
                    <a:pt x="301" y="543"/>
                  </a:lnTo>
                  <a:lnTo>
                    <a:pt x="305" y="538"/>
                  </a:lnTo>
                  <a:lnTo>
                    <a:pt x="301" y="530"/>
                  </a:lnTo>
                  <a:lnTo>
                    <a:pt x="299" y="523"/>
                  </a:lnTo>
                  <a:lnTo>
                    <a:pt x="303" y="517"/>
                  </a:lnTo>
                  <a:lnTo>
                    <a:pt x="306" y="509"/>
                  </a:lnTo>
                  <a:lnTo>
                    <a:pt x="306" y="508"/>
                  </a:lnTo>
                  <a:lnTo>
                    <a:pt x="301" y="500"/>
                  </a:lnTo>
                  <a:lnTo>
                    <a:pt x="305" y="492"/>
                  </a:lnTo>
                  <a:lnTo>
                    <a:pt x="305" y="479"/>
                  </a:lnTo>
                  <a:lnTo>
                    <a:pt x="306" y="479"/>
                  </a:lnTo>
                  <a:lnTo>
                    <a:pt x="308" y="464"/>
                  </a:lnTo>
                  <a:lnTo>
                    <a:pt x="308" y="464"/>
                  </a:lnTo>
                  <a:lnTo>
                    <a:pt x="308" y="457"/>
                  </a:lnTo>
                  <a:lnTo>
                    <a:pt x="316" y="451"/>
                  </a:lnTo>
                  <a:lnTo>
                    <a:pt x="321" y="444"/>
                  </a:lnTo>
                  <a:lnTo>
                    <a:pt x="329" y="429"/>
                  </a:lnTo>
                  <a:lnTo>
                    <a:pt x="331" y="423"/>
                  </a:lnTo>
                  <a:lnTo>
                    <a:pt x="336" y="408"/>
                  </a:lnTo>
                  <a:lnTo>
                    <a:pt x="338" y="408"/>
                  </a:lnTo>
                  <a:lnTo>
                    <a:pt x="340" y="400"/>
                  </a:lnTo>
                  <a:lnTo>
                    <a:pt x="336" y="385"/>
                  </a:lnTo>
                  <a:lnTo>
                    <a:pt x="336" y="380"/>
                  </a:lnTo>
                  <a:lnTo>
                    <a:pt x="331" y="372"/>
                  </a:lnTo>
                  <a:lnTo>
                    <a:pt x="325" y="365"/>
                  </a:lnTo>
                  <a:lnTo>
                    <a:pt x="325" y="357"/>
                  </a:lnTo>
                  <a:lnTo>
                    <a:pt x="329" y="350"/>
                  </a:lnTo>
                  <a:lnTo>
                    <a:pt x="325" y="342"/>
                  </a:lnTo>
                  <a:lnTo>
                    <a:pt x="333" y="335"/>
                  </a:lnTo>
                  <a:lnTo>
                    <a:pt x="308" y="85"/>
                  </a:lnTo>
                  <a:lnTo>
                    <a:pt x="308" y="81"/>
                  </a:lnTo>
                  <a:lnTo>
                    <a:pt x="301" y="69"/>
                  </a:lnTo>
                  <a:lnTo>
                    <a:pt x="299" y="64"/>
                  </a:lnTo>
                  <a:lnTo>
                    <a:pt x="295" y="56"/>
                  </a:lnTo>
                  <a:lnTo>
                    <a:pt x="293" y="45"/>
                  </a:lnTo>
                  <a:lnTo>
                    <a:pt x="288" y="39"/>
                  </a:lnTo>
                  <a:lnTo>
                    <a:pt x="280" y="26"/>
                  </a:lnTo>
                  <a:lnTo>
                    <a:pt x="278" y="21"/>
                  </a:lnTo>
                  <a:lnTo>
                    <a:pt x="278" y="6"/>
                  </a:lnTo>
                  <a:lnTo>
                    <a:pt x="278" y="0"/>
                  </a:lnTo>
                  <a:lnTo>
                    <a:pt x="274" y="0"/>
                  </a:lnTo>
                  <a:lnTo>
                    <a:pt x="180" y="7"/>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8" name="Freeform 49">
              <a:extLst>
                <a:ext uri="{FF2B5EF4-FFF2-40B4-BE49-F238E27FC236}">
                  <a16:creationId xmlns:a16="http://schemas.microsoft.com/office/drawing/2014/main" id="{A3E283A1-86DF-C489-5CC3-5C1000E417BB}"/>
                </a:ext>
              </a:extLst>
            </p:cNvPr>
            <p:cNvSpPr>
              <a:spLocks/>
            </p:cNvSpPr>
            <p:nvPr/>
          </p:nvSpPr>
          <p:spPr bwMode="auto">
            <a:xfrm>
              <a:off x="3899715" y="3715544"/>
              <a:ext cx="10604" cy="8556"/>
            </a:xfrm>
            <a:custGeom>
              <a:avLst/>
              <a:gdLst>
                <a:gd name="T0" fmla="*/ 0 w 9"/>
                <a:gd name="T1" fmla="*/ 8 h 8"/>
                <a:gd name="T2" fmla="*/ 6 w 9"/>
                <a:gd name="T3" fmla="*/ 6 h 8"/>
                <a:gd name="T4" fmla="*/ 9 w 9"/>
                <a:gd name="T5" fmla="*/ 0 h 8"/>
                <a:gd name="T6" fmla="*/ 2 w 9"/>
                <a:gd name="T7" fmla="*/ 6 h 8"/>
                <a:gd name="T8" fmla="*/ 0 w 9"/>
                <a:gd name="T9" fmla="*/ 8 h 8"/>
              </a:gdLst>
              <a:ahLst/>
              <a:cxnLst>
                <a:cxn ang="0">
                  <a:pos x="T0" y="T1"/>
                </a:cxn>
                <a:cxn ang="0">
                  <a:pos x="T2" y="T3"/>
                </a:cxn>
                <a:cxn ang="0">
                  <a:pos x="T4" y="T5"/>
                </a:cxn>
                <a:cxn ang="0">
                  <a:pos x="T6" y="T7"/>
                </a:cxn>
                <a:cxn ang="0">
                  <a:pos x="T8" y="T9"/>
                </a:cxn>
              </a:cxnLst>
              <a:rect l="0" t="0" r="r" b="b"/>
              <a:pathLst>
                <a:path w="9" h="8">
                  <a:moveTo>
                    <a:pt x="0" y="8"/>
                  </a:moveTo>
                  <a:lnTo>
                    <a:pt x="6" y="6"/>
                  </a:lnTo>
                  <a:lnTo>
                    <a:pt x="9" y="0"/>
                  </a:lnTo>
                  <a:lnTo>
                    <a:pt x="2" y="6"/>
                  </a:lnTo>
                  <a:lnTo>
                    <a:pt x="0"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9" name="Freeform 50">
              <a:extLst>
                <a:ext uri="{FF2B5EF4-FFF2-40B4-BE49-F238E27FC236}">
                  <a16:creationId xmlns:a16="http://schemas.microsoft.com/office/drawing/2014/main" id="{0347C096-A78F-D248-B03A-C424DC266CE0}"/>
                </a:ext>
              </a:extLst>
            </p:cNvPr>
            <p:cNvSpPr>
              <a:spLocks/>
            </p:cNvSpPr>
            <p:nvPr/>
          </p:nvSpPr>
          <p:spPr bwMode="auto">
            <a:xfrm>
              <a:off x="3899715" y="3715544"/>
              <a:ext cx="10604" cy="8556"/>
            </a:xfrm>
            <a:custGeom>
              <a:avLst/>
              <a:gdLst>
                <a:gd name="T0" fmla="*/ 0 w 9"/>
                <a:gd name="T1" fmla="*/ 8 h 8"/>
                <a:gd name="T2" fmla="*/ 6 w 9"/>
                <a:gd name="T3" fmla="*/ 6 h 8"/>
                <a:gd name="T4" fmla="*/ 9 w 9"/>
                <a:gd name="T5" fmla="*/ 0 h 8"/>
                <a:gd name="T6" fmla="*/ 2 w 9"/>
                <a:gd name="T7" fmla="*/ 6 h 8"/>
                <a:gd name="T8" fmla="*/ 0 w 9"/>
                <a:gd name="T9" fmla="*/ 8 h 8"/>
              </a:gdLst>
              <a:ahLst/>
              <a:cxnLst>
                <a:cxn ang="0">
                  <a:pos x="T0" y="T1"/>
                </a:cxn>
                <a:cxn ang="0">
                  <a:pos x="T2" y="T3"/>
                </a:cxn>
                <a:cxn ang="0">
                  <a:pos x="T4" y="T5"/>
                </a:cxn>
                <a:cxn ang="0">
                  <a:pos x="T6" y="T7"/>
                </a:cxn>
                <a:cxn ang="0">
                  <a:pos x="T8" y="T9"/>
                </a:cxn>
              </a:cxnLst>
              <a:rect l="0" t="0" r="r" b="b"/>
              <a:pathLst>
                <a:path w="9" h="8">
                  <a:moveTo>
                    <a:pt x="0" y="8"/>
                  </a:moveTo>
                  <a:lnTo>
                    <a:pt x="6" y="6"/>
                  </a:lnTo>
                  <a:lnTo>
                    <a:pt x="9" y="0"/>
                  </a:lnTo>
                  <a:lnTo>
                    <a:pt x="2" y="6"/>
                  </a:lnTo>
                  <a:lnTo>
                    <a:pt x="0"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0" name="Freeform 51">
              <a:extLst>
                <a:ext uri="{FF2B5EF4-FFF2-40B4-BE49-F238E27FC236}">
                  <a16:creationId xmlns:a16="http://schemas.microsoft.com/office/drawing/2014/main" id="{13D663F3-9EA0-E938-7656-54813956EEBC}"/>
                </a:ext>
              </a:extLst>
            </p:cNvPr>
            <p:cNvSpPr>
              <a:spLocks/>
            </p:cNvSpPr>
            <p:nvPr/>
          </p:nvSpPr>
          <p:spPr bwMode="auto">
            <a:xfrm>
              <a:off x="3965694" y="3695224"/>
              <a:ext cx="16495" cy="2139"/>
            </a:xfrm>
            <a:custGeom>
              <a:avLst/>
              <a:gdLst>
                <a:gd name="T0" fmla="*/ 14 w 14"/>
                <a:gd name="T1" fmla="*/ 2 h 2"/>
                <a:gd name="T2" fmla="*/ 0 w 14"/>
                <a:gd name="T3" fmla="*/ 0 h 2"/>
                <a:gd name="T4" fmla="*/ 0 w 14"/>
                <a:gd name="T5" fmla="*/ 2 h 2"/>
                <a:gd name="T6" fmla="*/ 6 w 14"/>
                <a:gd name="T7" fmla="*/ 2 h 2"/>
                <a:gd name="T8" fmla="*/ 14 w 14"/>
                <a:gd name="T9" fmla="*/ 2 h 2"/>
              </a:gdLst>
              <a:ahLst/>
              <a:cxnLst>
                <a:cxn ang="0">
                  <a:pos x="T0" y="T1"/>
                </a:cxn>
                <a:cxn ang="0">
                  <a:pos x="T2" y="T3"/>
                </a:cxn>
                <a:cxn ang="0">
                  <a:pos x="T4" y="T5"/>
                </a:cxn>
                <a:cxn ang="0">
                  <a:pos x="T6" y="T7"/>
                </a:cxn>
                <a:cxn ang="0">
                  <a:pos x="T8" y="T9"/>
                </a:cxn>
              </a:cxnLst>
              <a:rect l="0" t="0" r="r" b="b"/>
              <a:pathLst>
                <a:path w="14" h="2">
                  <a:moveTo>
                    <a:pt x="14" y="2"/>
                  </a:moveTo>
                  <a:lnTo>
                    <a:pt x="0" y="0"/>
                  </a:lnTo>
                  <a:lnTo>
                    <a:pt x="0" y="2"/>
                  </a:lnTo>
                  <a:lnTo>
                    <a:pt x="6" y="2"/>
                  </a:lnTo>
                  <a:lnTo>
                    <a:pt x="14" y="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1" name="Freeform 52">
              <a:extLst>
                <a:ext uri="{FF2B5EF4-FFF2-40B4-BE49-F238E27FC236}">
                  <a16:creationId xmlns:a16="http://schemas.microsoft.com/office/drawing/2014/main" id="{A174F33E-8182-DEC0-AAF6-D55F4C1AD2DB}"/>
                </a:ext>
              </a:extLst>
            </p:cNvPr>
            <p:cNvSpPr>
              <a:spLocks/>
            </p:cNvSpPr>
            <p:nvPr/>
          </p:nvSpPr>
          <p:spPr bwMode="auto">
            <a:xfrm>
              <a:off x="3965694" y="3695224"/>
              <a:ext cx="16495" cy="2139"/>
            </a:xfrm>
            <a:custGeom>
              <a:avLst/>
              <a:gdLst>
                <a:gd name="T0" fmla="*/ 14 w 14"/>
                <a:gd name="T1" fmla="*/ 2 h 2"/>
                <a:gd name="T2" fmla="*/ 0 w 14"/>
                <a:gd name="T3" fmla="*/ 0 h 2"/>
                <a:gd name="T4" fmla="*/ 0 w 14"/>
                <a:gd name="T5" fmla="*/ 2 h 2"/>
                <a:gd name="T6" fmla="*/ 6 w 14"/>
                <a:gd name="T7" fmla="*/ 2 h 2"/>
                <a:gd name="T8" fmla="*/ 14 w 14"/>
                <a:gd name="T9" fmla="*/ 2 h 2"/>
              </a:gdLst>
              <a:ahLst/>
              <a:cxnLst>
                <a:cxn ang="0">
                  <a:pos x="T0" y="T1"/>
                </a:cxn>
                <a:cxn ang="0">
                  <a:pos x="T2" y="T3"/>
                </a:cxn>
                <a:cxn ang="0">
                  <a:pos x="T4" y="T5"/>
                </a:cxn>
                <a:cxn ang="0">
                  <a:pos x="T6" y="T7"/>
                </a:cxn>
                <a:cxn ang="0">
                  <a:pos x="T8" y="T9"/>
                </a:cxn>
              </a:cxnLst>
              <a:rect l="0" t="0" r="r" b="b"/>
              <a:pathLst>
                <a:path w="14" h="2">
                  <a:moveTo>
                    <a:pt x="14" y="2"/>
                  </a:moveTo>
                  <a:lnTo>
                    <a:pt x="0" y="0"/>
                  </a:lnTo>
                  <a:lnTo>
                    <a:pt x="0" y="2"/>
                  </a:lnTo>
                  <a:lnTo>
                    <a:pt x="6" y="2"/>
                  </a:lnTo>
                  <a:lnTo>
                    <a:pt x="14" y="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2" name="Freeform 83">
              <a:extLst>
                <a:ext uri="{FF2B5EF4-FFF2-40B4-BE49-F238E27FC236}">
                  <a16:creationId xmlns:a16="http://schemas.microsoft.com/office/drawing/2014/main" id="{2CAD58A3-1C4C-5954-ED24-FBB841D02AA5}"/>
                </a:ext>
              </a:extLst>
            </p:cNvPr>
            <p:cNvSpPr>
              <a:spLocks/>
            </p:cNvSpPr>
            <p:nvPr/>
          </p:nvSpPr>
          <p:spPr bwMode="auto">
            <a:xfrm>
              <a:off x="3638154" y="3144441"/>
              <a:ext cx="359351" cy="564687"/>
            </a:xfrm>
            <a:custGeom>
              <a:avLst/>
              <a:gdLst>
                <a:gd name="T0" fmla="*/ 282 w 305"/>
                <a:gd name="T1" fmla="*/ 6 h 528"/>
                <a:gd name="T2" fmla="*/ 215 w 305"/>
                <a:gd name="T3" fmla="*/ 6 h 528"/>
                <a:gd name="T4" fmla="*/ 98 w 305"/>
                <a:gd name="T5" fmla="*/ 25 h 528"/>
                <a:gd name="T6" fmla="*/ 81 w 305"/>
                <a:gd name="T7" fmla="*/ 30 h 528"/>
                <a:gd name="T8" fmla="*/ 75 w 305"/>
                <a:gd name="T9" fmla="*/ 38 h 528"/>
                <a:gd name="T10" fmla="*/ 75 w 305"/>
                <a:gd name="T11" fmla="*/ 55 h 528"/>
                <a:gd name="T12" fmla="*/ 77 w 305"/>
                <a:gd name="T13" fmla="*/ 62 h 528"/>
                <a:gd name="T14" fmla="*/ 70 w 305"/>
                <a:gd name="T15" fmla="*/ 83 h 528"/>
                <a:gd name="T16" fmla="*/ 60 w 305"/>
                <a:gd name="T17" fmla="*/ 92 h 528"/>
                <a:gd name="T18" fmla="*/ 45 w 305"/>
                <a:gd name="T19" fmla="*/ 102 h 528"/>
                <a:gd name="T20" fmla="*/ 47 w 305"/>
                <a:gd name="T21" fmla="*/ 115 h 528"/>
                <a:gd name="T22" fmla="*/ 38 w 305"/>
                <a:gd name="T23" fmla="*/ 132 h 528"/>
                <a:gd name="T24" fmla="*/ 36 w 305"/>
                <a:gd name="T25" fmla="*/ 151 h 528"/>
                <a:gd name="T26" fmla="*/ 36 w 305"/>
                <a:gd name="T27" fmla="*/ 158 h 528"/>
                <a:gd name="T28" fmla="*/ 23 w 305"/>
                <a:gd name="T29" fmla="*/ 162 h 528"/>
                <a:gd name="T30" fmla="*/ 27 w 305"/>
                <a:gd name="T31" fmla="*/ 181 h 528"/>
                <a:gd name="T32" fmla="*/ 34 w 305"/>
                <a:gd name="T33" fmla="*/ 186 h 528"/>
                <a:gd name="T34" fmla="*/ 34 w 305"/>
                <a:gd name="T35" fmla="*/ 192 h 528"/>
                <a:gd name="T36" fmla="*/ 36 w 305"/>
                <a:gd name="T37" fmla="*/ 207 h 528"/>
                <a:gd name="T38" fmla="*/ 30 w 305"/>
                <a:gd name="T39" fmla="*/ 220 h 528"/>
                <a:gd name="T40" fmla="*/ 28 w 305"/>
                <a:gd name="T41" fmla="*/ 239 h 528"/>
                <a:gd name="T42" fmla="*/ 40 w 305"/>
                <a:gd name="T43" fmla="*/ 241 h 528"/>
                <a:gd name="T44" fmla="*/ 36 w 305"/>
                <a:gd name="T45" fmla="*/ 261 h 528"/>
                <a:gd name="T46" fmla="*/ 38 w 305"/>
                <a:gd name="T47" fmla="*/ 278 h 528"/>
                <a:gd name="T48" fmla="*/ 49 w 305"/>
                <a:gd name="T49" fmla="*/ 290 h 528"/>
                <a:gd name="T50" fmla="*/ 45 w 305"/>
                <a:gd name="T51" fmla="*/ 295 h 528"/>
                <a:gd name="T52" fmla="*/ 60 w 305"/>
                <a:gd name="T53" fmla="*/ 307 h 528"/>
                <a:gd name="T54" fmla="*/ 55 w 305"/>
                <a:gd name="T55" fmla="*/ 310 h 528"/>
                <a:gd name="T56" fmla="*/ 38 w 305"/>
                <a:gd name="T57" fmla="*/ 325 h 528"/>
                <a:gd name="T58" fmla="*/ 47 w 305"/>
                <a:gd name="T59" fmla="*/ 333 h 528"/>
                <a:gd name="T60" fmla="*/ 47 w 305"/>
                <a:gd name="T61" fmla="*/ 339 h 528"/>
                <a:gd name="T62" fmla="*/ 25 w 305"/>
                <a:gd name="T63" fmla="*/ 361 h 528"/>
                <a:gd name="T64" fmla="*/ 21 w 305"/>
                <a:gd name="T65" fmla="*/ 378 h 528"/>
                <a:gd name="T66" fmla="*/ 19 w 305"/>
                <a:gd name="T67" fmla="*/ 389 h 528"/>
                <a:gd name="T68" fmla="*/ 13 w 305"/>
                <a:gd name="T69" fmla="*/ 412 h 528"/>
                <a:gd name="T70" fmla="*/ 10 w 305"/>
                <a:gd name="T71" fmla="*/ 423 h 528"/>
                <a:gd name="T72" fmla="*/ 4 w 305"/>
                <a:gd name="T73" fmla="*/ 440 h 528"/>
                <a:gd name="T74" fmla="*/ 92 w 305"/>
                <a:gd name="T75" fmla="*/ 449 h 528"/>
                <a:gd name="T76" fmla="*/ 177 w 305"/>
                <a:gd name="T77" fmla="*/ 451 h 528"/>
                <a:gd name="T78" fmla="*/ 173 w 305"/>
                <a:gd name="T79" fmla="*/ 483 h 528"/>
                <a:gd name="T80" fmla="*/ 188 w 305"/>
                <a:gd name="T81" fmla="*/ 506 h 528"/>
                <a:gd name="T82" fmla="*/ 196 w 305"/>
                <a:gd name="T83" fmla="*/ 523 h 528"/>
                <a:gd name="T84" fmla="*/ 211 w 305"/>
                <a:gd name="T85" fmla="*/ 528 h 528"/>
                <a:gd name="T86" fmla="*/ 222 w 305"/>
                <a:gd name="T87" fmla="*/ 512 h 528"/>
                <a:gd name="T88" fmla="*/ 226 w 305"/>
                <a:gd name="T89" fmla="*/ 512 h 528"/>
                <a:gd name="T90" fmla="*/ 260 w 305"/>
                <a:gd name="T91" fmla="*/ 502 h 528"/>
                <a:gd name="T92" fmla="*/ 265 w 305"/>
                <a:gd name="T93" fmla="*/ 498 h 528"/>
                <a:gd name="T94" fmla="*/ 284 w 305"/>
                <a:gd name="T95" fmla="*/ 502 h 528"/>
                <a:gd name="T96" fmla="*/ 305 w 305"/>
                <a:gd name="T97" fmla="*/ 49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5" h="528">
                  <a:moveTo>
                    <a:pt x="282" y="335"/>
                  </a:moveTo>
                  <a:lnTo>
                    <a:pt x="290" y="10"/>
                  </a:lnTo>
                  <a:lnTo>
                    <a:pt x="282" y="6"/>
                  </a:lnTo>
                  <a:lnTo>
                    <a:pt x="278" y="0"/>
                  </a:lnTo>
                  <a:lnTo>
                    <a:pt x="278" y="0"/>
                  </a:lnTo>
                  <a:lnTo>
                    <a:pt x="215" y="6"/>
                  </a:lnTo>
                  <a:lnTo>
                    <a:pt x="94" y="15"/>
                  </a:lnTo>
                  <a:lnTo>
                    <a:pt x="96" y="17"/>
                  </a:lnTo>
                  <a:lnTo>
                    <a:pt x="98" y="25"/>
                  </a:lnTo>
                  <a:lnTo>
                    <a:pt x="92" y="30"/>
                  </a:lnTo>
                  <a:lnTo>
                    <a:pt x="85" y="34"/>
                  </a:lnTo>
                  <a:lnTo>
                    <a:pt x="81" y="30"/>
                  </a:lnTo>
                  <a:lnTo>
                    <a:pt x="83" y="45"/>
                  </a:lnTo>
                  <a:lnTo>
                    <a:pt x="77" y="45"/>
                  </a:lnTo>
                  <a:lnTo>
                    <a:pt x="75" y="38"/>
                  </a:lnTo>
                  <a:lnTo>
                    <a:pt x="75" y="47"/>
                  </a:lnTo>
                  <a:lnTo>
                    <a:pt x="83" y="53"/>
                  </a:lnTo>
                  <a:lnTo>
                    <a:pt x="75" y="55"/>
                  </a:lnTo>
                  <a:lnTo>
                    <a:pt x="74" y="49"/>
                  </a:lnTo>
                  <a:lnTo>
                    <a:pt x="74" y="58"/>
                  </a:lnTo>
                  <a:lnTo>
                    <a:pt x="77" y="62"/>
                  </a:lnTo>
                  <a:lnTo>
                    <a:pt x="74" y="72"/>
                  </a:lnTo>
                  <a:lnTo>
                    <a:pt x="75" y="77"/>
                  </a:lnTo>
                  <a:lnTo>
                    <a:pt x="70" y="83"/>
                  </a:lnTo>
                  <a:lnTo>
                    <a:pt x="66" y="85"/>
                  </a:lnTo>
                  <a:lnTo>
                    <a:pt x="58" y="85"/>
                  </a:lnTo>
                  <a:lnTo>
                    <a:pt x="60" y="92"/>
                  </a:lnTo>
                  <a:lnTo>
                    <a:pt x="53" y="100"/>
                  </a:lnTo>
                  <a:lnTo>
                    <a:pt x="53" y="104"/>
                  </a:lnTo>
                  <a:lnTo>
                    <a:pt x="45" y="102"/>
                  </a:lnTo>
                  <a:lnTo>
                    <a:pt x="49" y="105"/>
                  </a:lnTo>
                  <a:lnTo>
                    <a:pt x="47" y="107"/>
                  </a:lnTo>
                  <a:lnTo>
                    <a:pt x="47" y="115"/>
                  </a:lnTo>
                  <a:lnTo>
                    <a:pt x="51" y="122"/>
                  </a:lnTo>
                  <a:lnTo>
                    <a:pt x="34" y="128"/>
                  </a:lnTo>
                  <a:lnTo>
                    <a:pt x="38" y="132"/>
                  </a:lnTo>
                  <a:lnTo>
                    <a:pt x="36" y="139"/>
                  </a:lnTo>
                  <a:lnTo>
                    <a:pt x="38" y="147"/>
                  </a:lnTo>
                  <a:lnTo>
                    <a:pt x="36" y="151"/>
                  </a:lnTo>
                  <a:lnTo>
                    <a:pt x="28" y="151"/>
                  </a:lnTo>
                  <a:lnTo>
                    <a:pt x="28" y="154"/>
                  </a:lnTo>
                  <a:lnTo>
                    <a:pt x="36" y="158"/>
                  </a:lnTo>
                  <a:lnTo>
                    <a:pt x="30" y="162"/>
                  </a:lnTo>
                  <a:lnTo>
                    <a:pt x="28" y="158"/>
                  </a:lnTo>
                  <a:lnTo>
                    <a:pt x="23" y="162"/>
                  </a:lnTo>
                  <a:lnTo>
                    <a:pt x="28" y="169"/>
                  </a:lnTo>
                  <a:lnTo>
                    <a:pt x="23" y="173"/>
                  </a:lnTo>
                  <a:lnTo>
                    <a:pt x="27" y="181"/>
                  </a:lnTo>
                  <a:lnTo>
                    <a:pt x="23" y="186"/>
                  </a:lnTo>
                  <a:lnTo>
                    <a:pt x="28" y="181"/>
                  </a:lnTo>
                  <a:lnTo>
                    <a:pt x="34" y="186"/>
                  </a:lnTo>
                  <a:lnTo>
                    <a:pt x="27" y="190"/>
                  </a:lnTo>
                  <a:lnTo>
                    <a:pt x="34" y="192"/>
                  </a:lnTo>
                  <a:lnTo>
                    <a:pt x="34" y="192"/>
                  </a:lnTo>
                  <a:lnTo>
                    <a:pt x="32" y="198"/>
                  </a:lnTo>
                  <a:lnTo>
                    <a:pt x="34" y="205"/>
                  </a:lnTo>
                  <a:lnTo>
                    <a:pt x="36" y="207"/>
                  </a:lnTo>
                  <a:lnTo>
                    <a:pt x="38" y="218"/>
                  </a:lnTo>
                  <a:lnTo>
                    <a:pt x="38" y="220"/>
                  </a:lnTo>
                  <a:lnTo>
                    <a:pt x="30" y="220"/>
                  </a:lnTo>
                  <a:lnTo>
                    <a:pt x="32" y="226"/>
                  </a:lnTo>
                  <a:lnTo>
                    <a:pt x="32" y="235"/>
                  </a:lnTo>
                  <a:lnTo>
                    <a:pt x="28" y="239"/>
                  </a:lnTo>
                  <a:lnTo>
                    <a:pt x="28" y="245"/>
                  </a:lnTo>
                  <a:lnTo>
                    <a:pt x="34" y="241"/>
                  </a:lnTo>
                  <a:lnTo>
                    <a:pt x="40" y="241"/>
                  </a:lnTo>
                  <a:lnTo>
                    <a:pt x="40" y="248"/>
                  </a:lnTo>
                  <a:lnTo>
                    <a:pt x="34" y="254"/>
                  </a:lnTo>
                  <a:lnTo>
                    <a:pt x="36" y="261"/>
                  </a:lnTo>
                  <a:lnTo>
                    <a:pt x="43" y="265"/>
                  </a:lnTo>
                  <a:lnTo>
                    <a:pt x="36" y="275"/>
                  </a:lnTo>
                  <a:lnTo>
                    <a:pt x="38" y="278"/>
                  </a:lnTo>
                  <a:lnTo>
                    <a:pt x="49" y="277"/>
                  </a:lnTo>
                  <a:lnTo>
                    <a:pt x="43" y="282"/>
                  </a:lnTo>
                  <a:lnTo>
                    <a:pt x="49" y="290"/>
                  </a:lnTo>
                  <a:lnTo>
                    <a:pt x="42" y="288"/>
                  </a:lnTo>
                  <a:lnTo>
                    <a:pt x="42" y="290"/>
                  </a:lnTo>
                  <a:lnTo>
                    <a:pt x="45" y="295"/>
                  </a:lnTo>
                  <a:lnTo>
                    <a:pt x="51" y="299"/>
                  </a:lnTo>
                  <a:lnTo>
                    <a:pt x="53" y="305"/>
                  </a:lnTo>
                  <a:lnTo>
                    <a:pt x="60" y="307"/>
                  </a:lnTo>
                  <a:lnTo>
                    <a:pt x="60" y="308"/>
                  </a:lnTo>
                  <a:lnTo>
                    <a:pt x="60" y="310"/>
                  </a:lnTo>
                  <a:lnTo>
                    <a:pt x="55" y="310"/>
                  </a:lnTo>
                  <a:lnTo>
                    <a:pt x="49" y="316"/>
                  </a:lnTo>
                  <a:lnTo>
                    <a:pt x="42" y="320"/>
                  </a:lnTo>
                  <a:lnTo>
                    <a:pt x="38" y="325"/>
                  </a:lnTo>
                  <a:lnTo>
                    <a:pt x="45" y="327"/>
                  </a:lnTo>
                  <a:lnTo>
                    <a:pt x="53" y="325"/>
                  </a:lnTo>
                  <a:lnTo>
                    <a:pt x="47" y="333"/>
                  </a:lnTo>
                  <a:lnTo>
                    <a:pt x="47" y="337"/>
                  </a:lnTo>
                  <a:lnTo>
                    <a:pt x="40" y="337"/>
                  </a:lnTo>
                  <a:lnTo>
                    <a:pt x="47" y="339"/>
                  </a:lnTo>
                  <a:lnTo>
                    <a:pt x="47" y="340"/>
                  </a:lnTo>
                  <a:lnTo>
                    <a:pt x="30" y="357"/>
                  </a:lnTo>
                  <a:lnTo>
                    <a:pt x="25" y="361"/>
                  </a:lnTo>
                  <a:lnTo>
                    <a:pt x="23" y="367"/>
                  </a:lnTo>
                  <a:lnTo>
                    <a:pt x="27" y="371"/>
                  </a:lnTo>
                  <a:lnTo>
                    <a:pt x="21" y="378"/>
                  </a:lnTo>
                  <a:lnTo>
                    <a:pt x="19" y="384"/>
                  </a:lnTo>
                  <a:lnTo>
                    <a:pt x="11" y="389"/>
                  </a:lnTo>
                  <a:lnTo>
                    <a:pt x="19" y="389"/>
                  </a:lnTo>
                  <a:lnTo>
                    <a:pt x="17" y="391"/>
                  </a:lnTo>
                  <a:lnTo>
                    <a:pt x="11" y="397"/>
                  </a:lnTo>
                  <a:lnTo>
                    <a:pt x="13" y="412"/>
                  </a:lnTo>
                  <a:lnTo>
                    <a:pt x="6" y="412"/>
                  </a:lnTo>
                  <a:lnTo>
                    <a:pt x="11" y="418"/>
                  </a:lnTo>
                  <a:lnTo>
                    <a:pt x="10" y="423"/>
                  </a:lnTo>
                  <a:lnTo>
                    <a:pt x="0" y="425"/>
                  </a:lnTo>
                  <a:lnTo>
                    <a:pt x="4" y="433"/>
                  </a:lnTo>
                  <a:lnTo>
                    <a:pt x="4" y="440"/>
                  </a:lnTo>
                  <a:lnTo>
                    <a:pt x="8" y="448"/>
                  </a:lnTo>
                  <a:lnTo>
                    <a:pt x="2" y="453"/>
                  </a:lnTo>
                  <a:lnTo>
                    <a:pt x="92" y="449"/>
                  </a:lnTo>
                  <a:lnTo>
                    <a:pt x="177" y="442"/>
                  </a:lnTo>
                  <a:lnTo>
                    <a:pt x="179" y="444"/>
                  </a:lnTo>
                  <a:lnTo>
                    <a:pt x="177" y="451"/>
                  </a:lnTo>
                  <a:lnTo>
                    <a:pt x="173" y="465"/>
                  </a:lnTo>
                  <a:lnTo>
                    <a:pt x="169" y="476"/>
                  </a:lnTo>
                  <a:lnTo>
                    <a:pt x="173" y="483"/>
                  </a:lnTo>
                  <a:lnTo>
                    <a:pt x="177" y="491"/>
                  </a:lnTo>
                  <a:lnTo>
                    <a:pt x="186" y="498"/>
                  </a:lnTo>
                  <a:lnTo>
                    <a:pt x="188" y="506"/>
                  </a:lnTo>
                  <a:lnTo>
                    <a:pt x="192" y="513"/>
                  </a:lnTo>
                  <a:lnTo>
                    <a:pt x="192" y="517"/>
                  </a:lnTo>
                  <a:lnTo>
                    <a:pt x="196" y="523"/>
                  </a:lnTo>
                  <a:lnTo>
                    <a:pt x="199" y="527"/>
                  </a:lnTo>
                  <a:lnTo>
                    <a:pt x="203" y="528"/>
                  </a:lnTo>
                  <a:lnTo>
                    <a:pt x="211" y="528"/>
                  </a:lnTo>
                  <a:lnTo>
                    <a:pt x="213" y="521"/>
                  </a:lnTo>
                  <a:lnTo>
                    <a:pt x="220" y="515"/>
                  </a:lnTo>
                  <a:lnTo>
                    <a:pt x="222" y="512"/>
                  </a:lnTo>
                  <a:lnTo>
                    <a:pt x="220" y="512"/>
                  </a:lnTo>
                  <a:lnTo>
                    <a:pt x="226" y="510"/>
                  </a:lnTo>
                  <a:lnTo>
                    <a:pt x="226" y="512"/>
                  </a:lnTo>
                  <a:lnTo>
                    <a:pt x="231" y="510"/>
                  </a:lnTo>
                  <a:lnTo>
                    <a:pt x="246" y="504"/>
                  </a:lnTo>
                  <a:lnTo>
                    <a:pt x="260" y="502"/>
                  </a:lnTo>
                  <a:lnTo>
                    <a:pt x="263" y="500"/>
                  </a:lnTo>
                  <a:lnTo>
                    <a:pt x="254" y="498"/>
                  </a:lnTo>
                  <a:lnTo>
                    <a:pt x="265" y="498"/>
                  </a:lnTo>
                  <a:lnTo>
                    <a:pt x="271" y="502"/>
                  </a:lnTo>
                  <a:lnTo>
                    <a:pt x="278" y="506"/>
                  </a:lnTo>
                  <a:lnTo>
                    <a:pt x="284" y="502"/>
                  </a:lnTo>
                  <a:lnTo>
                    <a:pt x="288" y="500"/>
                  </a:lnTo>
                  <a:lnTo>
                    <a:pt x="301" y="506"/>
                  </a:lnTo>
                  <a:lnTo>
                    <a:pt x="305" y="498"/>
                  </a:lnTo>
                  <a:lnTo>
                    <a:pt x="305" y="495"/>
                  </a:lnTo>
                  <a:lnTo>
                    <a:pt x="282" y="33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3" name="Freeform 84">
              <a:extLst>
                <a:ext uri="{FF2B5EF4-FFF2-40B4-BE49-F238E27FC236}">
                  <a16:creationId xmlns:a16="http://schemas.microsoft.com/office/drawing/2014/main" id="{4E6E6621-EC09-40C7-0F80-353CCE481F0B}"/>
                </a:ext>
              </a:extLst>
            </p:cNvPr>
            <p:cNvSpPr>
              <a:spLocks/>
            </p:cNvSpPr>
            <p:nvPr/>
          </p:nvSpPr>
          <p:spPr bwMode="auto">
            <a:xfrm>
              <a:off x="3748905" y="2885627"/>
              <a:ext cx="850661" cy="274856"/>
            </a:xfrm>
            <a:custGeom>
              <a:avLst/>
              <a:gdLst>
                <a:gd name="T0" fmla="*/ 487 w 722"/>
                <a:gd name="T1" fmla="*/ 33 h 257"/>
                <a:gd name="T2" fmla="*/ 421 w 722"/>
                <a:gd name="T3" fmla="*/ 39 h 257"/>
                <a:gd name="T4" fmla="*/ 355 w 722"/>
                <a:gd name="T5" fmla="*/ 47 h 257"/>
                <a:gd name="T6" fmla="*/ 271 w 722"/>
                <a:gd name="T7" fmla="*/ 54 h 257"/>
                <a:gd name="T8" fmla="*/ 199 w 722"/>
                <a:gd name="T9" fmla="*/ 62 h 257"/>
                <a:gd name="T10" fmla="*/ 177 w 722"/>
                <a:gd name="T11" fmla="*/ 60 h 257"/>
                <a:gd name="T12" fmla="*/ 183 w 722"/>
                <a:gd name="T13" fmla="*/ 80 h 257"/>
                <a:gd name="T14" fmla="*/ 58 w 722"/>
                <a:gd name="T15" fmla="*/ 96 h 257"/>
                <a:gd name="T16" fmla="*/ 53 w 722"/>
                <a:gd name="T17" fmla="*/ 90 h 257"/>
                <a:gd name="T18" fmla="*/ 57 w 722"/>
                <a:gd name="T19" fmla="*/ 105 h 257"/>
                <a:gd name="T20" fmla="*/ 53 w 722"/>
                <a:gd name="T21" fmla="*/ 114 h 257"/>
                <a:gd name="T22" fmla="*/ 51 w 722"/>
                <a:gd name="T23" fmla="*/ 127 h 257"/>
                <a:gd name="T24" fmla="*/ 43 w 722"/>
                <a:gd name="T25" fmla="*/ 146 h 257"/>
                <a:gd name="T26" fmla="*/ 47 w 722"/>
                <a:gd name="T27" fmla="*/ 156 h 257"/>
                <a:gd name="T28" fmla="*/ 43 w 722"/>
                <a:gd name="T29" fmla="*/ 165 h 257"/>
                <a:gd name="T30" fmla="*/ 30 w 722"/>
                <a:gd name="T31" fmla="*/ 174 h 257"/>
                <a:gd name="T32" fmla="*/ 27 w 722"/>
                <a:gd name="T33" fmla="*/ 180 h 257"/>
                <a:gd name="T34" fmla="*/ 27 w 722"/>
                <a:gd name="T35" fmla="*/ 191 h 257"/>
                <a:gd name="T36" fmla="*/ 19 w 722"/>
                <a:gd name="T37" fmla="*/ 197 h 257"/>
                <a:gd name="T38" fmla="*/ 21 w 722"/>
                <a:gd name="T39" fmla="*/ 210 h 257"/>
                <a:gd name="T40" fmla="*/ 11 w 722"/>
                <a:gd name="T41" fmla="*/ 208 h 257"/>
                <a:gd name="T42" fmla="*/ 15 w 722"/>
                <a:gd name="T43" fmla="*/ 214 h 257"/>
                <a:gd name="T44" fmla="*/ 19 w 722"/>
                <a:gd name="T45" fmla="*/ 240 h 257"/>
                <a:gd name="T46" fmla="*/ 11 w 722"/>
                <a:gd name="T47" fmla="*/ 244 h 257"/>
                <a:gd name="T48" fmla="*/ 0 w 722"/>
                <a:gd name="T49" fmla="*/ 255 h 257"/>
                <a:gd name="T50" fmla="*/ 121 w 722"/>
                <a:gd name="T51" fmla="*/ 248 h 257"/>
                <a:gd name="T52" fmla="*/ 184 w 722"/>
                <a:gd name="T53" fmla="*/ 242 h 257"/>
                <a:gd name="T54" fmla="*/ 310 w 722"/>
                <a:gd name="T55" fmla="*/ 231 h 257"/>
                <a:gd name="T56" fmla="*/ 485 w 722"/>
                <a:gd name="T57" fmla="*/ 208 h 257"/>
                <a:gd name="T58" fmla="*/ 521 w 722"/>
                <a:gd name="T59" fmla="*/ 178 h 257"/>
                <a:gd name="T60" fmla="*/ 540 w 722"/>
                <a:gd name="T61" fmla="*/ 169 h 257"/>
                <a:gd name="T62" fmla="*/ 543 w 722"/>
                <a:gd name="T63" fmla="*/ 152 h 257"/>
                <a:gd name="T64" fmla="*/ 564 w 722"/>
                <a:gd name="T65" fmla="*/ 137 h 257"/>
                <a:gd name="T66" fmla="*/ 583 w 722"/>
                <a:gd name="T67" fmla="*/ 133 h 257"/>
                <a:gd name="T68" fmla="*/ 617 w 722"/>
                <a:gd name="T69" fmla="*/ 105 h 257"/>
                <a:gd name="T70" fmla="*/ 626 w 722"/>
                <a:gd name="T71" fmla="*/ 99 h 257"/>
                <a:gd name="T72" fmla="*/ 637 w 722"/>
                <a:gd name="T73" fmla="*/ 86 h 257"/>
                <a:gd name="T74" fmla="*/ 641 w 722"/>
                <a:gd name="T75" fmla="*/ 77 h 257"/>
                <a:gd name="T76" fmla="*/ 654 w 722"/>
                <a:gd name="T77" fmla="*/ 79 h 257"/>
                <a:gd name="T78" fmla="*/ 666 w 722"/>
                <a:gd name="T79" fmla="*/ 71 h 257"/>
                <a:gd name="T80" fmla="*/ 675 w 722"/>
                <a:gd name="T81" fmla="*/ 60 h 257"/>
                <a:gd name="T82" fmla="*/ 694 w 722"/>
                <a:gd name="T83" fmla="*/ 60 h 257"/>
                <a:gd name="T84" fmla="*/ 705 w 722"/>
                <a:gd name="T85" fmla="*/ 37 h 257"/>
                <a:gd name="T86" fmla="*/ 718 w 722"/>
                <a:gd name="T87" fmla="*/ 28 h 257"/>
                <a:gd name="T88" fmla="*/ 720 w 722"/>
                <a:gd name="T89" fmla="*/ 9 h 257"/>
                <a:gd name="T90" fmla="*/ 713 w 722"/>
                <a:gd name="T91" fmla="*/ 0 h 257"/>
                <a:gd name="T92" fmla="*/ 651 w 722"/>
                <a:gd name="T93" fmla="*/ 11 h 257"/>
                <a:gd name="T94" fmla="*/ 579 w 722"/>
                <a:gd name="T95" fmla="*/ 20 h 257"/>
                <a:gd name="T96" fmla="*/ 543 w 722"/>
                <a:gd name="T97" fmla="*/ 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2" h="257">
                  <a:moveTo>
                    <a:pt x="513" y="30"/>
                  </a:moveTo>
                  <a:lnTo>
                    <a:pt x="487" y="33"/>
                  </a:lnTo>
                  <a:lnTo>
                    <a:pt x="459" y="37"/>
                  </a:lnTo>
                  <a:lnTo>
                    <a:pt x="421" y="39"/>
                  </a:lnTo>
                  <a:lnTo>
                    <a:pt x="397" y="43"/>
                  </a:lnTo>
                  <a:lnTo>
                    <a:pt x="355" y="47"/>
                  </a:lnTo>
                  <a:lnTo>
                    <a:pt x="314" y="49"/>
                  </a:lnTo>
                  <a:lnTo>
                    <a:pt x="271" y="54"/>
                  </a:lnTo>
                  <a:lnTo>
                    <a:pt x="235" y="58"/>
                  </a:lnTo>
                  <a:lnTo>
                    <a:pt x="199" y="62"/>
                  </a:lnTo>
                  <a:lnTo>
                    <a:pt x="192" y="60"/>
                  </a:lnTo>
                  <a:lnTo>
                    <a:pt x="177" y="60"/>
                  </a:lnTo>
                  <a:lnTo>
                    <a:pt x="183" y="73"/>
                  </a:lnTo>
                  <a:lnTo>
                    <a:pt x="183" y="80"/>
                  </a:lnTo>
                  <a:lnTo>
                    <a:pt x="64" y="90"/>
                  </a:lnTo>
                  <a:lnTo>
                    <a:pt x="58" y="96"/>
                  </a:lnTo>
                  <a:lnTo>
                    <a:pt x="58" y="90"/>
                  </a:lnTo>
                  <a:lnTo>
                    <a:pt x="53" y="90"/>
                  </a:lnTo>
                  <a:lnTo>
                    <a:pt x="55" y="97"/>
                  </a:lnTo>
                  <a:lnTo>
                    <a:pt x="57" y="105"/>
                  </a:lnTo>
                  <a:lnTo>
                    <a:pt x="49" y="107"/>
                  </a:lnTo>
                  <a:lnTo>
                    <a:pt x="53" y="114"/>
                  </a:lnTo>
                  <a:lnTo>
                    <a:pt x="45" y="122"/>
                  </a:lnTo>
                  <a:lnTo>
                    <a:pt x="51" y="127"/>
                  </a:lnTo>
                  <a:lnTo>
                    <a:pt x="47" y="135"/>
                  </a:lnTo>
                  <a:lnTo>
                    <a:pt x="43" y="146"/>
                  </a:lnTo>
                  <a:lnTo>
                    <a:pt x="45" y="150"/>
                  </a:lnTo>
                  <a:lnTo>
                    <a:pt x="47" y="156"/>
                  </a:lnTo>
                  <a:lnTo>
                    <a:pt x="40" y="159"/>
                  </a:lnTo>
                  <a:lnTo>
                    <a:pt x="43" y="165"/>
                  </a:lnTo>
                  <a:lnTo>
                    <a:pt x="36" y="171"/>
                  </a:lnTo>
                  <a:lnTo>
                    <a:pt x="30" y="174"/>
                  </a:lnTo>
                  <a:lnTo>
                    <a:pt x="27" y="178"/>
                  </a:lnTo>
                  <a:lnTo>
                    <a:pt x="27" y="180"/>
                  </a:lnTo>
                  <a:lnTo>
                    <a:pt x="32" y="186"/>
                  </a:lnTo>
                  <a:lnTo>
                    <a:pt x="27" y="191"/>
                  </a:lnTo>
                  <a:lnTo>
                    <a:pt x="23" y="195"/>
                  </a:lnTo>
                  <a:lnTo>
                    <a:pt x="19" y="197"/>
                  </a:lnTo>
                  <a:lnTo>
                    <a:pt x="23" y="205"/>
                  </a:lnTo>
                  <a:lnTo>
                    <a:pt x="21" y="210"/>
                  </a:lnTo>
                  <a:lnTo>
                    <a:pt x="17" y="206"/>
                  </a:lnTo>
                  <a:lnTo>
                    <a:pt x="11" y="208"/>
                  </a:lnTo>
                  <a:lnTo>
                    <a:pt x="10" y="216"/>
                  </a:lnTo>
                  <a:lnTo>
                    <a:pt x="15" y="214"/>
                  </a:lnTo>
                  <a:lnTo>
                    <a:pt x="15" y="221"/>
                  </a:lnTo>
                  <a:lnTo>
                    <a:pt x="19" y="240"/>
                  </a:lnTo>
                  <a:lnTo>
                    <a:pt x="17" y="242"/>
                  </a:lnTo>
                  <a:lnTo>
                    <a:pt x="11" y="244"/>
                  </a:lnTo>
                  <a:lnTo>
                    <a:pt x="8" y="252"/>
                  </a:lnTo>
                  <a:lnTo>
                    <a:pt x="0" y="255"/>
                  </a:lnTo>
                  <a:lnTo>
                    <a:pt x="0" y="257"/>
                  </a:lnTo>
                  <a:lnTo>
                    <a:pt x="121" y="248"/>
                  </a:lnTo>
                  <a:lnTo>
                    <a:pt x="184" y="242"/>
                  </a:lnTo>
                  <a:lnTo>
                    <a:pt x="184" y="242"/>
                  </a:lnTo>
                  <a:lnTo>
                    <a:pt x="184" y="240"/>
                  </a:lnTo>
                  <a:lnTo>
                    <a:pt x="310" y="231"/>
                  </a:lnTo>
                  <a:lnTo>
                    <a:pt x="408" y="220"/>
                  </a:lnTo>
                  <a:lnTo>
                    <a:pt x="485" y="208"/>
                  </a:lnTo>
                  <a:lnTo>
                    <a:pt x="521" y="206"/>
                  </a:lnTo>
                  <a:lnTo>
                    <a:pt x="521" y="178"/>
                  </a:lnTo>
                  <a:lnTo>
                    <a:pt x="534" y="174"/>
                  </a:lnTo>
                  <a:lnTo>
                    <a:pt x="540" y="169"/>
                  </a:lnTo>
                  <a:lnTo>
                    <a:pt x="542" y="159"/>
                  </a:lnTo>
                  <a:lnTo>
                    <a:pt x="543" y="152"/>
                  </a:lnTo>
                  <a:lnTo>
                    <a:pt x="549" y="144"/>
                  </a:lnTo>
                  <a:lnTo>
                    <a:pt x="564" y="137"/>
                  </a:lnTo>
                  <a:lnTo>
                    <a:pt x="577" y="137"/>
                  </a:lnTo>
                  <a:lnTo>
                    <a:pt x="583" y="133"/>
                  </a:lnTo>
                  <a:lnTo>
                    <a:pt x="604" y="114"/>
                  </a:lnTo>
                  <a:lnTo>
                    <a:pt x="617" y="105"/>
                  </a:lnTo>
                  <a:lnTo>
                    <a:pt x="622" y="105"/>
                  </a:lnTo>
                  <a:lnTo>
                    <a:pt x="626" y="99"/>
                  </a:lnTo>
                  <a:lnTo>
                    <a:pt x="630" y="84"/>
                  </a:lnTo>
                  <a:lnTo>
                    <a:pt x="637" y="86"/>
                  </a:lnTo>
                  <a:lnTo>
                    <a:pt x="637" y="80"/>
                  </a:lnTo>
                  <a:lnTo>
                    <a:pt x="641" y="77"/>
                  </a:lnTo>
                  <a:lnTo>
                    <a:pt x="647" y="73"/>
                  </a:lnTo>
                  <a:lnTo>
                    <a:pt x="654" y="79"/>
                  </a:lnTo>
                  <a:lnTo>
                    <a:pt x="658" y="79"/>
                  </a:lnTo>
                  <a:lnTo>
                    <a:pt x="666" y="71"/>
                  </a:lnTo>
                  <a:lnTo>
                    <a:pt x="668" y="65"/>
                  </a:lnTo>
                  <a:lnTo>
                    <a:pt x="675" y="60"/>
                  </a:lnTo>
                  <a:lnTo>
                    <a:pt x="688" y="54"/>
                  </a:lnTo>
                  <a:lnTo>
                    <a:pt x="694" y="60"/>
                  </a:lnTo>
                  <a:lnTo>
                    <a:pt x="699" y="52"/>
                  </a:lnTo>
                  <a:lnTo>
                    <a:pt x="705" y="37"/>
                  </a:lnTo>
                  <a:lnTo>
                    <a:pt x="711" y="32"/>
                  </a:lnTo>
                  <a:lnTo>
                    <a:pt x="718" y="28"/>
                  </a:lnTo>
                  <a:lnTo>
                    <a:pt x="720" y="17"/>
                  </a:lnTo>
                  <a:lnTo>
                    <a:pt x="720" y="9"/>
                  </a:lnTo>
                  <a:lnTo>
                    <a:pt x="722" y="0"/>
                  </a:lnTo>
                  <a:lnTo>
                    <a:pt x="713" y="0"/>
                  </a:lnTo>
                  <a:lnTo>
                    <a:pt x="686" y="7"/>
                  </a:lnTo>
                  <a:lnTo>
                    <a:pt x="651" y="11"/>
                  </a:lnTo>
                  <a:lnTo>
                    <a:pt x="594" y="20"/>
                  </a:lnTo>
                  <a:lnTo>
                    <a:pt x="579" y="20"/>
                  </a:lnTo>
                  <a:lnTo>
                    <a:pt x="553" y="24"/>
                  </a:lnTo>
                  <a:lnTo>
                    <a:pt x="543" y="28"/>
                  </a:lnTo>
                  <a:lnTo>
                    <a:pt x="513" y="3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4" name="Freeform 85">
              <a:extLst>
                <a:ext uri="{FF2B5EF4-FFF2-40B4-BE49-F238E27FC236}">
                  <a16:creationId xmlns:a16="http://schemas.microsoft.com/office/drawing/2014/main" id="{41997996-FC34-BE17-512C-578ACC25753D}"/>
                </a:ext>
              </a:extLst>
            </p:cNvPr>
            <p:cNvSpPr>
              <a:spLocks/>
            </p:cNvSpPr>
            <p:nvPr/>
          </p:nvSpPr>
          <p:spPr bwMode="auto">
            <a:xfrm>
              <a:off x="3811350" y="2973324"/>
              <a:ext cx="5890" cy="855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5" name="Freeform 86">
              <a:extLst>
                <a:ext uri="{FF2B5EF4-FFF2-40B4-BE49-F238E27FC236}">
                  <a16:creationId xmlns:a16="http://schemas.microsoft.com/office/drawing/2014/main" id="{CF7C6C76-E9A3-8056-CFA8-96CC61D1839C}"/>
                </a:ext>
              </a:extLst>
            </p:cNvPr>
            <p:cNvSpPr>
              <a:spLocks/>
            </p:cNvSpPr>
            <p:nvPr/>
          </p:nvSpPr>
          <p:spPr bwMode="auto">
            <a:xfrm>
              <a:off x="3811350" y="2973324"/>
              <a:ext cx="5890" cy="855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6" name="Freeform 87">
              <a:extLst>
                <a:ext uri="{FF2B5EF4-FFF2-40B4-BE49-F238E27FC236}">
                  <a16:creationId xmlns:a16="http://schemas.microsoft.com/office/drawing/2014/main" id="{66704ECE-25A0-3CC8-E328-6B5EC10CC80D}"/>
                </a:ext>
              </a:extLst>
            </p:cNvPr>
            <p:cNvSpPr>
              <a:spLocks/>
            </p:cNvSpPr>
            <p:nvPr/>
          </p:nvSpPr>
          <p:spPr bwMode="auto">
            <a:xfrm>
              <a:off x="3824309" y="2634299"/>
              <a:ext cx="726951" cy="347581"/>
            </a:xfrm>
            <a:custGeom>
              <a:avLst/>
              <a:gdLst>
                <a:gd name="T0" fmla="*/ 568 w 617"/>
                <a:gd name="T1" fmla="*/ 103 h 325"/>
                <a:gd name="T2" fmla="*/ 555 w 617"/>
                <a:gd name="T3" fmla="*/ 67 h 325"/>
                <a:gd name="T4" fmla="*/ 551 w 617"/>
                <a:gd name="T5" fmla="*/ 52 h 325"/>
                <a:gd name="T6" fmla="*/ 532 w 617"/>
                <a:gd name="T7" fmla="*/ 39 h 325"/>
                <a:gd name="T8" fmla="*/ 513 w 617"/>
                <a:gd name="T9" fmla="*/ 24 h 325"/>
                <a:gd name="T10" fmla="*/ 495 w 617"/>
                <a:gd name="T11" fmla="*/ 37 h 325"/>
                <a:gd name="T12" fmla="*/ 472 w 617"/>
                <a:gd name="T13" fmla="*/ 34 h 325"/>
                <a:gd name="T14" fmla="*/ 455 w 617"/>
                <a:gd name="T15" fmla="*/ 41 h 325"/>
                <a:gd name="T16" fmla="*/ 423 w 617"/>
                <a:gd name="T17" fmla="*/ 32 h 325"/>
                <a:gd name="T18" fmla="*/ 401 w 617"/>
                <a:gd name="T19" fmla="*/ 9 h 325"/>
                <a:gd name="T20" fmla="*/ 367 w 617"/>
                <a:gd name="T21" fmla="*/ 0 h 325"/>
                <a:gd name="T22" fmla="*/ 357 w 617"/>
                <a:gd name="T23" fmla="*/ 17 h 325"/>
                <a:gd name="T24" fmla="*/ 361 w 617"/>
                <a:gd name="T25" fmla="*/ 37 h 325"/>
                <a:gd name="T26" fmla="*/ 325 w 617"/>
                <a:gd name="T27" fmla="*/ 47 h 325"/>
                <a:gd name="T28" fmla="*/ 312 w 617"/>
                <a:gd name="T29" fmla="*/ 58 h 325"/>
                <a:gd name="T30" fmla="*/ 308 w 617"/>
                <a:gd name="T31" fmla="*/ 81 h 325"/>
                <a:gd name="T32" fmla="*/ 291 w 617"/>
                <a:gd name="T33" fmla="*/ 103 h 325"/>
                <a:gd name="T34" fmla="*/ 280 w 617"/>
                <a:gd name="T35" fmla="*/ 124 h 325"/>
                <a:gd name="T36" fmla="*/ 260 w 617"/>
                <a:gd name="T37" fmla="*/ 133 h 325"/>
                <a:gd name="T38" fmla="*/ 239 w 617"/>
                <a:gd name="T39" fmla="*/ 118 h 325"/>
                <a:gd name="T40" fmla="*/ 229 w 617"/>
                <a:gd name="T41" fmla="*/ 135 h 325"/>
                <a:gd name="T42" fmla="*/ 224 w 617"/>
                <a:gd name="T43" fmla="*/ 156 h 325"/>
                <a:gd name="T44" fmla="*/ 205 w 617"/>
                <a:gd name="T45" fmla="*/ 143 h 325"/>
                <a:gd name="T46" fmla="*/ 188 w 617"/>
                <a:gd name="T47" fmla="*/ 158 h 325"/>
                <a:gd name="T48" fmla="*/ 177 w 617"/>
                <a:gd name="T49" fmla="*/ 161 h 325"/>
                <a:gd name="T50" fmla="*/ 139 w 617"/>
                <a:gd name="T51" fmla="*/ 158 h 325"/>
                <a:gd name="T52" fmla="*/ 134 w 617"/>
                <a:gd name="T53" fmla="*/ 159 h 325"/>
                <a:gd name="T54" fmla="*/ 117 w 617"/>
                <a:gd name="T55" fmla="*/ 169 h 325"/>
                <a:gd name="T56" fmla="*/ 105 w 617"/>
                <a:gd name="T57" fmla="*/ 176 h 325"/>
                <a:gd name="T58" fmla="*/ 100 w 617"/>
                <a:gd name="T59" fmla="*/ 197 h 325"/>
                <a:gd name="T60" fmla="*/ 87 w 617"/>
                <a:gd name="T61" fmla="*/ 214 h 325"/>
                <a:gd name="T62" fmla="*/ 70 w 617"/>
                <a:gd name="T63" fmla="*/ 229 h 325"/>
                <a:gd name="T64" fmla="*/ 79 w 617"/>
                <a:gd name="T65" fmla="*/ 248 h 325"/>
                <a:gd name="T66" fmla="*/ 62 w 617"/>
                <a:gd name="T67" fmla="*/ 252 h 325"/>
                <a:gd name="T68" fmla="*/ 34 w 617"/>
                <a:gd name="T69" fmla="*/ 244 h 325"/>
                <a:gd name="T70" fmla="*/ 17 w 617"/>
                <a:gd name="T71" fmla="*/ 267 h 325"/>
                <a:gd name="T72" fmla="*/ 21 w 617"/>
                <a:gd name="T73" fmla="*/ 284 h 325"/>
                <a:gd name="T74" fmla="*/ 21 w 617"/>
                <a:gd name="T75" fmla="*/ 306 h 325"/>
                <a:gd name="T76" fmla="*/ 2 w 617"/>
                <a:gd name="T77" fmla="*/ 315 h 325"/>
                <a:gd name="T78" fmla="*/ 119 w 617"/>
                <a:gd name="T79" fmla="*/ 308 h 325"/>
                <a:gd name="T80" fmla="*/ 135 w 617"/>
                <a:gd name="T81" fmla="*/ 297 h 325"/>
                <a:gd name="T82" fmla="*/ 250 w 617"/>
                <a:gd name="T83" fmla="*/ 284 h 325"/>
                <a:gd name="T84" fmla="*/ 357 w 617"/>
                <a:gd name="T85" fmla="*/ 274 h 325"/>
                <a:gd name="T86" fmla="*/ 449 w 617"/>
                <a:gd name="T87" fmla="*/ 265 h 325"/>
                <a:gd name="T88" fmla="*/ 502 w 617"/>
                <a:gd name="T89" fmla="*/ 252 h 325"/>
                <a:gd name="T90" fmla="*/ 532 w 617"/>
                <a:gd name="T91" fmla="*/ 237 h 325"/>
                <a:gd name="T92" fmla="*/ 547 w 617"/>
                <a:gd name="T93" fmla="*/ 221 h 325"/>
                <a:gd name="T94" fmla="*/ 562 w 617"/>
                <a:gd name="T95" fmla="*/ 203 h 325"/>
                <a:gd name="T96" fmla="*/ 590 w 617"/>
                <a:gd name="T97" fmla="*/ 171 h 325"/>
                <a:gd name="T98" fmla="*/ 588 w 617"/>
                <a:gd name="T99" fmla="*/ 12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7" h="325">
                  <a:moveTo>
                    <a:pt x="588" y="128"/>
                  </a:moveTo>
                  <a:lnTo>
                    <a:pt x="575" y="109"/>
                  </a:lnTo>
                  <a:lnTo>
                    <a:pt x="568" y="103"/>
                  </a:lnTo>
                  <a:lnTo>
                    <a:pt x="566" y="96"/>
                  </a:lnTo>
                  <a:lnTo>
                    <a:pt x="551" y="81"/>
                  </a:lnTo>
                  <a:lnTo>
                    <a:pt x="555" y="67"/>
                  </a:lnTo>
                  <a:lnTo>
                    <a:pt x="555" y="60"/>
                  </a:lnTo>
                  <a:lnTo>
                    <a:pt x="551" y="58"/>
                  </a:lnTo>
                  <a:lnTo>
                    <a:pt x="551" y="52"/>
                  </a:lnTo>
                  <a:lnTo>
                    <a:pt x="545" y="47"/>
                  </a:lnTo>
                  <a:lnTo>
                    <a:pt x="540" y="39"/>
                  </a:lnTo>
                  <a:lnTo>
                    <a:pt x="532" y="39"/>
                  </a:lnTo>
                  <a:lnTo>
                    <a:pt x="526" y="34"/>
                  </a:lnTo>
                  <a:lnTo>
                    <a:pt x="521" y="20"/>
                  </a:lnTo>
                  <a:lnTo>
                    <a:pt x="513" y="24"/>
                  </a:lnTo>
                  <a:lnTo>
                    <a:pt x="506" y="32"/>
                  </a:lnTo>
                  <a:lnTo>
                    <a:pt x="502" y="37"/>
                  </a:lnTo>
                  <a:lnTo>
                    <a:pt x="495" y="37"/>
                  </a:lnTo>
                  <a:lnTo>
                    <a:pt x="489" y="41"/>
                  </a:lnTo>
                  <a:lnTo>
                    <a:pt x="481" y="35"/>
                  </a:lnTo>
                  <a:lnTo>
                    <a:pt x="472" y="34"/>
                  </a:lnTo>
                  <a:lnTo>
                    <a:pt x="466" y="35"/>
                  </a:lnTo>
                  <a:lnTo>
                    <a:pt x="461" y="41"/>
                  </a:lnTo>
                  <a:lnTo>
                    <a:pt x="455" y="41"/>
                  </a:lnTo>
                  <a:lnTo>
                    <a:pt x="440" y="32"/>
                  </a:lnTo>
                  <a:lnTo>
                    <a:pt x="436" y="30"/>
                  </a:lnTo>
                  <a:lnTo>
                    <a:pt x="423" y="32"/>
                  </a:lnTo>
                  <a:lnTo>
                    <a:pt x="416" y="30"/>
                  </a:lnTo>
                  <a:lnTo>
                    <a:pt x="404" y="17"/>
                  </a:lnTo>
                  <a:lnTo>
                    <a:pt x="401" y="9"/>
                  </a:lnTo>
                  <a:lnTo>
                    <a:pt x="384" y="2"/>
                  </a:lnTo>
                  <a:lnTo>
                    <a:pt x="372" y="5"/>
                  </a:lnTo>
                  <a:lnTo>
                    <a:pt x="367" y="0"/>
                  </a:lnTo>
                  <a:lnTo>
                    <a:pt x="357" y="5"/>
                  </a:lnTo>
                  <a:lnTo>
                    <a:pt x="354" y="9"/>
                  </a:lnTo>
                  <a:lnTo>
                    <a:pt x="357" y="17"/>
                  </a:lnTo>
                  <a:lnTo>
                    <a:pt x="355" y="24"/>
                  </a:lnTo>
                  <a:lnTo>
                    <a:pt x="363" y="32"/>
                  </a:lnTo>
                  <a:lnTo>
                    <a:pt x="361" y="37"/>
                  </a:lnTo>
                  <a:lnTo>
                    <a:pt x="346" y="41"/>
                  </a:lnTo>
                  <a:lnTo>
                    <a:pt x="333" y="52"/>
                  </a:lnTo>
                  <a:lnTo>
                    <a:pt x="325" y="47"/>
                  </a:lnTo>
                  <a:lnTo>
                    <a:pt x="318" y="50"/>
                  </a:lnTo>
                  <a:lnTo>
                    <a:pt x="312" y="50"/>
                  </a:lnTo>
                  <a:lnTo>
                    <a:pt x="312" y="58"/>
                  </a:lnTo>
                  <a:lnTo>
                    <a:pt x="316" y="65"/>
                  </a:lnTo>
                  <a:lnTo>
                    <a:pt x="312" y="73"/>
                  </a:lnTo>
                  <a:lnTo>
                    <a:pt x="308" y="81"/>
                  </a:lnTo>
                  <a:lnTo>
                    <a:pt x="301" y="84"/>
                  </a:lnTo>
                  <a:lnTo>
                    <a:pt x="299" y="97"/>
                  </a:lnTo>
                  <a:lnTo>
                    <a:pt x="291" y="103"/>
                  </a:lnTo>
                  <a:lnTo>
                    <a:pt x="284" y="103"/>
                  </a:lnTo>
                  <a:lnTo>
                    <a:pt x="280" y="116"/>
                  </a:lnTo>
                  <a:lnTo>
                    <a:pt x="280" y="124"/>
                  </a:lnTo>
                  <a:lnTo>
                    <a:pt x="278" y="131"/>
                  </a:lnTo>
                  <a:lnTo>
                    <a:pt x="273" y="135"/>
                  </a:lnTo>
                  <a:lnTo>
                    <a:pt x="260" y="133"/>
                  </a:lnTo>
                  <a:lnTo>
                    <a:pt x="252" y="131"/>
                  </a:lnTo>
                  <a:lnTo>
                    <a:pt x="246" y="120"/>
                  </a:lnTo>
                  <a:lnTo>
                    <a:pt x="239" y="118"/>
                  </a:lnTo>
                  <a:lnTo>
                    <a:pt x="243" y="124"/>
                  </a:lnTo>
                  <a:lnTo>
                    <a:pt x="235" y="129"/>
                  </a:lnTo>
                  <a:lnTo>
                    <a:pt x="229" y="135"/>
                  </a:lnTo>
                  <a:lnTo>
                    <a:pt x="231" y="143"/>
                  </a:lnTo>
                  <a:lnTo>
                    <a:pt x="226" y="150"/>
                  </a:lnTo>
                  <a:lnTo>
                    <a:pt x="224" y="156"/>
                  </a:lnTo>
                  <a:lnTo>
                    <a:pt x="216" y="152"/>
                  </a:lnTo>
                  <a:lnTo>
                    <a:pt x="211" y="150"/>
                  </a:lnTo>
                  <a:lnTo>
                    <a:pt x="205" y="143"/>
                  </a:lnTo>
                  <a:lnTo>
                    <a:pt x="199" y="148"/>
                  </a:lnTo>
                  <a:lnTo>
                    <a:pt x="192" y="152"/>
                  </a:lnTo>
                  <a:lnTo>
                    <a:pt x="188" y="158"/>
                  </a:lnTo>
                  <a:lnTo>
                    <a:pt x="188" y="161"/>
                  </a:lnTo>
                  <a:lnTo>
                    <a:pt x="184" y="167"/>
                  </a:lnTo>
                  <a:lnTo>
                    <a:pt x="177" y="161"/>
                  </a:lnTo>
                  <a:lnTo>
                    <a:pt x="156" y="154"/>
                  </a:lnTo>
                  <a:lnTo>
                    <a:pt x="149" y="158"/>
                  </a:lnTo>
                  <a:lnTo>
                    <a:pt x="139" y="158"/>
                  </a:lnTo>
                  <a:lnTo>
                    <a:pt x="143" y="165"/>
                  </a:lnTo>
                  <a:lnTo>
                    <a:pt x="135" y="167"/>
                  </a:lnTo>
                  <a:lnTo>
                    <a:pt x="134" y="159"/>
                  </a:lnTo>
                  <a:lnTo>
                    <a:pt x="128" y="163"/>
                  </a:lnTo>
                  <a:lnTo>
                    <a:pt x="113" y="161"/>
                  </a:lnTo>
                  <a:lnTo>
                    <a:pt x="117" y="169"/>
                  </a:lnTo>
                  <a:lnTo>
                    <a:pt x="113" y="175"/>
                  </a:lnTo>
                  <a:lnTo>
                    <a:pt x="105" y="175"/>
                  </a:lnTo>
                  <a:lnTo>
                    <a:pt x="105" y="176"/>
                  </a:lnTo>
                  <a:lnTo>
                    <a:pt x="102" y="184"/>
                  </a:lnTo>
                  <a:lnTo>
                    <a:pt x="98" y="190"/>
                  </a:lnTo>
                  <a:lnTo>
                    <a:pt x="100" y="197"/>
                  </a:lnTo>
                  <a:lnTo>
                    <a:pt x="104" y="205"/>
                  </a:lnTo>
                  <a:lnTo>
                    <a:pt x="100" y="210"/>
                  </a:lnTo>
                  <a:lnTo>
                    <a:pt x="87" y="214"/>
                  </a:lnTo>
                  <a:lnTo>
                    <a:pt x="79" y="220"/>
                  </a:lnTo>
                  <a:lnTo>
                    <a:pt x="73" y="221"/>
                  </a:lnTo>
                  <a:lnTo>
                    <a:pt x="70" y="229"/>
                  </a:lnTo>
                  <a:lnTo>
                    <a:pt x="72" y="235"/>
                  </a:lnTo>
                  <a:lnTo>
                    <a:pt x="77" y="242"/>
                  </a:lnTo>
                  <a:lnTo>
                    <a:pt x="79" y="248"/>
                  </a:lnTo>
                  <a:lnTo>
                    <a:pt x="73" y="257"/>
                  </a:lnTo>
                  <a:lnTo>
                    <a:pt x="68" y="255"/>
                  </a:lnTo>
                  <a:lnTo>
                    <a:pt x="62" y="252"/>
                  </a:lnTo>
                  <a:lnTo>
                    <a:pt x="49" y="248"/>
                  </a:lnTo>
                  <a:lnTo>
                    <a:pt x="41" y="244"/>
                  </a:lnTo>
                  <a:lnTo>
                    <a:pt x="34" y="244"/>
                  </a:lnTo>
                  <a:lnTo>
                    <a:pt x="28" y="246"/>
                  </a:lnTo>
                  <a:lnTo>
                    <a:pt x="17" y="259"/>
                  </a:lnTo>
                  <a:lnTo>
                    <a:pt x="17" y="267"/>
                  </a:lnTo>
                  <a:lnTo>
                    <a:pt x="21" y="270"/>
                  </a:lnTo>
                  <a:lnTo>
                    <a:pt x="23" y="276"/>
                  </a:lnTo>
                  <a:lnTo>
                    <a:pt x="21" y="284"/>
                  </a:lnTo>
                  <a:lnTo>
                    <a:pt x="23" y="293"/>
                  </a:lnTo>
                  <a:lnTo>
                    <a:pt x="17" y="299"/>
                  </a:lnTo>
                  <a:lnTo>
                    <a:pt x="21" y="306"/>
                  </a:lnTo>
                  <a:lnTo>
                    <a:pt x="17" y="315"/>
                  </a:lnTo>
                  <a:lnTo>
                    <a:pt x="10" y="314"/>
                  </a:lnTo>
                  <a:lnTo>
                    <a:pt x="2" y="315"/>
                  </a:lnTo>
                  <a:lnTo>
                    <a:pt x="0" y="325"/>
                  </a:lnTo>
                  <a:lnTo>
                    <a:pt x="119" y="315"/>
                  </a:lnTo>
                  <a:lnTo>
                    <a:pt x="119" y="308"/>
                  </a:lnTo>
                  <a:lnTo>
                    <a:pt x="113" y="295"/>
                  </a:lnTo>
                  <a:lnTo>
                    <a:pt x="128" y="295"/>
                  </a:lnTo>
                  <a:lnTo>
                    <a:pt x="135" y="297"/>
                  </a:lnTo>
                  <a:lnTo>
                    <a:pt x="171" y="293"/>
                  </a:lnTo>
                  <a:lnTo>
                    <a:pt x="207" y="289"/>
                  </a:lnTo>
                  <a:lnTo>
                    <a:pt x="250" y="284"/>
                  </a:lnTo>
                  <a:lnTo>
                    <a:pt x="291" y="282"/>
                  </a:lnTo>
                  <a:lnTo>
                    <a:pt x="333" y="278"/>
                  </a:lnTo>
                  <a:lnTo>
                    <a:pt x="357" y="274"/>
                  </a:lnTo>
                  <a:lnTo>
                    <a:pt x="395" y="272"/>
                  </a:lnTo>
                  <a:lnTo>
                    <a:pt x="423" y="268"/>
                  </a:lnTo>
                  <a:lnTo>
                    <a:pt x="449" y="265"/>
                  </a:lnTo>
                  <a:lnTo>
                    <a:pt x="479" y="263"/>
                  </a:lnTo>
                  <a:lnTo>
                    <a:pt x="489" y="259"/>
                  </a:lnTo>
                  <a:lnTo>
                    <a:pt x="502" y="252"/>
                  </a:lnTo>
                  <a:lnTo>
                    <a:pt x="510" y="250"/>
                  </a:lnTo>
                  <a:lnTo>
                    <a:pt x="517" y="244"/>
                  </a:lnTo>
                  <a:lnTo>
                    <a:pt x="532" y="237"/>
                  </a:lnTo>
                  <a:lnTo>
                    <a:pt x="534" y="231"/>
                  </a:lnTo>
                  <a:lnTo>
                    <a:pt x="542" y="225"/>
                  </a:lnTo>
                  <a:lnTo>
                    <a:pt x="547" y="221"/>
                  </a:lnTo>
                  <a:lnTo>
                    <a:pt x="553" y="214"/>
                  </a:lnTo>
                  <a:lnTo>
                    <a:pt x="553" y="208"/>
                  </a:lnTo>
                  <a:lnTo>
                    <a:pt x="562" y="203"/>
                  </a:lnTo>
                  <a:lnTo>
                    <a:pt x="562" y="195"/>
                  </a:lnTo>
                  <a:lnTo>
                    <a:pt x="566" y="188"/>
                  </a:lnTo>
                  <a:lnTo>
                    <a:pt x="590" y="171"/>
                  </a:lnTo>
                  <a:lnTo>
                    <a:pt x="617" y="139"/>
                  </a:lnTo>
                  <a:lnTo>
                    <a:pt x="604" y="139"/>
                  </a:lnTo>
                  <a:lnTo>
                    <a:pt x="588" y="12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7" name="Freeform 94">
              <a:extLst>
                <a:ext uri="{FF2B5EF4-FFF2-40B4-BE49-F238E27FC236}">
                  <a16:creationId xmlns:a16="http://schemas.microsoft.com/office/drawing/2014/main" id="{E8C27C5B-46E4-6EC5-C410-82F6CE2ED397}"/>
                </a:ext>
              </a:extLst>
            </p:cNvPr>
            <p:cNvSpPr>
              <a:spLocks/>
            </p:cNvSpPr>
            <p:nvPr/>
          </p:nvSpPr>
          <p:spPr bwMode="auto">
            <a:xfrm>
              <a:off x="3942130" y="2334844"/>
              <a:ext cx="309866" cy="486615"/>
            </a:xfrm>
            <a:custGeom>
              <a:avLst/>
              <a:gdLst>
                <a:gd name="T0" fmla="*/ 24 w 263"/>
                <a:gd name="T1" fmla="*/ 289 h 455"/>
                <a:gd name="T2" fmla="*/ 24 w 263"/>
                <a:gd name="T3" fmla="*/ 304 h 455"/>
                <a:gd name="T4" fmla="*/ 30 w 263"/>
                <a:gd name="T5" fmla="*/ 319 h 455"/>
                <a:gd name="T6" fmla="*/ 35 w 263"/>
                <a:gd name="T7" fmla="*/ 332 h 455"/>
                <a:gd name="T8" fmla="*/ 37 w 263"/>
                <a:gd name="T9" fmla="*/ 355 h 455"/>
                <a:gd name="T10" fmla="*/ 30 w 263"/>
                <a:gd name="T11" fmla="*/ 370 h 455"/>
                <a:gd name="T12" fmla="*/ 20 w 263"/>
                <a:gd name="T13" fmla="*/ 391 h 455"/>
                <a:gd name="T14" fmla="*/ 7 w 263"/>
                <a:gd name="T15" fmla="*/ 404 h 455"/>
                <a:gd name="T16" fmla="*/ 7 w 263"/>
                <a:gd name="T17" fmla="*/ 411 h 455"/>
                <a:gd name="T18" fmla="*/ 4 w 263"/>
                <a:gd name="T19" fmla="*/ 426 h 455"/>
                <a:gd name="T20" fmla="*/ 0 w 263"/>
                <a:gd name="T21" fmla="*/ 447 h 455"/>
                <a:gd name="T22" fmla="*/ 13 w 263"/>
                <a:gd name="T23" fmla="*/ 455 h 455"/>
                <a:gd name="T24" fmla="*/ 13 w 263"/>
                <a:gd name="T25" fmla="*/ 441 h 455"/>
                <a:gd name="T26" fmla="*/ 34 w 263"/>
                <a:gd name="T27" fmla="*/ 439 h 455"/>
                <a:gd name="T28" fmla="*/ 43 w 263"/>
                <a:gd name="T29" fmla="*/ 445 h 455"/>
                <a:gd name="T30" fmla="*/ 49 w 263"/>
                <a:gd name="T31" fmla="*/ 438 h 455"/>
                <a:gd name="T32" fmla="*/ 77 w 263"/>
                <a:gd name="T33" fmla="*/ 441 h 455"/>
                <a:gd name="T34" fmla="*/ 88 w 263"/>
                <a:gd name="T35" fmla="*/ 441 h 455"/>
                <a:gd name="T36" fmla="*/ 92 w 263"/>
                <a:gd name="T37" fmla="*/ 432 h 455"/>
                <a:gd name="T38" fmla="*/ 105 w 263"/>
                <a:gd name="T39" fmla="*/ 423 h 455"/>
                <a:gd name="T40" fmla="*/ 116 w 263"/>
                <a:gd name="T41" fmla="*/ 432 h 455"/>
                <a:gd name="T42" fmla="*/ 126 w 263"/>
                <a:gd name="T43" fmla="*/ 430 h 455"/>
                <a:gd name="T44" fmla="*/ 129 w 263"/>
                <a:gd name="T45" fmla="*/ 415 h 455"/>
                <a:gd name="T46" fmla="*/ 143 w 263"/>
                <a:gd name="T47" fmla="*/ 404 h 455"/>
                <a:gd name="T48" fmla="*/ 146 w 263"/>
                <a:gd name="T49" fmla="*/ 400 h 455"/>
                <a:gd name="T50" fmla="*/ 160 w 263"/>
                <a:gd name="T51" fmla="*/ 413 h 455"/>
                <a:gd name="T52" fmla="*/ 178 w 263"/>
                <a:gd name="T53" fmla="*/ 411 h 455"/>
                <a:gd name="T54" fmla="*/ 180 w 263"/>
                <a:gd name="T55" fmla="*/ 396 h 455"/>
                <a:gd name="T56" fmla="*/ 191 w 263"/>
                <a:gd name="T57" fmla="*/ 383 h 455"/>
                <a:gd name="T58" fmla="*/ 201 w 263"/>
                <a:gd name="T59" fmla="*/ 364 h 455"/>
                <a:gd name="T60" fmla="*/ 212 w 263"/>
                <a:gd name="T61" fmla="*/ 353 h 455"/>
                <a:gd name="T62" fmla="*/ 212 w 263"/>
                <a:gd name="T63" fmla="*/ 338 h 455"/>
                <a:gd name="T64" fmla="*/ 218 w 263"/>
                <a:gd name="T65" fmla="*/ 330 h 455"/>
                <a:gd name="T66" fmla="*/ 233 w 263"/>
                <a:gd name="T67" fmla="*/ 332 h 455"/>
                <a:gd name="T68" fmla="*/ 261 w 263"/>
                <a:gd name="T69" fmla="*/ 317 h 455"/>
                <a:gd name="T70" fmla="*/ 255 w 263"/>
                <a:gd name="T71" fmla="*/ 304 h 455"/>
                <a:gd name="T72" fmla="*/ 254 w 263"/>
                <a:gd name="T73" fmla="*/ 289 h 455"/>
                <a:gd name="T74" fmla="*/ 237 w 263"/>
                <a:gd name="T75" fmla="*/ 105 h 455"/>
                <a:gd name="T76" fmla="*/ 216 w 263"/>
                <a:gd name="T77" fmla="*/ 0 h 455"/>
                <a:gd name="T78" fmla="*/ 66 w 263"/>
                <a:gd name="T79" fmla="*/ 16 h 455"/>
                <a:gd name="T80" fmla="*/ 47 w 263"/>
                <a:gd name="T81" fmla="*/ 28 h 455"/>
                <a:gd name="T82" fmla="*/ 26 w 263"/>
                <a:gd name="T83" fmla="*/ 37 h 455"/>
                <a:gd name="T84" fmla="*/ 7 w 263"/>
                <a:gd name="T85" fmla="*/ 28 h 455"/>
                <a:gd name="T86" fmla="*/ 32 w 263"/>
                <a:gd name="T87" fmla="*/ 28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 h="455">
                  <a:moveTo>
                    <a:pt x="32" y="282"/>
                  </a:moveTo>
                  <a:lnTo>
                    <a:pt x="24" y="289"/>
                  </a:lnTo>
                  <a:lnTo>
                    <a:pt x="28" y="297"/>
                  </a:lnTo>
                  <a:lnTo>
                    <a:pt x="24" y="304"/>
                  </a:lnTo>
                  <a:lnTo>
                    <a:pt x="24" y="312"/>
                  </a:lnTo>
                  <a:lnTo>
                    <a:pt x="30" y="319"/>
                  </a:lnTo>
                  <a:lnTo>
                    <a:pt x="35" y="327"/>
                  </a:lnTo>
                  <a:lnTo>
                    <a:pt x="35" y="332"/>
                  </a:lnTo>
                  <a:lnTo>
                    <a:pt x="39" y="347"/>
                  </a:lnTo>
                  <a:lnTo>
                    <a:pt x="37" y="355"/>
                  </a:lnTo>
                  <a:lnTo>
                    <a:pt x="35" y="355"/>
                  </a:lnTo>
                  <a:lnTo>
                    <a:pt x="30" y="370"/>
                  </a:lnTo>
                  <a:lnTo>
                    <a:pt x="28" y="376"/>
                  </a:lnTo>
                  <a:lnTo>
                    <a:pt x="20" y="391"/>
                  </a:lnTo>
                  <a:lnTo>
                    <a:pt x="15" y="398"/>
                  </a:lnTo>
                  <a:lnTo>
                    <a:pt x="7" y="404"/>
                  </a:lnTo>
                  <a:lnTo>
                    <a:pt x="7" y="411"/>
                  </a:lnTo>
                  <a:lnTo>
                    <a:pt x="7" y="411"/>
                  </a:lnTo>
                  <a:lnTo>
                    <a:pt x="5" y="426"/>
                  </a:lnTo>
                  <a:lnTo>
                    <a:pt x="4" y="426"/>
                  </a:lnTo>
                  <a:lnTo>
                    <a:pt x="4" y="439"/>
                  </a:lnTo>
                  <a:lnTo>
                    <a:pt x="0" y="447"/>
                  </a:lnTo>
                  <a:lnTo>
                    <a:pt x="5" y="455"/>
                  </a:lnTo>
                  <a:lnTo>
                    <a:pt x="13" y="455"/>
                  </a:lnTo>
                  <a:lnTo>
                    <a:pt x="17" y="449"/>
                  </a:lnTo>
                  <a:lnTo>
                    <a:pt x="13" y="441"/>
                  </a:lnTo>
                  <a:lnTo>
                    <a:pt x="28" y="443"/>
                  </a:lnTo>
                  <a:lnTo>
                    <a:pt x="34" y="439"/>
                  </a:lnTo>
                  <a:lnTo>
                    <a:pt x="35" y="447"/>
                  </a:lnTo>
                  <a:lnTo>
                    <a:pt x="43" y="445"/>
                  </a:lnTo>
                  <a:lnTo>
                    <a:pt x="39" y="438"/>
                  </a:lnTo>
                  <a:lnTo>
                    <a:pt x="49" y="438"/>
                  </a:lnTo>
                  <a:lnTo>
                    <a:pt x="56" y="434"/>
                  </a:lnTo>
                  <a:lnTo>
                    <a:pt x="77" y="441"/>
                  </a:lnTo>
                  <a:lnTo>
                    <a:pt x="84" y="447"/>
                  </a:lnTo>
                  <a:lnTo>
                    <a:pt x="88" y="441"/>
                  </a:lnTo>
                  <a:lnTo>
                    <a:pt x="88" y="438"/>
                  </a:lnTo>
                  <a:lnTo>
                    <a:pt x="92" y="432"/>
                  </a:lnTo>
                  <a:lnTo>
                    <a:pt x="99" y="428"/>
                  </a:lnTo>
                  <a:lnTo>
                    <a:pt x="105" y="423"/>
                  </a:lnTo>
                  <a:lnTo>
                    <a:pt x="111" y="430"/>
                  </a:lnTo>
                  <a:lnTo>
                    <a:pt x="116" y="432"/>
                  </a:lnTo>
                  <a:lnTo>
                    <a:pt x="124" y="436"/>
                  </a:lnTo>
                  <a:lnTo>
                    <a:pt x="126" y="430"/>
                  </a:lnTo>
                  <a:lnTo>
                    <a:pt x="131" y="423"/>
                  </a:lnTo>
                  <a:lnTo>
                    <a:pt x="129" y="415"/>
                  </a:lnTo>
                  <a:lnTo>
                    <a:pt x="135" y="409"/>
                  </a:lnTo>
                  <a:lnTo>
                    <a:pt x="143" y="404"/>
                  </a:lnTo>
                  <a:lnTo>
                    <a:pt x="139" y="398"/>
                  </a:lnTo>
                  <a:lnTo>
                    <a:pt x="146" y="400"/>
                  </a:lnTo>
                  <a:lnTo>
                    <a:pt x="152" y="411"/>
                  </a:lnTo>
                  <a:lnTo>
                    <a:pt x="160" y="413"/>
                  </a:lnTo>
                  <a:lnTo>
                    <a:pt x="173" y="415"/>
                  </a:lnTo>
                  <a:lnTo>
                    <a:pt x="178" y="411"/>
                  </a:lnTo>
                  <a:lnTo>
                    <a:pt x="180" y="404"/>
                  </a:lnTo>
                  <a:lnTo>
                    <a:pt x="180" y="396"/>
                  </a:lnTo>
                  <a:lnTo>
                    <a:pt x="184" y="383"/>
                  </a:lnTo>
                  <a:lnTo>
                    <a:pt x="191" y="383"/>
                  </a:lnTo>
                  <a:lnTo>
                    <a:pt x="199" y="377"/>
                  </a:lnTo>
                  <a:lnTo>
                    <a:pt x="201" y="364"/>
                  </a:lnTo>
                  <a:lnTo>
                    <a:pt x="208" y="361"/>
                  </a:lnTo>
                  <a:lnTo>
                    <a:pt x="212" y="353"/>
                  </a:lnTo>
                  <a:lnTo>
                    <a:pt x="216" y="345"/>
                  </a:lnTo>
                  <a:lnTo>
                    <a:pt x="212" y="338"/>
                  </a:lnTo>
                  <a:lnTo>
                    <a:pt x="212" y="330"/>
                  </a:lnTo>
                  <a:lnTo>
                    <a:pt x="218" y="330"/>
                  </a:lnTo>
                  <a:lnTo>
                    <a:pt x="225" y="327"/>
                  </a:lnTo>
                  <a:lnTo>
                    <a:pt x="233" y="332"/>
                  </a:lnTo>
                  <a:lnTo>
                    <a:pt x="246" y="321"/>
                  </a:lnTo>
                  <a:lnTo>
                    <a:pt x="261" y="317"/>
                  </a:lnTo>
                  <a:lnTo>
                    <a:pt x="263" y="312"/>
                  </a:lnTo>
                  <a:lnTo>
                    <a:pt x="255" y="304"/>
                  </a:lnTo>
                  <a:lnTo>
                    <a:pt x="257" y="297"/>
                  </a:lnTo>
                  <a:lnTo>
                    <a:pt x="254" y="289"/>
                  </a:lnTo>
                  <a:lnTo>
                    <a:pt x="257" y="285"/>
                  </a:lnTo>
                  <a:lnTo>
                    <a:pt x="237" y="105"/>
                  </a:lnTo>
                  <a:lnTo>
                    <a:pt x="223" y="5"/>
                  </a:lnTo>
                  <a:lnTo>
                    <a:pt x="216" y="0"/>
                  </a:lnTo>
                  <a:lnTo>
                    <a:pt x="103" y="13"/>
                  </a:lnTo>
                  <a:lnTo>
                    <a:pt x="66" y="16"/>
                  </a:lnTo>
                  <a:lnTo>
                    <a:pt x="62" y="16"/>
                  </a:lnTo>
                  <a:lnTo>
                    <a:pt x="47" y="28"/>
                  </a:lnTo>
                  <a:lnTo>
                    <a:pt x="34" y="35"/>
                  </a:lnTo>
                  <a:lnTo>
                    <a:pt x="26" y="37"/>
                  </a:lnTo>
                  <a:lnTo>
                    <a:pt x="17" y="35"/>
                  </a:lnTo>
                  <a:lnTo>
                    <a:pt x="7" y="28"/>
                  </a:lnTo>
                  <a:lnTo>
                    <a:pt x="7" y="32"/>
                  </a:lnTo>
                  <a:lnTo>
                    <a:pt x="32" y="28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8" name="Freeform 99">
              <a:extLst>
                <a:ext uri="{FF2B5EF4-FFF2-40B4-BE49-F238E27FC236}">
                  <a16:creationId xmlns:a16="http://schemas.microsoft.com/office/drawing/2014/main" id="{5FA033C7-C06B-292D-61C7-8C5876901166}"/>
                </a:ext>
              </a:extLst>
            </p:cNvPr>
            <p:cNvSpPr>
              <a:spLocks/>
            </p:cNvSpPr>
            <p:nvPr/>
          </p:nvSpPr>
          <p:spPr bwMode="auto">
            <a:xfrm>
              <a:off x="4856415" y="4234244"/>
              <a:ext cx="4713" cy="4278"/>
            </a:xfrm>
            <a:custGeom>
              <a:avLst/>
              <a:gdLst>
                <a:gd name="T0" fmla="*/ 4 w 4"/>
                <a:gd name="T1" fmla="*/ 4 h 4"/>
                <a:gd name="T2" fmla="*/ 0 w 4"/>
                <a:gd name="T3" fmla="*/ 0 h 4"/>
                <a:gd name="T4" fmla="*/ 4 w 4"/>
                <a:gd name="T5" fmla="*/ 4 h 4"/>
                <a:gd name="T6" fmla="*/ 4 w 4"/>
                <a:gd name="T7" fmla="*/ 4 h 4"/>
              </a:gdLst>
              <a:ahLst/>
              <a:cxnLst>
                <a:cxn ang="0">
                  <a:pos x="T0" y="T1"/>
                </a:cxn>
                <a:cxn ang="0">
                  <a:pos x="T2" y="T3"/>
                </a:cxn>
                <a:cxn ang="0">
                  <a:pos x="T4" y="T5"/>
                </a:cxn>
                <a:cxn ang="0">
                  <a:pos x="T6" y="T7"/>
                </a:cxn>
              </a:cxnLst>
              <a:rect l="0" t="0" r="r" b="b"/>
              <a:pathLst>
                <a:path w="4" h="4">
                  <a:moveTo>
                    <a:pt x="4" y="4"/>
                  </a:moveTo>
                  <a:lnTo>
                    <a:pt x="0" y="0"/>
                  </a:lnTo>
                  <a:lnTo>
                    <a:pt x="4" y="4"/>
                  </a:lnTo>
                  <a:lnTo>
                    <a:pt x="4"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9" name="Freeform 100">
              <a:extLst>
                <a:ext uri="{FF2B5EF4-FFF2-40B4-BE49-F238E27FC236}">
                  <a16:creationId xmlns:a16="http://schemas.microsoft.com/office/drawing/2014/main" id="{B9FF9D72-29D9-A9B9-9651-11D63E5030BD}"/>
                </a:ext>
              </a:extLst>
            </p:cNvPr>
            <p:cNvSpPr>
              <a:spLocks/>
            </p:cNvSpPr>
            <p:nvPr/>
          </p:nvSpPr>
          <p:spPr bwMode="auto">
            <a:xfrm>
              <a:off x="4856415" y="4234244"/>
              <a:ext cx="4713" cy="4278"/>
            </a:xfrm>
            <a:custGeom>
              <a:avLst/>
              <a:gdLst>
                <a:gd name="T0" fmla="*/ 4 w 4"/>
                <a:gd name="T1" fmla="*/ 4 h 4"/>
                <a:gd name="T2" fmla="*/ 0 w 4"/>
                <a:gd name="T3" fmla="*/ 0 h 4"/>
                <a:gd name="T4" fmla="*/ 4 w 4"/>
                <a:gd name="T5" fmla="*/ 4 h 4"/>
                <a:gd name="T6" fmla="*/ 4 w 4"/>
                <a:gd name="T7" fmla="*/ 4 h 4"/>
              </a:gdLst>
              <a:ahLst/>
              <a:cxnLst>
                <a:cxn ang="0">
                  <a:pos x="T0" y="T1"/>
                </a:cxn>
                <a:cxn ang="0">
                  <a:pos x="T2" y="T3"/>
                </a:cxn>
                <a:cxn ang="0">
                  <a:pos x="T4" y="T5"/>
                </a:cxn>
                <a:cxn ang="0">
                  <a:pos x="T6" y="T7"/>
                </a:cxn>
              </a:cxnLst>
              <a:rect l="0" t="0" r="r" b="b"/>
              <a:pathLst>
                <a:path w="4" h="4">
                  <a:moveTo>
                    <a:pt x="4" y="4"/>
                  </a:moveTo>
                  <a:lnTo>
                    <a:pt x="0" y="0"/>
                  </a:lnTo>
                  <a:lnTo>
                    <a:pt x="4" y="4"/>
                  </a:lnTo>
                  <a:lnTo>
                    <a:pt x="4"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0" name="Freeform 101">
              <a:extLst>
                <a:ext uri="{FF2B5EF4-FFF2-40B4-BE49-F238E27FC236}">
                  <a16:creationId xmlns:a16="http://schemas.microsoft.com/office/drawing/2014/main" id="{63409343-CAE5-4BA0-5F68-A8BF50A41643}"/>
                </a:ext>
              </a:extLst>
            </p:cNvPr>
            <p:cNvSpPr>
              <a:spLocks/>
            </p:cNvSpPr>
            <p:nvPr/>
          </p:nvSpPr>
          <p:spPr bwMode="auto">
            <a:xfrm>
              <a:off x="4941245" y="4197881"/>
              <a:ext cx="5890" cy="4278"/>
            </a:xfrm>
            <a:custGeom>
              <a:avLst/>
              <a:gdLst>
                <a:gd name="T0" fmla="*/ 5 w 5"/>
                <a:gd name="T1" fmla="*/ 0 h 4"/>
                <a:gd name="T2" fmla="*/ 0 w 5"/>
                <a:gd name="T3" fmla="*/ 4 h 4"/>
                <a:gd name="T4" fmla="*/ 5 w 5"/>
                <a:gd name="T5" fmla="*/ 2 h 4"/>
                <a:gd name="T6" fmla="*/ 5 w 5"/>
                <a:gd name="T7" fmla="*/ 0 h 4"/>
              </a:gdLst>
              <a:ahLst/>
              <a:cxnLst>
                <a:cxn ang="0">
                  <a:pos x="T0" y="T1"/>
                </a:cxn>
                <a:cxn ang="0">
                  <a:pos x="T2" y="T3"/>
                </a:cxn>
                <a:cxn ang="0">
                  <a:pos x="T4" y="T5"/>
                </a:cxn>
                <a:cxn ang="0">
                  <a:pos x="T6" y="T7"/>
                </a:cxn>
              </a:cxnLst>
              <a:rect l="0" t="0" r="r" b="b"/>
              <a:pathLst>
                <a:path w="5" h="4">
                  <a:moveTo>
                    <a:pt x="5" y="0"/>
                  </a:moveTo>
                  <a:lnTo>
                    <a:pt x="0" y="4"/>
                  </a:lnTo>
                  <a:lnTo>
                    <a:pt x="5" y="2"/>
                  </a:lnTo>
                  <a:lnTo>
                    <a:pt x="5"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1" name="Freeform 102">
              <a:extLst>
                <a:ext uri="{FF2B5EF4-FFF2-40B4-BE49-F238E27FC236}">
                  <a16:creationId xmlns:a16="http://schemas.microsoft.com/office/drawing/2014/main" id="{92E058FB-CCC0-97E7-FDA5-9C569D22F7A3}"/>
                </a:ext>
              </a:extLst>
            </p:cNvPr>
            <p:cNvSpPr>
              <a:spLocks/>
            </p:cNvSpPr>
            <p:nvPr/>
          </p:nvSpPr>
          <p:spPr bwMode="auto">
            <a:xfrm>
              <a:off x="4941245" y="4197881"/>
              <a:ext cx="5890" cy="4278"/>
            </a:xfrm>
            <a:custGeom>
              <a:avLst/>
              <a:gdLst>
                <a:gd name="T0" fmla="*/ 5 w 5"/>
                <a:gd name="T1" fmla="*/ 0 h 4"/>
                <a:gd name="T2" fmla="*/ 0 w 5"/>
                <a:gd name="T3" fmla="*/ 4 h 4"/>
                <a:gd name="T4" fmla="*/ 5 w 5"/>
                <a:gd name="T5" fmla="*/ 2 h 4"/>
                <a:gd name="T6" fmla="*/ 5 w 5"/>
                <a:gd name="T7" fmla="*/ 0 h 4"/>
              </a:gdLst>
              <a:ahLst/>
              <a:cxnLst>
                <a:cxn ang="0">
                  <a:pos x="T0" y="T1"/>
                </a:cxn>
                <a:cxn ang="0">
                  <a:pos x="T2" y="T3"/>
                </a:cxn>
                <a:cxn ang="0">
                  <a:pos x="T4" y="T5"/>
                </a:cxn>
                <a:cxn ang="0">
                  <a:pos x="T6" y="T7"/>
                </a:cxn>
              </a:cxnLst>
              <a:rect l="0" t="0" r="r" b="b"/>
              <a:pathLst>
                <a:path w="5" h="4">
                  <a:moveTo>
                    <a:pt x="5" y="0"/>
                  </a:moveTo>
                  <a:lnTo>
                    <a:pt x="0" y="4"/>
                  </a:lnTo>
                  <a:lnTo>
                    <a:pt x="5" y="2"/>
                  </a:lnTo>
                  <a:lnTo>
                    <a:pt x="5"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2" name="Freeform 103">
              <a:extLst>
                <a:ext uri="{FF2B5EF4-FFF2-40B4-BE49-F238E27FC236}">
                  <a16:creationId xmlns:a16="http://schemas.microsoft.com/office/drawing/2014/main" id="{DD8BE6D2-075C-2522-4772-E206F9951B85}"/>
                </a:ext>
              </a:extLst>
            </p:cNvPr>
            <p:cNvSpPr>
              <a:spLocks/>
            </p:cNvSpPr>
            <p:nvPr/>
          </p:nvSpPr>
          <p:spPr bwMode="auto">
            <a:xfrm>
              <a:off x="4825782" y="4252424"/>
              <a:ext cx="8248" cy="4278"/>
            </a:xfrm>
            <a:custGeom>
              <a:avLst/>
              <a:gdLst>
                <a:gd name="T0" fmla="*/ 0 w 7"/>
                <a:gd name="T1" fmla="*/ 4 h 4"/>
                <a:gd name="T2" fmla="*/ 7 w 7"/>
                <a:gd name="T3" fmla="*/ 0 h 4"/>
                <a:gd name="T4" fmla="*/ 0 w 7"/>
                <a:gd name="T5" fmla="*/ 2 h 4"/>
                <a:gd name="T6" fmla="*/ 0 w 7"/>
                <a:gd name="T7" fmla="*/ 4 h 4"/>
              </a:gdLst>
              <a:ahLst/>
              <a:cxnLst>
                <a:cxn ang="0">
                  <a:pos x="T0" y="T1"/>
                </a:cxn>
                <a:cxn ang="0">
                  <a:pos x="T2" y="T3"/>
                </a:cxn>
                <a:cxn ang="0">
                  <a:pos x="T4" y="T5"/>
                </a:cxn>
                <a:cxn ang="0">
                  <a:pos x="T6" y="T7"/>
                </a:cxn>
              </a:cxnLst>
              <a:rect l="0" t="0" r="r" b="b"/>
              <a:pathLst>
                <a:path w="7" h="4">
                  <a:moveTo>
                    <a:pt x="0" y="4"/>
                  </a:moveTo>
                  <a:lnTo>
                    <a:pt x="7" y="0"/>
                  </a:lnTo>
                  <a:lnTo>
                    <a:pt x="0" y="2"/>
                  </a:lnTo>
                  <a:lnTo>
                    <a:pt x="0"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3" name="Freeform 104">
              <a:extLst>
                <a:ext uri="{FF2B5EF4-FFF2-40B4-BE49-F238E27FC236}">
                  <a16:creationId xmlns:a16="http://schemas.microsoft.com/office/drawing/2014/main" id="{34BEACE4-B0B8-F09F-9A42-AC3EEA5DDEE2}"/>
                </a:ext>
              </a:extLst>
            </p:cNvPr>
            <p:cNvSpPr>
              <a:spLocks/>
            </p:cNvSpPr>
            <p:nvPr/>
          </p:nvSpPr>
          <p:spPr bwMode="auto">
            <a:xfrm>
              <a:off x="4825782" y="4252424"/>
              <a:ext cx="8248" cy="4278"/>
            </a:xfrm>
            <a:custGeom>
              <a:avLst/>
              <a:gdLst>
                <a:gd name="T0" fmla="*/ 0 w 7"/>
                <a:gd name="T1" fmla="*/ 4 h 4"/>
                <a:gd name="T2" fmla="*/ 7 w 7"/>
                <a:gd name="T3" fmla="*/ 0 h 4"/>
                <a:gd name="T4" fmla="*/ 0 w 7"/>
                <a:gd name="T5" fmla="*/ 2 h 4"/>
                <a:gd name="T6" fmla="*/ 0 w 7"/>
                <a:gd name="T7" fmla="*/ 4 h 4"/>
              </a:gdLst>
              <a:ahLst/>
              <a:cxnLst>
                <a:cxn ang="0">
                  <a:pos x="T0" y="T1"/>
                </a:cxn>
                <a:cxn ang="0">
                  <a:pos x="T2" y="T3"/>
                </a:cxn>
                <a:cxn ang="0">
                  <a:pos x="T4" y="T5"/>
                </a:cxn>
                <a:cxn ang="0">
                  <a:pos x="T6" y="T7"/>
                </a:cxn>
              </a:cxnLst>
              <a:rect l="0" t="0" r="r" b="b"/>
              <a:pathLst>
                <a:path w="7" h="4">
                  <a:moveTo>
                    <a:pt x="0" y="4"/>
                  </a:moveTo>
                  <a:lnTo>
                    <a:pt x="7" y="0"/>
                  </a:lnTo>
                  <a:lnTo>
                    <a:pt x="0" y="2"/>
                  </a:lnTo>
                  <a:lnTo>
                    <a:pt x="0"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4" name="Freeform 105">
              <a:extLst>
                <a:ext uri="{FF2B5EF4-FFF2-40B4-BE49-F238E27FC236}">
                  <a16:creationId xmlns:a16="http://schemas.microsoft.com/office/drawing/2014/main" id="{78493E23-030B-590A-43C9-9F41A41CFDB5}"/>
                </a:ext>
              </a:extLst>
            </p:cNvPr>
            <p:cNvSpPr>
              <a:spLocks/>
            </p:cNvSpPr>
            <p:nvPr/>
          </p:nvSpPr>
          <p:spPr bwMode="auto">
            <a:xfrm>
              <a:off x="4868197" y="4226756"/>
              <a:ext cx="10604" cy="9625"/>
            </a:xfrm>
            <a:custGeom>
              <a:avLst/>
              <a:gdLst>
                <a:gd name="T0" fmla="*/ 5 w 9"/>
                <a:gd name="T1" fmla="*/ 3 h 9"/>
                <a:gd name="T2" fmla="*/ 0 w 9"/>
                <a:gd name="T3" fmla="*/ 0 h 9"/>
                <a:gd name="T4" fmla="*/ 5 w 9"/>
                <a:gd name="T5" fmla="*/ 9 h 9"/>
                <a:gd name="T6" fmla="*/ 9 w 9"/>
                <a:gd name="T7" fmla="*/ 9 h 9"/>
                <a:gd name="T8" fmla="*/ 5 w 9"/>
                <a:gd name="T9" fmla="*/ 3 h 9"/>
              </a:gdLst>
              <a:ahLst/>
              <a:cxnLst>
                <a:cxn ang="0">
                  <a:pos x="T0" y="T1"/>
                </a:cxn>
                <a:cxn ang="0">
                  <a:pos x="T2" y="T3"/>
                </a:cxn>
                <a:cxn ang="0">
                  <a:pos x="T4" y="T5"/>
                </a:cxn>
                <a:cxn ang="0">
                  <a:pos x="T6" y="T7"/>
                </a:cxn>
                <a:cxn ang="0">
                  <a:pos x="T8" y="T9"/>
                </a:cxn>
              </a:cxnLst>
              <a:rect l="0" t="0" r="r" b="b"/>
              <a:pathLst>
                <a:path w="9" h="9">
                  <a:moveTo>
                    <a:pt x="5" y="3"/>
                  </a:moveTo>
                  <a:lnTo>
                    <a:pt x="0" y="0"/>
                  </a:lnTo>
                  <a:lnTo>
                    <a:pt x="5" y="9"/>
                  </a:lnTo>
                  <a:lnTo>
                    <a:pt x="9" y="9"/>
                  </a:lnTo>
                  <a:lnTo>
                    <a:pt x="5" y="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5" name="Freeform 106">
              <a:extLst>
                <a:ext uri="{FF2B5EF4-FFF2-40B4-BE49-F238E27FC236}">
                  <a16:creationId xmlns:a16="http://schemas.microsoft.com/office/drawing/2014/main" id="{EC5CBFF9-EF14-55F0-1218-4806BD4105A8}"/>
                </a:ext>
              </a:extLst>
            </p:cNvPr>
            <p:cNvSpPr>
              <a:spLocks/>
            </p:cNvSpPr>
            <p:nvPr/>
          </p:nvSpPr>
          <p:spPr bwMode="auto">
            <a:xfrm>
              <a:off x="4868197" y="4226756"/>
              <a:ext cx="10604" cy="9625"/>
            </a:xfrm>
            <a:custGeom>
              <a:avLst/>
              <a:gdLst>
                <a:gd name="T0" fmla="*/ 5 w 9"/>
                <a:gd name="T1" fmla="*/ 3 h 9"/>
                <a:gd name="T2" fmla="*/ 0 w 9"/>
                <a:gd name="T3" fmla="*/ 0 h 9"/>
                <a:gd name="T4" fmla="*/ 5 w 9"/>
                <a:gd name="T5" fmla="*/ 9 h 9"/>
                <a:gd name="T6" fmla="*/ 9 w 9"/>
                <a:gd name="T7" fmla="*/ 9 h 9"/>
                <a:gd name="T8" fmla="*/ 5 w 9"/>
                <a:gd name="T9" fmla="*/ 3 h 9"/>
              </a:gdLst>
              <a:ahLst/>
              <a:cxnLst>
                <a:cxn ang="0">
                  <a:pos x="T0" y="T1"/>
                </a:cxn>
                <a:cxn ang="0">
                  <a:pos x="T2" y="T3"/>
                </a:cxn>
                <a:cxn ang="0">
                  <a:pos x="T4" y="T5"/>
                </a:cxn>
                <a:cxn ang="0">
                  <a:pos x="T6" y="T7"/>
                </a:cxn>
                <a:cxn ang="0">
                  <a:pos x="T8" y="T9"/>
                </a:cxn>
              </a:cxnLst>
              <a:rect l="0" t="0" r="r" b="b"/>
              <a:pathLst>
                <a:path w="9" h="9">
                  <a:moveTo>
                    <a:pt x="5" y="3"/>
                  </a:moveTo>
                  <a:lnTo>
                    <a:pt x="0" y="0"/>
                  </a:lnTo>
                  <a:lnTo>
                    <a:pt x="5" y="9"/>
                  </a:lnTo>
                  <a:lnTo>
                    <a:pt x="9" y="9"/>
                  </a:lnTo>
                  <a:lnTo>
                    <a:pt x="5" y="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6" name="Freeform 107">
              <a:extLst>
                <a:ext uri="{FF2B5EF4-FFF2-40B4-BE49-F238E27FC236}">
                  <a16:creationId xmlns:a16="http://schemas.microsoft.com/office/drawing/2014/main" id="{341DAB88-766B-FDDE-932D-2AA4880C1EB5}"/>
                </a:ext>
              </a:extLst>
            </p:cNvPr>
            <p:cNvSpPr>
              <a:spLocks/>
            </p:cNvSpPr>
            <p:nvPr/>
          </p:nvSpPr>
          <p:spPr bwMode="auto">
            <a:xfrm>
              <a:off x="4075267" y="3548705"/>
              <a:ext cx="916641" cy="630994"/>
            </a:xfrm>
            <a:custGeom>
              <a:avLst/>
              <a:gdLst>
                <a:gd name="T0" fmla="*/ 516 w 778"/>
                <a:gd name="T1" fmla="*/ 6 h 590"/>
                <a:gd name="T2" fmla="*/ 516 w 778"/>
                <a:gd name="T3" fmla="*/ 32 h 590"/>
                <a:gd name="T4" fmla="*/ 490 w 778"/>
                <a:gd name="T5" fmla="*/ 32 h 590"/>
                <a:gd name="T6" fmla="*/ 94 w 778"/>
                <a:gd name="T7" fmla="*/ 38 h 590"/>
                <a:gd name="T8" fmla="*/ 16 w 778"/>
                <a:gd name="T9" fmla="*/ 77 h 590"/>
                <a:gd name="T10" fmla="*/ 30 w 778"/>
                <a:gd name="T11" fmla="*/ 103 h 590"/>
                <a:gd name="T12" fmla="*/ 31 w 778"/>
                <a:gd name="T13" fmla="*/ 118 h 590"/>
                <a:gd name="T14" fmla="*/ 47 w 778"/>
                <a:gd name="T15" fmla="*/ 94 h 590"/>
                <a:gd name="T16" fmla="*/ 62 w 778"/>
                <a:gd name="T17" fmla="*/ 92 h 590"/>
                <a:gd name="T18" fmla="*/ 58 w 778"/>
                <a:gd name="T19" fmla="*/ 109 h 590"/>
                <a:gd name="T20" fmla="*/ 116 w 778"/>
                <a:gd name="T21" fmla="*/ 94 h 590"/>
                <a:gd name="T22" fmla="*/ 139 w 778"/>
                <a:gd name="T23" fmla="*/ 98 h 590"/>
                <a:gd name="T24" fmla="*/ 116 w 778"/>
                <a:gd name="T25" fmla="*/ 102 h 590"/>
                <a:gd name="T26" fmla="*/ 180 w 778"/>
                <a:gd name="T27" fmla="*/ 115 h 590"/>
                <a:gd name="T28" fmla="*/ 195 w 778"/>
                <a:gd name="T29" fmla="*/ 100 h 590"/>
                <a:gd name="T30" fmla="*/ 203 w 778"/>
                <a:gd name="T31" fmla="*/ 120 h 590"/>
                <a:gd name="T32" fmla="*/ 188 w 778"/>
                <a:gd name="T33" fmla="*/ 120 h 590"/>
                <a:gd name="T34" fmla="*/ 208 w 778"/>
                <a:gd name="T35" fmla="*/ 137 h 590"/>
                <a:gd name="T36" fmla="*/ 221 w 778"/>
                <a:gd name="T37" fmla="*/ 162 h 590"/>
                <a:gd name="T38" fmla="*/ 225 w 778"/>
                <a:gd name="T39" fmla="*/ 165 h 590"/>
                <a:gd name="T40" fmla="*/ 257 w 778"/>
                <a:gd name="T41" fmla="*/ 154 h 590"/>
                <a:gd name="T42" fmla="*/ 300 w 778"/>
                <a:gd name="T43" fmla="*/ 132 h 590"/>
                <a:gd name="T44" fmla="*/ 312 w 778"/>
                <a:gd name="T45" fmla="*/ 124 h 590"/>
                <a:gd name="T46" fmla="*/ 338 w 778"/>
                <a:gd name="T47" fmla="*/ 105 h 590"/>
                <a:gd name="T48" fmla="*/ 389 w 778"/>
                <a:gd name="T49" fmla="*/ 137 h 590"/>
                <a:gd name="T50" fmla="*/ 432 w 778"/>
                <a:gd name="T51" fmla="*/ 179 h 590"/>
                <a:gd name="T52" fmla="*/ 475 w 778"/>
                <a:gd name="T53" fmla="*/ 199 h 590"/>
                <a:gd name="T54" fmla="*/ 488 w 778"/>
                <a:gd name="T55" fmla="*/ 226 h 590"/>
                <a:gd name="T56" fmla="*/ 486 w 778"/>
                <a:gd name="T57" fmla="*/ 303 h 590"/>
                <a:gd name="T58" fmla="*/ 488 w 778"/>
                <a:gd name="T59" fmla="*/ 331 h 590"/>
                <a:gd name="T60" fmla="*/ 503 w 778"/>
                <a:gd name="T61" fmla="*/ 322 h 590"/>
                <a:gd name="T62" fmla="*/ 511 w 778"/>
                <a:gd name="T63" fmla="*/ 314 h 590"/>
                <a:gd name="T64" fmla="*/ 515 w 778"/>
                <a:gd name="T65" fmla="*/ 348 h 590"/>
                <a:gd name="T66" fmla="*/ 503 w 778"/>
                <a:gd name="T67" fmla="*/ 367 h 590"/>
                <a:gd name="T68" fmla="*/ 539 w 778"/>
                <a:gd name="T69" fmla="*/ 416 h 590"/>
                <a:gd name="T70" fmla="*/ 563 w 778"/>
                <a:gd name="T71" fmla="*/ 423 h 590"/>
                <a:gd name="T72" fmla="*/ 577 w 778"/>
                <a:gd name="T73" fmla="*/ 410 h 590"/>
                <a:gd name="T74" fmla="*/ 577 w 778"/>
                <a:gd name="T75" fmla="*/ 444 h 590"/>
                <a:gd name="T76" fmla="*/ 594 w 778"/>
                <a:gd name="T77" fmla="*/ 440 h 590"/>
                <a:gd name="T78" fmla="*/ 590 w 778"/>
                <a:gd name="T79" fmla="*/ 461 h 590"/>
                <a:gd name="T80" fmla="*/ 627 w 778"/>
                <a:gd name="T81" fmla="*/ 509 h 590"/>
                <a:gd name="T82" fmla="*/ 644 w 778"/>
                <a:gd name="T83" fmla="*/ 515 h 590"/>
                <a:gd name="T84" fmla="*/ 678 w 778"/>
                <a:gd name="T85" fmla="*/ 551 h 590"/>
                <a:gd name="T86" fmla="*/ 706 w 778"/>
                <a:gd name="T87" fmla="*/ 579 h 590"/>
                <a:gd name="T88" fmla="*/ 695 w 778"/>
                <a:gd name="T89" fmla="*/ 590 h 590"/>
                <a:gd name="T90" fmla="*/ 738 w 778"/>
                <a:gd name="T91" fmla="*/ 577 h 590"/>
                <a:gd name="T92" fmla="*/ 763 w 778"/>
                <a:gd name="T93" fmla="*/ 572 h 590"/>
                <a:gd name="T94" fmla="*/ 765 w 778"/>
                <a:gd name="T95" fmla="*/ 534 h 590"/>
                <a:gd name="T96" fmla="*/ 772 w 778"/>
                <a:gd name="T97" fmla="*/ 500 h 590"/>
                <a:gd name="T98" fmla="*/ 774 w 778"/>
                <a:gd name="T99" fmla="*/ 470 h 590"/>
                <a:gd name="T100" fmla="*/ 759 w 778"/>
                <a:gd name="T101" fmla="*/ 384 h 590"/>
                <a:gd name="T102" fmla="*/ 740 w 778"/>
                <a:gd name="T103" fmla="*/ 355 h 590"/>
                <a:gd name="T104" fmla="*/ 673 w 778"/>
                <a:gd name="T105" fmla="*/ 241 h 590"/>
                <a:gd name="T106" fmla="*/ 665 w 778"/>
                <a:gd name="T107" fmla="*/ 205 h 590"/>
                <a:gd name="T108" fmla="*/ 686 w 778"/>
                <a:gd name="T109" fmla="*/ 228 h 590"/>
                <a:gd name="T110" fmla="*/ 695 w 778"/>
                <a:gd name="T111" fmla="*/ 271 h 590"/>
                <a:gd name="T112" fmla="*/ 688 w 778"/>
                <a:gd name="T113" fmla="*/ 224 h 590"/>
                <a:gd name="T114" fmla="*/ 599 w 778"/>
                <a:gd name="T115" fmla="*/ 98 h 590"/>
                <a:gd name="T116" fmla="*/ 573 w 778"/>
                <a:gd name="T117" fmla="*/ 32 h 590"/>
                <a:gd name="T118" fmla="*/ 560 w 778"/>
                <a:gd name="T119" fmla="*/ 6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78" h="590">
                  <a:moveTo>
                    <a:pt x="554" y="8"/>
                  </a:moveTo>
                  <a:lnTo>
                    <a:pt x="547" y="6"/>
                  </a:lnTo>
                  <a:lnTo>
                    <a:pt x="530" y="2"/>
                  </a:lnTo>
                  <a:lnTo>
                    <a:pt x="522" y="0"/>
                  </a:lnTo>
                  <a:lnTo>
                    <a:pt x="516" y="6"/>
                  </a:lnTo>
                  <a:lnTo>
                    <a:pt x="513" y="6"/>
                  </a:lnTo>
                  <a:lnTo>
                    <a:pt x="511" y="13"/>
                  </a:lnTo>
                  <a:lnTo>
                    <a:pt x="513" y="19"/>
                  </a:lnTo>
                  <a:lnTo>
                    <a:pt x="516" y="26"/>
                  </a:lnTo>
                  <a:lnTo>
                    <a:pt x="516" y="32"/>
                  </a:lnTo>
                  <a:lnTo>
                    <a:pt x="516" y="47"/>
                  </a:lnTo>
                  <a:lnTo>
                    <a:pt x="511" y="51"/>
                  </a:lnTo>
                  <a:lnTo>
                    <a:pt x="503" y="51"/>
                  </a:lnTo>
                  <a:lnTo>
                    <a:pt x="498" y="38"/>
                  </a:lnTo>
                  <a:lnTo>
                    <a:pt x="490" y="32"/>
                  </a:lnTo>
                  <a:lnTo>
                    <a:pt x="255" y="49"/>
                  </a:lnTo>
                  <a:lnTo>
                    <a:pt x="250" y="43"/>
                  </a:lnTo>
                  <a:lnTo>
                    <a:pt x="248" y="36"/>
                  </a:lnTo>
                  <a:lnTo>
                    <a:pt x="238" y="21"/>
                  </a:lnTo>
                  <a:lnTo>
                    <a:pt x="94" y="38"/>
                  </a:lnTo>
                  <a:lnTo>
                    <a:pt x="9" y="47"/>
                  </a:lnTo>
                  <a:lnTo>
                    <a:pt x="1" y="53"/>
                  </a:lnTo>
                  <a:lnTo>
                    <a:pt x="0" y="60"/>
                  </a:lnTo>
                  <a:lnTo>
                    <a:pt x="11" y="75"/>
                  </a:lnTo>
                  <a:lnTo>
                    <a:pt x="16" y="77"/>
                  </a:lnTo>
                  <a:lnTo>
                    <a:pt x="24" y="85"/>
                  </a:lnTo>
                  <a:lnTo>
                    <a:pt x="20" y="94"/>
                  </a:lnTo>
                  <a:lnTo>
                    <a:pt x="22" y="98"/>
                  </a:lnTo>
                  <a:lnTo>
                    <a:pt x="24" y="102"/>
                  </a:lnTo>
                  <a:lnTo>
                    <a:pt x="30" y="103"/>
                  </a:lnTo>
                  <a:lnTo>
                    <a:pt x="30" y="107"/>
                  </a:lnTo>
                  <a:lnTo>
                    <a:pt x="24" y="113"/>
                  </a:lnTo>
                  <a:lnTo>
                    <a:pt x="20" y="120"/>
                  </a:lnTo>
                  <a:lnTo>
                    <a:pt x="24" y="120"/>
                  </a:lnTo>
                  <a:lnTo>
                    <a:pt x="31" y="118"/>
                  </a:lnTo>
                  <a:lnTo>
                    <a:pt x="39" y="115"/>
                  </a:lnTo>
                  <a:lnTo>
                    <a:pt x="45" y="105"/>
                  </a:lnTo>
                  <a:lnTo>
                    <a:pt x="48" y="98"/>
                  </a:lnTo>
                  <a:lnTo>
                    <a:pt x="47" y="96"/>
                  </a:lnTo>
                  <a:lnTo>
                    <a:pt x="47" y="94"/>
                  </a:lnTo>
                  <a:lnTo>
                    <a:pt x="50" y="90"/>
                  </a:lnTo>
                  <a:lnTo>
                    <a:pt x="52" y="100"/>
                  </a:lnTo>
                  <a:lnTo>
                    <a:pt x="58" y="94"/>
                  </a:lnTo>
                  <a:lnTo>
                    <a:pt x="60" y="85"/>
                  </a:lnTo>
                  <a:lnTo>
                    <a:pt x="62" y="92"/>
                  </a:lnTo>
                  <a:lnTo>
                    <a:pt x="69" y="98"/>
                  </a:lnTo>
                  <a:lnTo>
                    <a:pt x="63" y="105"/>
                  </a:lnTo>
                  <a:lnTo>
                    <a:pt x="52" y="107"/>
                  </a:lnTo>
                  <a:lnTo>
                    <a:pt x="50" y="109"/>
                  </a:lnTo>
                  <a:lnTo>
                    <a:pt x="58" y="109"/>
                  </a:lnTo>
                  <a:lnTo>
                    <a:pt x="78" y="103"/>
                  </a:lnTo>
                  <a:lnTo>
                    <a:pt x="97" y="102"/>
                  </a:lnTo>
                  <a:lnTo>
                    <a:pt x="99" y="100"/>
                  </a:lnTo>
                  <a:lnTo>
                    <a:pt x="114" y="88"/>
                  </a:lnTo>
                  <a:lnTo>
                    <a:pt x="116" y="94"/>
                  </a:lnTo>
                  <a:lnTo>
                    <a:pt x="122" y="90"/>
                  </a:lnTo>
                  <a:lnTo>
                    <a:pt x="129" y="88"/>
                  </a:lnTo>
                  <a:lnTo>
                    <a:pt x="142" y="94"/>
                  </a:lnTo>
                  <a:lnTo>
                    <a:pt x="144" y="100"/>
                  </a:lnTo>
                  <a:lnTo>
                    <a:pt x="139" y="98"/>
                  </a:lnTo>
                  <a:lnTo>
                    <a:pt x="131" y="96"/>
                  </a:lnTo>
                  <a:lnTo>
                    <a:pt x="125" y="96"/>
                  </a:lnTo>
                  <a:lnTo>
                    <a:pt x="124" y="100"/>
                  </a:lnTo>
                  <a:lnTo>
                    <a:pt x="110" y="100"/>
                  </a:lnTo>
                  <a:lnTo>
                    <a:pt x="116" y="102"/>
                  </a:lnTo>
                  <a:lnTo>
                    <a:pt x="124" y="102"/>
                  </a:lnTo>
                  <a:lnTo>
                    <a:pt x="152" y="107"/>
                  </a:lnTo>
                  <a:lnTo>
                    <a:pt x="169" y="113"/>
                  </a:lnTo>
                  <a:lnTo>
                    <a:pt x="182" y="122"/>
                  </a:lnTo>
                  <a:lnTo>
                    <a:pt x="180" y="115"/>
                  </a:lnTo>
                  <a:lnTo>
                    <a:pt x="174" y="111"/>
                  </a:lnTo>
                  <a:lnTo>
                    <a:pt x="171" y="105"/>
                  </a:lnTo>
                  <a:lnTo>
                    <a:pt x="178" y="105"/>
                  </a:lnTo>
                  <a:lnTo>
                    <a:pt x="184" y="107"/>
                  </a:lnTo>
                  <a:lnTo>
                    <a:pt x="195" y="100"/>
                  </a:lnTo>
                  <a:lnTo>
                    <a:pt x="193" y="107"/>
                  </a:lnTo>
                  <a:lnTo>
                    <a:pt x="188" y="109"/>
                  </a:lnTo>
                  <a:lnTo>
                    <a:pt x="186" y="115"/>
                  </a:lnTo>
                  <a:lnTo>
                    <a:pt x="195" y="120"/>
                  </a:lnTo>
                  <a:lnTo>
                    <a:pt x="203" y="120"/>
                  </a:lnTo>
                  <a:lnTo>
                    <a:pt x="206" y="128"/>
                  </a:lnTo>
                  <a:lnTo>
                    <a:pt x="214" y="126"/>
                  </a:lnTo>
                  <a:lnTo>
                    <a:pt x="210" y="132"/>
                  </a:lnTo>
                  <a:lnTo>
                    <a:pt x="203" y="126"/>
                  </a:lnTo>
                  <a:lnTo>
                    <a:pt x="188" y="120"/>
                  </a:lnTo>
                  <a:lnTo>
                    <a:pt x="195" y="128"/>
                  </a:lnTo>
                  <a:lnTo>
                    <a:pt x="201" y="132"/>
                  </a:lnTo>
                  <a:lnTo>
                    <a:pt x="204" y="134"/>
                  </a:lnTo>
                  <a:lnTo>
                    <a:pt x="201" y="134"/>
                  </a:lnTo>
                  <a:lnTo>
                    <a:pt x="208" y="137"/>
                  </a:lnTo>
                  <a:lnTo>
                    <a:pt x="216" y="139"/>
                  </a:lnTo>
                  <a:lnTo>
                    <a:pt x="221" y="147"/>
                  </a:lnTo>
                  <a:lnTo>
                    <a:pt x="225" y="154"/>
                  </a:lnTo>
                  <a:lnTo>
                    <a:pt x="227" y="160"/>
                  </a:lnTo>
                  <a:lnTo>
                    <a:pt x="221" y="162"/>
                  </a:lnTo>
                  <a:lnTo>
                    <a:pt x="218" y="154"/>
                  </a:lnTo>
                  <a:lnTo>
                    <a:pt x="218" y="149"/>
                  </a:lnTo>
                  <a:lnTo>
                    <a:pt x="216" y="156"/>
                  </a:lnTo>
                  <a:lnTo>
                    <a:pt x="219" y="162"/>
                  </a:lnTo>
                  <a:lnTo>
                    <a:pt x="225" y="165"/>
                  </a:lnTo>
                  <a:lnTo>
                    <a:pt x="233" y="164"/>
                  </a:lnTo>
                  <a:lnTo>
                    <a:pt x="236" y="162"/>
                  </a:lnTo>
                  <a:lnTo>
                    <a:pt x="250" y="158"/>
                  </a:lnTo>
                  <a:lnTo>
                    <a:pt x="257" y="158"/>
                  </a:lnTo>
                  <a:lnTo>
                    <a:pt x="257" y="154"/>
                  </a:lnTo>
                  <a:lnTo>
                    <a:pt x="265" y="149"/>
                  </a:lnTo>
                  <a:lnTo>
                    <a:pt x="266" y="152"/>
                  </a:lnTo>
                  <a:lnTo>
                    <a:pt x="272" y="150"/>
                  </a:lnTo>
                  <a:lnTo>
                    <a:pt x="293" y="134"/>
                  </a:lnTo>
                  <a:lnTo>
                    <a:pt x="300" y="132"/>
                  </a:lnTo>
                  <a:lnTo>
                    <a:pt x="306" y="130"/>
                  </a:lnTo>
                  <a:lnTo>
                    <a:pt x="313" y="132"/>
                  </a:lnTo>
                  <a:lnTo>
                    <a:pt x="310" y="124"/>
                  </a:lnTo>
                  <a:lnTo>
                    <a:pt x="302" y="120"/>
                  </a:lnTo>
                  <a:lnTo>
                    <a:pt x="312" y="124"/>
                  </a:lnTo>
                  <a:lnTo>
                    <a:pt x="308" y="120"/>
                  </a:lnTo>
                  <a:lnTo>
                    <a:pt x="312" y="113"/>
                  </a:lnTo>
                  <a:lnTo>
                    <a:pt x="317" y="109"/>
                  </a:lnTo>
                  <a:lnTo>
                    <a:pt x="330" y="107"/>
                  </a:lnTo>
                  <a:lnTo>
                    <a:pt x="338" y="105"/>
                  </a:lnTo>
                  <a:lnTo>
                    <a:pt x="342" y="105"/>
                  </a:lnTo>
                  <a:lnTo>
                    <a:pt x="359" y="113"/>
                  </a:lnTo>
                  <a:lnTo>
                    <a:pt x="364" y="115"/>
                  </a:lnTo>
                  <a:lnTo>
                    <a:pt x="377" y="122"/>
                  </a:lnTo>
                  <a:lnTo>
                    <a:pt x="389" y="137"/>
                  </a:lnTo>
                  <a:lnTo>
                    <a:pt x="404" y="143"/>
                  </a:lnTo>
                  <a:lnTo>
                    <a:pt x="406" y="150"/>
                  </a:lnTo>
                  <a:lnTo>
                    <a:pt x="407" y="158"/>
                  </a:lnTo>
                  <a:lnTo>
                    <a:pt x="426" y="171"/>
                  </a:lnTo>
                  <a:lnTo>
                    <a:pt x="432" y="179"/>
                  </a:lnTo>
                  <a:lnTo>
                    <a:pt x="439" y="181"/>
                  </a:lnTo>
                  <a:lnTo>
                    <a:pt x="443" y="188"/>
                  </a:lnTo>
                  <a:lnTo>
                    <a:pt x="451" y="190"/>
                  </a:lnTo>
                  <a:lnTo>
                    <a:pt x="464" y="188"/>
                  </a:lnTo>
                  <a:lnTo>
                    <a:pt x="475" y="199"/>
                  </a:lnTo>
                  <a:lnTo>
                    <a:pt x="475" y="205"/>
                  </a:lnTo>
                  <a:lnTo>
                    <a:pt x="479" y="212"/>
                  </a:lnTo>
                  <a:lnTo>
                    <a:pt x="486" y="214"/>
                  </a:lnTo>
                  <a:lnTo>
                    <a:pt x="488" y="222"/>
                  </a:lnTo>
                  <a:lnTo>
                    <a:pt x="488" y="226"/>
                  </a:lnTo>
                  <a:lnTo>
                    <a:pt x="490" y="246"/>
                  </a:lnTo>
                  <a:lnTo>
                    <a:pt x="492" y="252"/>
                  </a:lnTo>
                  <a:lnTo>
                    <a:pt x="492" y="261"/>
                  </a:lnTo>
                  <a:lnTo>
                    <a:pt x="485" y="295"/>
                  </a:lnTo>
                  <a:lnTo>
                    <a:pt x="486" y="303"/>
                  </a:lnTo>
                  <a:lnTo>
                    <a:pt x="486" y="316"/>
                  </a:lnTo>
                  <a:lnTo>
                    <a:pt x="483" y="327"/>
                  </a:lnTo>
                  <a:lnTo>
                    <a:pt x="488" y="335"/>
                  </a:lnTo>
                  <a:lnTo>
                    <a:pt x="494" y="340"/>
                  </a:lnTo>
                  <a:lnTo>
                    <a:pt x="488" y="331"/>
                  </a:lnTo>
                  <a:lnTo>
                    <a:pt x="501" y="340"/>
                  </a:lnTo>
                  <a:lnTo>
                    <a:pt x="501" y="342"/>
                  </a:lnTo>
                  <a:lnTo>
                    <a:pt x="505" y="337"/>
                  </a:lnTo>
                  <a:lnTo>
                    <a:pt x="509" y="322"/>
                  </a:lnTo>
                  <a:lnTo>
                    <a:pt x="503" y="322"/>
                  </a:lnTo>
                  <a:lnTo>
                    <a:pt x="501" y="320"/>
                  </a:lnTo>
                  <a:lnTo>
                    <a:pt x="501" y="314"/>
                  </a:lnTo>
                  <a:lnTo>
                    <a:pt x="496" y="308"/>
                  </a:lnTo>
                  <a:lnTo>
                    <a:pt x="496" y="306"/>
                  </a:lnTo>
                  <a:lnTo>
                    <a:pt x="511" y="314"/>
                  </a:lnTo>
                  <a:lnTo>
                    <a:pt x="513" y="322"/>
                  </a:lnTo>
                  <a:lnTo>
                    <a:pt x="520" y="314"/>
                  </a:lnTo>
                  <a:lnTo>
                    <a:pt x="526" y="322"/>
                  </a:lnTo>
                  <a:lnTo>
                    <a:pt x="526" y="327"/>
                  </a:lnTo>
                  <a:lnTo>
                    <a:pt x="515" y="348"/>
                  </a:lnTo>
                  <a:lnTo>
                    <a:pt x="513" y="359"/>
                  </a:lnTo>
                  <a:lnTo>
                    <a:pt x="505" y="361"/>
                  </a:lnTo>
                  <a:lnTo>
                    <a:pt x="505" y="367"/>
                  </a:lnTo>
                  <a:lnTo>
                    <a:pt x="500" y="361"/>
                  </a:lnTo>
                  <a:lnTo>
                    <a:pt x="503" y="367"/>
                  </a:lnTo>
                  <a:lnTo>
                    <a:pt x="516" y="374"/>
                  </a:lnTo>
                  <a:lnTo>
                    <a:pt x="522" y="382"/>
                  </a:lnTo>
                  <a:lnTo>
                    <a:pt x="520" y="384"/>
                  </a:lnTo>
                  <a:lnTo>
                    <a:pt x="535" y="408"/>
                  </a:lnTo>
                  <a:lnTo>
                    <a:pt x="539" y="416"/>
                  </a:lnTo>
                  <a:lnTo>
                    <a:pt x="550" y="427"/>
                  </a:lnTo>
                  <a:lnTo>
                    <a:pt x="558" y="429"/>
                  </a:lnTo>
                  <a:lnTo>
                    <a:pt x="563" y="429"/>
                  </a:lnTo>
                  <a:lnTo>
                    <a:pt x="567" y="429"/>
                  </a:lnTo>
                  <a:lnTo>
                    <a:pt x="563" y="423"/>
                  </a:lnTo>
                  <a:lnTo>
                    <a:pt x="560" y="416"/>
                  </a:lnTo>
                  <a:lnTo>
                    <a:pt x="554" y="412"/>
                  </a:lnTo>
                  <a:lnTo>
                    <a:pt x="562" y="412"/>
                  </a:lnTo>
                  <a:lnTo>
                    <a:pt x="563" y="417"/>
                  </a:lnTo>
                  <a:lnTo>
                    <a:pt x="577" y="410"/>
                  </a:lnTo>
                  <a:lnTo>
                    <a:pt x="579" y="412"/>
                  </a:lnTo>
                  <a:lnTo>
                    <a:pt x="571" y="416"/>
                  </a:lnTo>
                  <a:lnTo>
                    <a:pt x="575" y="423"/>
                  </a:lnTo>
                  <a:lnTo>
                    <a:pt x="575" y="436"/>
                  </a:lnTo>
                  <a:lnTo>
                    <a:pt x="577" y="444"/>
                  </a:lnTo>
                  <a:lnTo>
                    <a:pt x="580" y="451"/>
                  </a:lnTo>
                  <a:lnTo>
                    <a:pt x="579" y="455"/>
                  </a:lnTo>
                  <a:lnTo>
                    <a:pt x="586" y="455"/>
                  </a:lnTo>
                  <a:lnTo>
                    <a:pt x="592" y="447"/>
                  </a:lnTo>
                  <a:lnTo>
                    <a:pt x="594" y="440"/>
                  </a:lnTo>
                  <a:lnTo>
                    <a:pt x="603" y="432"/>
                  </a:lnTo>
                  <a:lnTo>
                    <a:pt x="595" y="444"/>
                  </a:lnTo>
                  <a:lnTo>
                    <a:pt x="594" y="451"/>
                  </a:lnTo>
                  <a:lnTo>
                    <a:pt x="590" y="457"/>
                  </a:lnTo>
                  <a:lnTo>
                    <a:pt x="590" y="461"/>
                  </a:lnTo>
                  <a:lnTo>
                    <a:pt x="595" y="463"/>
                  </a:lnTo>
                  <a:lnTo>
                    <a:pt x="603" y="468"/>
                  </a:lnTo>
                  <a:lnTo>
                    <a:pt x="610" y="494"/>
                  </a:lnTo>
                  <a:lnTo>
                    <a:pt x="622" y="509"/>
                  </a:lnTo>
                  <a:lnTo>
                    <a:pt x="627" y="509"/>
                  </a:lnTo>
                  <a:lnTo>
                    <a:pt x="620" y="511"/>
                  </a:lnTo>
                  <a:lnTo>
                    <a:pt x="627" y="515"/>
                  </a:lnTo>
                  <a:lnTo>
                    <a:pt x="635" y="513"/>
                  </a:lnTo>
                  <a:lnTo>
                    <a:pt x="641" y="513"/>
                  </a:lnTo>
                  <a:lnTo>
                    <a:pt x="644" y="515"/>
                  </a:lnTo>
                  <a:lnTo>
                    <a:pt x="659" y="521"/>
                  </a:lnTo>
                  <a:lnTo>
                    <a:pt x="661" y="526"/>
                  </a:lnTo>
                  <a:lnTo>
                    <a:pt x="667" y="532"/>
                  </a:lnTo>
                  <a:lnTo>
                    <a:pt x="676" y="543"/>
                  </a:lnTo>
                  <a:lnTo>
                    <a:pt x="678" y="551"/>
                  </a:lnTo>
                  <a:lnTo>
                    <a:pt x="691" y="564"/>
                  </a:lnTo>
                  <a:lnTo>
                    <a:pt x="697" y="566"/>
                  </a:lnTo>
                  <a:lnTo>
                    <a:pt x="704" y="566"/>
                  </a:lnTo>
                  <a:lnTo>
                    <a:pt x="710" y="572"/>
                  </a:lnTo>
                  <a:lnTo>
                    <a:pt x="706" y="579"/>
                  </a:lnTo>
                  <a:lnTo>
                    <a:pt x="699" y="573"/>
                  </a:lnTo>
                  <a:lnTo>
                    <a:pt x="691" y="570"/>
                  </a:lnTo>
                  <a:lnTo>
                    <a:pt x="686" y="575"/>
                  </a:lnTo>
                  <a:lnTo>
                    <a:pt x="689" y="583"/>
                  </a:lnTo>
                  <a:lnTo>
                    <a:pt x="695" y="590"/>
                  </a:lnTo>
                  <a:lnTo>
                    <a:pt x="710" y="585"/>
                  </a:lnTo>
                  <a:lnTo>
                    <a:pt x="718" y="579"/>
                  </a:lnTo>
                  <a:lnTo>
                    <a:pt x="725" y="581"/>
                  </a:lnTo>
                  <a:lnTo>
                    <a:pt x="733" y="581"/>
                  </a:lnTo>
                  <a:lnTo>
                    <a:pt x="738" y="577"/>
                  </a:lnTo>
                  <a:lnTo>
                    <a:pt x="744" y="572"/>
                  </a:lnTo>
                  <a:lnTo>
                    <a:pt x="751" y="568"/>
                  </a:lnTo>
                  <a:lnTo>
                    <a:pt x="757" y="572"/>
                  </a:lnTo>
                  <a:lnTo>
                    <a:pt x="753" y="568"/>
                  </a:lnTo>
                  <a:lnTo>
                    <a:pt x="763" y="572"/>
                  </a:lnTo>
                  <a:lnTo>
                    <a:pt x="759" y="564"/>
                  </a:lnTo>
                  <a:lnTo>
                    <a:pt x="763" y="556"/>
                  </a:lnTo>
                  <a:lnTo>
                    <a:pt x="766" y="551"/>
                  </a:lnTo>
                  <a:lnTo>
                    <a:pt x="763" y="538"/>
                  </a:lnTo>
                  <a:lnTo>
                    <a:pt x="765" y="534"/>
                  </a:lnTo>
                  <a:lnTo>
                    <a:pt x="763" y="526"/>
                  </a:lnTo>
                  <a:lnTo>
                    <a:pt x="766" y="519"/>
                  </a:lnTo>
                  <a:lnTo>
                    <a:pt x="766" y="513"/>
                  </a:lnTo>
                  <a:lnTo>
                    <a:pt x="772" y="506"/>
                  </a:lnTo>
                  <a:lnTo>
                    <a:pt x="772" y="500"/>
                  </a:lnTo>
                  <a:lnTo>
                    <a:pt x="774" y="493"/>
                  </a:lnTo>
                  <a:lnTo>
                    <a:pt x="776" y="500"/>
                  </a:lnTo>
                  <a:lnTo>
                    <a:pt x="778" y="493"/>
                  </a:lnTo>
                  <a:lnTo>
                    <a:pt x="776" y="485"/>
                  </a:lnTo>
                  <a:lnTo>
                    <a:pt x="774" y="470"/>
                  </a:lnTo>
                  <a:lnTo>
                    <a:pt x="774" y="451"/>
                  </a:lnTo>
                  <a:lnTo>
                    <a:pt x="772" y="444"/>
                  </a:lnTo>
                  <a:lnTo>
                    <a:pt x="770" y="412"/>
                  </a:lnTo>
                  <a:lnTo>
                    <a:pt x="763" y="385"/>
                  </a:lnTo>
                  <a:lnTo>
                    <a:pt x="759" y="384"/>
                  </a:lnTo>
                  <a:lnTo>
                    <a:pt x="759" y="374"/>
                  </a:lnTo>
                  <a:lnTo>
                    <a:pt x="748" y="361"/>
                  </a:lnTo>
                  <a:lnTo>
                    <a:pt x="740" y="357"/>
                  </a:lnTo>
                  <a:lnTo>
                    <a:pt x="738" y="359"/>
                  </a:lnTo>
                  <a:lnTo>
                    <a:pt x="740" y="355"/>
                  </a:lnTo>
                  <a:lnTo>
                    <a:pt x="740" y="350"/>
                  </a:lnTo>
                  <a:lnTo>
                    <a:pt x="731" y="337"/>
                  </a:lnTo>
                  <a:lnTo>
                    <a:pt x="719" y="312"/>
                  </a:lnTo>
                  <a:lnTo>
                    <a:pt x="693" y="275"/>
                  </a:lnTo>
                  <a:lnTo>
                    <a:pt x="673" y="241"/>
                  </a:lnTo>
                  <a:lnTo>
                    <a:pt x="669" y="235"/>
                  </a:lnTo>
                  <a:lnTo>
                    <a:pt x="661" y="214"/>
                  </a:lnTo>
                  <a:lnTo>
                    <a:pt x="656" y="201"/>
                  </a:lnTo>
                  <a:lnTo>
                    <a:pt x="659" y="201"/>
                  </a:lnTo>
                  <a:lnTo>
                    <a:pt x="665" y="205"/>
                  </a:lnTo>
                  <a:lnTo>
                    <a:pt x="663" y="211"/>
                  </a:lnTo>
                  <a:lnTo>
                    <a:pt x="671" y="218"/>
                  </a:lnTo>
                  <a:lnTo>
                    <a:pt x="678" y="214"/>
                  </a:lnTo>
                  <a:lnTo>
                    <a:pt x="684" y="220"/>
                  </a:lnTo>
                  <a:lnTo>
                    <a:pt x="686" y="228"/>
                  </a:lnTo>
                  <a:lnTo>
                    <a:pt x="684" y="241"/>
                  </a:lnTo>
                  <a:lnTo>
                    <a:pt x="688" y="261"/>
                  </a:lnTo>
                  <a:lnTo>
                    <a:pt x="703" y="284"/>
                  </a:lnTo>
                  <a:lnTo>
                    <a:pt x="710" y="291"/>
                  </a:lnTo>
                  <a:lnTo>
                    <a:pt x="695" y="271"/>
                  </a:lnTo>
                  <a:lnTo>
                    <a:pt x="691" y="263"/>
                  </a:lnTo>
                  <a:lnTo>
                    <a:pt x="688" y="250"/>
                  </a:lnTo>
                  <a:lnTo>
                    <a:pt x="686" y="237"/>
                  </a:lnTo>
                  <a:lnTo>
                    <a:pt x="691" y="231"/>
                  </a:lnTo>
                  <a:lnTo>
                    <a:pt x="688" y="224"/>
                  </a:lnTo>
                  <a:lnTo>
                    <a:pt x="684" y="216"/>
                  </a:lnTo>
                  <a:lnTo>
                    <a:pt x="671" y="203"/>
                  </a:lnTo>
                  <a:lnTo>
                    <a:pt x="631" y="154"/>
                  </a:lnTo>
                  <a:lnTo>
                    <a:pt x="609" y="118"/>
                  </a:lnTo>
                  <a:lnTo>
                    <a:pt x="599" y="98"/>
                  </a:lnTo>
                  <a:lnTo>
                    <a:pt x="588" y="71"/>
                  </a:lnTo>
                  <a:lnTo>
                    <a:pt x="586" y="64"/>
                  </a:lnTo>
                  <a:lnTo>
                    <a:pt x="579" y="51"/>
                  </a:lnTo>
                  <a:lnTo>
                    <a:pt x="577" y="38"/>
                  </a:lnTo>
                  <a:lnTo>
                    <a:pt x="573" y="32"/>
                  </a:lnTo>
                  <a:lnTo>
                    <a:pt x="567" y="24"/>
                  </a:lnTo>
                  <a:lnTo>
                    <a:pt x="563" y="17"/>
                  </a:lnTo>
                  <a:lnTo>
                    <a:pt x="567" y="23"/>
                  </a:lnTo>
                  <a:lnTo>
                    <a:pt x="569" y="8"/>
                  </a:lnTo>
                  <a:lnTo>
                    <a:pt x="560" y="6"/>
                  </a:lnTo>
                  <a:lnTo>
                    <a:pt x="558" y="6"/>
                  </a:lnTo>
                  <a:lnTo>
                    <a:pt x="55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7" name="Freeform 108">
              <a:extLst>
                <a:ext uri="{FF2B5EF4-FFF2-40B4-BE49-F238E27FC236}">
                  <a16:creationId xmlns:a16="http://schemas.microsoft.com/office/drawing/2014/main" id="{17208050-8F50-6D5B-73F5-BD8D72A2DD6A}"/>
                </a:ext>
              </a:extLst>
            </p:cNvPr>
            <p:cNvSpPr>
              <a:spLocks/>
            </p:cNvSpPr>
            <p:nvPr/>
          </p:nvSpPr>
          <p:spPr bwMode="auto">
            <a:xfrm>
              <a:off x="4911790" y="4213923"/>
              <a:ext cx="10604" cy="8556"/>
            </a:xfrm>
            <a:custGeom>
              <a:avLst/>
              <a:gdLst>
                <a:gd name="T0" fmla="*/ 9 w 9"/>
                <a:gd name="T1" fmla="*/ 0 h 8"/>
                <a:gd name="T2" fmla="*/ 8 w 9"/>
                <a:gd name="T3" fmla="*/ 2 h 8"/>
                <a:gd name="T4" fmla="*/ 0 w 9"/>
                <a:gd name="T5" fmla="*/ 8 h 8"/>
                <a:gd name="T6" fmla="*/ 8 w 9"/>
                <a:gd name="T7" fmla="*/ 2 h 8"/>
                <a:gd name="T8" fmla="*/ 9 w 9"/>
                <a:gd name="T9" fmla="*/ 0 h 8"/>
              </a:gdLst>
              <a:ahLst/>
              <a:cxnLst>
                <a:cxn ang="0">
                  <a:pos x="T0" y="T1"/>
                </a:cxn>
                <a:cxn ang="0">
                  <a:pos x="T2" y="T3"/>
                </a:cxn>
                <a:cxn ang="0">
                  <a:pos x="T4" y="T5"/>
                </a:cxn>
                <a:cxn ang="0">
                  <a:pos x="T6" y="T7"/>
                </a:cxn>
                <a:cxn ang="0">
                  <a:pos x="T8" y="T9"/>
                </a:cxn>
              </a:cxnLst>
              <a:rect l="0" t="0" r="r" b="b"/>
              <a:pathLst>
                <a:path w="9" h="8">
                  <a:moveTo>
                    <a:pt x="9" y="0"/>
                  </a:moveTo>
                  <a:lnTo>
                    <a:pt x="8" y="2"/>
                  </a:lnTo>
                  <a:lnTo>
                    <a:pt x="0" y="8"/>
                  </a:lnTo>
                  <a:lnTo>
                    <a:pt x="8"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8" name="Freeform 109">
              <a:extLst>
                <a:ext uri="{FF2B5EF4-FFF2-40B4-BE49-F238E27FC236}">
                  <a16:creationId xmlns:a16="http://schemas.microsoft.com/office/drawing/2014/main" id="{ECEF35D7-1F10-DC19-A043-FA38397E8808}"/>
                </a:ext>
              </a:extLst>
            </p:cNvPr>
            <p:cNvSpPr>
              <a:spLocks/>
            </p:cNvSpPr>
            <p:nvPr/>
          </p:nvSpPr>
          <p:spPr bwMode="auto">
            <a:xfrm>
              <a:off x="4911790" y="4213923"/>
              <a:ext cx="10604" cy="8556"/>
            </a:xfrm>
            <a:custGeom>
              <a:avLst/>
              <a:gdLst>
                <a:gd name="T0" fmla="*/ 9 w 9"/>
                <a:gd name="T1" fmla="*/ 0 h 8"/>
                <a:gd name="T2" fmla="*/ 8 w 9"/>
                <a:gd name="T3" fmla="*/ 2 h 8"/>
                <a:gd name="T4" fmla="*/ 0 w 9"/>
                <a:gd name="T5" fmla="*/ 8 h 8"/>
                <a:gd name="T6" fmla="*/ 8 w 9"/>
                <a:gd name="T7" fmla="*/ 2 h 8"/>
                <a:gd name="T8" fmla="*/ 9 w 9"/>
                <a:gd name="T9" fmla="*/ 0 h 8"/>
              </a:gdLst>
              <a:ahLst/>
              <a:cxnLst>
                <a:cxn ang="0">
                  <a:pos x="T0" y="T1"/>
                </a:cxn>
                <a:cxn ang="0">
                  <a:pos x="T2" y="T3"/>
                </a:cxn>
                <a:cxn ang="0">
                  <a:pos x="T4" y="T5"/>
                </a:cxn>
                <a:cxn ang="0">
                  <a:pos x="T6" y="T7"/>
                </a:cxn>
                <a:cxn ang="0">
                  <a:pos x="T8" y="T9"/>
                </a:cxn>
              </a:cxnLst>
              <a:rect l="0" t="0" r="r" b="b"/>
              <a:pathLst>
                <a:path w="9" h="8">
                  <a:moveTo>
                    <a:pt x="9" y="0"/>
                  </a:moveTo>
                  <a:lnTo>
                    <a:pt x="8" y="2"/>
                  </a:lnTo>
                  <a:lnTo>
                    <a:pt x="0" y="8"/>
                  </a:lnTo>
                  <a:lnTo>
                    <a:pt x="8"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9" name="Freeform 110">
              <a:extLst>
                <a:ext uri="{FF2B5EF4-FFF2-40B4-BE49-F238E27FC236}">
                  <a16:creationId xmlns:a16="http://schemas.microsoft.com/office/drawing/2014/main" id="{725E60F5-3984-0D09-F6EF-4E37CCA41C3D}"/>
                </a:ext>
              </a:extLst>
            </p:cNvPr>
            <p:cNvSpPr>
              <a:spLocks/>
            </p:cNvSpPr>
            <p:nvPr/>
          </p:nvSpPr>
          <p:spPr bwMode="auto">
            <a:xfrm>
              <a:off x="4743308" y="4039598"/>
              <a:ext cx="17673" cy="9625"/>
            </a:xfrm>
            <a:custGeom>
              <a:avLst/>
              <a:gdLst>
                <a:gd name="T0" fmla="*/ 15 w 15"/>
                <a:gd name="T1" fmla="*/ 5 h 9"/>
                <a:gd name="T2" fmla="*/ 8 w 15"/>
                <a:gd name="T3" fmla="*/ 7 h 9"/>
                <a:gd name="T4" fmla="*/ 0 w 15"/>
                <a:gd name="T5" fmla="*/ 0 h 9"/>
                <a:gd name="T6" fmla="*/ 0 w 15"/>
                <a:gd name="T7" fmla="*/ 0 h 9"/>
                <a:gd name="T8" fmla="*/ 4 w 15"/>
                <a:gd name="T9" fmla="*/ 7 h 9"/>
                <a:gd name="T10" fmla="*/ 8 w 15"/>
                <a:gd name="T11" fmla="*/ 9 h 9"/>
                <a:gd name="T12" fmla="*/ 15 w 15"/>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15" y="5"/>
                  </a:moveTo>
                  <a:lnTo>
                    <a:pt x="8" y="7"/>
                  </a:lnTo>
                  <a:lnTo>
                    <a:pt x="0" y="0"/>
                  </a:lnTo>
                  <a:lnTo>
                    <a:pt x="0" y="0"/>
                  </a:lnTo>
                  <a:lnTo>
                    <a:pt x="4" y="7"/>
                  </a:lnTo>
                  <a:lnTo>
                    <a:pt x="8" y="9"/>
                  </a:lnTo>
                  <a:lnTo>
                    <a:pt x="15"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0" name="Freeform 111">
              <a:extLst>
                <a:ext uri="{FF2B5EF4-FFF2-40B4-BE49-F238E27FC236}">
                  <a16:creationId xmlns:a16="http://schemas.microsoft.com/office/drawing/2014/main" id="{C2A736E1-73E4-FAED-52B1-BA9F4F2AD334}"/>
                </a:ext>
              </a:extLst>
            </p:cNvPr>
            <p:cNvSpPr>
              <a:spLocks/>
            </p:cNvSpPr>
            <p:nvPr/>
          </p:nvSpPr>
          <p:spPr bwMode="auto">
            <a:xfrm>
              <a:off x="4743308" y="4039598"/>
              <a:ext cx="17673" cy="9625"/>
            </a:xfrm>
            <a:custGeom>
              <a:avLst/>
              <a:gdLst>
                <a:gd name="T0" fmla="*/ 15 w 15"/>
                <a:gd name="T1" fmla="*/ 5 h 9"/>
                <a:gd name="T2" fmla="*/ 8 w 15"/>
                <a:gd name="T3" fmla="*/ 7 h 9"/>
                <a:gd name="T4" fmla="*/ 0 w 15"/>
                <a:gd name="T5" fmla="*/ 0 h 9"/>
                <a:gd name="T6" fmla="*/ 0 w 15"/>
                <a:gd name="T7" fmla="*/ 0 h 9"/>
                <a:gd name="T8" fmla="*/ 4 w 15"/>
                <a:gd name="T9" fmla="*/ 7 h 9"/>
                <a:gd name="T10" fmla="*/ 8 w 15"/>
                <a:gd name="T11" fmla="*/ 9 h 9"/>
                <a:gd name="T12" fmla="*/ 15 w 15"/>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15" y="5"/>
                  </a:moveTo>
                  <a:lnTo>
                    <a:pt x="8" y="7"/>
                  </a:lnTo>
                  <a:lnTo>
                    <a:pt x="0" y="0"/>
                  </a:lnTo>
                  <a:lnTo>
                    <a:pt x="0" y="0"/>
                  </a:lnTo>
                  <a:lnTo>
                    <a:pt x="4" y="7"/>
                  </a:lnTo>
                  <a:lnTo>
                    <a:pt x="8" y="9"/>
                  </a:lnTo>
                  <a:lnTo>
                    <a:pt x="15"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1" name="Freeform 112">
              <a:extLst>
                <a:ext uri="{FF2B5EF4-FFF2-40B4-BE49-F238E27FC236}">
                  <a16:creationId xmlns:a16="http://schemas.microsoft.com/office/drawing/2014/main" id="{41EB8836-8A6E-8288-6270-51B7F8A15469}"/>
                </a:ext>
              </a:extLst>
            </p:cNvPr>
            <p:cNvSpPr>
              <a:spLocks/>
            </p:cNvSpPr>
            <p:nvPr/>
          </p:nvSpPr>
          <p:spPr bwMode="auto">
            <a:xfrm>
              <a:off x="4956562" y="4140129"/>
              <a:ext cx="30633" cy="50266"/>
            </a:xfrm>
            <a:custGeom>
              <a:avLst/>
              <a:gdLst>
                <a:gd name="T0" fmla="*/ 26 w 26"/>
                <a:gd name="T1" fmla="*/ 0 h 47"/>
                <a:gd name="T2" fmla="*/ 18 w 26"/>
                <a:gd name="T3" fmla="*/ 5 h 47"/>
                <a:gd name="T4" fmla="*/ 18 w 26"/>
                <a:gd name="T5" fmla="*/ 13 h 47"/>
                <a:gd name="T6" fmla="*/ 13 w 26"/>
                <a:gd name="T7" fmla="*/ 26 h 47"/>
                <a:gd name="T8" fmla="*/ 3 w 26"/>
                <a:gd name="T9" fmla="*/ 39 h 47"/>
                <a:gd name="T10" fmla="*/ 3 w 26"/>
                <a:gd name="T11" fmla="*/ 41 h 47"/>
                <a:gd name="T12" fmla="*/ 0 w 26"/>
                <a:gd name="T13" fmla="*/ 47 h 47"/>
                <a:gd name="T14" fmla="*/ 15 w 26"/>
                <a:gd name="T15" fmla="*/ 26 h 47"/>
                <a:gd name="T16" fmla="*/ 26 w 26"/>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7">
                  <a:moveTo>
                    <a:pt x="26" y="0"/>
                  </a:moveTo>
                  <a:lnTo>
                    <a:pt x="18" y="5"/>
                  </a:lnTo>
                  <a:lnTo>
                    <a:pt x="18" y="13"/>
                  </a:lnTo>
                  <a:lnTo>
                    <a:pt x="13" y="26"/>
                  </a:lnTo>
                  <a:lnTo>
                    <a:pt x="3" y="39"/>
                  </a:lnTo>
                  <a:lnTo>
                    <a:pt x="3" y="41"/>
                  </a:lnTo>
                  <a:lnTo>
                    <a:pt x="0" y="47"/>
                  </a:lnTo>
                  <a:lnTo>
                    <a:pt x="15" y="26"/>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2" name="Freeform 113">
              <a:extLst>
                <a:ext uri="{FF2B5EF4-FFF2-40B4-BE49-F238E27FC236}">
                  <a16:creationId xmlns:a16="http://schemas.microsoft.com/office/drawing/2014/main" id="{717EEEF1-72AD-82CD-5536-240F31BA8AB5}"/>
                </a:ext>
              </a:extLst>
            </p:cNvPr>
            <p:cNvSpPr>
              <a:spLocks/>
            </p:cNvSpPr>
            <p:nvPr/>
          </p:nvSpPr>
          <p:spPr bwMode="auto">
            <a:xfrm>
              <a:off x="4956562" y="4140129"/>
              <a:ext cx="30633" cy="50266"/>
            </a:xfrm>
            <a:custGeom>
              <a:avLst/>
              <a:gdLst>
                <a:gd name="T0" fmla="*/ 26 w 26"/>
                <a:gd name="T1" fmla="*/ 0 h 47"/>
                <a:gd name="T2" fmla="*/ 18 w 26"/>
                <a:gd name="T3" fmla="*/ 5 h 47"/>
                <a:gd name="T4" fmla="*/ 18 w 26"/>
                <a:gd name="T5" fmla="*/ 13 h 47"/>
                <a:gd name="T6" fmla="*/ 13 w 26"/>
                <a:gd name="T7" fmla="*/ 26 h 47"/>
                <a:gd name="T8" fmla="*/ 3 w 26"/>
                <a:gd name="T9" fmla="*/ 39 h 47"/>
                <a:gd name="T10" fmla="*/ 3 w 26"/>
                <a:gd name="T11" fmla="*/ 41 h 47"/>
                <a:gd name="T12" fmla="*/ 0 w 26"/>
                <a:gd name="T13" fmla="*/ 47 h 47"/>
                <a:gd name="T14" fmla="*/ 15 w 26"/>
                <a:gd name="T15" fmla="*/ 26 h 47"/>
                <a:gd name="T16" fmla="*/ 26 w 26"/>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7">
                  <a:moveTo>
                    <a:pt x="26" y="0"/>
                  </a:moveTo>
                  <a:lnTo>
                    <a:pt x="18" y="5"/>
                  </a:lnTo>
                  <a:lnTo>
                    <a:pt x="18" y="13"/>
                  </a:lnTo>
                  <a:lnTo>
                    <a:pt x="13" y="26"/>
                  </a:lnTo>
                  <a:lnTo>
                    <a:pt x="3" y="39"/>
                  </a:lnTo>
                  <a:lnTo>
                    <a:pt x="3" y="41"/>
                  </a:lnTo>
                  <a:lnTo>
                    <a:pt x="0" y="47"/>
                  </a:lnTo>
                  <a:lnTo>
                    <a:pt x="15" y="26"/>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3" name="Freeform 114">
              <a:extLst>
                <a:ext uri="{FF2B5EF4-FFF2-40B4-BE49-F238E27FC236}">
                  <a16:creationId xmlns:a16="http://schemas.microsoft.com/office/drawing/2014/main" id="{391B917F-99DA-B8F3-3D95-0E1B9CDD34D8}"/>
                </a:ext>
              </a:extLst>
            </p:cNvPr>
            <p:cNvSpPr>
              <a:spLocks/>
            </p:cNvSpPr>
            <p:nvPr/>
          </p:nvSpPr>
          <p:spPr bwMode="auto">
            <a:xfrm>
              <a:off x="4989552" y="4121948"/>
              <a:ext cx="2356" cy="7486"/>
            </a:xfrm>
            <a:custGeom>
              <a:avLst/>
              <a:gdLst>
                <a:gd name="T0" fmla="*/ 0 w 2"/>
                <a:gd name="T1" fmla="*/ 7 h 7"/>
                <a:gd name="T2" fmla="*/ 2 w 2"/>
                <a:gd name="T3" fmla="*/ 0 h 7"/>
                <a:gd name="T4" fmla="*/ 0 w 2"/>
                <a:gd name="T5" fmla="*/ 0 h 7"/>
                <a:gd name="T6" fmla="*/ 0 w 2"/>
                <a:gd name="T7" fmla="*/ 7 h 7"/>
              </a:gdLst>
              <a:ahLst/>
              <a:cxnLst>
                <a:cxn ang="0">
                  <a:pos x="T0" y="T1"/>
                </a:cxn>
                <a:cxn ang="0">
                  <a:pos x="T2" y="T3"/>
                </a:cxn>
                <a:cxn ang="0">
                  <a:pos x="T4" y="T5"/>
                </a:cxn>
                <a:cxn ang="0">
                  <a:pos x="T6" y="T7"/>
                </a:cxn>
              </a:cxnLst>
              <a:rect l="0" t="0" r="r" b="b"/>
              <a:pathLst>
                <a:path w="2" h="7">
                  <a:moveTo>
                    <a:pt x="0" y="7"/>
                  </a:moveTo>
                  <a:lnTo>
                    <a:pt x="2" y="0"/>
                  </a:lnTo>
                  <a:lnTo>
                    <a:pt x="0" y="0"/>
                  </a:lnTo>
                  <a:lnTo>
                    <a:pt x="0"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4" name="Freeform 115">
              <a:extLst>
                <a:ext uri="{FF2B5EF4-FFF2-40B4-BE49-F238E27FC236}">
                  <a16:creationId xmlns:a16="http://schemas.microsoft.com/office/drawing/2014/main" id="{929669F5-D9F5-E423-EF27-8C2608218F49}"/>
                </a:ext>
              </a:extLst>
            </p:cNvPr>
            <p:cNvSpPr>
              <a:spLocks/>
            </p:cNvSpPr>
            <p:nvPr/>
          </p:nvSpPr>
          <p:spPr bwMode="auto">
            <a:xfrm>
              <a:off x="4989552" y="4121948"/>
              <a:ext cx="2356" cy="7486"/>
            </a:xfrm>
            <a:custGeom>
              <a:avLst/>
              <a:gdLst>
                <a:gd name="T0" fmla="*/ 0 w 2"/>
                <a:gd name="T1" fmla="*/ 7 h 7"/>
                <a:gd name="T2" fmla="*/ 2 w 2"/>
                <a:gd name="T3" fmla="*/ 0 h 7"/>
                <a:gd name="T4" fmla="*/ 0 w 2"/>
                <a:gd name="T5" fmla="*/ 0 h 7"/>
                <a:gd name="T6" fmla="*/ 0 w 2"/>
                <a:gd name="T7" fmla="*/ 7 h 7"/>
              </a:gdLst>
              <a:ahLst/>
              <a:cxnLst>
                <a:cxn ang="0">
                  <a:pos x="T0" y="T1"/>
                </a:cxn>
                <a:cxn ang="0">
                  <a:pos x="T2" y="T3"/>
                </a:cxn>
                <a:cxn ang="0">
                  <a:pos x="T4" y="T5"/>
                </a:cxn>
                <a:cxn ang="0">
                  <a:pos x="T6" y="T7"/>
                </a:cxn>
              </a:cxnLst>
              <a:rect l="0" t="0" r="r" b="b"/>
              <a:pathLst>
                <a:path w="2" h="7">
                  <a:moveTo>
                    <a:pt x="0" y="7"/>
                  </a:moveTo>
                  <a:lnTo>
                    <a:pt x="2" y="0"/>
                  </a:lnTo>
                  <a:lnTo>
                    <a:pt x="0" y="0"/>
                  </a:lnTo>
                  <a:lnTo>
                    <a:pt x="0"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5" name="Freeform 95">
              <a:extLst>
                <a:ext uri="{FF2B5EF4-FFF2-40B4-BE49-F238E27FC236}">
                  <a16:creationId xmlns:a16="http://schemas.microsoft.com/office/drawing/2014/main" id="{32A12826-81DA-8C43-28A2-B00A821E4D4E}"/>
                </a:ext>
              </a:extLst>
            </p:cNvPr>
            <p:cNvSpPr>
              <a:spLocks/>
            </p:cNvSpPr>
            <p:nvPr/>
          </p:nvSpPr>
          <p:spPr bwMode="auto">
            <a:xfrm>
              <a:off x="3965694" y="3120913"/>
              <a:ext cx="389984" cy="571104"/>
            </a:xfrm>
            <a:custGeom>
              <a:avLst/>
              <a:gdLst>
                <a:gd name="T0" fmla="*/ 117 w 331"/>
                <a:gd name="T1" fmla="*/ 485 h 534"/>
                <a:gd name="T2" fmla="*/ 104 w 331"/>
                <a:gd name="T3" fmla="*/ 475 h 534"/>
                <a:gd name="T4" fmla="*/ 94 w 331"/>
                <a:gd name="T5" fmla="*/ 453 h 534"/>
                <a:gd name="T6" fmla="*/ 187 w 331"/>
                <a:gd name="T7" fmla="*/ 438 h 534"/>
                <a:gd name="T8" fmla="*/ 331 w 331"/>
                <a:gd name="T9" fmla="*/ 417 h 534"/>
                <a:gd name="T10" fmla="*/ 320 w 331"/>
                <a:gd name="T11" fmla="*/ 400 h 534"/>
                <a:gd name="T12" fmla="*/ 320 w 331"/>
                <a:gd name="T13" fmla="*/ 377 h 534"/>
                <a:gd name="T14" fmla="*/ 320 w 331"/>
                <a:gd name="T15" fmla="*/ 364 h 534"/>
                <a:gd name="T16" fmla="*/ 312 w 331"/>
                <a:gd name="T17" fmla="*/ 347 h 534"/>
                <a:gd name="T18" fmla="*/ 309 w 331"/>
                <a:gd name="T19" fmla="*/ 321 h 534"/>
                <a:gd name="T20" fmla="*/ 312 w 331"/>
                <a:gd name="T21" fmla="*/ 300 h 534"/>
                <a:gd name="T22" fmla="*/ 322 w 331"/>
                <a:gd name="T23" fmla="*/ 289 h 534"/>
                <a:gd name="T24" fmla="*/ 314 w 331"/>
                <a:gd name="T25" fmla="*/ 278 h 534"/>
                <a:gd name="T26" fmla="*/ 312 w 331"/>
                <a:gd name="T27" fmla="*/ 261 h 534"/>
                <a:gd name="T28" fmla="*/ 303 w 331"/>
                <a:gd name="T29" fmla="*/ 250 h 534"/>
                <a:gd name="T30" fmla="*/ 292 w 331"/>
                <a:gd name="T31" fmla="*/ 229 h 534"/>
                <a:gd name="T32" fmla="*/ 288 w 331"/>
                <a:gd name="T33" fmla="*/ 218 h 534"/>
                <a:gd name="T34" fmla="*/ 224 w 331"/>
                <a:gd name="T35" fmla="*/ 0 h 534"/>
                <a:gd name="T36" fmla="*/ 0 w 331"/>
                <a:gd name="T37" fmla="*/ 20 h 534"/>
                <a:gd name="T38" fmla="*/ 4 w 331"/>
                <a:gd name="T39" fmla="*/ 28 h 534"/>
                <a:gd name="T40" fmla="*/ 4 w 331"/>
                <a:gd name="T41" fmla="*/ 357 h 534"/>
                <a:gd name="T42" fmla="*/ 27 w 331"/>
                <a:gd name="T43" fmla="*/ 520 h 534"/>
                <a:gd name="T44" fmla="*/ 47 w 331"/>
                <a:gd name="T45" fmla="*/ 520 h 534"/>
                <a:gd name="T46" fmla="*/ 55 w 331"/>
                <a:gd name="T47" fmla="*/ 496 h 534"/>
                <a:gd name="T48" fmla="*/ 59 w 331"/>
                <a:gd name="T49" fmla="*/ 483 h 534"/>
                <a:gd name="T50" fmla="*/ 62 w 331"/>
                <a:gd name="T51" fmla="*/ 485 h 534"/>
                <a:gd name="T52" fmla="*/ 70 w 331"/>
                <a:gd name="T53" fmla="*/ 492 h 534"/>
                <a:gd name="T54" fmla="*/ 68 w 331"/>
                <a:gd name="T55" fmla="*/ 505 h 534"/>
                <a:gd name="T56" fmla="*/ 79 w 331"/>
                <a:gd name="T57" fmla="*/ 517 h 534"/>
                <a:gd name="T58" fmla="*/ 85 w 331"/>
                <a:gd name="T59" fmla="*/ 522 h 534"/>
                <a:gd name="T60" fmla="*/ 76 w 331"/>
                <a:gd name="T61" fmla="*/ 532 h 534"/>
                <a:gd name="T62" fmla="*/ 64 w 331"/>
                <a:gd name="T63" fmla="*/ 534 h 534"/>
                <a:gd name="T64" fmla="*/ 100 w 331"/>
                <a:gd name="T65" fmla="*/ 528 h 534"/>
                <a:gd name="T66" fmla="*/ 100 w 331"/>
                <a:gd name="T67" fmla="*/ 518 h 534"/>
                <a:gd name="T68" fmla="*/ 115 w 331"/>
                <a:gd name="T69" fmla="*/ 513 h 534"/>
                <a:gd name="T70" fmla="*/ 115 w 331"/>
                <a:gd name="T71" fmla="*/ 49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1" h="534">
                  <a:moveTo>
                    <a:pt x="113" y="494"/>
                  </a:moveTo>
                  <a:lnTo>
                    <a:pt x="117" y="485"/>
                  </a:lnTo>
                  <a:lnTo>
                    <a:pt x="109" y="477"/>
                  </a:lnTo>
                  <a:lnTo>
                    <a:pt x="104" y="475"/>
                  </a:lnTo>
                  <a:lnTo>
                    <a:pt x="93" y="460"/>
                  </a:lnTo>
                  <a:lnTo>
                    <a:pt x="94" y="453"/>
                  </a:lnTo>
                  <a:lnTo>
                    <a:pt x="102" y="447"/>
                  </a:lnTo>
                  <a:lnTo>
                    <a:pt x="187" y="438"/>
                  </a:lnTo>
                  <a:lnTo>
                    <a:pt x="331" y="421"/>
                  </a:lnTo>
                  <a:lnTo>
                    <a:pt x="331" y="417"/>
                  </a:lnTo>
                  <a:lnTo>
                    <a:pt x="326" y="408"/>
                  </a:lnTo>
                  <a:lnTo>
                    <a:pt x="320" y="400"/>
                  </a:lnTo>
                  <a:lnTo>
                    <a:pt x="318" y="393"/>
                  </a:lnTo>
                  <a:lnTo>
                    <a:pt x="320" y="377"/>
                  </a:lnTo>
                  <a:lnTo>
                    <a:pt x="318" y="372"/>
                  </a:lnTo>
                  <a:lnTo>
                    <a:pt x="320" y="364"/>
                  </a:lnTo>
                  <a:lnTo>
                    <a:pt x="318" y="355"/>
                  </a:lnTo>
                  <a:lnTo>
                    <a:pt x="312" y="347"/>
                  </a:lnTo>
                  <a:lnTo>
                    <a:pt x="307" y="334"/>
                  </a:lnTo>
                  <a:lnTo>
                    <a:pt x="309" y="321"/>
                  </a:lnTo>
                  <a:lnTo>
                    <a:pt x="312" y="314"/>
                  </a:lnTo>
                  <a:lnTo>
                    <a:pt x="312" y="300"/>
                  </a:lnTo>
                  <a:lnTo>
                    <a:pt x="316" y="293"/>
                  </a:lnTo>
                  <a:lnTo>
                    <a:pt x="322" y="289"/>
                  </a:lnTo>
                  <a:lnTo>
                    <a:pt x="320" y="282"/>
                  </a:lnTo>
                  <a:lnTo>
                    <a:pt x="314" y="278"/>
                  </a:lnTo>
                  <a:lnTo>
                    <a:pt x="316" y="268"/>
                  </a:lnTo>
                  <a:lnTo>
                    <a:pt x="312" y="261"/>
                  </a:lnTo>
                  <a:lnTo>
                    <a:pt x="311" y="257"/>
                  </a:lnTo>
                  <a:lnTo>
                    <a:pt x="303" y="250"/>
                  </a:lnTo>
                  <a:lnTo>
                    <a:pt x="297" y="236"/>
                  </a:lnTo>
                  <a:lnTo>
                    <a:pt x="292" y="229"/>
                  </a:lnTo>
                  <a:lnTo>
                    <a:pt x="290" y="221"/>
                  </a:lnTo>
                  <a:lnTo>
                    <a:pt x="288" y="218"/>
                  </a:lnTo>
                  <a:lnTo>
                    <a:pt x="256" y="101"/>
                  </a:lnTo>
                  <a:lnTo>
                    <a:pt x="224" y="0"/>
                  </a:lnTo>
                  <a:lnTo>
                    <a:pt x="126" y="11"/>
                  </a:lnTo>
                  <a:lnTo>
                    <a:pt x="0" y="20"/>
                  </a:lnTo>
                  <a:lnTo>
                    <a:pt x="0" y="22"/>
                  </a:lnTo>
                  <a:lnTo>
                    <a:pt x="4" y="28"/>
                  </a:lnTo>
                  <a:lnTo>
                    <a:pt x="12" y="32"/>
                  </a:lnTo>
                  <a:lnTo>
                    <a:pt x="4" y="357"/>
                  </a:lnTo>
                  <a:lnTo>
                    <a:pt x="27" y="517"/>
                  </a:lnTo>
                  <a:lnTo>
                    <a:pt x="27" y="520"/>
                  </a:lnTo>
                  <a:lnTo>
                    <a:pt x="34" y="518"/>
                  </a:lnTo>
                  <a:lnTo>
                    <a:pt x="47" y="520"/>
                  </a:lnTo>
                  <a:lnTo>
                    <a:pt x="53" y="520"/>
                  </a:lnTo>
                  <a:lnTo>
                    <a:pt x="55" y="496"/>
                  </a:lnTo>
                  <a:lnTo>
                    <a:pt x="57" y="488"/>
                  </a:lnTo>
                  <a:lnTo>
                    <a:pt x="59" y="483"/>
                  </a:lnTo>
                  <a:lnTo>
                    <a:pt x="59" y="481"/>
                  </a:lnTo>
                  <a:lnTo>
                    <a:pt x="62" y="485"/>
                  </a:lnTo>
                  <a:lnTo>
                    <a:pt x="64" y="487"/>
                  </a:lnTo>
                  <a:lnTo>
                    <a:pt x="70" y="492"/>
                  </a:lnTo>
                  <a:lnTo>
                    <a:pt x="70" y="500"/>
                  </a:lnTo>
                  <a:lnTo>
                    <a:pt x="68" y="505"/>
                  </a:lnTo>
                  <a:lnTo>
                    <a:pt x="72" y="513"/>
                  </a:lnTo>
                  <a:lnTo>
                    <a:pt x="79" y="517"/>
                  </a:lnTo>
                  <a:lnTo>
                    <a:pt x="81" y="515"/>
                  </a:lnTo>
                  <a:lnTo>
                    <a:pt x="85" y="522"/>
                  </a:lnTo>
                  <a:lnTo>
                    <a:pt x="83" y="530"/>
                  </a:lnTo>
                  <a:lnTo>
                    <a:pt x="76" y="532"/>
                  </a:lnTo>
                  <a:lnTo>
                    <a:pt x="70" y="532"/>
                  </a:lnTo>
                  <a:lnTo>
                    <a:pt x="64" y="534"/>
                  </a:lnTo>
                  <a:lnTo>
                    <a:pt x="93" y="530"/>
                  </a:lnTo>
                  <a:lnTo>
                    <a:pt x="100" y="528"/>
                  </a:lnTo>
                  <a:lnTo>
                    <a:pt x="102" y="520"/>
                  </a:lnTo>
                  <a:lnTo>
                    <a:pt x="100" y="518"/>
                  </a:lnTo>
                  <a:lnTo>
                    <a:pt x="108" y="520"/>
                  </a:lnTo>
                  <a:lnTo>
                    <a:pt x="115" y="513"/>
                  </a:lnTo>
                  <a:lnTo>
                    <a:pt x="117" y="502"/>
                  </a:lnTo>
                  <a:lnTo>
                    <a:pt x="115" y="498"/>
                  </a:lnTo>
                  <a:lnTo>
                    <a:pt x="113" y="49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6" name="Freeform 97">
              <a:extLst>
                <a:ext uri="{FF2B5EF4-FFF2-40B4-BE49-F238E27FC236}">
                  <a16:creationId xmlns:a16="http://schemas.microsoft.com/office/drawing/2014/main" id="{12404490-91DA-7BFB-0E55-ACF3EF2DC283}"/>
                </a:ext>
              </a:extLst>
            </p:cNvPr>
            <p:cNvSpPr>
              <a:spLocks/>
            </p:cNvSpPr>
            <p:nvPr/>
          </p:nvSpPr>
          <p:spPr bwMode="auto">
            <a:xfrm>
              <a:off x="4015179" y="3689878"/>
              <a:ext cx="10604" cy="3208"/>
            </a:xfrm>
            <a:custGeom>
              <a:avLst/>
              <a:gdLst>
                <a:gd name="T0" fmla="*/ 9 w 9"/>
                <a:gd name="T1" fmla="*/ 0 h 3"/>
                <a:gd name="T2" fmla="*/ 0 w 9"/>
                <a:gd name="T3" fmla="*/ 3 h 3"/>
                <a:gd name="T4" fmla="*/ 5 w 9"/>
                <a:gd name="T5" fmla="*/ 2 h 3"/>
                <a:gd name="T6" fmla="*/ 9 w 9"/>
                <a:gd name="T7" fmla="*/ 0 h 3"/>
              </a:gdLst>
              <a:ahLst/>
              <a:cxnLst>
                <a:cxn ang="0">
                  <a:pos x="T0" y="T1"/>
                </a:cxn>
                <a:cxn ang="0">
                  <a:pos x="T2" y="T3"/>
                </a:cxn>
                <a:cxn ang="0">
                  <a:pos x="T4" y="T5"/>
                </a:cxn>
                <a:cxn ang="0">
                  <a:pos x="T6" y="T7"/>
                </a:cxn>
              </a:cxnLst>
              <a:rect l="0" t="0" r="r" b="b"/>
              <a:pathLst>
                <a:path w="9" h="3">
                  <a:moveTo>
                    <a:pt x="9" y="0"/>
                  </a:moveTo>
                  <a:lnTo>
                    <a:pt x="0" y="3"/>
                  </a:lnTo>
                  <a:lnTo>
                    <a:pt x="5"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7" name="Freeform 98">
              <a:extLst>
                <a:ext uri="{FF2B5EF4-FFF2-40B4-BE49-F238E27FC236}">
                  <a16:creationId xmlns:a16="http://schemas.microsoft.com/office/drawing/2014/main" id="{76C4FBD0-4E5E-92D6-6D92-052E32E44A06}"/>
                </a:ext>
              </a:extLst>
            </p:cNvPr>
            <p:cNvSpPr>
              <a:spLocks/>
            </p:cNvSpPr>
            <p:nvPr/>
          </p:nvSpPr>
          <p:spPr bwMode="auto">
            <a:xfrm>
              <a:off x="4015179" y="3689878"/>
              <a:ext cx="10604" cy="3208"/>
            </a:xfrm>
            <a:custGeom>
              <a:avLst/>
              <a:gdLst>
                <a:gd name="T0" fmla="*/ 9 w 9"/>
                <a:gd name="T1" fmla="*/ 0 h 3"/>
                <a:gd name="T2" fmla="*/ 0 w 9"/>
                <a:gd name="T3" fmla="*/ 3 h 3"/>
                <a:gd name="T4" fmla="*/ 5 w 9"/>
                <a:gd name="T5" fmla="*/ 2 h 3"/>
                <a:gd name="T6" fmla="*/ 9 w 9"/>
                <a:gd name="T7" fmla="*/ 0 h 3"/>
              </a:gdLst>
              <a:ahLst/>
              <a:cxnLst>
                <a:cxn ang="0">
                  <a:pos x="T0" y="T1"/>
                </a:cxn>
                <a:cxn ang="0">
                  <a:pos x="T2" y="T3"/>
                </a:cxn>
                <a:cxn ang="0">
                  <a:pos x="T4" y="T5"/>
                </a:cxn>
                <a:cxn ang="0">
                  <a:pos x="T6" y="T7"/>
                </a:cxn>
              </a:cxnLst>
              <a:rect l="0" t="0" r="r" b="b"/>
              <a:pathLst>
                <a:path w="9" h="3">
                  <a:moveTo>
                    <a:pt x="9" y="0"/>
                  </a:moveTo>
                  <a:lnTo>
                    <a:pt x="0" y="3"/>
                  </a:lnTo>
                  <a:lnTo>
                    <a:pt x="5"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8" name="Freeform 116">
              <a:extLst>
                <a:ext uri="{FF2B5EF4-FFF2-40B4-BE49-F238E27FC236}">
                  <a16:creationId xmlns:a16="http://schemas.microsoft.com/office/drawing/2014/main" id="{1B5101B7-9A31-2D56-8D35-8E993A3BC65F}"/>
                </a:ext>
              </a:extLst>
            </p:cNvPr>
            <p:cNvSpPr>
              <a:spLocks/>
            </p:cNvSpPr>
            <p:nvPr/>
          </p:nvSpPr>
          <p:spPr bwMode="auto">
            <a:xfrm>
              <a:off x="4118861" y="3657793"/>
              <a:ext cx="77762" cy="16043"/>
            </a:xfrm>
            <a:custGeom>
              <a:avLst/>
              <a:gdLst>
                <a:gd name="T0" fmla="*/ 28 w 66"/>
                <a:gd name="T1" fmla="*/ 7 h 15"/>
                <a:gd name="T2" fmla="*/ 23 w 66"/>
                <a:gd name="T3" fmla="*/ 7 h 15"/>
                <a:gd name="T4" fmla="*/ 15 w 66"/>
                <a:gd name="T5" fmla="*/ 11 h 15"/>
                <a:gd name="T6" fmla="*/ 0 w 66"/>
                <a:gd name="T7" fmla="*/ 15 h 15"/>
                <a:gd name="T8" fmla="*/ 8 w 66"/>
                <a:gd name="T9" fmla="*/ 15 h 15"/>
                <a:gd name="T10" fmla="*/ 51 w 66"/>
                <a:gd name="T11" fmla="*/ 1 h 15"/>
                <a:gd name="T12" fmla="*/ 66 w 66"/>
                <a:gd name="T13" fmla="*/ 0 h 15"/>
                <a:gd name="T14" fmla="*/ 60 w 66"/>
                <a:gd name="T15" fmla="*/ 0 h 15"/>
                <a:gd name="T16" fmla="*/ 45 w 66"/>
                <a:gd name="T17" fmla="*/ 1 h 15"/>
                <a:gd name="T18" fmla="*/ 28 w 66"/>
                <a:gd name="T1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15">
                  <a:moveTo>
                    <a:pt x="28" y="7"/>
                  </a:moveTo>
                  <a:lnTo>
                    <a:pt x="23" y="7"/>
                  </a:lnTo>
                  <a:lnTo>
                    <a:pt x="15" y="11"/>
                  </a:lnTo>
                  <a:lnTo>
                    <a:pt x="0" y="15"/>
                  </a:lnTo>
                  <a:lnTo>
                    <a:pt x="8" y="15"/>
                  </a:lnTo>
                  <a:lnTo>
                    <a:pt x="51" y="1"/>
                  </a:lnTo>
                  <a:lnTo>
                    <a:pt x="66" y="0"/>
                  </a:lnTo>
                  <a:lnTo>
                    <a:pt x="60" y="0"/>
                  </a:lnTo>
                  <a:lnTo>
                    <a:pt x="45" y="1"/>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9" name="Freeform 117">
              <a:extLst>
                <a:ext uri="{FF2B5EF4-FFF2-40B4-BE49-F238E27FC236}">
                  <a16:creationId xmlns:a16="http://schemas.microsoft.com/office/drawing/2014/main" id="{2F6C1C09-0EF2-9F35-18FF-A9FD01622957}"/>
                </a:ext>
              </a:extLst>
            </p:cNvPr>
            <p:cNvSpPr>
              <a:spLocks/>
            </p:cNvSpPr>
            <p:nvPr/>
          </p:nvSpPr>
          <p:spPr bwMode="auto">
            <a:xfrm>
              <a:off x="4118861" y="3657793"/>
              <a:ext cx="77762" cy="16043"/>
            </a:xfrm>
            <a:custGeom>
              <a:avLst/>
              <a:gdLst>
                <a:gd name="T0" fmla="*/ 28 w 66"/>
                <a:gd name="T1" fmla="*/ 7 h 15"/>
                <a:gd name="T2" fmla="*/ 23 w 66"/>
                <a:gd name="T3" fmla="*/ 7 h 15"/>
                <a:gd name="T4" fmla="*/ 15 w 66"/>
                <a:gd name="T5" fmla="*/ 11 h 15"/>
                <a:gd name="T6" fmla="*/ 0 w 66"/>
                <a:gd name="T7" fmla="*/ 15 h 15"/>
                <a:gd name="T8" fmla="*/ 8 w 66"/>
                <a:gd name="T9" fmla="*/ 15 h 15"/>
                <a:gd name="T10" fmla="*/ 51 w 66"/>
                <a:gd name="T11" fmla="*/ 1 h 15"/>
                <a:gd name="T12" fmla="*/ 66 w 66"/>
                <a:gd name="T13" fmla="*/ 0 h 15"/>
                <a:gd name="T14" fmla="*/ 60 w 66"/>
                <a:gd name="T15" fmla="*/ 0 h 15"/>
                <a:gd name="T16" fmla="*/ 45 w 66"/>
                <a:gd name="T17" fmla="*/ 1 h 15"/>
                <a:gd name="T18" fmla="*/ 28 w 66"/>
                <a:gd name="T1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15">
                  <a:moveTo>
                    <a:pt x="28" y="7"/>
                  </a:moveTo>
                  <a:lnTo>
                    <a:pt x="23" y="7"/>
                  </a:lnTo>
                  <a:lnTo>
                    <a:pt x="15" y="11"/>
                  </a:lnTo>
                  <a:lnTo>
                    <a:pt x="0" y="15"/>
                  </a:lnTo>
                  <a:lnTo>
                    <a:pt x="8" y="15"/>
                  </a:lnTo>
                  <a:lnTo>
                    <a:pt x="51" y="1"/>
                  </a:lnTo>
                  <a:lnTo>
                    <a:pt x="66" y="0"/>
                  </a:lnTo>
                  <a:lnTo>
                    <a:pt x="60" y="0"/>
                  </a:lnTo>
                  <a:lnTo>
                    <a:pt x="45" y="1"/>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0" name="Freeform 118">
              <a:extLst>
                <a:ext uri="{FF2B5EF4-FFF2-40B4-BE49-F238E27FC236}">
                  <a16:creationId xmlns:a16="http://schemas.microsoft.com/office/drawing/2014/main" id="{761027BE-3C26-3EF5-3797-9AA6C923E686}"/>
                </a:ext>
              </a:extLst>
            </p:cNvPr>
            <p:cNvSpPr>
              <a:spLocks/>
            </p:cNvSpPr>
            <p:nvPr/>
          </p:nvSpPr>
          <p:spPr bwMode="auto">
            <a:xfrm>
              <a:off x="4204869" y="2253564"/>
              <a:ext cx="421796" cy="436349"/>
            </a:xfrm>
            <a:custGeom>
              <a:avLst/>
              <a:gdLst>
                <a:gd name="T0" fmla="*/ 14 w 358"/>
                <a:gd name="T1" fmla="*/ 181 h 408"/>
                <a:gd name="T2" fmla="*/ 44 w 358"/>
                <a:gd name="T3" fmla="*/ 356 h 408"/>
                <a:gd name="T4" fmla="*/ 61 w 358"/>
                <a:gd name="T5" fmla="*/ 358 h 408"/>
                <a:gd name="T6" fmla="*/ 81 w 358"/>
                <a:gd name="T7" fmla="*/ 373 h 408"/>
                <a:gd name="T8" fmla="*/ 100 w 358"/>
                <a:gd name="T9" fmla="*/ 388 h 408"/>
                <a:gd name="T10" fmla="*/ 117 w 358"/>
                <a:gd name="T11" fmla="*/ 388 h 408"/>
                <a:gd name="T12" fmla="*/ 138 w 358"/>
                <a:gd name="T13" fmla="*/ 397 h 408"/>
                <a:gd name="T14" fmla="*/ 149 w 358"/>
                <a:gd name="T15" fmla="*/ 390 h 408"/>
                <a:gd name="T16" fmla="*/ 166 w 358"/>
                <a:gd name="T17" fmla="*/ 397 h 408"/>
                <a:gd name="T18" fmla="*/ 179 w 358"/>
                <a:gd name="T19" fmla="*/ 393 h 408"/>
                <a:gd name="T20" fmla="*/ 190 w 358"/>
                <a:gd name="T21" fmla="*/ 380 h 408"/>
                <a:gd name="T22" fmla="*/ 203 w 358"/>
                <a:gd name="T23" fmla="*/ 390 h 408"/>
                <a:gd name="T24" fmla="*/ 217 w 358"/>
                <a:gd name="T25" fmla="*/ 395 h 408"/>
                <a:gd name="T26" fmla="*/ 228 w 358"/>
                <a:gd name="T27" fmla="*/ 408 h 408"/>
                <a:gd name="T28" fmla="*/ 235 w 358"/>
                <a:gd name="T29" fmla="*/ 408 h 408"/>
                <a:gd name="T30" fmla="*/ 250 w 358"/>
                <a:gd name="T31" fmla="*/ 397 h 408"/>
                <a:gd name="T32" fmla="*/ 258 w 358"/>
                <a:gd name="T33" fmla="*/ 384 h 408"/>
                <a:gd name="T34" fmla="*/ 254 w 358"/>
                <a:gd name="T35" fmla="*/ 367 h 408"/>
                <a:gd name="T36" fmla="*/ 258 w 358"/>
                <a:gd name="T37" fmla="*/ 358 h 408"/>
                <a:gd name="T38" fmla="*/ 260 w 358"/>
                <a:gd name="T39" fmla="*/ 344 h 408"/>
                <a:gd name="T40" fmla="*/ 271 w 358"/>
                <a:gd name="T41" fmla="*/ 339 h 408"/>
                <a:gd name="T42" fmla="*/ 282 w 358"/>
                <a:gd name="T43" fmla="*/ 343 h 408"/>
                <a:gd name="T44" fmla="*/ 281 w 358"/>
                <a:gd name="T45" fmla="*/ 329 h 408"/>
                <a:gd name="T46" fmla="*/ 284 w 358"/>
                <a:gd name="T47" fmla="*/ 314 h 408"/>
                <a:gd name="T48" fmla="*/ 297 w 358"/>
                <a:gd name="T49" fmla="*/ 303 h 408"/>
                <a:gd name="T50" fmla="*/ 303 w 358"/>
                <a:gd name="T51" fmla="*/ 288 h 408"/>
                <a:gd name="T52" fmla="*/ 329 w 358"/>
                <a:gd name="T53" fmla="*/ 280 h 408"/>
                <a:gd name="T54" fmla="*/ 346 w 358"/>
                <a:gd name="T55" fmla="*/ 258 h 408"/>
                <a:gd name="T56" fmla="*/ 348 w 358"/>
                <a:gd name="T57" fmla="*/ 237 h 408"/>
                <a:gd name="T58" fmla="*/ 348 w 358"/>
                <a:gd name="T59" fmla="*/ 224 h 408"/>
                <a:gd name="T60" fmla="*/ 352 w 358"/>
                <a:gd name="T61" fmla="*/ 215 h 408"/>
                <a:gd name="T62" fmla="*/ 354 w 358"/>
                <a:gd name="T63" fmla="*/ 186 h 408"/>
                <a:gd name="T64" fmla="*/ 352 w 358"/>
                <a:gd name="T65" fmla="*/ 160 h 408"/>
                <a:gd name="T66" fmla="*/ 348 w 358"/>
                <a:gd name="T67" fmla="*/ 147 h 408"/>
                <a:gd name="T68" fmla="*/ 358 w 358"/>
                <a:gd name="T69" fmla="*/ 143 h 408"/>
                <a:gd name="T70" fmla="*/ 333 w 358"/>
                <a:gd name="T71" fmla="*/ 0 h 408"/>
                <a:gd name="T72" fmla="*/ 279 w 358"/>
                <a:gd name="T73" fmla="*/ 34 h 408"/>
                <a:gd name="T74" fmla="*/ 265 w 358"/>
                <a:gd name="T75" fmla="*/ 45 h 408"/>
                <a:gd name="T76" fmla="*/ 245 w 358"/>
                <a:gd name="T77" fmla="*/ 68 h 408"/>
                <a:gd name="T78" fmla="*/ 224 w 358"/>
                <a:gd name="T79" fmla="*/ 70 h 408"/>
                <a:gd name="T80" fmla="*/ 203 w 358"/>
                <a:gd name="T81" fmla="*/ 81 h 408"/>
                <a:gd name="T82" fmla="*/ 190 w 358"/>
                <a:gd name="T83" fmla="*/ 89 h 408"/>
                <a:gd name="T84" fmla="*/ 175 w 358"/>
                <a:gd name="T85" fmla="*/ 83 h 408"/>
                <a:gd name="T86" fmla="*/ 155 w 358"/>
                <a:gd name="T87" fmla="*/ 89 h 408"/>
                <a:gd name="T88" fmla="*/ 155 w 358"/>
                <a:gd name="T89" fmla="*/ 81 h 408"/>
                <a:gd name="T90" fmla="*/ 158 w 358"/>
                <a:gd name="T91" fmla="*/ 72 h 408"/>
                <a:gd name="T92" fmla="*/ 145 w 358"/>
                <a:gd name="T93" fmla="*/ 77 h 408"/>
                <a:gd name="T94" fmla="*/ 128 w 358"/>
                <a:gd name="T95" fmla="*/ 70 h 408"/>
                <a:gd name="T96" fmla="*/ 108 w 358"/>
                <a:gd name="T97" fmla="*/ 66 h 408"/>
                <a:gd name="T98" fmla="*/ 74 w 358"/>
                <a:gd name="T99" fmla="*/ 7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8" h="408">
                  <a:moveTo>
                    <a:pt x="0" y="81"/>
                  </a:moveTo>
                  <a:lnTo>
                    <a:pt x="14" y="181"/>
                  </a:lnTo>
                  <a:lnTo>
                    <a:pt x="34" y="361"/>
                  </a:lnTo>
                  <a:lnTo>
                    <a:pt x="44" y="356"/>
                  </a:lnTo>
                  <a:lnTo>
                    <a:pt x="49" y="361"/>
                  </a:lnTo>
                  <a:lnTo>
                    <a:pt x="61" y="358"/>
                  </a:lnTo>
                  <a:lnTo>
                    <a:pt x="78" y="365"/>
                  </a:lnTo>
                  <a:lnTo>
                    <a:pt x="81" y="373"/>
                  </a:lnTo>
                  <a:lnTo>
                    <a:pt x="93" y="386"/>
                  </a:lnTo>
                  <a:lnTo>
                    <a:pt x="100" y="388"/>
                  </a:lnTo>
                  <a:lnTo>
                    <a:pt x="113" y="386"/>
                  </a:lnTo>
                  <a:lnTo>
                    <a:pt x="117" y="388"/>
                  </a:lnTo>
                  <a:lnTo>
                    <a:pt x="132" y="397"/>
                  </a:lnTo>
                  <a:lnTo>
                    <a:pt x="138" y="397"/>
                  </a:lnTo>
                  <a:lnTo>
                    <a:pt x="143" y="391"/>
                  </a:lnTo>
                  <a:lnTo>
                    <a:pt x="149" y="390"/>
                  </a:lnTo>
                  <a:lnTo>
                    <a:pt x="158" y="391"/>
                  </a:lnTo>
                  <a:lnTo>
                    <a:pt x="166" y="397"/>
                  </a:lnTo>
                  <a:lnTo>
                    <a:pt x="172" y="393"/>
                  </a:lnTo>
                  <a:lnTo>
                    <a:pt x="179" y="393"/>
                  </a:lnTo>
                  <a:lnTo>
                    <a:pt x="183" y="388"/>
                  </a:lnTo>
                  <a:lnTo>
                    <a:pt x="190" y="380"/>
                  </a:lnTo>
                  <a:lnTo>
                    <a:pt x="198" y="376"/>
                  </a:lnTo>
                  <a:lnTo>
                    <a:pt x="203" y="390"/>
                  </a:lnTo>
                  <a:lnTo>
                    <a:pt x="209" y="395"/>
                  </a:lnTo>
                  <a:lnTo>
                    <a:pt x="217" y="395"/>
                  </a:lnTo>
                  <a:lnTo>
                    <a:pt x="222" y="403"/>
                  </a:lnTo>
                  <a:lnTo>
                    <a:pt x="228" y="408"/>
                  </a:lnTo>
                  <a:lnTo>
                    <a:pt x="228" y="408"/>
                  </a:lnTo>
                  <a:lnTo>
                    <a:pt x="235" y="408"/>
                  </a:lnTo>
                  <a:lnTo>
                    <a:pt x="245" y="403"/>
                  </a:lnTo>
                  <a:lnTo>
                    <a:pt x="250" y="397"/>
                  </a:lnTo>
                  <a:lnTo>
                    <a:pt x="250" y="390"/>
                  </a:lnTo>
                  <a:lnTo>
                    <a:pt x="258" y="384"/>
                  </a:lnTo>
                  <a:lnTo>
                    <a:pt x="256" y="371"/>
                  </a:lnTo>
                  <a:lnTo>
                    <a:pt x="254" y="367"/>
                  </a:lnTo>
                  <a:lnTo>
                    <a:pt x="256" y="359"/>
                  </a:lnTo>
                  <a:lnTo>
                    <a:pt x="258" y="358"/>
                  </a:lnTo>
                  <a:lnTo>
                    <a:pt x="258" y="350"/>
                  </a:lnTo>
                  <a:lnTo>
                    <a:pt x="260" y="344"/>
                  </a:lnTo>
                  <a:lnTo>
                    <a:pt x="265" y="337"/>
                  </a:lnTo>
                  <a:lnTo>
                    <a:pt x="271" y="339"/>
                  </a:lnTo>
                  <a:lnTo>
                    <a:pt x="279" y="350"/>
                  </a:lnTo>
                  <a:lnTo>
                    <a:pt x="282" y="343"/>
                  </a:lnTo>
                  <a:lnTo>
                    <a:pt x="286" y="335"/>
                  </a:lnTo>
                  <a:lnTo>
                    <a:pt x="281" y="329"/>
                  </a:lnTo>
                  <a:lnTo>
                    <a:pt x="284" y="322"/>
                  </a:lnTo>
                  <a:lnTo>
                    <a:pt x="284" y="314"/>
                  </a:lnTo>
                  <a:lnTo>
                    <a:pt x="288" y="309"/>
                  </a:lnTo>
                  <a:lnTo>
                    <a:pt x="297" y="303"/>
                  </a:lnTo>
                  <a:lnTo>
                    <a:pt x="297" y="296"/>
                  </a:lnTo>
                  <a:lnTo>
                    <a:pt x="303" y="288"/>
                  </a:lnTo>
                  <a:lnTo>
                    <a:pt x="314" y="292"/>
                  </a:lnTo>
                  <a:lnTo>
                    <a:pt x="329" y="280"/>
                  </a:lnTo>
                  <a:lnTo>
                    <a:pt x="337" y="265"/>
                  </a:lnTo>
                  <a:lnTo>
                    <a:pt x="346" y="258"/>
                  </a:lnTo>
                  <a:lnTo>
                    <a:pt x="348" y="245"/>
                  </a:lnTo>
                  <a:lnTo>
                    <a:pt x="348" y="237"/>
                  </a:lnTo>
                  <a:lnTo>
                    <a:pt x="348" y="232"/>
                  </a:lnTo>
                  <a:lnTo>
                    <a:pt x="348" y="224"/>
                  </a:lnTo>
                  <a:lnTo>
                    <a:pt x="352" y="224"/>
                  </a:lnTo>
                  <a:lnTo>
                    <a:pt x="352" y="215"/>
                  </a:lnTo>
                  <a:lnTo>
                    <a:pt x="350" y="207"/>
                  </a:lnTo>
                  <a:lnTo>
                    <a:pt x="354" y="186"/>
                  </a:lnTo>
                  <a:lnTo>
                    <a:pt x="356" y="181"/>
                  </a:lnTo>
                  <a:lnTo>
                    <a:pt x="352" y="160"/>
                  </a:lnTo>
                  <a:lnTo>
                    <a:pt x="346" y="153"/>
                  </a:lnTo>
                  <a:lnTo>
                    <a:pt x="348" y="147"/>
                  </a:lnTo>
                  <a:lnTo>
                    <a:pt x="352" y="147"/>
                  </a:lnTo>
                  <a:lnTo>
                    <a:pt x="358" y="143"/>
                  </a:lnTo>
                  <a:lnTo>
                    <a:pt x="333" y="4"/>
                  </a:lnTo>
                  <a:lnTo>
                    <a:pt x="333" y="0"/>
                  </a:lnTo>
                  <a:lnTo>
                    <a:pt x="292" y="25"/>
                  </a:lnTo>
                  <a:lnTo>
                    <a:pt x="279" y="34"/>
                  </a:lnTo>
                  <a:lnTo>
                    <a:pt x="271" y="40"/>
                  </a:lnTo>
                  <a:lnTo>
                    <a:pt x="265" y="45"/>
                  </a:lnTo>
                  <a:lnTo>
                    <a:pt x="258" y="57"/>
                  </a:lnTo>
                  <a:lnTo>
                    <a:pt x="245" y="68"/>
                  </a:lnTo>
                  <a:lnTo>
                    <a:pt x="232" y="70"/>
                  </a:lnTo>
                  <a:lnTo>
                    <a:pt x="224" y="70"/>
                  </a:lnTo>
                  <a:lnTo>
                    <a:pt x="209" y="76"/>
                  </a:lnTo>
                  <a:lnTo>
                    <a:pt x="203" y="81"/>
                  </a:lnTo>
                  <a:lnTo>
                    <a:pt x="196" y="83"/>
                  </a:lnTo>
                  <a:lnTo>
                    <a:pt x="190" y="89"/>
                  </a:lnTo>
                  <a:lnTo>
                    <a:pt x="183" y="87"/>
                  </a:lnTo>
                  <a:lnTo>
                    <a:pt x="175" y="83"/>
                  </a:lnTo>
                  <a:lnTo>
                    <a:pt x="160" y="83"/>
                  </a:lnTo>
                  <a:lnTo>
                    <a:pt x="155" y="89"/>
                  </a:lnTo>
                  <a:lnTo>
                    <a:pt x="147" y="89"/>
                  </a:lnTo>
                  <a:lnTo>
                    <a:pt x="155" y="81"/>
                  </a:lnTo>
                  <a:lnTo>
                    <a:pt x="166" y="79"/>
                  </a:lnTo>
                  <a:lnTo>
                    <a:pt x="158" y="72"/>
                  </a:lnTo>
                  <a:lnTo>
                    <a:pt x="153" y="79"/>
                  </a:lnTo>
                  <a:lnTo>
                    <a:pt x="145" y="77"/>
                  </a:lnTo>
                  <a:lnTo>
                    <a:pt x="138" y="72"/>
                  </a:lnTo>
                  <a:lnTo>
                    <a:pt x="128" y="70"/>
                  </a:lnTo>
                  <a:lnTo>
                    <a:pt x="123" y="68"/>
                  </a:lnTo>
                  <a:lnTo>
                    <a:pt x="108" y="66"/>
                  </a:lnTo>
                  <a:lnTo>
                    <a:pt x="106" y="62"/>
                  </a:lnTo>
                  <a:lnTo>
                    <a:pt x="74" y="70"/>
                  </a:lnTo>
                  <a:lnTo>
                    <a:pt x="0" y="81"/>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1" name="Freeform 119">
              <a:extLst>
                <a:ext uri="{FF2B5EF4-FFF2-40B4-BE49-F238E27FC236}">
                  <a16:creationId xmlns:a16="http://schemas.microsoft.com/office/drawing/2014/main" id="{23C7F5EB-C38E-BB76-5A48-3BE06B7BDD59}"/>
                </a:ext>
              </a:extLst>
            </p:cNvPr>
            <p:cNvSpPr>
              <a:spLocks/>
            </p:cNvSpPr>
            <p:nvPr/>
          </p:nvSpPr>
          <p:spPr bwMode="auto">
            <a:xfrm>
              <a:off x="4229612" y="3088829"/>
              <a:ext cx="549043" cy="514421"/>
            </a:xfrm>
            <a:custGeom>
              <a:avLst/>
              <a:gdLst>
                <a:gd name="T0" fmla="*/ 436 w 466"/>
                <a:gd name="T1" fmla="*/ 274 h 481"/>
                <a:gd name="T2" fmla="*/ 431 w 466"/>
                <a:gd name="T3" fmla="*/ 253 h 481"/>
                <a:gd name="T4" fmla="*/ 412 w 466"/>
                <a:gd name="T5" fmla="*/ 236 h 481"/>
                <a:gd name="T6" fmla="*/ 404 w 466"/>
                <a:gd name="T7" fmla="*/ 218 h 481"/>
                <a:gd name="T8" fmla="*/ 391 w 466"/>
                <a:gd name="T9" fmla="*/ 193 h 481"/>
                <a:gd name="T10" fmla="*/ 363 w 466"/>
                <a:gd name="T11" fmla="*/ 176 h 481"/>
                <a:gd name="T12" fmla="*/ 355 w 466"/>
                <a:gd name="T13" fmla="*/ 165 h 481"/>
                <a:gd name="T14" fmla="*/ 346 w 466"/>
                <a:gd name="T15" fmla="*/ 150 h 481"/>
                <a:gd name="T16" fmla="*/ 323 w 466"/>
                <a:gd name="T17" fmla="*/ 137 h 481"/>
                <a:gd name="T18" fmla="*/ 307 w 466"/>
                <a:gd name="T19" fmla="*/ 118 h 481"/>
                <a:gd name="T20" fmla="*/ 261 w 466"/>
                <a:gd name="T21" fmla="*/ 80 h 481"/>
                <a:gd name="T22" fmla="*/ 250 w 466"/>
                <a:gd name="T23" fmla="*/ 60 h 481"/>
                <a:gd name="T24" fmla="*/ 218 w 466"/>
                <a:gd name="T25" fmla="*/ 43 h 481"/>
                <a:gd name="T26" fmla="*/ 201 w 466"/>
                <a:gd name="T27" fmla="*/ 31 h 481"/>
                <a:gd name="T28" fmla="*/ 218 w 466"/>
                <a:gd name="T29" fmla="*/ 0 h 481"/>
                <a:gd name="T30" fmla="*/ 0 w 466"/>
                <a:gd name="T31" fmla="*/ 30 h 481"/>
                <a:gd name="T32" fmla="*/ 66 w 466"/>
                <a:gd name="T33" fmla="*/ 251 h 481"/>
                <a:gd name="T34" fmla="*/ 79 w 466"/>
                <a:gd name="T35" fmla="*/ 280 h 481"/>
                <a:gd name="T36" fmla="*/ 92 w 466"/>
                <a:gd name="T37" fmla="*/ 298 h 481"/>
                <a:gd name="T38" fmla="*/ 98 w 466"/>
                <a:gd name="T39" fmla="*/ 319 h 481"/>
                <a:gd name="T40" fmla="*/ 88 w 466"/>
                <a:gd name="T41" fmla="*/ 344 h 481"/>
                <a:gd name="T42" fmla="*/ 88 w 466"/>
                <a:gd name="T43" fmla="*/ 377 h 481"/>
                <a:gd name="T44" fmla="*/ 94 w 466"/>
                <a:gd name="T45" fmla="*/ 402 h 481"/>
                <a:gd name="T46" fmla="*/ 96 w 466"/>
                <a:gd name="T47" fmla="*/ 430 h 481"/>
                <a:gd name="T48" fmla="*/ 107 w 466"/>
                <a:gd name="T49" fmla="*/ 451 h 481"/>
                <a:gd name="T50" fmla="*/ 124 w 466"/>
                <a:gd name="T51" fmla="*/ 479 h 481"/>
                <a:gd name="T52" fmla="*/ 372 w 466"/>
                <a:gd name="T53" fmla="*/ 481 h 481"/>
                <a:gd name="T54" fmla="*/ 385 w 466"/>
                <a:gd name="T55" fmla="*/ 462 h 481"/>
                <a:gd name="T56" fmla="*/ 380 w 466"/>
                <a:gd name="T57" fmla="*/ 443 h 481"/>
                <a:gd name="T58" fmla="*/ 391 w 466"/>
                <a:gd name="T59" fmla="*/ 430 h 481"/>
                <a:gd name="T60" fmla="*/ 423 w 466"/>
                <a:gd name="T61" fmla="*/ 438 h 481"/>
                <a:gd name="T62" fmla="*/ 431 w 466"/>
                <a:gd name="T63" fmla="*/ 428 h 481"/>
                <a:gd name="T64" fmla="*/ 431 w 466"/>
                <a:gd name="T65" fmla="*/ 409 h 481"/>
                <a:gd name="T66" fmla="*/ 423 w 466"/>
                <a:gd name="T67" fmla="*/ 396 h 481"/>
                <a:gd name="T68" fmla="*/ 423 w 466"/>
                <a:gd name="T69" fmla="*/ 392 h 481"/>
                <a:gd name="T70" fmla="*/ 438 w 466"/>
                <a:gd name="T71" fmla="*/ 379 h 481"/>
                <a:gd name="T72" fmla="*/ 427 w 466"/>
                <a:gd name="T73" fmla="*/ 370 h 481"/>
                <a:gd name="T74" fmla="*/ 429 w 466"/>
                <a:gd name="T75" fmla="*/ 368 h 481"/>
                <a:gd name="T76" fmla="*/ 440 w 466"/>
                <a:gd name="T77" fmla="*/ 360 h 481"/>
                <a:gd name="T78" fmla="*/ 434 w 466"/>
                <a:gd name="T79" fmla="*/ 345 h 481"/>
                <a:gd name="T80" fmla="*/ 444 w 466"/>
                <a:gd name="T81" fmla="*/ 338 h 481"/>
                <a:gd name="T82" fmla="*/ 440 w 466"/>
                <a:gd name="T83" fmla="*/ 330 h 481"/>
                <a:gd name="T84" fmla="*/ 451 w 466"/>
                <a:gd name="T85" fmla="*/ 315 h 481"/>
                <a:gd name="T86" fmla="*/ 451 w 466"/>
                <a:gd name="T87" fmla="*/ 306 h 481"/>
                <a:gd name="T88" fmla="*/ 464 w 466"/>
                <a:gd name="T89" fmla="*/ 295 h 481"/>
                <a:gd name="T90" fmla="*/ 459 w 466"/>
                <a:gd name="T91" fmla="*/ 28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6" h="481">
                  <a:moveTo>
                    <a:pt x="455" y="283"/>
                  </a:moveTo>
                  <a:lnTo>
                    <a:pt x="442" y="282"/>
                  </a:lnTo>
                  <a:lnTo>
                    <a:pt x="436" y="274"/>
                  </a:lnTo>
                  <a:lnTo>
                    <a:pt x="436" y="268"/>
                  </a:lnTo>
                  <a:lnTo>
                    <a:pt x="436" y="261"/>
                  </a:lnTo>
                  <a:lnTo>
                    <a:pt x="431" y="253"/>
                  </a:lnTo>
                  <a:lnTo>
                    <a:pt x="427" y="248"/>
                  </a:lnTo>
                  <a:lnTo>
                    <a:pt x="423" y="240"/>
                  </a:lnTo>
                  <a:lnTo>
                    <a:pt x="412" y="236"/>
                  </a:lnTo>
                  <a:lnTo>
                    <a:pt x="406" y="231"/>
                  </a:lnTo>
                  <a:lnTo>
                    <a:pt x="404" y="223"/>
                  </a:lnTo>
                  <a:lnTo>
                    <a:pt x="404" y="218"/>
                  </a:lnTo>
                  <a:lnTo>
                    <a:pt x="401" y="210"/>
                  </a:lnTo>
                  <a:lnTo>
                    <a:pt x="393" y="199"/>
                  </a:lnTo>
                  <a:lnTo>
                    <a:pt x="391" y="193"/>
                  </a:lnTo>
                  <a:lnTo>
                    <a:pt x="378" y="184"/>
                  </a:lnTo>
                  <a:lnTo>
                    <a:pt x="370" y="182"/>
                  </a:lnTo>
                  <a:lnTo>
                    <a:pt x="363" y="176"/>
                  </a:lnTo>
                  <a:lnTo>
                    <a:pt x="363" y="174"/>
                  </a:lnTo>
                  <a:lnTo>
                    <a:pt x="357" y="171"/>
                  </a:lnTo>
                  <a:lnTo>
                    <a:pt x="355" y="165"/>
                  </a:lnTo>
                  <a:lnTo>
                    <a:pt x="348" y="161"/>
                  </a:lnTo>
                  <a:lnTo>
                    <a:pt x="346" y="154"/>
                  </a:lnTo>
                  <a:lnTo>
                    <a:pt x="346" y="150"/>
                  </a:lnTo>
                  <a:lnTo>
                    <a:pt x="340" y="146"/>
                  </a:lnTo>
                  <a:lnTo>
                    <a:pt x="331" y="139"/>
                  </a:lnTo>
                  <a:lnTo>
                    <a:pt x="323" y="137"/>
                  </a:lnTo>
                  <a:lnTo>
                    <a:pt x="318" y="133"/>
                  </a:lnTo>
                  <a:lnTo>
                    <a:pt x="314" y="125"/>
                  </a:lnTo>
                  <a:lnTo>
                    <a:pt x="307" y="118"/>
                  </a:lnTo>
                  <a:lnTo>
                    <a:pt x="293" y="110"/>
                  </a:lnTo>
                  <a:lnTo>
                    <a:pt x="280" y="101"/>
                  </a:lnTo>
                  <a:lnTo>
                    <a:pt x="261" y="80"/>
                  </a:lnTo>
                  <a:lnTo>
                    <a:pt x="260" y="73"/>
                  </a:lnTo>
                  <a:lnTo>
                    <a:pt x="252" y="65"/>
                  </a:lnTo>
                  <a:lnTo>
                    <a:pt x="250" y="60"/>
                  </a:lnTo>
                  <a:lnTo>
                    <a:pt x="243" y="52"/>
                  </a:lnTo>
                  <a:lnTo>
                    <a:pt x="231" y="54"/>
                  </a:lnTo>
                  <a:lnTo>
                    <a:pt x="218" y="43"/>
                  </a:lnTo>
                  <a:lnTo>
                    <a:pt x="213" y="43"/>
                  </a:lnTo>
                  <a:lnTo>
                    <a:pt x="205" y="39"/>
                  </a:lnTo>
                  <a:lnTo>
                    <a:pt x="201" y="31"/>
                  </a:lnTo>
                  <a:lnTo>
                    <a:pt x="203" y="24"/>
                  </a:lnTo>
                  <a:lnTo>
                    <a:pt x="216" y="5"/>
                  </a:lnTo>
                  <a:lnTo>
                    <a:pt x="218" y="0"/>
                  </a:lnTo>
                  <a:lnTo>
                    <a:pt x="113" y="16"/>
                  </a:lnTo>
                  <a:lnTo>
                    <a:pt x="77" y="18"/>
                  </a:lnTo>
                  <a:lnTo>
                    <a:pt x="0" y="30"/>
                  </a:lnTo>
                  <a:lnTo>
                    <a:pt x="32" y="131"/>
                  </a:lnTo>
                  <a:lnTo>
                    <a:pt x="64" y="248"/>
                  </a:lnTo>
                  <a:lnTo>
                    <a:pt x="66" y="251"/>
                  </a:lnTo>
                  <a:lnTo>
                    <a:pt x="68" y="259"/>
                  </a:lnTo>
                  <a:lnTo>
                    <a:pt x="73" y="266"/>
                  </a:lnTo>
                  <a:lnTo>
                    <a:pt x="79" y="280"/>
                  </a:lnTo>
                  <a:lnTo>
                    <a:pt x="87" y="287"/>
                  </a:lnTo>
                  <a:lnTo>
                    <a:pt x="88" y="291"/>
                  </a:lnTo>
                  <a:lnTo>
                    <a:pt x="92" y="298"/>
                  </a:lnTo>
                  <a:lnTo>
                    <a:pt x="90" y="308"/>
                  </a:lnTo>
                  <a:lnTo>
                    <a:pt x="96" y="312"/>
                  </a:lnTo>
                  <a:lnTo>
                    <a:pt x="98" y="319"/>
                  </a:lnTo>
                  <a:lnTo>
                    <a:pt x="92" y="323"/>
                  </a:lnTo>
                  <a:lnTo>
                    <a:pt x="88" y="330"/>
                  </a:lnTo>
                  <a:lnTo>
                    <a:pt x="88" y="344"/>
                  </a:lnTo>
                  <a:lnTo>
                    <a:pt x="85" y="351"/>
                  </a:lnTo>
                  <a:lnTo>
                    <a:pt x="83" y="364"/>
                  </a:lnTo>
                  <a:lnTo>
                    <a:pt x="88" y="377"/>
                  </a:lnTo>
                  <a:lnTo>
                    <a:pt x="94" y="385"/>
                  </a:lnTo>
                  <a:lnTo>
                    <a:pt x="96" y="394"/>
                  </a:lnTo>
                  <a:lnTo>
                    <a:pt x="94" y="402"/>
                  </a:lnTo>
                  <a:lnTo>
                    <a:pt x="96" y="407"/>
                  </a:lnTo>
                  <a:lnTo>
                    <a:pt x="94" y="423"/>
                  </a:lnTo>
                  <a:lnTo>
                    <a:pt x="96" y="430"/>
                  </a:lnTo>
                  <a:lnTo>
                    <a:pt x="102" y="438"/>
                  </a:lnTo>
                  <a:lnTo>
                    <a:pt x="107" y="447"/>
                  </a:lnTo>
                  <a:lnTo>
                    <a:pt x="107" y="451"/>
                  </a:lnTo>
                  <a:lnTo>
                    <a:pt x="117" y="466"/>
                  </a:lnTo>
                  <a:lnTo>
                    <a:pt x="119" y="473"/>
                  </a:lnTo>
                  <a:lnTo>
                    <a:pt x="124" y="479"/>
                  </a:lnTo>
                  <a:lnTo>
                    <a:pt x="359" y="462"/>
                  </a:lnTo>
                  <a:lnTo>
                    <a:pt x="367" y="468"/>
                  </a:lnTo>
                  <a:lnTo>
                    <a:pt x="372" y="481"/>
                  </a:lnTo>
                  <a:lnTo>
                    <a:pt x="380" y="481"/>
                  </a:lnTo>
                  <a:lnTo>
                    <a:pt x="385" y="477"/>
                  </a:lnTo>
                  <a:lnTo>
                    <a:pt x="385" y="462"/>
                  </a:lnTo>
                  <a:lnTo>
                    <a:pt x="385" y="456"/>
                  </a:lnTo>
                  <a:lnTo>
                    <a:pt x="382" y="449"/>
                  </a:lnTo>
                  <a:lnTo>
                    <a:pt x="380" y="443"/>
                  </a:lnTo>
                  <a:lnTo>
                    <a:pt x="382" y="436"/>
                  </a:lnTo>
                  <a:lnTo>
                    <a:pt x="385" y="436"/>
                  </a:lnTo>
                  <a:lnTo>
                    <a:pt x="391" y="430"/>
                  </a:lnTo>
                  <a:lnTo>
                    <a:pt x="399" y="432"/>
                  </a:lnTo>
                  <a:lnTo>
                    <a:pt x="416" y="436"/>
                  </a:lnTo>
                  <a:lnTo>
                    <a:pt x="423" y="438"/>
                  </a:lnTo>
                  <a:lnTo>
                    <a:pt x="427" y="436"/>
                  </a:lnTo>
                  <a:lnTo>
                    <a:pt x="429" y="436"/>
                  </a:lnTo>
                  <a:lnTo>
                    <a:pt x="431" y="428"/>
                  </a:lnTo>
                  <a:lnTo>
                    <a:pt x="425" y="423"/>
                  </a:lnTo>
                  <a:lnTo>
                    <a:pt x="427" y="415"/>
                  </a:lnTo>
                  <a:lnTo>
                    <a:pt x="431" y="409"/>
                  </a:lnTo>
                  <a:lnTo>
                    <a:pt x="425" y="409"/>
                  </a:lnTo>
                  <a:lnTo>
                    <a:pt x="429" y="402"/>
                  </a:lnTo>
                  <a:lnTo>
                    <a:pt x="423" y="396"/>
                  </a:lnTo>
                  <a:lnTo>
                    <a:pt x="429" y="400"/>
                  </a:lnTo>
                  <a:lnTo>
                    <a:pt x="432" y="392"/>
                  </a:lnTo>
                  <a:lnTo>
                    <a:pt x="423" y="392"/>
                  </a:lnTo>
                  <a:lnTo>
                    <a:pt x="427" y="385"/>
                  </a:lnTo>
                  <a:lnTo>
                    <a:pt x="432" y="389"/>
                  </a:lnTo>
                  <a:lnTo>
                    <a:pt x="438" y="379"/>
                  </a:lnTo>
                  <a:lnTo>
                    <a:pt x="440" y="372"/>
                  </a:lnTo>
                  <a:lnTo>
                    <a:pt x="432" y="370"/>
                  </a:lnTo>
                  <a:lnTo>
                    <a:pt x="427" y="370"/>
                  </a:lnTo>
                  <a:lnTo>
                    <a:pt x="419" y="366"/>
                  </a:lnTo>
                  <a:lnTo>
                    <a:pt x="423" y="366"/>
                  </a:lnTo>
                  <a:lnTo>
                    <a:pt x="429" y="368"/>
                  </a:lnTo>
                  <a:lnTo>
                    <a:pt x="436" y="368"/>
                  </a:lnTo>
                  <a:lnTo>
                    <a:pt x="436" y="360"/>
                  </a:lnTo>
                  <a:lnTo>
                    <a:pt x="440" y="360"/>
                  </a:lnTo>
                  <a:lnTo>
                    <a:pt x="444" y="347"/>
                  </a:lnTo>
                  <a:lnTo>
                    <a:pt x="438" y="349"/>
                  </a:lnTo>
                  <a:lnTo>
                    <a:pt x="434" y="345"/>
                  </a:lnTo>
                  <a:lnTo>
                    <a:pt x="440" y="340"/>
                  </a:lnTo>
                  <a:lnTo>
                    <a:pt x="438" y="334"/>
                  </a:lnTo>
                  <a:lnTo>
                    <a:pt x="444" y="338"/>
                  </a:lnTo>
                  <a:lnTo>
                    <a:pt x="448" y="330"/>
                  </a:lnTo>
                  <a:lnTo>
                    <a:pt x="448" y="329"/>
                  </a:lnTo>
                  <a:lnTo>
                    <a:pt x="440" y="330"/>
                  </a:lnTo>
                  <a:lnTo>
                    <a:pt x="438" y="323"/>
                  </a:lnTo>
                  <a:lnTo>
                    <a:pt x="446" y="323"/>
                  </a:lnTo>
                  <a:lnTo>
                    <a:pt x="451" y="315"/>
                  </a:lnTo>
                  <a:lnTo>
                    <a:pt x="444" y="310"/>
                  </a:lnTo>
                  <a:lnTo>
                    <a:pt x="444" y="302"/>
                  </a:lnTo>
                  <a:lnTo>
                    <a:pt x="451" y="306"/>
                  </a:lnTo>
                  <a:lnTo>
                    <a:pt x="459" y="306"/>
                  </a:lnTo>
                  <a:lnTo>
                    <a:pt x="457" y="298"/>
                  </a:lnTo>
                  <a:lnTo>
                    <a:pt x="464" y="295"/>
                  </a:lnTo>
                  <a:lnTo>
                    <a:pt x="466" y="287"/>
                  </a:lnTo>
                  <a:lnTo>
                    <a:pt x="463" y="287"/>
                  </a:lnTo>
                  <a:lnTo>
                    <a:pt x="459" y="285"/>
                  </a:lnTo>
                  <a:lnTo>
                    <a:pt x="455" y="283"/>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2" name="Freeform 123">
              <a:extLst>
                <a:ext uri="{FF2B5EF4-FFF2-40B4-BE49-F238E27FC236}">
                  <a16:creationId xmlns:a16="http://schemas.microsoft.com/office/drawing/2014/main" id="{1CC10F9B-7ADB-5347-B717-6FC786733079}"/>
                </a:ext>
              </a:extLst>
            </p:cNvPr>
            <p:cNvSpPr>
              <a:spLocks/>
            </p:cNvSpPr>
            <p:nvPr/>
          </p:nvSpPr>
          <p:spPr bwMode="auto">
            <a:xfrm>
              <a:off x="4473500" y="2406499"/>
              <a:ext cx="447716" cy="408542"/>
            </a:xfrm>
            <a:custGeom>
              <a:avLst/>
              <a:gdLst>
                <a:gd name="T0" fmla="*/ 124 w 380"/>
                <a:gd name="T1" fmla="*/ 17 h 382"/>
                <a:gd name="T2" fmla="*/ 122 w 380"/>
                <a:gd name="T3" fmla="*/ 64 h 382"/>
                <a:gd name="T4" fmla="*/ 120 w 380"/>
                <a:gd name="T5" fmla="*/ 81 h 382"/>
                <a:gd name="T6" fmla="*/ 120 w 380"/>
                <a:gd name="T7" fmla="*/ 102 h 382"/>
                <a:gd name="T8" fmla="*/ 101 w 380"/>
                <a:gd name="T9" fmla="*/ 137 h 382"/>
                <a:gd name="T10" fmla="*/ 69 w 380"/>
                <a:gd name="T11" fmla="*/ 153 h 382"/>
                <a:gd name="T12" fmla="*/ 56 w 380"/>
                <a:gd name="T13" fmla="*/ 171 h 382"/>
                <a:gd name="T14" fmla="*/ 58 w 380"/>
                <a:gd name="T15" fmla="*/ 192 h 382"/>
                <a:gd name="T16" fmla="*/ 43 w 380"/>
                <a:gd name="T17" fmla="*/ 196 h 382"/>
                <a:gd name="T18" fmla="*/ 30 w 380"/>
                <a:gd name="T19" fmla="*/ 207 h 382"/>
                <a:gd name="T20" fmla="*/ 26 w 380"/>
                <a:gd name="T21" fmla="*/ 224 h 382"/>
                <a:gd name="T22" fmla="*/ 22 w 380"/>
                <a:gd name="T23" fmla="*/ 247 h 382"/>
                <a:gd name="T24" fmla="*/ 7 w 380"/>
                <a:gd name="T25" fmla="*/ 265 h 382"/>
                <a:gd name="T26" fmla="*/ 0 w 380"/>
                <a:gd name="T27" fmla="*/ 271 h 382"/>
                <a:gd name="T28" fmla="*/ 0 w 380"/>
                <a:gd name="T29" fmla="*/ 294 h 382"/>
                <a:gd name="T30" fmla="*/ 24 w 380"/>
                <a:gd name="T31" fmla="*/ 322 h 382"/>
                <a:gd name="T32" fmla="*/ 66 w 380"/>
                <a:gd name="T33" fmla="*/ 352 h 382"/>
                <a:gd name="T34" fmla="*/ 79 w 380"/>
                <a:gd name="T35" fmla="*/ 372 h 382"/>
                <a:gd name="T36" fmla="*/ 116 w 380"/>
                <a:gd name="T37" fmla="*/ 372 h 382"/>
                <a:gd name="T38" fmla="*/ 137 w 380"/>
                <a:gd name="T39" fmla="*/ 371 h 382"/>
                <a:gd name="T40" fmla="*/ 162 w 380"/>
                <a:gd name="T41" fmla="*/ 356 h 382"/>
                <a:gd name="T42" fmla="*/ 184 w 380"/>
                <a:gd name="T43" fmla="*/ 341 h 382"/>
                <a:gd name="T44" fmla="*/ 207 w 380"/>
                <a:gd name="T45" fmla="*/ 331 h 382"/>
                <a:gd name="T46" fmla="*/ 205 w 380"/>
                <a:gd name="T47" fmla="*/ 310 h 382"/>
                <a:gd name="T48" fmla="*/ 222 w 380"/>
                <a:gd name="T49" fmla="*/ 275 h 382"/>
                <a:gd name="T50" fmla="*/ 229 w 380"/>
                <a:gd name="T51" fmla="*/ 247 h 382"/>
                <a:gd name="T52" fmla="*/ 237 w 380"/>
                <a:gd name="T53" fmla="*/ 224 h 382"/>
                <a:gd name="T54" fmla="*/ 252 w 380"/>
                <a:gd name="T55" fmla="*/ 213 h 382"/>
                <a:gd name="T56" fmla="*/ 272 w 380"/>
                <a:gd name="T57" fmla="*/ 216 h 382"/>
                <a:gd name="T58" fmla="*/ 282 w 380"/>
                <a:gd name="T59" fmla="*/ 188 h 382"/>
                <a:gd name="T60" fmla="*/ 293 w 380"/>
                <a:gd name="T61" fmla="*/ 171 h 382"/>
                <a:gd name="T62" fmla="*/ 312 w 380"/>
                <a:gd name="T63" fmla="*/ 156 h 382"/>
                <a:gd name="T64" fmla="*/ 327 w 380"/>
                <a:gd name="T65" fmla="*/ 128 h 382"/>
                <a:gd name="T66" fmla="*/ 327 w 380"/>
                <a:gd name="T67" fmla="*/ 100 h 382"/>
                <a:gd name="T68" fmla="*/ 376 w 380"/>
                <a:gd name="T69" fmla="*/ 111 h 382"/>
                <a:gd name="T70" fmla="*/ 372 w 380"/>
                <a:gd name="T71" fmla="*/ 89 h 382"/>
                <a:gd name="T72" fmla="*/ 366 w 380"/>
                <a:gd name="T73" fmla="*/ 72 h 382"/>
                <a:gd name="T74" fmla="*/ 346 w 380"/>
                <a:gd name="T75" fmla="*/ 68 h 382"/>
                <a:gd name="T76" fmla="*/ 329 w 380"/>
                <a:gd name="T77" fmla="*/ 75 h 382"/>
                <a:gd name="T78" fmla="*/ 314 w 380"/>
                <a:gd name="T79" fmla="*/ 89 h 382"/>
                <a:gd name="T80" fmla="*/ 289 w 380"/>
                <a:gd name="T81" fmla="*/ 83 h 382"/>
                <a:gd name="T82" fmla="*/ 278 w 380"/>
                <a:gd name="T83" fmla="*/ 104 h 382"/>
                <a:gd name="T84" fmla="*/ 263 w 380"/>
                <a:gd name="T85" fmla="*/ 111 h 382"/>
                <a:gd name="T86" fmla="*/ 246 w 380"/>
                <a:gd name="T87" fmla="*/ 132 h 382"/>
                <a:gd name="T88" fmla="*/ 147 w 380"/>
                <a:gd name="T89" fmla="*/ 98 h 382"/>
                <a:gd name="T90" fmla="*/ 120 w 380"/>
                <a:gd name="T91" fmla="*/ 4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0" h="382">
                  <a:moveTo>
                    <a:pt x="120" y="4"/>
                  </a:moveTo>
                  <a:lnTo>
                    <a:pt x="118" y="10"/>
                  </a:lnTo>
                  <a:lnTo>
                    <a:pt x="124" y="17"/>
                  </a:lnTo>
                  <a:lnTo>
                    <a:pt x="128" y="38"/>
                  </a:lnTo>
                  <a:lnTo>
                    <a:pt x="126" y="43"/>
                  </a:lnTo>
                  <a:lnTo>
                    <a:pt x="122" y="64"/>
                  </a:lnTo>
                  <a:lnTo>
                    <a:pt x="124" y="72"/>
                  </a:lnTo>
                  <a:lnTo>
                    <a:pt x="124" y="81"/>
                  </a:lnTo>
                  <a:lnTo>
                    <a:pt x="120" y="81"/>
                  </a:lnTo>
                  <a:lnTo>
                    <a:pt x="120" y="89"/>
                  </a:lnTo>
                  <a:lnTo>
                    <a:pt x="120" y="94"/>
                  </a:lnTo>
                  <a:lnTo>
                    <a:pt x="120" y="102"/>
                  </a:lnTo>
                  <a:lnTo>
                    <a:pt x="118" y="115"/>
                  </a:lnTo>
                  <a:lnTo>
                    <a:pt x="109" y="122"/>
                  </a:lnTo>
                  <a:lnTo>
                    <a:pt x="101" y="137"/>
                  </a:lnTo>
                  <a:lnTo>
                    <a:pt x="86" y="149"/>
                  </a:lnTo>
                  <a:lnTo>
                    <a:pt x="75" y="145"/>
                  </a:lnTo>
                  <a:lnTo>
                    <a:pt x="69" y="153"/>
                  </a:lnTo>
                  <a:lnTo>
                    <a:pt x="69" y="160"/>
                  </a:lnTo>
                  <a:lnTo>
                    <a:pt x="60" y="166"/>
                  </a:lnTo>
                  <a:lnTo>
                    <a:pt x="56" y="171"/>
                  </a:lnTo>
                  <a:lnTo>
                    <a:pt x="56" y="179"/>
                  </a:lnTo>
                  <a:lnTo>
                    <a:pt x="53" y="186"/>
                  </a:lnTo>
                  <a:lnTo>
                    <a:pt x="58" y="192"/>
                  </a:lnTo>
                  <a:lnTo>
                    <a:pt x="54" y="200"/>
                  </a:lnTo>
                  <a:lnTo>
                    <a:pt x="51" y="207"/>
                  </a:lnTo>
                  <a:lnTo>
                    <a:pt x="43" y="196"/>
                  </a:lnTo>
                  <a:lnTo>
                    <a:pt x="37" y="194"/>
                  </a:lnTo>
                  <a:lnTo>
                    <a:pt x="32" y="201"/>
                  </a:lnTo>
                  <a:lnTo>
                    <a:pt x="30" y="207"/>
                  </a:lnTo>
                  <a:lnTo>
                    <a:pt x="30" y="215"/>
                  </a:lnTo>
                  <a:lnTo>
                    <a:pt x="28" y="216"/>
                  </a:lnTo>
                  <a:lnTo>
                    <a:pt x="26" y="224"/>
                  </a:lnTo>
                  <a:lnTo>
                    <a:pt x="28" y="228"/>
                  </a:lnTo>
                  <a:lnTo>
                    <a:pt x="30" y="241"/>
                  </a:lnTo>
                  <a:lnTo>
                    <a:pt x="22" y="247"/>
                  </a:lnTo>
                  <a:lnTo>
                    <a:pt x="22" y="254"/>
                  </a:lnTo>
                  <a:lnTo>
                    <a:pt x="17" y="260"/>
                  </a:lnTo>
                  <a:lnTo>
                    <a:pt x="7" y="265"/>
                  </a:lnTo>
                  <a:lnTo>
                    <a:pt x="0" y="265"/>
                  </a:lnTo>
                  <a:lnTo>
                    <a:pt x="0" y="265"/>
                  </a:lnTo>
                  <a:lnTo>
                    <a:pt x="0" y="271"/>
                  </a:lnTo>
                  <a:lnTo>
                    <a:pt x="4" y="273"/>
                  </a:lnTo>
                  <a:lnTo>
                    <a:pt x="4" y="280"/>
                  </a:lnTo>
                  <a:lnTo>
                    <a:pt x="0" y="294"/>
                  </a:lnTo>
                  <a:lnTo>
                    <a:pt x="15" y="309"/>
                  </a:lnTo>
                  <a:lnTo>
                    <a:pt x="17" y="316"/>
                  </a:lnTo>
                  <a:lnTo>
                    <a:pt x="24" y="322"/>
                  </a:lnTo>
                  <a:lnTo>
                    <a:pt x="37" y="341"/>
                  </a:lnTo>
                  <a:lnTo>
                    <a:pt x="53" y="352"/>
                  </a:lnTo>
                  <a:lnTo>
                    <a:pt x="66" y="352"/>
                  </a:lnTo>
                  <a:lnTo>
                    <a:pt x="66" y="357"/>
                  </a:lnTo>
                  <a:lnTo>
                    <a:pt x="71" y="365"/>
                  </a:lnTo>
                  <a:lnTo>
                    <a:pt x="79" y="372"/>
                  </a:lnTo>
                  <a:lnTo>
                    <a:pt x="92" y="380"/>
                  </a:lnTo>
                  <a:lnTo>
                    <a:pt x="103" y="382"/>
                  </a:lnTo>
                  <a:lnTo>
                    <a:pt x="116" y="372"/>
                  </a:lnTo>
                  <a:lnTo>
                    <a:pt x="118" y="367"/>
                  </a:lnTo>
                  <a:lnTo>
                    <a:pt x="130" y="371"/>
                  </a:lnTo>
                  <a:lnTo>
                    <a:pt x="137" y="371"/>
                  </a:lnTo>
                  <a:lnTo>
                    <a:pt x="152" y="363"/>
                  </a:lnTo>
                  <a:lnTo>
                    <a:pt x="160" y="361"/>
                  </a:lnTo>
                  <a:lnTo>
                    <a:pt x="162" y="356"/>
                  </a:lnTo>
                  <a:lnTo>
                    <a:pt x="162" y="348"/>
                  </a:lnTo>
                  <a:lnTo>
                    <a:pt x="171" y="352"/>
                  </a:lnTo>
                  <a:lnTo>
                    <a:pt x="184" y="341"/>
                  </a:lnTo>
                  <a:lnTo>
                    <a:pt x="192" y="342"/>
                  </a:lnTo>
                  <a:lnTo>
                    <a:pt x="205" y="333"/>
                  </a:lnTo>
                  <a:lnTo>
                    <a:pt x="207" y="331"/>
                  </a:lnTo>
                  <a:lnTo>
                    <a:pt x="205" y="324"/>
                  </a:lnTo>
                  <a:lnTo>
                    <a:pt x="210" y="318"/>
                  </a:lnTo>
                  <a:lnTo>
                    <a:pt x="205" y="310"/>
                  </a:lnTo>
                  <a:lnTo>
                    <a:pt x="207" y="297"/>
                  </a:lnTo>
                  <a:lnTo>
                    <a:pt x="214" y="284"/>
                  </a:lnTo>
                  <a:lnTo>
                    <a:pt x="222" y="275"/>
                  </a:lnTo>
                  <a:lnTo>
                    <a:pt x="224" y="262"/>
                  </a:lnTo>
                  <a:lnTo>
                    <a:pt x="225" y="254"/>
                  </a:lnTo>
                  <a:lnTo>
                    <a:pt x="229" y="247"/>
                  </a:lnTo>
                  <a:lnTo>
                    <a:pt x="233" y="233"/>
                  </a:lnTo>
                  <a:lnTo>
                    <a:pt x="237" y="230"/>
                  </a:lnTo>
                  <a:lnTo>
                    <a:pt x="237" y="224"/>
                  </a:lnTo>
                  <a:lnTo>
                    <a:pt x="237" y="209"/>
                  </a:lnTo>
                  <a:lnTo>
                    <a:pt x="244" y="207"/>
                  </a:lnTo>
                  <a:lnTo>
                    <a:pt x="252" y="213"/>
                  </a:lnTo>
                  <a:lnTo>
                    <a:pt x="252" y="216"/>
                  </a:lnTo>
                  <a:lnTo>
                    <a:pt x="267" y="218"/>
                  </a:lnTo>
                  <a:lnTo>
                    <a:pt x="272" y="216"/>
                  </a:lnTo>
                  <a:lnTo>
                    <a:pt x="276" y="209"/>
                  </a:lnTo>
                  <a:lnTo>
                    <a:pt x="278" y="194"/>
                  </a:lnTo>
                  <a:lnTo>
                    <a:pt x="282" y="188"/>
                  </a:lnTo>
                  <a:lnTo>
                    <a:pt x="284" y="179"/>
                  </a:lnTo>
                  <a:lnTo>
                    <a:pt x="286" y="171"/>
                  </a:lnTo>
                  <a:lnTo>
                    <a:pt x="293" y="171"/>
                  </a:lnTo>
                  <a:lnTo>
                    <a:pt x="301" y="169"/>
                  </a:lnTo>
                  <a:lnTo>
                    <a:pt x="306" y="156"/>
                  </a:lnTo>
                  <a:lnTo>
                    <a:pt x="312" y="156"/>
                  </a:lnTo>
                  <a:lnTo>
                    <a:pt x="318" y="149"/>
                  </a:lnTo>
                  <a:lnTo>
                    <a:pt x="321" y="136"/>
                  </a:lnTo>
                  <a:lnTo>
                    <a:pt x="327" y="128"/>
                  </a:lnTo>
                  <a:lnTo>
                    <a:pt x="325" y="115"/>
                  </a:lnTo>
                  <a:lnTo>
                    <a:pt x="329" y="107"/>
                  </a:lnTo>
                  <a:lnTo>
                    <a:pt x="327" y="100"/>
                  </a:lnTo>
                  <a:lnTo>
                    <a:pt x="335" y="98"/>
                  </a:lnTo>
                  <a:lnTo>
                    <a:pt x="372" y="119"/>
                  </a:lnTo>
                  <a:lnTo>
                    <a:pt x="376" y="111"/>
                  </a:lnTo>
                  <a:lnTo>
                    <a:pt x="380" y="98"/>
                  </a:lnTo>
                  <a:lnTo>
                    <a:pt x="378" y="94"/>
                  </a:lnTo>
                  <a:lnTo>
                    <a:pt x="372" y="89"/>
                  </a:lnTo>
                  <a:lnTo>
                    <a:pt x="370" y="81"/>
                  </a:lnTo>
                  <a:lnTo>
                    <a:pt x="365" y="79"/>
                  </a:lnTo>
                  <a:lnTo>
                    <a:pt x="366" y="72"/>
                  </a:lnTo>
                  <a:lnTo>
                    <a:pt x="366" y="72"/>
                  </a:lnTo>
                  <a:lnTo>
                    <a:pt x="351" y="74"/>
                  </a:lnTo>
                  <a:lnTo>
                    <a:pt x="346" y="68"/>
                  </a:lnTo>
                  <a:lnTo>
                    <a:pt x="338" y="66"/>
                  </a:lnTo>
                  <a:lnTo>
                    <a:pt x="333" y="68"/>
                  </a:lnTo>
                  <a:lnTo>
                    <a:pt x="329" y="75"/>
                  </a:lnTo>
                  <a:lnTo>
                    <a:pt x="321" y="75"/>
                  </a:lnTo>
                  <a:lnTo>
                    <a:pt x="316" y="83"/>
                  </a:lnTo>
                  <a:lnTo>
                    <a:pt x="314" y="89"/>
                  </a:lnTo>
                  <a:lnTo>
                    <a:pt x="304" y="90"/>
                  </a:lnTo>
                  <a:lnTo>
                    <a:pt x="297" y="89"/>
                  </a:lnTo>
                  <a:lnTo>
                    <a:pt x="289" y="83"/>
                  </a:lnTo>
                  <a:lnTo>
                    <a:pt x="288" y="83"/>
                  </a:lnTo>
                  <a:lnTo>
                    <a:pt x="288" y="90"/>
                  </a:lnTo>
                  <a:lnTo>
                    <a:pt x="278" y="104"/>
                  </a:lnTo>
                  <a:lnTo>
                    <a:pt x="271" y="102"/>
                  </a:lnTo>
                  <a:lnTo>
                    <a:pt x="265" y="106"/>
                  </a:lnTo>
                  <a:lnTo>
                    <a:pt x="263" y="111"/>
                  </a:lnTo>
                  <a:lnTo>
                    <a:pt x="256" y="119"/>
                  </a:lnTo>
                  <a:lnTo>
                    <a:pt x="252" y="126"/>
                  </a:lnTo>
                  <a:lnTo>
                    <a:pt x="246" y="132"/>
                  </a:lnTo>
                  <a:lnTo>
                    <a:pt x="241" y="139"/>
                  </a:lnTo>
                  <a:lnTo>
                    <a:pt x="231" y="83"/>
                  </a:lnTo>
                  <a:lnTo>
                    <a:pt x="147" y="98"/>
                  </a:lnTo>
                  <a:lnTo>
                    <a:pt x="130" y="0"/>
                  </a:lnTo>
                  <a:lnTo>
                    <a:pt x="124" y="4"/>
                  </a:lnTo>
                  <a:lnTo>
                    <a:pt x="120" y="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3" name="Freeform 124">
              <a:extLst>
                <a:ext uri="{FF2B5EF4-FFF2-40B4-BE49-F238E27FC236}">
                  <a16:creationId xmlns:a16="http://schemas.microsoft.com/office/drawing/2014/main" id="{653D7166-FCBA-0199-F823-4D527C1C0131}"/>
                </a:ext>
              </a:extLst>
            </p:cNvPr>
            <p:cNvSpPr>
              <a:spLocks/>
            </p:cNvSpPr>
            <p:nvPr/>
          </p:nvSpPr>
          <p:spPr bwMode="auto">
            <a:xfrm>
              <a:off x="4466429" y="3041771"/>
              <a:ext cx="507805" cy="353998"/>
            </a:xfrm>
            <a:custGeom>
              <a:avLst/>
              <a:gdLst>
                <a:gd name="T0" fmla="*/ 218 w 431"/>
                <a:gd name="T1" fmla="*/ 28 h 331"/>
                <a:gd name="T2" fmla="*/ 203 w 431"/>
                <a:gd name="T3" fmla="*/ 4 h 331"/>
                <a:gd name="T4" fmla="*/ 162 w 431"/>
                <a:gd name="T5" fmla="*/ 2 h 331"/>
                <a:gd name="T6" fmla="*/ 72 w 431"/>
                <a:gd name="T7" fmla="*/ 17 h 331"/>
                <a:gd name="T8" fmla="*/ 40 w 431"/>
                <a:gd name="T9" fmla="*/ 32 h 331"/>
                <a:gd name="T10" fmla="*/ 2 w 431"/>
                <a:gd name="T11" fmla="*/ 68 h 331"/>
                <a:gd name="T12" fmla="*/ 12 w 431"/>
                <a:gd name="T13" fmla="*/ 87 h 331"/>
                <a:gd name="T14" fmla="*/ 42 w 431"/>
                <a:gd name="T15" fmla="*/ 96 h 331"/>
                <a:gd name="T16" fmla="*/ 59 w 431"/>
                <a:gd name="T17" fmla="*/ 117 h 331"/>
                <a:gd name="T18" fmla="*/ 92 w 431"/>
                <a:gd name="T19" fmla="*/ 154 h 331"/>
                <a:gd name="T20" fmla="*/ 117 w 431"/>
                <a:gd name="T21" fmla="*/ 177 h 331"/>
                <a:gd name="T22" fmla="*/ 139 w 431"/>
                <a:gd name="T23" fmla="*/ 190 h 331"/>
                <a:gd name="T24" fmla="*/ 147 w 431"/>
                <a:gd name="T25" fmla="*/ 205 h 331"/>
                <a:gd name="T26" fmla="*/ 162 w 431"/>
                <a:gd name="T27" fmla="*/ 218 h 331"/>
                <a:gd name="T28" fmla="*/ 177 w 431"/>
                <a:gd name="T29" fmla="*/ 228 h 331"/>
                <a:gd name="T30" fmla="*/ 200 w 431"/>
                <a:gd name="T31" fmla="*/ 254 h 331"/>
                <a:gd name="T32" fmla="*/ 205 w 431"/>
                <a:gd name="T33" fmla="*/ 275 h 331"/>
                <a:gd name="T34" fmla="*/ 226 w 431"/>
                <a:gd name="T35" fmla="*/ 292 h 331"/>
                <a:gd name="T36" fmla="*/ 235 w 431"/>
                <a:gd name="T37" fmla="*/ 312 h 331"/>
                <a:gd name="T38" fmla="*/ 254 w 431"/>
                <a:gd name="T39" fmla="*/ 327 h 331"/>
                <a:gd name="T40" fmla="*/ 263 w 431"/>
                <a:gd name="T41" fmla="*/ 316 h 331"/>
                <a:gd name="T42" fmla="*/ 271 w 431"/>
                <a:gd name="T43" fmla="*/ 316 h 331"/>
                <a:gd name="T44" fmla="*/ 265 w 431"/>
                <a:gd name="T45" fmla="*/ 299 h 331"/>
                <a:gd name="T46" fmla="*/ 263 w 431"/>
                <a:gd name="T47" fmla="*/ 284 h 331"/>
                <a:gd name="T48" fmla="*/ 273 w 431"/>
                <a:gd name="T49" fmla="*/ 284 h 331"/>
                <a:gd name="T50" fmla="*/ 292 w 431"/>
                <a:gd name="T51" fmla="*/ 295 h 331"/>
                <a:gd name="T52" fmla="*/ 294 w 431"/>
                <a:gd name="T53" fmla="*/ 284 h 331"/>
                <a:gd name="T54" fmla="*/ 277 w 431"/>
                <a:gd name="T55" fmla="*/ 277 h 331"/>
                <a:gd name="T56" fmla="*/ 294 w 431"/>
                <a:gd name="T57" fmla="*/ 273 h 331"/>
                <a:gd name="T58" fmla="*/ 312 w 431"/>
                <a:gd name="T59" fmla="*/ 263 h 331"/>
                <a:gd name="T60" fmla="*/ 322 w 431"/>
                <a:gd name="T61" fmla="*/ 258 h 331"/>
                <a:gd name="T62" fmla="*/ 335 w 431"/>
                <a:gd name="T63" fmla="*/ 248 h 331"/>
                <a:gd name="T64" fmla="*/ 329 w 431"/>
                <a:gd name="T65" fmla="*/ 228 h 331"/>
                <a:gd name="T66" fmla="*/ 344 w 431"/>
                <a:gd name="T67" fmla="*/ 233 h 331"/>
                <a:gd name="T68" fmla="*/ 359 w 431"/>
                <a:gd name="T69" fmla="*/ 218 h 331"/>
                <a:gd name="T70" fmla="*/ 369 w 431"/>
                <a:gd name="T71" fmla="*/ 205 h 331"/>
                <a:gd name="T72" fmla="*/ 382 w 431"/>
                <a:gd name="T73" fmla="*/ 190 h 331"/>
                <a:gd name="T74" fmla="*/ 389 w 431"/>
                <a:gd name="T75" fmla="*/ 183 h 331"/>
                <a:gd name="T76" fmla="*/ 378 w 431"/>
                <a:gd name="T77" fmla="*/ 164 h 331"/>
                <a:gd name="T78" fmla="*/ 380 w 431"/>
                <a:gd name="T79" fmla="*/ 168 h 331"/>
                <a:gd name="T80" fmla="*/ 389 w 431"/>
                <a:gd name="T81" fmla="*/ 154 h 331"/>
                <a:gd name="T82" fmla="*/ 423 w 431"/>
                <a:gd name="T83" fmla="*/ 106 h 331"/>
                <a:gd name="T84" fmla="*/ 427 w 431"/>
                <a:gd name="T85" fmla="*/ 94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1" h="331">
                  <a:moveTo>
                    <a:pt x="316" y="15"/>
                  </a:moveTo>
                  <a:lnTo>
                    <a:pt x="220" y="30"/>
                  </a:lnTo>
                  <a:lnTo>
                    <a:pt x="218" y="28"/>
                  </a:lnTo>
                  <a:lnTo>
                    <a:pt x="218" y="23"/>
                  </a:lnTo>
                  <a:lnTo>
                    <a:pt x="215" y="15"/>
                  </a:lnTo>
                  <a:lnTo>
                    <a:pt x="203" y="4"/>
                  </a:lnTo>
                  <a:lnTo>
                    <a:pt x="198" y="8"/>
                  </a:lnTo>
                  <a:lnTo>
                    <a:pt x="190" y="0"/>
                  </a:lnTo>
                  <a:lnTo>
                    <a:pt x="162" y="2"/>
                  </a:lnTo>
                  <a:lnTo>
                    <a:pt x="85" y="12"/>
                  </a:lnTo>
                  <a:lnTo>
                    <a:pt x="77" y="13"/>
                  </a:lnTo>
                  <a:lnTo>
                    <a:pt x="72" y="17"/>
                  </a:lnTo>
                  <a:lnTo>
                    <a:pt x="57" y="23"/>
                  </a:lnTo>
                  <a:lnTo>
                    <a:pt x="45" y="32"/>
                  </a:lnTo>
                  <a:lnTo>
                    <a:pt x="40" y="32"/>
                  </a:lnTo>
                  <a:lnTo>
                    <a:pt x="17" y="44"/>
                  </a:lnTo>
                  <a:lnTo>
                    <a:pt x="15" y="49"/>
                  </a:lnTo>
                  <a:lnTo>
                    <a:pt x="2" y="68"/>
                  </a:lnTo>
                  <a:lnTo>
                    <a:pt x="0" y="75"/>
                  </a:lnTo>
                  <a:lnTo>
                    <a:pt x="4" y="83"/>
                  </a:lnTo>
                  <a:lnTo>
                    <a:pt x="12" y="87"/>
                  </a:lnTo>
                  <a:lnTo>
                    <a:pt x="17" y="87"/>
                  </a:lnTo>
                  <a:lnTo>
                    <a:pt x="30" y="98"/>
                  </a:lnTo>
                  <a:lnTo>
                    <a:pt x="42" y="96"/>
                  </a:lnTo>
                  <a:lnTo>
                    <a:pt x="49" y="104"/>
                  </a:lnTo>
                  <a:lnTo>
                    <a:pt x="51" y="109"/>
                  </a:lnTo>
                  <a:lnTo>
                    <a:pt x="59" y="117"/>
                  </a:lnTo>
                  <a:lnTo>
                    <a:pt x="60" y="124"/>
                  </a:lnTo>
                  <a:lnTo>
                    <a:pt x="79" y="145"/>
                  </a:lnTo>
                  <a:lnTo>
                    <a:pt x="92" y="154"/>
                  </a:lnTo>
                  <a:lnTo>
                    <a:pt x="106" y="162"/>
                  </a:lnTo>
                  <a:lnTo>
                    <a:pt x="113" y="169"/>
                  </a:lnTo>
                  <a:lnTo>
                    <a:pt x="117" y="177"/>
                  </a:lnTo>
                  <a:lnTo>
                    <a:pt x="122" y="181"/>
                  </a:lnTo>
                  <a:lnTo>
                    <a:pt x="130" y="183"/>
                  </a:lnTo>
                  <a:lnTo>
                    <a:pt x="139" y="190"/>
                  </a:lnTo>
                  <a:lnTo>
                    <a:pt x="145" y="194"/>
                  </a:lnTo>
                  <a:lnTo>
                    <a:pt x="145" y="198"/>
                  </a:lnTo>
                  <a:lnTo>
                    <a:pt x="147" y="205"/>
                  </a:lnTo>
                  <a:lnTo>
                    <a:pt x="154" y="209"/>
                  </a:lnTo>
                  <a:lnTo>
                    <a:pt x="156" y="215"/>
                  </a:lnTo>
                  <a:lnTo>
                    <a:pt x="162" y="218"/>
                  </a:lnTo>
                  <a:lnTo>
                    <a:pt x="162" y="220"/>
                  </a:lnTo>
                  <a:lnTo>
                    <a:pt x="169" y="226"/>
                  </a:lnTo>
                  <a:lnTo>
                    <a:pt x="177" y="228"/>
                  </a:lnTo>
                  <a:lnTo>
                    <a:pt x="190" y="237"/>
                  </a:lnTo>
                  <a:lnTo>
                    <a:pt x="192" y="243"/>
                  </a:lnTo>
                  <a:lnTo>
                    <a:pt x="200" y="254"/>
                  </a:lnTo>
                  <a:lnTo>
                    <a:pt x="203" y="262"/>
                  </a:lnTo>
                  <a:lnTo>
                    <a:pt x="203" y="267"/>
                  </a:lnTo>
                  <a:lnTo>
                    <a:pt x="205" y="275"/>
                  </a:lnTo>
                  <a:lnTo>
                    <a:pt x="211" y="280"/>
                  </a:lnTo>
                  <a:lnTo>
                    <a:pt x="222" y="284"/>
                  </a:lnTo>
                  <a:lnTo>
                    <a:pt x="226" y="292"/>
                  </a:lnTo>
                  <a:lnTo>
                    <a:pt x="230" y="297"/>
                  </a:lnTo>
                  <a:lnTo>
                    <a:pt x="235" y="305"/>
                  </a:lnTo>
                  <a:lnTo>
                    <a:pt x="235" y="312"/>
                  </a:lnTo>
                  <a:lnTo>
                    <a:pt x="235" y="318"/>
                  </a:lnTo>
                  <a:lnTo>
                    <a:pt x="241" y="326"/>
                  </a:lnTo>
                  <a:lnTo>
                    <a:pt x="254" y="327"/>
                  </a:lnTo>
                  <a:lnTo>
                    <a:pt x="258" y="329"/>
                  </a:lnTo>
                  <a:lnTo>
                    <a:pt x="262" y="331"/>
                  </a:lnTo>
                  <a:lnTo>
                    <a:pt x="263" y="316"/>
                  </a:lnTo>
                  <a:lnTo>
                    <a:pt x="267" y="310"/>
                  </a:lnTo>
                  <a:lnTo>
                    <a:pt x="267" y="316"/>
                  </a:lnTo>
                  <a:lnTo>
                    <a:pt x="271" y="316"/>
                  </a:lnTo>
                  <a:lnTo>
                    <a:pt x="277" y="309"/>
                  </a:lnTo>
                  <a:lnTo>
                    <a:pt x="269" y="305"/>
                  </a:lnTo>
                  <a:lnTo>
                    <a:pt x="265" y="299"/>
                  </a:lnTo>
                  <a:lnTo>
                    <a:pt x="263" y="294"/>
                  </a:lnTo>
                  <a:lnTo>
                    <a:pt x="258" y="280"/>
                  </a:lnTo>
                  <a:lnTo>
                    <a:pt x="263" y="284"/>
                  </a:lnTo>
                  <a:lnTo>
                    <a:pt x="265" y="292"/>
                  </a:lnTo>
                  <a:lnTo>
                    <a:pt x="273" y="297"/>
                  </a:lnTo>
                  <a:lnTo>
                    <a:pt x="273" y="284"/>
                  </a:lnTo>
                  <a:lnTo>
                    <a:pt x="278" y="295"/>
                  </a:lnTo>
                  <a:lnTo>
                    <a:pt x="284" y="301"/>
                  </a:lnTo>
                  <a:lnTo>
                    <a:pt x="292" y="295"/>
                  </a:lnTo>
                  <a:lnTo>
                    <a:pt x="295" y="284"/>
                  </a:lnTo>
                  <a:lnTo>
                    <a:pt x="288" y="290"/>
                  </a:lnTo>
                  <a:lnTo>
                    <a:pt x="294" y="284"/>
                  </a:lnTo>
                  <a:lnTo>
                    <a:pt x="292" y="280"/>
                  </a:lnTo>
                  <a:lnTo>
                    <a:pt x="284" y="280"/>
                  </a:lnTo>
                  <a:lnTo>
                    <a:pt x="277" y="277"/>
                  </a:lnTo>
                  <a:lnTo>
                    <a:pt x="271" y="279"/>
                  </a:lnTo>
                  <a:lnTo>
                    <a:pt x="284" y="271"/>
                  </a:lnTo>
                  <a:lnTo>
                    <a:pt x="294" y="273"/>
                  </a:lnTo>
                  <a:lnTo>
                    <a:pt x="299" y="271"/>
                  </a:lnTo>
                  <a:lnTo>
                    <a:pt x="307" y="269"/>
                  </a:lnTo>
                  <a:lnTo>
                    <a:pt x="312" y="263"/>
                  </a:lnTo>
                  <a:lnTo>
                    <a:pt x="309" y="260"/>
                  </a:lnTo>
                  <a:lnTo>
                    <a:pt x="316" y="263"/>
                  </a:lnTo>
                  <a:lnTo>
                    <a:pt x="322" y="258"/>
                  </a:lnTo>
                  <a:lnTo>
                    <a:pt x="329" y="256"/>
                  </a:lnTo>
                  <a:lnTo>
                    <a:pt x="329" y="252"/>
                  </a:lnTo>
                  <a:lnTo>
                    <a:pt x="335" y="248"/>
                  </a:lnTo>
                  <a:lnTo>
                    <a:pt x="339" y="241"/>
                  </a:lnTo>
                  <a:lnTo>
                    <a:pt x="333" y="239"/>
                  </a:lnTo>
                  <a:lnTo>
                    <a:pt x="329" y="228"/>
                  </a:lnTo>
                  <a:lnTo>
                    <a:pt x="335" y="228"/>
                  </a:lnTo>
                  <a:lnTo>
                    <a:pt x="339" y="235"/>
                  </a:lnTo>
                  <a:lnTo>
                    <a:pt x="344" y="233"/>
                  </a:lnTo>
                  <a:lnTo>
                    <a:pt x="352" y="228"/>
                  </a:lnTo>
                  <a:lnTo>
                    <a:pt x="356" y="220"/>
                  </a:lnTo>
                  <a:lnTo>
                    <a:pt x="359" y="218"/>
                  </a:lnTo>
                  <a:lnTo>
                    <a:pt x="357" y="211"/>
                  </a:lnTo>
                  <a:lnTo>
                    <a:pt x="361" y="203"/>
                  </a:lnTo>
                  <a:lnTo>
                    <a:pt x="369" y="205"/>
                  </a:lnTo>
                  <a:lnTo>
                    <a:pt x="374" y="203"/>
                  </a:lnTo>
                  <a:lnTo>
                    <a:pt x="378" y="198"/>
                  </a:lnTo>
                  <a:lnTo>
                    <a:pt x="382" y="190"/>
                  </a:lnTo>
                  <a:lnTo>
                    <a:pt x="378" y="186"/>
                  </a:lnTo>
                  <a:lnTo>
                    <a:pt x="384" y="188"/>
                  </a:lnTo>
                  <a:lnTo>
                    <a:pt x="389" y="183"/>
                  </a:lnTo>
                  <a:lnTo>
                    <a:pt x="386" y="175"/>
                  </a:lnTo>
                  <a:lnTo>
                    <a:pt x="378" y="171"/>
                  </a:lnTo>
                  <a:lnTo>
                    <a:pt x="378" y="164"/>
                  </a:lnTo>
                  <a:lnTo>
                    <a:pt x="382" y="156"/>
                  </a:lnTo>
                  <a:lnTo>
                    <a:pt x="386" y="154"/>
                  </a:lnTo>
                  <a:lnTo>
                    <a:pt x="380" y="168"/>
                  </a:lnTo>
                  <a:lnTo>
                    <a:pt x="387" y="171"/>
                  </a:lnTo>
                  <a:lnTo>
                    <a:pt x="389" y="177"/>
                  </a:lnTo>
                  <a:lnTo>
                    <a:pt x="389" y="154"/>
                  </a:lnTo>
                  <a:lnTo>
                    <a:pt x="393" y="149"/>
                  </a:lnTo>
                  <a:lnTo>
                    <a:pt x="408" y="121"/>
                  </a:lnTo>
                  <a:lnTo>
                    <a:pt x="423" y="106"/>
                  </a:lnTo>
                  <a:lnTo>
                    <a:pt x="431" y="100"/>
                  </a:lnTo>
                  <a:lnTo>
                    <a:pt x="431" y="96"/>
                  </a:lnTo>
                  <a:lnTo>
                    <a:pt x="427" y="94"/>
                  </a:lnTo>
                  <a:lnTo>
                    <a:pt x="316" y="1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4" name="Freeform 122">
              <a:extLst>
                <a:ext uri="{FF2B5EF4-FFF2-40B4-BE49-F238E27FC236}">
                  <a16:creationId xmlns:a16="http://schemas.microsoft.com/office/drawing/2014/main" id="{9D996E27-E9AA-BC60-C54F-8E01A4155B0D}"/>
                </a:ext>
              </a:extLst>
            </p:cNvPr>
            <p:cNvSpPr>
              <a:spLocks/>
            </p:cNvSpPr>
            <p:nvPr/>
          </p:nvSpPr>
          <p:spPr bwMode="auto">
            <a:xfrm>
              <a:off x="4400451" y="2511309"/>
              <a:ext cx="775257" cy="399986"/>
            </a:xfrm>
            <a:custGeom>
              <a:avLst/>
              <a:gdLst>
                <a:gd name="T0" fmla="*/ 472 w 658"/>
                <a:gd name="T1" fmla="*/ 23 h 374"/>
                <a:gd name="T2" fmla="*/ 455 w 658"/>
                <a:gd name="T3" fmla="*/ 0 h 374"/>
                <a:gd name="T4" fmla="*/ 397 w 658"/>
                <a:gd name="T5" fmla="*/ 0 h 374"/>
                <a:gd name="T6" fmla="*/ 389 w 658"/>
                <a:gd name="T7" fmla="*/ 30 h 374"/>
                <a:gd name="T8" fmla="*/ 368 w 658"/>
                <a:gd name="T9" fmla="*/ 58 h 374"/>
                <a:gd name="T10" fmla="*/ 346 w 658"/>
                <a:gd name="T11" fmla="*/ 81 h 374"/>
                <a:gd name="T12" fmla="*/ 334 w 658"/>
                <a:gd name="T13" fmla="*/ 118 h 374"/>
                <a:gd name="T14" fmla="*/ 306 w 658"/>
                <a:gd name="T15" fmla="*/ 109 h 374"/>
                <a:gd name="T16" fmla="*/ 295 w 658"/>
                <a:gd name="T17" fmla="*/ 135 h 374"/>
                <a:gd name="T18" fmla="*/ 284 w 658"/>
                <a:gd name="T19" fmla="*/ 177 h 374"/>
                <a:gd name="T20" fmla="*/ 272 w 658"/>
                <a:gd name="T21" fmla="*/ 220 h 374"/>
                <a:gd name="T22" fmla="*/ 254 w 658"/>
                <a:gd name="T23" fmla="*/ 244 h 374"/>
                <a:gd name="T24" fmla="*/ 224 w 658"/>
                <a:gd name="T25" fmla="*/ 258 h 374"/>
                <a:gd name="T26" fmla="*/ 192 w 658"/>
                <a:gd name="T27" fmla="*/ 273 h 374"/>
                <a:gd name="T28" fmla="*/ 154 w 658"/>
                <a:gd name="T29" fmla="*/ 282 h 374"/>
                <a:gd name="T30" fmla="*/ 128 w 658"/>
                <a:gd name="T31" fmla="*/ 254 h 374"/>
                <a:gd name="T32" fmla="*/ 73 w 658"/>
                <a:gd name="T33" fmla="*/ 318 h 374"/>
                <a:gd name="T34" fmla="*/ 53 w 658"/>
                <a:gd name="T35" fmla="*/ 340 h 374"/>
                <a:gd name="T36" fmla="*/ 21 w 658"/>
                <a:gd name="T37" fmla="*/ 365 h 374"/>
                <a:gd name="T38" fmla="*/ 41 w 658"/>
                <a:gd name="T39" fmla="*/ 370 h 374"/>
                <a:gd name="T40" fmla="*/ 169 w 658"/>
                <a:gd name="T41" fmla="*/ 350 h 374"/>
                <a:gd name="T42" fmla="*/ 466 w 658"/>
                <a:gd name="T43" fmla="*/ 303 h 374"/>
                <a:gd name="T44" fmla="*/ 645 w 658"/>
                <a:gd name="T45" fmla="*/ 265 h 374"/>
                <a:gd name="T46" fmla="*/ 652 w 658"/>
                <a:gd name="T47" fmla="*/ 256 h 374"/>
                <a:gd name="T48" fmla="*/ 641 w 658"/>
                <a:gd name="T49" fmla="*/ 227 h 374"/>
                <a:gd name="T50" fmla="*/ 615 w 658"/>
                <a:gd name="T51" fmla="*/ 239 h 374"/>
                <a:gd name="T52" fmla="*/ 598 w 658"/>
                <a:gd name="T53" fmla="*/ 235 h 374"/>
                <a:gd name="T54" fmla="*/ 579 w 658"/>
                <a:gd name="T55" fmla="*/ 216 h 374"/>
                <a:gd name="T56" fmla="*/ 556 w 658"/>
                <a:gd name="T57" fmla="*/ 211 h 374"/>
                <a:gd name="T58" fmla="*/ 530 w 658"/>
                <a:gd name="T59" fmla="*/ 205 h 374"/>
                <a:gd name="T60" fmla="*/ 556 w 658"/>
                <a:gd name="T61" fmla="*/ 199 h 374"/>
                <a:gd name="T62" fmla="*/ 581 w 658"/>
                <a:gd name="T63" fmla="*/ 212 h 374"/>
                <a:gd name="T64" fmla="*/ 605 w 658"/>
                <a:gd name="T65" fmla="*/ 224 h 374"/>
                <a:gd name="T66" fmla="*/ 601 w 658"/>
                <a:gd name="T67" fmla="*/ 207 h 374"/>
                <a:gd name="T68" fmla="*/ 573 w 658"/>
                <a:gd name="T69" fmla="*/ 190 h 374"/>
                <a:gd name="T70" fmla="*/ 592 w 658"/>
                <a:gd name="T71" fmla="*/ 197 h 374"/>
                <a:gd name="T72" fmla="*/ 600 w 658"/>
                <a:gd name="T73" fmla="*/ 182 h 374"/>
                <a:gd name="T74" fmla="*/ 598 w 658"/>
                <a:gd name="T75" fmla="*/ 169 h 374"/>
                <a:gd name="T76" fmla="*/ 579 w 658"/>
                <a:gd name="T77" fmla="*/ 160 h 374"/>
                <a:gd name="T78" fmla="*/ 551 w 658"/>
                <a:gd name="T79" fmla="*/ 137 h 374"/>
                <a:gd name="T80" fmla="*/ 522 w 658"/>
                <a:gd name="T81" fmla="*/ 115 h 374"/>
                <a:gd name="T82" fmla="*/ 537 w 658"/>
                <a:gd name="T83" fmla="*/ 122 h 374"/>
                <a:gd name="T84" fmla="*/ 562 w 658"/>
                <a:gd name="T85" fmla="*/ 141 h 374"/>
                <a:gd name="T86" fmla="*/ 590 w 658"/>
                <a:gd name="T87" fmla="*/ 156 h 374"/>
                <a:gd name="T88" fmla="*/ 596 w 658"/>
                <a:gd name="T89" fmla="*/ 133 h 374"/>
                <a:gd name="T90" fmla="*/ 575 w 658"/>
                <a:gd name="T91" fmla="*/ 118 h 374"/>
                <a:gd name="T92" fmla="*/ 560 w 658"/>
                <a:gd name="T93" fmla="*/ 105 h 374"/>
                <a:gd name="T94" fmla="*/ 534 w 658"/>
                <a:gd name="T95" fmla="*/ 107 h 374"/>
                <a:gd name="T96" fmla="*/ 507 w 658"/>
                <a:gd name="T97" fmla="*/ 96 h 374"/>
                <a:gd name="T98" fmla="*/ 496 w 658"/>
                <a:gd name="T99" fmla="*/ 90 h 374"/>
                <a:gd name="T100" fmla="*/ 504 w 658"/>
                <a:gd name="T101" fmla="*/ 66 h 374"/>
                <a:gd name="T102" fmla="*/ 509 w 658"/>
                <a:gd name="T103" fmla="*/ 45 h 374"/>
                <a:gd name="T104" fmla="*/ 492 w 658"/>
                <a:gd name="T105" fmla="*/ 28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8" h="374">
                  <a:moveTo>
                    <a:pt x="492" y="28"/>
                  </a:moveTo>
                  <a:lnTo>
                    <a:pt x="489" y="24"/>
                  </a:lnTo>
                  <a:lnTo>
                    <a:pt x="481" y="23"/>
                  </a:lnTo>
                  <a:lnTo>
                    <a:pt x="472" y="23"/>
                  </a:lnTo>
                  <a:lnTo>
                    <a:pt x="464" y="17"/>
                  </a:lnTo>
                  <a:lnTo>
                    <a:pt x="466" y="11"/>
                  </a:lnTo>
                  <a:lnTo>
                    <a:pt x="462" y="4"/>
                  </a:lnTo>
                  <a:lnTo>
                    <a:pt x="455" y="0"/>
                  </a:lnTo>
                  <a:lnTo>
                    <a:pt x="442" y="0"/>
                  </a:lnTo>
                  <a:lnTo>
                    <a:pt x="438" y="13"/>
                  </a:lnTo>
                  <a:lnTo>
                    <a:pt x="434" y="21"/>
                  </a:lnTo>
                  <a:lnTo>
                    <a:pt x="397" y="0"/>
                  </a:lnTo>
                  <a:lnTo>
                    <a:pt x="389" y="2"/>
                  </a:lnTo>
                  <a:lnTo>
                    <a:pt x="391" y="9"/>
                  </a:lnTo>
                  <a:lnTo>
                    <a:pt x="387" y="17"/>
                  </a:lnTo>
                  <a:lnTo>
                    <a:pt x="389" y="30"/>
                  </a:lnTo>
                  <a:lnTo>
                    <a:pt x="383" y="38"/>
                  </a:lnTo>
                  <a:lnTo>
                    <a:pt x="380" y="51"/>
                  </a:lnTo>
                  <a:lnTo>
                    <a:pt x="374" y="58"/>
                  </a:lnTo>
                  <a:lnTo>
                    <a:pt x="368" y="58"/>
                  </a:lnTo>
                  <a:lnTo>
                    <a:pt x="363" y="71"/>
                  </a:lnTo>
                  <a:lnTo>
                    <a:pt x="355" y="73"/>
                  </a:lnTo>
                  <a:lnTo>
                    <a:pt x="348" y="73"/>
                  </a:lnTo>
                  <a:lnTo>
                    <a:pt x="346" y="81"/>
                  </a:lnTo>
                  <a:lnTo>
                    <a:pt x="344" y="90"/>
                  </a:lnTo>
                  <a:lnTo>
                    <a:pt x="340" y="96"/>
                  </a:lnTo>
                  <a:lnTo>
                    <a:pt x="338" y="111"/>
                  </a:lnTo>
                  <a:lnTo>
                    <a:pt x="334" y="118"/>
                  </a:lnTo>
                  <a:lnTo>
                    <a:pt x="329" y="120"/>
                  </a:lnTo>
                  <a:lnTo>
                    <a:pt x="314" y="118"/>
                  </a:lnTo>
                  <a:lnTo>
                    <a:pt x="314" y="115"/>
                  </a:lnTo>
                  <a:lnTo>
                    <a:pt x="306" y="109"/>
                  </a:lnTo>
                  <a:lnTo>
                    <a:pt x="299" y="111"/>
                  </a:lnTo>
                  <a:lnTo>
                    <a:pt x="299" y="126"/>
                  </a:lnTo>
                  <a:lnTo>
                    <a:pt x="299" y="132"/>
                  </a:lnTo>
                  <a:lnTo>
                    <a:pt x="295" y="135"/>
                  </a:lnTo>
                  <a:lnTo>
                    <a:pt x="291" y="149"/>
                  </a:lnTo>
                  <a:lnTo>
                    <a:pt x="287" y="156"/>
                  </a:lnTo>
                  <a:lnTo>
                    <a:pt x="286" y="164"/>
                  </a:lnTo>
                  <a:lnTo>
                    <a:pt x="284" y="177"/>
                  </a:lnTo>
                  <a:lnTo>
                    <a:pt x="276" y="186"/>
                  </a:lnTo>
                  <a:lnTo>
                    <a:pt x="269" y="199"/>
                  </a:lnTo>
                  <a:lnTo>
                    <a:pt x="267" y="212"/>
                  </a:lnTo>
                  <a:lnTo>
                    <a:pt x="272" y="220"/>
                  </a:lnTo>
                  <a:lnTo>
                    <a:pt x="267" y="226"/>
                  </a:lnTo>
                  <a:lnTo>
                    <a:pt x="269" y="233"/>
                  </a:lnTo>
                  <a:lnTo>
                    <a:pt x="267" y="235"/>
                  </a:lnTo>
                  <a:lnTo>
                    <a:pt x="254" y="244"/>
                  </a:lnTo>
                  <a:lnTo>
                    <a:pt x="246" y="243"/>
                  </a:lnTo>
                  <a:lnTo>
                    <a:pt x="233" y="254"/>
                  </a:lnTo>
                  <a:lnTo>
                    <a:pt x="224" y="250"/>
                  </a:lnTo>
                  <a:lnTo>
                    <a:pt x="224" y="258"/>
                  </a:lnTo>
                  <a:lnTo>
                    <a:pt x="222" y="263"/>
                  </a:lnTo>
                  <a:lnTo>
                    <a:pt x="214" y="265"/>
                  </a:lnTo>
                  <a:lnTo>
                    <a:pt x="199" y="273"/>
                  </a:lnTo>
                  <a:lnTo>
                    <a:pt x="192" y="273"/>
                  </a:lnTo>
                  <a:lnTo>
                    <a:pt x="180" y="269"/>
                  </a:lnTo>
                  <a:lnTo>
                    <a:pt x="178" y="274"/>
                  </a:lnTo>
                  <a:lnTo>
                    <a:pt x="165" y="284"/>
                  </a:lnTo>
                  <a:lnTo>
                    <a:pt x="154" y="282"/>
                  </a:lnTo>
                  <a:lnTo>
                    <a:pt x="141" y="274"/>
                  </a:lnTo>
                  <a:lnTo>
                    <a:pt x="133" y="267"/>
                  </a:lnTo>
                  <a:lnTo>
                    <a:pt x="128" y="259"/>
                  </a:lnTo>
                  <a:lnTo>
                    <a:pt x="128" y="254"/>
                  </a:lnTo>
                  <a:lnTo>
                    <a:pt x="101" y="286"/>
                  </a:lnTo>
                  <a:lnTo>
                    <a:pt x="77" y="303"/>
                  </a:lnTo>
                  <a:lnTo>
                    <a:pt x="73" y="310"/>
                  </a:lnTo>
                  <a:lnTo>
                    <a:pt x="73" y="318"/>
                  </a:lnTo>
                  <a:lnTo>
                    <a:pt x="64" y="323"/>
                  </a:lnTo>
                  <a:lnTo>
                    <a:pt x="64" y="329"/>
                  </a:lnTo>
                  <a:lnTo>
                    <a:pt x="58" y="336"/>
                  </a:lnTo>
                  <a:lnTo>
                    <a:pt x="53" y="340"/>
                  </a:lnTo>
                  <a:lnTo>
                    <a:pt x="45" y="346"/>
                  </a:lnTo>
                  <a:lnTo>
                    <a:pt x="43" y="352"/>
                  </a:lnTo>
                  <a:lnTo>
                    <a:pt x="28" y="359"/>
                  </a:lnTo>
                  <a:lnTo>
                    <a:pt x="21" y="365"/>
                  </a:lnTo>
                  <a:lnTo>
                    <a:pt x="13" y="367"/>
                  </a:lnTo>
                  <a:lnTo>
                    <a:pt x="0" y="374"/>
                  </a:lnTo>
                  <a:lnTo>
                    <a:pt x="26" y="370"/>
                  </a:lnTo>
                  <a:lnTo>
                    <a:pt x="41" y="370"/>
                  </a:lnTo>
                  <a:lnTo>
                    <a:pt x="98" y="361"/>
                  </a:lnTo>
                  <a:lnTo>
                    <a:pt x="133" y="357"/>
                  </a:lnTo>
                  <a:lnTo>
                    <a:pt x="160" y="350"/>
                  </a:lnTo>
                  <a:lnTo>
                    <a:pt x="169" y="350"/>
                  </a:lnTo>
                  <a:lnTo>
                    <a:pt x="184" y="350"/>
                  </a:lnTo>
                  <a:lnTo>
                    <a:pt x="210" y="348"/>
                  </a:lnTo>
                  <a:lnTo>
                    <a:pt x="278" y="336"/>
                  </a:lnTo>
                  <a:lnTo>
                    <a:pt x="466" y="303"/>
                  </a:lnTo>
                  <a:lnTo>
                    <a:pt x="560" y="284"/>
                  </a:lnTo>
                  <a:lnTo>
                    <a:pt x="643" y="265"/>
                  </a:lnTo>
                  <a:lnTo>
                    <a:pt x="641" y="261"/>
                  </a:lnTo>
                  <a:lnTo>
                    <a:pt x="645" y="265"/>
                  </a:lnTo>
                  <a:lnTo>
                    <a:pt x="648" y="263"/>
                  </a:lnTo>
                  <a:lnTo>
                    <a:pt x="647" y="258"/>
                  </a:lnTo>
                  <a:lnTo>
                    <a:pt x="647" y="250"/>
                  </a:lnTo>
                  <a:lnTo>
                    <a:pt x="652" y="256"/>
                  </a:lnTo>
                  <a:lnTo>
                    <a:pt x="656" y="263"/>
                  </a:lnTo>
                  <a:lnTo>
                    <a:pt x="658" y="261"/>
                  </a:lnTo>
                  <a:lnTo>
                    <a:pt x="647" y="241"/>
                  </a:lnTo>
                  <a:lnTo>
                    <a:pt x="641" y="227"/>
                  </a:lnTo>
                  <a:lnTo>
                    <a:pt x="620" y="227"/>
                  </a:lnTo>
                  <a:lnTo>
                    <a:pt x="615" y="226"/>
                  </a:lnTo>
                  <a:lnTo>
                    <a:pt x="613" y="235"/>
                  </a:lnTo>
                  <a:lnTo>
                    <a:pt x="615" y="239"/>
                  </a:lnTo>
                  <a:lnTo>
                    <a:pt x="609" y="235"/>
                  </a:lnTo>
                  <a:lnTo>
                    <a:pt x="603" y="235"/>
                  </a:lnTo>
                  <a:lnTo>
                    <a:pt x="596" y="241"/>
                  </a:lnTo>
                  <a:lnTo>
                    <a:pt x="598" y="235"/>
                  </a:lnTo>
                  <a:lnTo>
                    <a:pt x="592" y="227"/>
                  </a:lnTo>
                  <a:lnTo>
                    <a:pt x="584" y="224"/>
                  </a:lnTo>
                  <a:lnTo>
                    <a:pt x="584" y="224"/>
                  </a:lnTo>
                  <a:lnTo>
                    <a:pt x="579" y="216"/>
                  </a:lnTo>
                  <a:lnTo>
                    <a:pt x="577" y="211"/>
                  </a:lnTo>
                  <a:lnTo>
                    <a:pt x="569" y="212"/>
                  </a:lnTo>
                  <a:lnTo>
                    <a:pt x="562" y="211"/>
                  </a:lnTo>
                  <a:lnTo>
                    <a:pt x="556" y="211"/>
                  </a:lnTo>
                  <a:lnTo>
                    <a:pt x="543" y="207"/>
                  </a:lnTo>
                  <a:lnTo>
                    <a:pt x="522" y="207"/>
                  </a:lnTo>
                  <a:lnTo>
                    <a:pt x="524" y="203"/>
                  </a:lnTo>
                  <a:lnTo>
                    <a:pt x="530" y="205"/>
                  </a:lnTo>
                  <a:lnTo>
                    <a:pt x="545" y="201"/>
                  </a:lnTo>
                  <a:lnTo>
                    <a:pt x="553" y="207"/>
                  </a:lnTo>
                  <a:lnTo>
                    <a:pt x="556" y="207"/>
                  </a:lnTo>
                  <a:lnTo>
                    <a:pt x="556" y="199"/>
                  </a:lnTo>
                  <a:lnTo>
                    <a:pt x="562" y="207"/>
                  </a:lnTo>
                  <a:lnTo>
                    <a:pt x="569" y="211"/>
                  </a:lnTo>
                  <a:lnTo>
                    <a:pt x="575" y="205"/>
                  </a:lnTo>
                  <a:lnTo>
                    <a:pt x="581" y="212"/>
                  </a:lnTo>
                  <a:lnTo>
                    <a:pt x="588" y="218"/>
                  </a:lnTo>
                  <a:lnTo>
                    <a:pt x="596" y="220"/>
                  </a:lnTo>
                  <a:lnTo>
                    <a:pt x="601" y="227"/>
                  </a:lnTo>
                  <a:lnTo>
                    <a:pt x="605" y="224"/>
                  </a:lnTo>
                  <a:lnTo>
                    <a:pt x="609" y="222"/>
                  </a:lnTo>
                  <a:lnTo>
                    <a:pt x="611" y="216"/>
                  </a:lnTo>
                  <a:lnTo>
                    <a:pt x="609" y="209"/>
                  </a:lnTo>
                  <a:lnTo>
                    <a:pt x="601" y="207"/>
                  </a:lnTo>
                  <a:lnTo>
                    <a:pt x="600" y="199"/>
                  </a:lnTo>
                  <a:lnTo>
                    <a:pt x="592" y="201"/>
                  </a:lnTo>
                  <a:lnTo>
                    <a:pt x="579" y="196"/>
                  </a:lnTo>
                  <a:lnTo>
                    <a:pt x="573" y="190"/>
                  </a:lnTo>
                  <a:lnTo>
                    <a:pt x="558" y="179"/>
                  </a:lnTo>
                  <a:lnTo>
                    <a:pt x="566" y="179"/>
                  </a:lnTo>
                  <a:lnTo>
                    <a:pt x="579" y="192"/>
                  </a:lnTo>
                  <a:lnTo>
                    <a:pt x="592" y="197"/>
                  </a:lnTo>
                  <a:lnTo>
                    <a:pt x="596" y="190"/>
                  </a:lnTo>
                  <a:lnTo>
                    <a:pt x="590" y="184"/>
                  </a:lnTo>
                  <a:lnTo>
                    <a:pt x="592" y="182"/>
                  </a:lnTo>
                  <a:lnTo>
                    <a:pt x="600" y="182"/>
                  </a:lnTo>
                  <a:lnTo>
                    <a:pt x="605" y="188"/>
                  </a:lnTo>
                  <a:lnTo>
                    <a:pt x="607" y="182"/>
                  </a:lnTo>
                  <a:lnTo>
                    <a:pt x="603" y="169"/>
                  </a:lnTo>
                  <a:lnTo>
                    <a:pt x="598" y="169"/>
                  </a:lnTo>
                  <a:lnTo>
                    <a:pt x="590" y="167"/>
                  </a:lnTo>
                  <a:lnTo>
                    <a:pt x="594" y="165"/>
                  </a:lnTo>
                  <a:lnTo>
                    <a:pt x="586" y="160"/>
                  </a:lnTo>
                  <a:lnTo>
                    <a:pt x="579" y="160"/>
                  </a:lnTo>
                  <a:lnTo>
                    <a:pt x="573" y="154"/>
                  </a:lnTo>
                  <a:lnTo>
                    <a:pt x="571" y="150"/>
                  </a:lnTo>
                  <a:lnTo>
                    <a:pt x="556" y="145"/>
                  </a:lnTo>
                  <a:lnTo>
                    <a:pt x="551" y="137"/>
                  </a:lnTo>
                  <a:lnTo>
                    <a:pt x="545" y="133"/>
                  </a:lnTo>
                  <a:lnTo>
                    <a:pt x="539" y="130"/>
                  </a:lnTo>
                  <a:lnTo>
                    <a:pt x="536" y="124"/>
                  </a:lnTo>
                  <a:lnTo>
                    <a:pt x="522" y="115"/>
                  </a:lnTo>
                  <a:lnTo>
                    <a:pt x="517" y="115"/>
                  </a:lnTo>
                  <a:lnTo>
                    <a:pt x="522" y="113"/>
                  </a:lnTo>
                  <a:lnTo>
                    <a:pt x="530" y="117"/>
                  </a:lnTo>
                  <a:lnTo>
                    <a:pt x="537" y="122"/>
                  </a:lnTo>
                  <a:lnTo>
                    <a:pt x="545" y="130"/>
                  </a:lnTo>
                  <a:lnTo>
                    <a:pt x="551" y="132"/>
                  </a:lnTo>
                  <a:lnTo>
                    <a:pt x="556" y="139"/>
                  </a:lnTo>
                  <a:lnTo>
                    <a:pt x="562" y="141"/>
                  </a:lnTo>
                  <a:lnTo>
                    <a:pt x="575" y="150"/>
                  </a:lnTo>
                  <a:lnTo>
                    <a:pt x="583" y="152"/>
                  </a:lnTo>
                  <a:lnTo>
                    <a:pt x="583" y="154"/>
                  </a:lnTo>
                  <a:lnTo>
                    <a:pt x="590" y="156"/>
                  </a:lnTo>
                  <a:lnTo>
                    <a:pt x="594" y="147"/>
                  </a:lnTo>
                  <a:lnTo>
                    <a:pt x="594" y="139"/>
                  </a:lnTo>
                  <a:lnTo>
                    <a:pt x="588" y="132"/>
                  </a:lnTo>
                  <a:lnTo>
                    <a:pt x="596" y="133"/>
                  </a:lnTo>
                  <a:lnTo>
                    <a:pt x="596" y="126"/>
                  </a:lnTo>
                  <a:lnTo>
                    <a:pt x="581" y="120"/>
                  </a:lnTo>
                  <a:lnTo>
                    <a:pt x="575" y="120"/>
                  </a:lnTo>
                  <a:lnTo>
                    <a:pt x="575" y="118"/>
                  </a:lnTo>
                  <a:lnTo>
                    <a:pt x="568" y="118"/>
                  </a:lnTo>
                  <a:lnTo>
                    <a:pt x="568" y="115"/>
                  </a:lnTo>
                  <a:lnTo>
                    <a:pt x="562" y="109"/>
                  </a:lnTo>
                  <a:lnTo>
                    <a:pt x="560" y="105"/>
                  </a:lnTo>
                  <a:lnTo>
                    <a:pt x="547" y="109"/>
                  </a:lnTo>
                  <a:lnTo>
                    <a:pt x="545" y="107"/>
                  </a:lnTo>
                  <a:lnTo>
                    <a:pt x="537" y="107"/>
                  </a:lnTo>
                  <a:lnTo>
                    <a:pt x="534" y="107"/>
                  </a:lnTo>
                  <a:lnTo>
                    <a:pt x="522" y="96"/>
                  </a:lnTo>
                  <a:lnTo>
                    <a:pt x="522" y="90"/>
                  </a:lnTo>
                  <a:lnTo>
                    <a:pt x="515" y="90"/>
                  </a:lnTo>
                  <a:lnTo>
                    <a:pt x="507" y="96"/>
                  </a:lnTo>
                  <a:lnTo>
                    <a:pt x="502" y="98"/>
                  </a:lnTo>
                  <a:lnTo>
                    <a:pt x="496" y="98"/>
                  </a:lnTo>
                  <a:lnTo>
                    <a:pt x="492" y="90"/>
                  </a:lnTo>
                  <a:lnTo>
                    <a:pt x="496" y="90"/>
                  </a:lnTo>
                  <a:lnTo>
                    <a:pt x="494" y="83"/>
                  </a:lnTo>
                  <a:lnTo>
                    <a:pt x="498" y="62"/>
                  </a:lnTo>
                  <a:lnTo>
                    <a:pt x="502" y="66"/>
                  </a:lnTo>
                  <a:lnTo>
                    <a:pt x="504" y="66"/>
                  </a:lnTo>
                  <a:lnTo>
                    <a:pt x="506" y="62"/>
                  </a:lnTo>
                  <a:lnTo>
                    <a:pt x="504" y="58"/>
                  </a:lnTo>
                  <a:lnTo>
                    <a:pt x="511" y="53"/>
                  </a:lnTo>
                  <a:lnTo>
                    <a:pt x="509" y="45"/>
                  </a:lnTo>
                  <a:lnTo>
                    <a:pt x="507" y="41"/>
                  </a:lnTo>
                  <a:lnTo>
                    <a:pt x="506" y="34"/>
                  </a:lnTo>
                  <a:lnTo>
                    <a:pt x="500" y="30"/>
                  </a:lnTo>
                  <a:lnTo>
                    <a:pt x="492" y="2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5" name="Freeform 132">
              <a:extLst>
                <a:ext uri="{FF2B5EF4-FFF2-40B4-BE49-F238E27FC236}">
                  <a16:creationId xmlns:a16="http://schemas.microsoft.com/office/drawing/2014/main" id="{D7E53F5F-9FC8-58AF-20AD-28573B149EFD}"/>
                </a:ext>
              </a:extLst>
            </p:cNvPr>
            <p:cNvSpPr>
              <a:spLocks/>
            </p:cNvSpPr>
            <p:nvPr/>
          </p:nvSpPr>
          <p:spPr bwMode="auto">
            <a:xfrm>
              <a:off x="5140362" y="2613979"/>
              <a:ext cx="41237" cy="110157"/>
            </a:xfrm>
            <a:custGeom>
              <a:avLst/>
              <a:gdLst>
                <a:gd name="T0" fmla="*/ 15 w 35"/>
                <a:gd name="T1" fmla="*/ 13 h 103"/>
                <a:gd name="T2" fmla="*/ 9 w 35"/>
                <a:gd name="T3" fmla="*/ 19 h 103"/>
                <a:gd name="T4" fmla="*/ 15 w 35"/>
                <a:gd name="T5" fmla="*/ 24 h 103"/>
                <a:gd name="T6" fmla="*/ 13 w 35"/>
                <a:gd name="T7" fmla="*/ 32 h 103"/>
                <a:gd name="T8" fmla="*/ 7 w 35"/>
                <a:gd name="T9" fmla="*/ 32 h 103"/>
                <a:gd name="T10" fmla="*/ 5 w 35"/>
                <a:gd name="T11" fmla="*/ 45 h 103"/>
                <a:gd name="T12" fmla="*/ 2 w 35"/>
                <a:gd name="T13" fmla="*/ 56 h 103"/>
                <a:gd name="T14" fmla="*/ 0 w 35"/>
                <a:gd name="T15" fmla="*/ 71 h 103"/>
                <a:gd name="T16" fmla="*/ 2 w 35"/>
                <a:gd name="T17" fmla="*/ 79 h 103"/>
                <a:gd name="T18" fmla="*/ 0 w 35"/>
                <a:gd name="T19" fmla="*/ 81 h 103"/>
                <a:gd name="T20" fmla="*/ 0 w 35"/>
                <a:gd name="T21" fmla="*/ 94 h 103"/>
                <a:gd name="T22" fmla="*/ 7 w 35"/>
                <a:gd name="T23" fmla="*/ 103 h 103"/>
                <a:gd name="T24" fmla="*/ 13 w 35"/>
                <a:gd name="T25" fmla="*/ 90 h 103"/>
                <a:gd name="T26" fmla="*/ 13 w 35"/>
                <a:gd name="T27" fmla="*/ 79 h 103"/>
                <a:gd name="T28" fmla="*/ 13 w 35"/>
                <a:gd name="T29" fmla="*/ 71 h 103"/>
                <a:gd name="T30" fmla="*/ 17 w 35"/>
                <a:gd name="T31" fmla="*/ 64 h 103"/>
                <a:gd name="T32" fmla="*/ 19 w 35"/>
                <a:gd name="T33" fmla="*/ 58 h 103"/>
                <a:gd name="T34" fmla="*/ 24 w 35"/>
                <a:gd name="T35" fmla="*/ 62 h 103"/>
                <a:gd name="T36" fmla="*/ 26 w 35"/>
                <a:gd name="T37" fmla="*/ 62 h 103"/>
                <a:gd name="T38" fmla="*/ 28 w 35"/>
                <a:gd name="T39" fmla="*/ 54 h 103"/>
                <a:gd name="T40" fmla="*/ 26 w 35"/>
                <a:gd name="T41" fmla="*/ 41 h 103"/>
                <a:gd name="T42" fmla="*/ 30 w 35"/>
                <a:gd name="T43" fmla="*/ 28 h 103"/>
                <a:gd name="T44" fmla="*/ 34 w 35"/>
                <a:gd name="T45" fmla="*/ 17 h 103"/>
                <a:gd name="T46" fmla="*/ 34 w 35"/>
                <a:gd name="T47" fmla="*/ 11 h 103"/>
                <a:gd name="T48" fmla="*/ 35 w 35"/>
                <a:gd name="T49" fmla="*/ 0 h 103"/>
                <a:gd name="T50" fmla="*/ 20 w 35"/>
                <a:gd name="T51" fmla="*/ 6 h 103"/>
                <a:gd name="T52" fmla="*/ 15 w 35"/>
                <a:gd name="T53"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103">
                  <a:moveTo>
                    <a:pt x="15" y="13"/>
                  </a:moveTo>
                  <a:lnTo>
                    <a:pt x="9" y="19"/>
                  </a:lnTo>
                  <a:lnTo>
                    <a:pt x="15" y="24"/>
                  </a:lnTo>
                  <a:lnTo>
                    <a:pt x="13" y="32"/>
                  </a:lnTo>
                  <a:lnTo>
                    <a:pt x="7" y="32"/>
                  </a:lnTo>
                  <a:lnTo>
                    <a:pt x="5" y="45"/>
                  </a:lnTo>
                  <a:lnTo>
                    <a:pt x="2" y="56"/>
                  </a:lnTo>
                  <a:lnTo>
                    <a:pt x="0" y="71"/>
                  </a:lnTo>
                  <a:lnTo>
                    <a:pt x="2" y="79"/>
                  </a:lnTo>
                  <a:lnTo>
                    <a:pt x="0" y="81"/>
                  </a:lnTo>
                  <a:lnTo>
                    <a:pt x="0" y="94"/>
                  </a:lnTo>
                  <a:lnTo>
                    <a:pt x="7" y="103"/>
                  </a:lnTo>
                  <a:lnTo>
                    <a:pt x="13" y="90"/>
                  </a:lnTo>
                  <a:lnTo>
                    <a:pt x="13" y="79"/>
                  </a:lnTo>
                  <a:lnTo>
                    <a:pt x="13" y="71"/>
                  </a:lnTo>
                  <a:lnTo>
                    <a:pt x="17" y="64"/>
                  </a:lnTo>
                  <a:lnTo>
                    <a:pt x="19" y="58"/>
                  </a:lnTo>
                  <a:lnTo>
                    <a:pt x="24" y="62"/>
                  </a:lnTo>
                  <a:lnTo>
                    <a:pt x="26" y="62"/>
                  </a:lnTo>
                  <a:lnTo>
                    <a:pt x="28" y="54"/>
                  </a:lnTo>
                  <a:lnTo>
                    <a:pt x="26" y="41"/>
                  </a:lnTo>
                  <a:lnTo>
                    <a:pt x="30" y="28"/>
                  </a:lnTo>
                  <a:lnTo>
                    <a:pt x="34" y="17"/>
                  </a:lnTo>
                  <a:lnTo>
                    <a:pt x="34" y="11"/>
                  </a:lnTo>
                  <a:lnTo>
                    <a:pt x="35" y="0"/>
                  </a:lnTo>
                  <a:lnTo>
                    <a:pt x="20" y="6"/>
                  </a:lnTo>
                  <a:lnTo>
                    <a:pt x="15" y="1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6" name="Freeform 14">
              <a:extLst>
                <a:ext uri="{FF2B5EF4-FFF2-40B4-BE49-F238E27FC236}">
                  <a16:creationId xmlns:a16="http://schemas.microsoft.com/office/drawing/2014/main" id="{4CF99B97-B19E-908A-657E-17396D6DBC47}"/>
                </a:ext>
              </a:extLst>
            </p:cNvPr>
            <p:cNvSpPr>
              <a:spLocks/>
            </p:cNvSpPr>
            <p:nvPr/>
          </p:nvSpPr>
          <p:spPr bwMode="auto">
            <a:xfrm>
              <a:off x="478218" y="2049292"/>
              <a:ext cx="816494" cy="1241668"/>
            </a:xfrm>
            <a:custGeom>
              <a:avLst/>
              <a:gdLst>
                <a:gd name="T0" fmla="*/ 628 w 693"/>
                <a:gd name="T1" fmla="*/ 1156 h 1161"/>
                <a:gd name="T2" fmla="*/ 628 w 693"/>
                <a:gd name="T3" fmla="*/ 1129 h 1161"/>
                <a:gd name="T4" fmla="*/ 624 w 693"/>
                <a:gd name="T5" fmla="*/ 1105 h 1161"/>
                <a:gd name="T6" fmla="*/ 643 w 693"/>
                <a:gd name="T7" fmla="*/ 1071 h 1161"/>
                <a:gd name="T8" fmla="*/ 654 w 693"/>
                <a:gd name="T9" fmla="*/ 1030 h 1161"/>
                <a:gd name="T10" fmla="*/ 693 w 693"/>
                <a:gd name="T11" fmla="*/ 1000 h 1161"/>
                <a:gd name="T12" fmla="*/ 673 w 693"/>
                <a:gd name="T13" fmla="*/ 964 h 1161"/>
                <a:gd name="T14" fmla="*/ 661 w 693"/>
                <a:gd name="T15" fmla="*/ 926 h 1161"/>
                <a:gd name="T16" fmla="*/ 325 w 693"/>
                <a:gd name="T17" fmla="*/ 327 h 1161"/>
                <a:gd name="T18" fmla="*/ 62 w 693"/>
                <a:gd name="T19" fmla="*/ 0 h 1161"/>
                <a:gd name="T20" fmla="*/ 58 w 693"/>
                <a:gd name="T21" fmla="*/ 35 h 1161"/>
                <a:gd name="T22" fmla="*/ 39 w 693"/>
                <a:gd name="T23" fmla="*/ 94 h 1161"/>
                <a:gd name="T24" fmla="*/ 30 w 693"/>
                <a:gd name="T25" fmla="*/ 120 h 1161"/>
                <a:gd name="T26" fmla="*/ 13 w 693"/>
                <a:gd name="T27" fmla="*/ 137 h 1161"/>
                <a:gd name="T28" fmla="*/ 0 w 693"/>
                <a:gd name="T29" fmla="*/ 176 h 1161"/>
                <a:gd name="T30" fmla="*/ 24 w 693"/>
                <a:gd name="T31" fmla="*/ 233 h 1161"/>
                <a:gd name="T32" fmla="*/ 24 w 693"/>
                <a:gd name="T33" fmla="*/ 261 h 1161"/>
                <a:gd name="T34" fmla="*/ 13 w 693"/>
                <a:gd name="T35" fmla="*/ 319 h 1161"/>
                <a:gd name="T36" fmla="*/ 30 w 693"/>
                <a:gd name="T37" fmla="*/ 374 h 1161"/>
                <a:gd name="T38" fmla="*/ 45 w 693"/>
                <a:gd name="T39" fmla="*/ 402 h 1161"/>
                <a:gd name="T40" fmla="*/ 52 w 693"/>
                <a:gd name="T41" fmla="*/ 421 h 1161"/>
                <a:gd name="T42" fmla="*/ 43 w 693"/>
                <a:gd name="T43" fmla="*/ 436 h 1161"/>
                <a:gd name="T44" fmla="*/ 56 w 693"/>
                <a:gd name="T45" fmla="*/ 453 h 1161"/>
                <a:gd name="T46" fmla="*/ 81 w 693"/>
                <a:gd name="T47" fmla="*/ 468 h 1161"/>
                <a:gd name="T48" fmla="*/ 84 w 693"/>
                <a:gd name="T49" fmla="*/ 441 h 1161"/>
                <a:gd name="T50" fmla="*/ 111 w 693"/>
                <a:gd name="T51" fmla="*/ 455 h 1161"/>
                <a:gd name="T52" fmla="*/ 143 w 693"/>
                <a:gd name="T53" fmla="*/ 460 h 1161"/>
                <a:gd name="T54" fmla="*/ 146 w 693"/>
                <a:gd name="T55" fmla="*/ 464 h 1161"/>
                <a:gd name="T56" fmla="*/ 165 w 693"/>
                <a:gd name="T57" fmla="*/ 473 h 1161"/>
                <a:gd name="T58" fmla="*/ 120 w 693"/>
                <a:gd name="T59" fmla="*/ 456 h 1161"/>
                <a:gd name="T60" fmla="*/ 90 w 693"/>
                <a:gd name="T61" fmla="*/ 455 h 1161"/>
                <a:gd name="T62" fmla="*/ 92 w 693"/>
                <a:gd name="T63" fmla="*/ 483 h 1161"/>
                <a:gd name="T64" fmla="*/ 103 w 693"/>
                <a:gd name="T65" fmla="*/ 518 h 1161"/>
                <a:gd name="T66" fmla="*/ 79 w 693"/>
                <a:gd name="T67" fmla="*/ 498 h 1161"/>
                <a:gd name="T68" fmla="*/ 82 w 693"/>
                <a:gd name="T69" fmla="*/ 475 h 1161"/>
                <a:gd name="T70" fmla="*/ 66 w 693"/>
                <a:gd name="T71" fmla="*/ 502 h 1161"/>
                <a:gd name="T72" fmla="*/ 66 w 693"/>
                <a:gd name="T73" fmla="*/ 534 h 1161"/>
                <a:gd name="T74" fmla="*/ 86 w 693"/>
                <a:gd name="T75" fmla="*/ 573 h 1161"/>
                <a:gd name="T76" fmla="*/ 101 w 693"/>
                <a:gd name="T77" fmla="*/ 601 h 1161"/>
                <a:gd name="T78" fmla="*/ 82 w 693"/>
                <a:gd name="T79" fmla="*/ 643 h 1161"/>
                <a:gd name="T80" fmla="*/ 105 w 693"/>
                <a:gd name="T81" fmla="*/ 684 h 1161"/>
                <a:gd name="T82" fmla="*/ 118 w 693"/>
                <a:gd name="T83" fmla="*/ 725 h 1161"/>
                <a:gd name="T84" fmla="*/ 144 w 693"/>
                <a:gd name="T85" fmla="*/ 767 h 1161"/>
                <a:gd name="T86" fmla="*/ 150 w 693"/>
                <a:gd name="T87" fmla="*/ 787 h 1161"/>
                <a:gd name="T88" fmla="*/ 148 w 693"/>
                <a:gd name="T89" fmla="*/ 825 h 1161"/>
                <a:gd name="T90" fmla="*/ 141 w 693"/>
                <a:gd name="T91" fmla="*/ 853 h 1161"/>
                <a:gd name="T92" fmla="*/ 176 w 693"/>
                <a:gd name="T93" fmla="*/ 872 h 1161"/>
                <a:gd name="T94" fmla="*/ 210 w 693"/>
                <a:gd name="T95" fmla="*/ 889 h 1161"/>
                <a:gd name="T96" fmla="*/ 248 w 693"/>
                <a:gd name="T97" fmla="*/ 911 h 1161"/>
                <a:gd name="T98" fmla="*/ 306 w 693"/>
                <a:gd name="T99" fmla="*/ 951 h 1161"/>
                <a:gd name="T100" fmla="*/ 312 w 693"/>
                <a:gd name="T101" fmla="*/ 979 h 1161"/>
                <a:gd name="T102" fmla="*/ 329 w 693"/>
                <a:gd name="T103" fmla="*/ 987 h 1161"/>
                <a:gd name="T104" fmla="*/ 355 w 693"/>
                <a:gd name="T105" fmla="*/ 1015 h 1161"/>
                <a:gd name="T106" fmla="*/ 391 w 693"/>
                <a:gd name="T107" fmla="*/ 1086 h 1161"/>
                <a:gd name="T108" fmla="*/ 389 w 693"/>
                <a:gd name="T109" fmla="*/ 1116 h 1161"/>
                <a:gd name="T110" fmla="*/ 393 w 693"/>
                <a:gd name="T111" fmla="*/ 1128 h 1161"/>
                <a:gd name="T112" fmla="*/ 613 w 693"/>
                <a:gd name="T113" fmla="*/ 116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3" h="1161">
                  <a:moveTo>
                    <a:pt x="616" y="1160"/>
                  </a:moveTo>
                  <a:lnTo>
                    <a:pt x="620" y="1161"/>
                  </a:lnTo>
                  <a:lnTo>
                    <a:pt x="626" y="1161"/>
                  </a:lnTo>
                  <a:lnTo>
                    <a:pt x="628" y="1156"/>
                  </a:lnTo>
                  <a:lnTo>
                    <a:pt x="635" y="1150"/>
                  </a:lnTo>
                  <a:lnTo>
                    <a:pt x="635" y="1139"/>
                  </a:lnTo>
                  <a:lnTo>
                    <a:pt x="635" y="1133"/>
                  </a:lnTo>
                  <a:lnTo>
                    <a:pt x="628" y="1129"/>
                  </a:lnTo>
                  <a:lnTo>
                    <a:pt x="620" y="1126"/>
                  </a:lnTo>
                  <a:lnTo>
                    <a:pt x="620" y="1120"/>
                  </a:lnTo>
                  <a:lnTo>
                    <a:pt x="622" y="1113"/>
                  </a:lnTo>
                  <a:lnTo>
                    <a:pt x="624" y="1105"/>
                  </a:lnTo>
                  <a:lnTo>
                    <a:pt x="620" y="1097"/>
                  </a:lnTo>
                  <a:lnTo>
                    <a:pt x="624" y="1092"/>
                  </a:lnTo>
                  <a:lnTo>
                    <a:pt x="631" y="1086"/>
                  </a:lnTo>
                  <a:lnTo>
                    <a:pt x="643" y="1071"/>
                  </a:lnTo>
                  <a:lnTo>
                    <a:pt x="646" y="1062"/>
                  </a:lnTo>
                  <a:lnTo>
                    <a:pt x="650" y="1056"/>
                  </a:lnTo>
                  <a:lnTo>
                    <a:pt x="650" y="1043"/>
                  </a:lnTo>
                  <a:lnTo>
                    <a:pt x="654" y="1030"/>
                  </a:lnTo>
                  <a:lnTo>
                    <a:pt x="660" y="1026"/>
                  </a:lnTo>
                  <a:lnTo>
                    <a:pt x="663" y="1020"/>
                  </a:lnTo>
                  <a:lnTo>
                    <a:pt x="686" y="1007"/>
                  </a:lnTo>
                  <a:lnTo>
                    <a:pt x="693" y="1000"/>
                  </a:lnTo>
                  <a:lnTo>
                    <a:pt x="688" y="994"/>
                  </a:lnTo>
                  <a:lnTo>
                    <a:pt x="675" y="979"/>
                  </a:lnTo>
                  <a:lnTo>
                    <a:pt x="676" y="972"/>
                  </a:lnTo>
                  <a:lnTo>
                    <a:pt x="673" y="964"/>
                  </a:lnTo>
                  <a:lnTo>
                    <a:pt x="673" y="958"/>
                  </a:lnTo>
                  <a:lnTo>
                    <a:pt x="669" y="949"/>
                  </a:lnTo>
                  <a:lnTo>
                    <a:pt x="661" y="934"/>
                  </a:lnTo>
                  <a:lnTo>
                    <a:pt x="661" y="926"/>
                  </a:lnTo>
                  <a:lnTo>
                    <a:pt x="663" y="921"/>
                  </a:lnTo>
                  <a:lnTo>
                    <a:pt x="556" y="765"/>
                  </a:lnTo>
                  <a:lnTo>
                    <a:pt x="306" y="398"/>
                  </a:lnTo>
                  <a:lnTo>
                    <a:pt x="325" y="327"/>
                  </a:lnTo>
                  <a:lnTo>
                    <a:pt x="383" y="84"/>
                  </a:lnTo>
                  <a:lnTo>
                    <a:pt x="238" y="47"/>
                  </a:lnTo>
                  <a:lnTo>
                    <a:pt x="66" y="0"/>
                  </a:lnTo>
                  <a:lnTo>
                    <a:pt x="62" y="0"/>
                  </a:lnTo>
                  <a:lnTo>
                    <a:pt x="58" y="13"/>
                  </a:lnTo>
                  <a:lnTo>
                    <a:pt x="54" y="20"/>
                  </a:lnTo>
                  <a:lnTo>
                    <a:pt x="58" y="28"/>
                  </a:lnTo>
                  <a:lnTo>
                    <a:pt x="58" y="35"/>
                  </a:lnTo>
                  <a:lnTo>
                    <a:pt x="58" y="48"/>
                  </a:lnTo>
                  <a:lnTo>
                    <a:pt x="58" y="50"/>
                  </a:lnTo>
                  <a:lnTo>
                    <a:pt x="56" y="64"/>
                  </a:lnTo>
                  <a:lnTo>
                    <a:pt x="39" y="94"/>
                  </a:lnTo>
                  <a:lnTo>
                    <a:pt x="41" y="99"/>
                  </a:lnTo>
                  <a:lnTo>
                    <a:pt x="37" y="107"/>
                  </a:lnTo>
                  <a:lnTo>
                    <a:pt x="34" y="112"/>
                  </a:lnTo>
                  <a:lnTo>
                    <a:pt x="30" y="120"/>
                  </a:lnTo>
                  <a:lnTo>
                    <a:pt x="32" y="122"/>
                  </a:lnTo>
                  <a:lnTo>
                    <a:pt x="24" y="127"/>
                  </a:lnTo>
                  <a:lnTo>
                    <a:pt x="19" y="131"/>
                  </a:lnTo>
                  <a:lnTo>
                    <a:pt x="13" y="137"/>
                  </a:lnTo>
                  <a:lnTo>
                    <a:pt x="7" y="144"/>
                  </a:lnTo>
                  <a:lnTo>
                    <a:pt x="2" y="158"/>
                  </a:lnTo>
                  <a:lnTo>
                    <a:pt x="2" y="169"/>
                  </a:lnTo>
                  <a:lnTo>
                    <a:pt x="0" y="176"/>
                  </a:lnTo>
                  <a:lnTo>
                    <a:pt x="13" y="197"/>
                  </a:lnTo>
                  <a:lnTo>
                    <a:pt x="13" y="205"/>
                  </a:lnTo>
                  <a:lnTo>
                    <a:pt x="19" y="210"/>
                  </a:lnTo>
                  <a:lnTo>
                    <a:pt x="24" y="233"/>
                  </a:lnTo>
                  <a:lnTo>
                    <a:pt x="24" y="238"/>
                  </a:lnTo>
                  <a:lnTo>
                    <a:pt x="26" y="246"/>
                  </a:lnTo>
                  <a:lnTo>
                    <a:pt x="24" y="252"/>
                  </a:lnTo>
                  <a:lnTo>
                    <a:pt x="24" y="261"/>
                  </a:lnTo>
                  <a:lnTo>
                    <a:pt x="20" y="268"/>
                  </a:lnTo>
                  <a:lnTo>
                    <a:pt x="13" y="282"/>
                  </a:lnTo>
                  <a:lnTo>
                    <a:pt x="15" y="308"/>
                  </a:lnTo>
                  <a:lnTo>
                    <a:pt x="13" y="319"/>
                  </a:lnTo>
                  <a:lnTo>
                    <a:pt x="7" y="327"/>
                  </a:lnTo>
                  <a:lnTo>
                    <a:pt x="13" y="340"/>
                  </a:lnTo>
                  <a:lnTo>
                    <a:pt x="22" y="353"/>
                  </a:lnTo>
                  <a:lnTo>
                    <a:pt x="30" y="374"/>
                  </a:lnTo>
                  <a:lnTo>
                    <a:pt x="34" y="381"/>
                  </a:lnTo>
                  <a:lnTo>
                    <a:pt x="39" y="389"/>
                  </a:lnTo>
                  <a:lnTo>
                    <a:pt x="43" y="394"/>
                  </a:lnTo>
                  <a:lnTo>
                    <a:pt x="45" y="402"/>
                  </a:lnTo>
                  <a:lnTo>
                    <a:pt x="43" y="409"/>
                  </a:lnTo>
                  <a:lnTo>
                    <a:pt x="45" y="406"/>
                  </a:lnTo>
                  <a:lnTo>
                    <a:pt x="45" y="408"/>
                  </a:lnTo>
                  <a:lnTo>
                    <a:pt x="52" y="421"/>
                  </a:lnTo>
                  <a:lnTo>
                    <a:pt x="54" y="434"/>
                  </a:lnTo>
                  <a:lnTo>
                    <a:pt x="49" y="421"/>
                  </a:lnTo>
                  <a:lnTo>
                    <a:pt x="47" y="428"/>
                  </a:lnTo>
                  <a:lnTo>
                    <a:pt x="43" y="436"/>
                  </a:lnTo>
                  <a:lnTo>
                    <a:pt x="41" y="443"/>
                  </a:lnTo>
                  <a:lnTo>
                    <a:pt x="47" y="438"/>
                  </a:lnTo>
                  <a:lnTo>
                    <a:pt x="54" y="445"/>
                  </a:lnTo>
                  <a:lnTo>
                    <a:pt x="56" y="453"/>
                  </a:lnTo>
                  <a:lnTo>
                    <a:pt x="64" y="456"/>
                  </a:lnTo>
                  <a:lnTo>
                    <a:pt x="67" y="464"/>
                  </a:lnTo>
                  <a:lnTo>
                    <a:pt x="75" y="471"/>
                  </a:lnTo>
                  <a:lnTo>
                    <a:pt x="81" y="468"/>
                  </a:lnTo>
                  <a:lnTo>
                    <a:pt x="77" y="460"/>
                  </a:lnTo>
                  <a:lnTo>
                    <a:pt x="82" y="455"/>
                  </a:lnTo>
                  <a:lnTo>
                    <a:pt x="81" y="447"/>
                  </a:lnTo>
                  <a:lnTo>
                    <a:pt x="84" y="441"/>
                  </a:lnTo>
                  <a:lnTo>
                    <a:pt x="92" y="438"/>
                  </a:lnTo>
                  <a:lnTo>
                    <a:pt x="99" y="443"/>
                  </a:lnTo>
                  <a:lnTo>
                    <a:pt x="103" y="451"/>
                  </a:lnTo>
                  <a:lnTo>
                    <a:pt x="111" y="455"/>
                  </a:lnTo>
                  <a:lnTo>
                    <a:pt x="116" y="453"/>
                  </a:lnTo>
                  <a:lnTo>
                    <a:pt x="124" y="453"/>
                  </a:lnTo>
                  <a:lnTo>
                    <a:pt x="129" y="458"/>
                  </a:lnTo>
                  <a:lnTo>
                    <a:pt x="143" y="460"/>
                  </a:lnTo>
                  <a:lnTo>
                    <a:pt x="148" y="455"/>
                  </a:lnTo>
                  <a:lnTo>
                    <a:pt x="146" y="458"/>
                  </a:lnTo>
                  <a:lnTo>
                    <a:pt x="141" y="464"/>
                  </a:lnTo>
                  <a:lnTo>
                    <a:pt x="146" y="464"/>
                  </a:lnTo>
                  <a:lnTo>
                    <a:pt x="154" y="460"/>
                  </a:lnTo>
                  <a:lnTo>
                    <a:pt x="156" y="460"/>
                  </a:lnTo>
                  <a:lnTo>
                    <a:pt x="161" y="468"/>
                  </a:lnTo>
                  <a:lnTo>
                    <a:pt x="165" y="473"/>
                  </a:lnTo>
                  <a:lnTo>
                    <a:pt x="165" y="475"/>
                  </a:lnTo>
                  <a:lnTo>
                    <a:pt x="156" y="460"/>
                  </a:lnTo>
                  <a:lnTo>
                    <a:pt x="141" y="466"/>
                  </a:lnTo>
                  <a:lnTo>
                    <a:pt x="120" y="456"/>
                  </a:lnTo>
                  <a:lnTo>
                    <a:pt x="111" y="456"/>
                  </a:lnTo>
                  <a:lnTo>
                    <a:pt x="103" y="453"/>
                  </a:lnTo>
                  <a:lnTo>
                    <a:pt x="97" y="455"/>
                  </a:lnTo>
                  <a:lnTo>
                    <a:pt x="90" y="455"/>
                  </a:lnTo>
                  <a:lnTo>
                    <a:pt x="86" y="462"/>
                  </a:lnTo>
                  <a:lnTo>
                    <a:pt x="92" y="468"/>
                  </a:lnTo>
                  <a:lnTo>
                    <a:pt x="90" y="475"/>
                  </a:lnTo>
                  <a:lnTo>
                    <a:pt x="92" y="483"/>
                  </a:lnTo>
                  <a:lnTo>
                    <a:pt x="96" y="485"/>
                  </a:lnTo>
                  <a:lnTo>
                    <a:pt x="97" y="498"/>
                  </a:lnTo>
                  <a:lnTo>
                    <a:pt x="97" y="511"/>
                  </a:lnTo>
                  <a:lnTo>
                    <a:pt x="103" y="518"/>
                  </a:lnTo>
                  <a:lnTo>
                    <a:pt x="97" y="517"/>
                  </a:lnTo>
                  <a:lnTo>
                    <a:pt x="90" y="509"/>
                  </a:lnTo>
                  <a:lnTo>
                    <a:pt x="86" y="502"/>
                  </a:lnTo>
                  <a:lnTo>
                    <a:pt x="79" y="498"/>
                  </a:lnTo>
                  <a:lnTo>
                    <a:pt x="81" y="490"/>
                  </a:lnTo>
                  <a:lnTo>
                    <a:pt x="84" y="485"/>
                  </a:lnTo>
                  <a:lnTo>
                    <a:pt x="82" y="477"/>
                  </a:lnTo>
                  <a:lnTo>
                    <a:pt x="82" y="475"/>
                  </a:lnTo>
                  <a:lnTo>
                    <a:pt x="75" y="475"/>
                  </a:lnTo>
                  <a:lnTo>
                    <a:pt x="71" y="481"/>
                  </a:lnTo>
                  <a:lnTo>
                    <a:pt x="71" y="487"/>
                  </a:lnTo>
                  <a:lnTo>
                    <a:pt x="66" y="502"/>
                  </a:lnTo>
                  <a:lnTo>
                    <a:pt x="69" y="507"/>
                  </a:lnTo>
                  <a:lnTo>
                    <a:pt x="69" y="522"/>
                  </a:lnTo>
                  <a:lnTo>
                    <a:pt x="67" y="528"/>
                  </a:lnTo>
                  <a:lnTo>
                    <a:pt x="66" y="534"/>
                  </a:lnTo>
                  <a:lnTo>
                    <a:pt x="66" y="539"/>
                  </a:lnTo>
                  <a:lnTo>
                    <a:pt x="67" y="547"/>
                  </a:lnTo>
                  <a:lnTo>
                    <a:pt x="79" y="567"/>
                  </a:lnTo>
                  <a:lnTo>
                    <a:pt x="86" y="573"/>
                  </a:lnTo>
                  <a:lnTo>
                    <a:pt x="99" y="573"/>
                  </a:lnTo>
                  <a:lnTo>
                    <a:pt x="103" y="588"/>
                  </a:lnTo>
                  <a:lnTo>
                    <a:pt x="103" y="603"/>
                  </a:lnTo>
                  <a:lnTo>
                    <a:pt x="101" y="601"/>
                  </a:lnTo>
                  <a:lnTo>
                    <a:pt x="97" y="607"/>
                  </a:lnTo>
                  <a:lnTo>
                    <a:pt x="84" y="614"/>
                  </a:lnTo>
                  <a:lnTo>
                    <a:pt x="84" y="629"/>
                  </a:lnTo>
                  <a:lnTo>
                    <a:pt x="82" y="643"/>
                  </a:lnTo>
                  <a:lnTo>
                    <a:pt x="86" y="650"/>
                  </a:lnTo>
                  <a:lnTo>
                    <a:pt x="97" y="663"/>
                  </a:lnTo>
                  <a:lnTo>
                    <a:pt x="99" y="678"/>
                  </a:lnTo>
                  <a:lnTo>
                    <a:pt x="105" y="684"/>
                  </a:lnTo>
                  <a:lnTo>
                    <a:pt x="107" y="697"/>
                  </a:lnTo>
                  <a:lnTo>
                    <a:pt x="114" y="710"/>
                  </a:lnTo>
                  <a:lnTo>
                    <a:pt x="114" y="718"/>
                  </a:lnTo>
                  <a:lnTo>
                    <a:pt x="118" y="725"/>
                  </a:lnTo>
                  <a:lnTo>
                    <a:pt x="126" y="733"/>
                  </a:lnTo>
                  <a:lnTo>
                    <a:pt x="129" y="746"/>
                  </a:lnTo>
                  <a:lnTo>
                    <a:pt x="143" y="759"/>
                  </a:lnTo>
                  <a:lnTo>
                    <a:pt x="144" y="767"/>
                  </a:lnTo>
                  <a:lnTo>
                    <a:pt x="139" y="770"/>
                  </a:lnTo>
                  <a:lnTo>
                    <a:pt x="137" y="778"/>
                  </a:lnTo>
                  <a:lnTo>
                    <a:pt x="143" y="785"/>
                  </a:lnTo>
                  <a:lnTo>
                    <a:pt x="150" y="787"/>
                  </a:lnTo>
                  <a:lnTo>
                    <a:pt x="156" y="795"/>
                  </a:lnTo>
                  <a:lnTo>
                    <a:pt x="156" y="802"/>
                  </a:lnTo>
                  <a:lnTo>
                    <a:pt x="148" y="812"/>
                  </a:lnTo>
                  <a:lnTo>
                    <a:pt x="148" y="825"/>
                  </a:lnTo>
                  <a:lnTo>
                    <a:pt x="144" y="832"/>
                  </a:lnTo>
                  <a:lnTo>
                    <a:pt x="146" y="840"/>
                  </a:lnTo>
                  <a:lnTo>
                    <a:pt x="141" y="847"/>
                  </a:lnTo>
                  <a:lnTo>
                    <a:pt x="141" y="853"/>
                  </a:lnTo>
                  <a:lnTo>
                    <a:pt x="146" y="855"/>
                  </a:lnTo>
                  <a:lnTo>
                    <a:pt x="150" y="862"/>
                  </a:lnTo>
                  <a:lnTo>
                    <a:pt x="156" y="870"/>
                  </a:lnTo>
                  <a:lnTo>
                    <a:pt x="176" y="872"/>
                  </a:lnTo>
                  <a:lnTo>
                    <a:pt x="184" y="876"/>
                  </a:lnTo>
                  <a:lnTo>
                    <a:pt x="191" y="876"/>
                  </a:lnTo>
                  <a:lnTo>
                    <a:pt x="205" y="885"/>
                  </a:lnTo>
                  <a:lnTo>
                    <a:pt x="210" y="889"/>
                  </a:lnTo>
                  <a:lnTo>
                    <a:pt x="225" y="889"/>
                  </a:lnTo>
                  <a:lnTo>
                    <a:pt x="237" y="898"/>
                  </a:lnTo>
                  <a:lnTo>
                    <a:pt x="240" y="906"/>
                  </a:lnTo>
                  <a:lnTo>
                    <a:pt x="248" y="911"/>
                  </a:lnTo>
                  <a:lnTo>
                    <a:pt x="250" y="925"/>
                  </a:lnTo>
                  <a:lnTo>
                    <a:pt x="265" y="938"/>
                  </a:lnTo>
                  <a:lnTo>
                    <a:pt x="278" y="945"/>
                  </a:lnTo>
                  <a:lnTo>
                    <a:pt x="306" y="951"/>
                  </a:lnTo>
                  <a:lnTo>
                    <a:pt x="308" y="953"/>
                  </a:lnTo>
                  <a:lnTo>
                    <a:pt x="312" y="966"/>
                  </a:lnTo>
                  <a:lnTo>
                    <a:pt x="314" y="973"/>
                  </a:lnTo>
                  <a:lnTo>
                    <a:pt x="312" y="979"/>
                  </a:lnTo>
                  <a:lnTo>
                    <a:pt x="312" y="987"/>
                  </a:lnTo>
                  <a:lnTo>
                    <a:pt x="319" y="990"/>
                  </a:lnTo>
                  <a:lnTo>
                    <a:pt x="323" y="985"/>
                  </a:lnTo>
                  <a:lnTo>
                    <a:pt x="329" y="987"/>
                  </a:lnTo>
                  <a:lnTo>
                    <a:pt x="336" y="990"/>
                  </a:lnTo>
                  <a:lnTo>
                    <a:pt x="344" y="1002"/>
                  </a:lnTo>
                  <a:lnTo>
                    <a:pt x="348" y="1009"/>
                  </a:lnTo>
                  <a:lnTo>
                    <a:pt x="355" y="1015"/>
                  </a:lnTo>
                  <a:lnTo>
                    <a:pt x="378" y="1043"/>
                  </a:lnTo>
                  <a:lnTo>
                    <a:pt x="385" y="1058"/>
                  </a:lnTo>
                  <a:lnTo>
                    <a:pt x="389" y="1073"/>
                  </a:lnTo>
                  <a:lnTo>
                    <a:pt x="391" y="1086"/>
                  </a:lnTo>
                  <a:lnTo>
                    <a:pt x="389" y="1101"/>
                  </a:lnTo>
                  <a:lnTo>
                    <a:pt x="387" y="1114"/>
                  </a:lnTo>
                  <a:lnTo>
                    <a:pt x="387" y="1122"/>
                  </a:lnTo>
                  <a:lnTo>
                    <a:pt x="389" y="1116"/>
                  </a:lnTo>
                  <a:lnTo>
                    <a:pt x="394" y="1120"/>
                  </a:lnTo>
                  <a:lnTo>
                    <a:pt x="393" y="1128"/>
                  </a:lnTo>
                  <a:lnTo>
                    <a:pt x="389" y="1120"/>
                  </a:lnTo>
                  <a:lnTo>
                    <a:pt x="393" y="1128"/>
                  </a:lnTo>
                  <a:lnTo>
                    <a:pt x="394" y="1137"/>
                  </a:lnTo>
                  <a:lnTo>
                    <a:pt x="398" y="1139"/>
                  </a:lnTo>
                  <a:lnTo>
                    <a:pt x="611" y="1160"/>
                  </a:lnTo>
                  <a:lnTo>
                    <a:pt x="613" y="1160"/>
                  </a:lnTo>
                  <a:lnTo>
                    <a:pt x="616" y="116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7" name="Freeform 309">
              <a:extLst>
                <a:ext uri="{FF2B5EF4-FFF2-40B4-BE49-F238E27FC236}">
                  <a16:creationId xmlns:a16="http://schemas.microsoft.com/office/drawing/2014/main" id="{A4DC4E25-FE15-5BFE-BEB2-468070E22369}"/>
                </a:ext>
              </a:extLst>
            </p:cNvPr>
            <p:cNvSpPr>
              <a:spLocks/>
            </p:cNvSpPr>
            <p:nvPr/>
          </p:nvSpPr>
          <p:spPr bwMode="auto">
            <a:xfrm>
              <a:off x="666731" y="3034285"/>
              <a:ext cx="21207" cy="11764"/>
            </a:xfrm>
            <a:custGeom>
              <a:avLst/>
              <a:gdLst>
                <a:gd name="T0" fmla="*/ 7 w 18"/>
                <a:gd name="T1" fmla="*/ 0 h 11"/>
                <a:gd name="T2" fmla="*/ 0 w 18"/>
                <a:gd name="T3" fmla="*/ 4 h 11"/>
                <a:gd name="T4" fmla="*/ 3 w 18"/>
                <a:gd name="T5" fmla="*/ 9 h 11"/>
                <a:gd name="T6" fmla="*/ 11 w 18"/>
                <a:gd name="T7" fmla="*/ 11 h 11"/>
                <a:gd name="T8" fmla="*/ 18 w 18"/>
                <a:gd name="T9" fmla="*/ 11 h 11"/>
                <a:gd name="T10" fmla="*/ 18 w 18"/>
                <a:gd name="T11" fmla="*/ 5 h 11"/>
                <a:gd name="T12" fmla="*/ 15 w 18"/>
                <a:gd name="T13" fmla="*/ 0 h 11"/>
                <a:gd name="T14" fmla="*/ 7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7" y="0"/>
                  </a:moveTo>
                  <a:lnTo>
                    <a:pt x="0" y="4"/>
                  </a:lnTo>
                  <a:lnTo>
                    <a:pt x="3" y="9"/>
                  </a:lnTo>
                  <a:lnTo>
                    <a:pt x="11" y="11"/>
                  </a:lnTo>
                  <a:lnTo>
                    <a:pt x="18" y="11"/>
                  </a:lnTo>
                  <a:lnTo>
                    <a:pt x="18" y="5"/>
                  </a:lnTo>
                  <a:lnTo>
                    <a:pt x="15" y="0"/>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8" name="Freeform 310">
              <a:extLst>
                <a:ext uri="{FF2B5EF4-FFF2-40B4-BE49-F238E27FC236}">
                  <a16:creationId xmlns:a16="http://schemas.microsoft.com/office/drawing/2014/main" id="{654E6A6A-00D0-6F91-6215-76108C73B2FD}"/>
                </a:ext>
              </a:extLst>
            </p:cNvPr>
            <p:cNvSpPr>
              <a:spLocks/>
            </p:cNvSpPr>
            <p:nvPr/>
          </p:nvSpPr>
          <p:spPr bwMode="auto">
            <a:xfrm>
              <a:off x="666731" y="3034285"/>
              <a:ext cx="21207" cy="11764"/>
            </a:xfrm>
            <a:custGeom>
              <a:avLst/>
              <a:gdLst>
                <a:gd name="T0" fmla="*/ 7 w 18"/>
                <a:gd name="T1" fmla="*/ 0 h 11"/>
                <a:gd name="T2" fmla="*/ 0 w 18"/>
                <a:gd name="T3" fmla="*/ 4 h 11"/>
                <a:gd name="T4" fmla="*/ 3 w 18"/>
                <a:gd name="T5" fmla="*/ 9 h 11"/>
                <a:gd name="T6" fmla="*/ 11 w 18"/>
                <a:gd name="T7" fmla="*/ 11 h 11"/>
                <a:gd name="T8" fmla="*/ 18 w 18"/>
                <a:gd name="T9" fmla="*/ 11 h 11"/>
                <a:gd name="T10" fmla="*/ 18 w 18"/>
                <a:gd name="T11" fmla="*/ 5 h 11"/>
                <a:gd name="T12" fmla="*/ 15 w 18"/>
                <a:gd name="T13" fmla="*/ 0 h 11"/>
                <a:gd name="T14" fmla="*/ 7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7" y="0"/>
                  </a:moveTo>
                  <a:lnTo>
                    <a:pt x="0" y="4"/>
                  </a:lnTo>
                  <a:lnTo>
                    <a:pt x="3" y="9"/>
                  </a:lnTo>
                  <a:lnTo>
                    <a:pt x="11" y="11"/>
                  </a:lnTo>
                  <a:lnTo>
                    <a:pt x="18" y="11"/>
                  </a:lnTo>
                  <a:lnTo>
                    <a:pt x="18" y="5"/>
                  </a:lnTo>
                  <a:lnTo>
                    <a:pt x="15" y="0"/>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9" name="Freeform 311">
              <a:extLst>
                <a:ext uri="{FF2B5EF4-FFF2-40B4-BE49-F238E27FC236}">
                  <a16:creationId xmlns:a16="http://schemas.microsoft.com/office/drawing/2014/main" id="{5BF3FB97-F8AB-DB80-5D78-E9E86495278F}"/>
                </a:ext>
              </a:extLst>
            </p:cNvPr>
            <p:cNvSpPr>
              <a:spLocks/>
            </p:cNvSpPr>
            <p:nvPr/>
          </p:nvSpPr>
          <p:spPr bwMode="auto">
            <a:xfrm>
              <a:off x="666731" y="3034285"/>
              <a:ext cx="21207" cy="11764"/>
            </a:xfrm>
            <a:custGeom>
              <a:avLst/>
              <a:gdLst>
                <a:gd name="T0" fmla="*/ 7 w 18"/>
                <a:gd name="T1" fmla="*/ 0 h 11"/>
                <a:gd name="T2" fmla="*/ 0 w 18"/>
                <a:gd name="T3" fmla="*/ 4 h 11"/>
                <a:gd name="T4" fmla="*/ 3 w 18"/>
                <a:gd name="T5" fmla="*/ 9 h 11"/>
                <a:gd name="T6" fmla="*/ 11 w 18"/>
                <a:gd name="T7" fmla="*/ 11 h 11"/>
                <a:gd name="T8" fmla="*/ 18 w 18"/>
                <a:gd name="T9" fmla="*/ 11 h 11"/>
                <a:gd name="T10" fmla="*/ 18 w 18"/>
                <a:gd name="T11" fmla="*/ 5 h 11"/>
                <a:gd name="T12" fmla="*/ 15 w 18"/>
                <a:gd name="T13" fmla="*/ 0 h 11"/>
                <a:gd name="T14" fmla="*/ 7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7" y="0"/>
                  </a:moveTo>
                  <a:lnTo>
                    <a:pt x="0" y="4"/>
                  </a:lnTo>
                  <a:lnTo>
                    <a:pt x="3" y="9"/>
                  </a:lnTo>
                  <a:lnTo>
                    <a:pt x="11" y="11"/>
                  </a:lnTo>
                  <a:lnTo>
                    <a:pt x="18" y="11"/>
                  </a:lnTo>
                  <a:lnTo>
                    <a:pt x="18" y="5"/>
                  </a:lnTo>
                  <a:lnTo>
                    <a:pt x="15" y="0"/>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0" name="Freeform 312">
              <a:extLst>
                <a:ext uri="{FF2B5EF4-FFF2-40B4-BE49-F238E27FC236}">
                  <a16:creationId xmlns:a16="http://schemas.microsoft.com/office/drawing/2014/main" id="{7F4D88AB-7D89-9ED3-57F2-0BF0A3958E1E}"/>
                </a:ext>
              </a:extLst>
            </p:cNvPr>
            <p:cNvSpPr>
              <a:spLocks/>
            </p:cNvSpPr>
            <p:nvPr/>
          </p:nvSpPr>
          <p:spPr bwMode="auto">
            <a:xfrm>
              <a:off x="703254" y="3032146"/>
              <a:ext cx="34168" cy="16043"/>
            </a:xfrm>
            <a:custGeom>
              <a:avLst/>
              <a:gdLst>
                <a:gd name="T0" fmla="*/ 8 w 29"/>
                <a:gd name="T1" fmla="*/ 6 h 15"/>
                <a:gd name="T2" fmla="*/ 0 w 29"/>
                <a:gd name="T3" fmla="*/ 0 h 15"/>
                <a:gd name="T4" fmla="*/ 0 w 29"/>
                <a:gd name="T5" fmla="*/ 6 h 15"/>
                <a:gd name="T6" fmla="*/ 0 w 29"/>
                <a:gd name="T7" fmla="*/ 13 h 15"/>
                <a:gd name="T8" fmla="*/ 8 w 29"/>
                <a:gd name="T9" fmla="*/ 15 h 15"/>
                <a:gd name="T10" fmla="*/ 21 w 29"/>
                <a:gd name="T11" fmla="*/ 15 h 15"/>
                <a:gd name="T12" fmla="*/ 29 w 29"/>
                <a:gd name="T13" fmla="*/ 11 h 15"/>
                <a:gd name="T14" fmla="*/ 21 w 29"/>
                <a:gd name="T15" fmla="*/ 11 h 15"/>
                <a:gd name="T16" fmla="*/ 8 w 2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5">
                  <a:moveTo>
                    <a:pt x="8" y="6"/>
                  </a:moveTo>
                  <a:lnTo>
                    <a:pt x="0" y="0"/>
                  </a:lnTo>
                  <a:lnTo>
                    <a:pt x="0" y="6"/>
                  </a:lnTo>
                  <a:lnTo>
                    <a:pt x="0" y="13"/>
                  </a:lnTo>
                  <a:lnTo>
                    <a:pt x="8" y="15"/>
                  </a:lnTo>
                  <a:lnTo>
                    <a:pt x="21" y="15"/>
                  </a:lnTo>
                  <a:lnTo>
                    <a:pt x="29" y="11"/>
                  </a:lnTo>
                  <a:lnTo>
                    <a:pt x="21" y="11"/>
                  </a:lnTo>
                  <a:lnTo>
                    <a:pt x="8"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1" name="Freeform 313">
              <a:extLst>
                <a:ext uri="{FF2B5EF4-FFF2-40B4-BE49-F238E27FC236}">
                  <a16:creationId xmlns:a16="http://schemas.microsoft.com/office/drawing/2014/main" id="{C2BCF1AB-E557-10FF-C10F-4EA53821A8C9}"/>
                </a:ext>
              </a:extLst>
            </p:cNvPr>
            <p:cNvSpPr>
              <a:spLocks/>
            </p:cNvSpPr>
            <p:nvPr/>
          </p:nvSpPr>
          <p:spPr bwMode="auto">
            <a:xfrm>
              <a:off x="703254" y="3032146"/>
              <a:ext cx="34168" cy="16043"/>
            </a:xfrm>
            <a:custGeom>
              <a:avLst/>
              <a:gdLst>
                <a:gd name="T0" fmla="*/ 8 w 29"/>
                <a:gd name="T1" fmla="*/ 6 h 15"/>
                <a:gd name="T2" fmla="*/ 0 w 29"/>
                <a:gd name="T3" fmla="*/ 0 h 15"/>
                <a:gd name="T4" fmla="*/ 0 w 29"/>
                <a:gd name="T5" fmla="*/ 6 h 15"/>
                <a:gd name="T6" fmla="*/ 0 w 29"/>
                <a:gd name="T7" fmla="*/ 13 h 15"/>
                <a:gd name="T8" fmla="*/ 8 w 29"/>
                <a:gd name="T9" fmla="*/ 15 h 15"/>
                <a:gd name="T10" fmla="*/ 21 w 29"/>
                <a:gd name="T11" fmla="*/ 15 h 15"/>
                <a:gd name="T12" fmla="*/ 29 w 29"/>
                <a:gd name="T13" fmla="*/ 11 h 15"/>
                <a:gd name="T14" fmla="*/ 21 w 29"/>
                <a:gd name="T15" fmla="*/ 11 h 15"/>
                <a:gd name="T16" fmla="*/ 8 w 2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5">
                  <a:moveTo>
                    <a:pt x="8" y="6"/>
                  </a:moveTo>
                  <a:lnTo>
                    <a:pt x="0" y="0"/>
                  </a:lnTo>
                  <a:lnTo>
                    <a:pt x="0" y="6"/>
                  </a:lnTo>
                  <a:lnTo>
                    <a:pt x="0" y="13"/>
                  </a:lnTo>
                  <a:lnTo>
                    <a:pt x="8" y="15"/>
                  </a:lnTo>
                  <a:lnTo>
                    <a:pt x="21" y="15"/>
                  </a:lnTo>
                  <a:lnTo>
                    <a:pt x="29" y="11"/>
                  </a:lnTo>
                  <a:lnTo>
                    <a:pt x="21" y="11"/>
                  </a:lnTo>
                  <a:lnTo>
                    <a:pt x="8"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2" name="Freeform 314">
              <a:extLst>
                <a:ext uri="{FF2B5EF4-FFF2-40B4-BE49-F238E27FC236}">
                  <a16:creationId xmlns:a16="http://schemas.microsoft.com/office/drawing/2014/main" id="{2FB37A7D-505E-5FFF-F9E2-CDB56C172AA9}"/>
                </a:ext>
              </a:extLst>
            </p:cNvPr>
            <p:cNvSpPr>
              <a:spLocks/>
            </p:cNvSpPr>
            <p:nvPr/>
          </p:nvSpPr>
          <p:spPr bwMode="auto">
            <a:xfrm>
              <a:off x="703254" y="3032146"/>
              <a:ext cx="34168" cy="16043"/>
            </a:xfrm>
            <a:custGeom>
              <a:avLst/>
              <a:gdLst>
                <a:gd name="T0" fmla="*/ 8 w 29"/>
                <a:gd name="T1" fmla="*/ 6 h 15"/>
                <a:gd name="T2" fmla="*/ 0 w 29"/>
                <a:gd name="T3" fmla="*/ 0 h 15"/>
                <a:gd name="T4" fmla="*/ 0 w 29"/>
                <a:gd name="T5" fmla="*/ 6 h 15"/>
                <a:gd name="T6" fmla="*/ 0 w 29"/>
                <a:gd name="T7" fmla="*/ 13 h 15"/>
                <a:gd name="T8" fmla="*/ 8 w 29"/>
                <a:gd name="T9" fmla="*/ 15 h 15"/>
                <a:gd name="T10" fmla="*/ 21 w 29"/>
                <a:gd name="T11" fmla="*/ 15 h 15"/>
                <a:gd name="T12" fmla="*/ 29 w 29"/>
                <a:gd name="T13" fmla="*/ 11 h 15"/>
                <a:gd name="T14" fmla="*/ 21 w 29"/>
                <a:gd name="T15" fmla="*/ 11 h 15"/>
                <a:gd name="T16" fmla="*/ 8 w 2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5">
                  <a:moveTo>
                    <a:pt x="8" y="6"/>
                  </a:moveTo>
                  <a:lnTo>
                    <a:pt x="0" y="0"/>
                  </a:lnTo>
                  <a:lnTo>
                    <a:pt x="0" y="6"/>
                  </a:lnTo>
                  <a:lnTo>
                    <a:pt x="0" y="13"/>
                  </a:lnTo>
                  <a:lnTo>
                    <a:pt x="8" y="15"/>
                  </a:lnTo>
                  <a:lnTo>
                    <a:pt x="21" y="15"/>
                  </a:lnTo>
                  <a:lnTo>
                    <a:pt x="29" y="11"/>
                  </a:lnTo>
                  <a:lnTo>
                    <a:pt x="21" y="11"/>
                  </a:lnTo>
                  <a:lnTo>
                    <a:pt x="8"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3" name="Freeform 315">
              <a:extLst>
                <a:ext uri="{FF2B5EF4-FFF2-40B4-BE49-F238E27FC236}">
                  <a16:creationId xmlns:a16="http://schemas.microsoft.com/office/drawing/2014/main" id="{64D1A2B1-791B-E484-56FB-A68F3D75463F}"/>
                </a:ext>
              </a:extLst>
            </p:cNvPr>
            <p:cNvSpPr>
              <a:spLocks/>
            </p:cNvSpPr>
            <p:nvPr/>
          </p:nvSpPr>
          <p:spPr bwMode="auto">
            <a:xfrm>
              <a:off x="710324" y="3130539"/>
              <a:ext cx="12961" cy="8556"/>
            </a:xfrm>
            <a:custGeom>
              <a:avLst/>
              <a:gdLst>
                <a:gd name="T0" fmla="*/ 0 w 11"/>
                <a:gd name="T1" fmla="*/ 0 h 8"/>
                <a:gd name="T2" fmla="*/ 6 w 11"/>
                <a:gd name="T3" fmla="*/ 8 h 8"/>
                <a:gd name="T4" fmla="*/ 11 w 11"/>
                <a:gd name="T5" fmla="*/ 8 h 8"/>
                <a:gd name="T6" fmla="*/ 8 w 11"/>
                <a:gd name="T7" fmla="*/ 2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lnTo>
                    <a:pt x="6" y="8"/>
                  </a:lnTo>
                  <a:lnTo>
                    <a:pt x="11" y="8"/>
                  </a:lnTo>
                  <a:lnTo>
                    <a:pt x="8" y="2"/>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4" name="Freeform 316">
              <a:extLst>
                <a:ext uri="{FF2B5EF4-FFF2-40B4-BE49-F238E27FC236}">
                  <a16:creationId xmlns:a16="http://schemas.microsoft.com/office/drawing/2014/main" id="{EDE3E77D-F66B-0547-EDB9-3DEC9FB96C6F}"/>
                </a:ext>
              </a:extLst>
            </p:cNvPr>
            <p:cNvSpPr>
              <a:spLocks/>
            </p:cNvSpPr>
            <p:nvPr/>
          </p:nvSpPr>
          <p:spPr bwMode="auto">
            <a:xfrm>
              <a:off x="710324" y="3130539"/>
              <a:ext cx="12961" cy="8556"/>
            </a:xfrm>
            <a:custGeom>
              <a:avLst/>
              <a:gdLst>
                <a:gd name="T0" fmla="*/ 0 w 11"/>
                <a:gd name="T1" fmla="*/ 0 h 8"/>
                <a:gd name="T2" fmla="*/ 6 w 11"/>
                <a:gd name="T3" fmla="*/ 8 h 8"/>
                <a:gd name="T4" fmla="*/ 11 w 11"/>
                <a:gd name="T5" fmla="*/ 8 h 8"/>
                <a:gd name="T6" fmla="*/ 8 w 11"/>
                <a:gd name="T7" fmla="*/ 2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lnTo>
                    <a:pt x="6" y="8"/>
                  </a:lnTo>
                  <a:lnTo>
                    <a:pt x="11" y="8"/>
                  </a:lnTo>
                  <a:lnTo>
                    <a:pt x="8" y="2"/>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5" name="Freeform 317">
              <a:extLst>
                <a:ext uri="{FF2B5EF4-FFF2-40B4-BE49-F238E27FC236}">
                  <a16:creationId xmlns:a16="http://schemas.microsoft.com/office/drawing/2014/main" id="{6002331A-D819-67A9-1ED7-C6A0E4D4840A}"/>
                </a:ext>
              </a:extLst>
            </p:cNvPr>
            <p:cNvSpPr>
              <a:spLocks/>
            </p:cNvSpPr>
            <p:nvPr/>
          </p:nvSpPr>
          <p:spPr bwMode="auto">
            <a:xfrm>
              <a:off x="710324" y="3130539"/>
              <a:ext cx="12961" cy="8556"/>
            </a:xfrm>
            <a:custGeom>
              <a:avLst/>
              <a:gdLst>
                <a:gd name="T0" fmla="*/ 0 w 11"/>
                <a:gd name="T1" fmla="*/ 0 h 8"/>
                <a:gd name="T2" fmla="*/ 6 w 11"/>
                <a:gd name="T3" fmla="*/ 8 h 8"/>
                <a:gd name="T4" fmla="*/ 11 w 11"/>
                <a:gd name="T5" fmla="*/ 8 h 8"/>
                <a:gd name="T6" fmla="*/ 8 w 11"/>
                <a:gd name="T7" fmla="*/ 2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lnTo>
                    <a:pt x="6" y="8"/>
                  </a:lnTo>
                  <a:lnTo>
                    <a:pt x="11" y="8"/>
                  </a:lnTo>
                  <a:lnTo>
                    <a:pt x="8" y="2"/>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6" name="Freeform 318">
              <a:extLst>
                <a:ext uri="{FF2B5EF4-FFF2-40B4-BE49-F238E27FC236}">
                  <a16:creationId xmlns:a16="http://schemas.microsoft.com/office/drawing/2014/main" id="{21F85BE9-2E4B-4E25-A8FF-B03CEF574E3F}"/>
                </a:ext>
              </a:extLst>
            </p:cNvPr>
            <p:cNvSpPr>
              <a:spLocks/>
            </p:cNvSpPr>
            <p:nvPr/>
          </p:nvSpPr>
          <p:spPr bwMode="auto">
            <a:xfrm>
              <a:off x="803402" y="3176528"/>
              <a:ext cx="20030" cy="29945"/>
            </a:xfrm>
            <a:custGeom>
              <a:avLst/>
              <a:gdLst>
                <a:gd name="T0" fmla="*/ 4 w 17"/>
                <a:gd name="T1" fmla="*/ 8 h 28"/>
                <a:gd name="T2" fmla="*/ 0 w 17"/>
                <a:gd name="T3" fmla="*/ 0 h 28"/>
                <a:gd name="T4" fmla="*/ 2 w 17"/>
                <a:gd name="T5" fmla="*/ 8 h 28"/>
                <a:gd name="T6" fmla="*/ 4 w 17"/>
                <a:gd name="T7" fmla="*/ 23 h 28"/>
                <a:gd name="T8" fmla="*/ 11 w 17"/>
                <a:gd name="T9" fmla="*/ 28 h 28"/>
                <a:gd name="T10" fmla="*/ 17 w 17"/>
                <a:gd name="T11" fmla="*/ 28 h 28"/>
                <a:gd name="T12" fmla="*/ 8 w 17"/>
                <a:gd name="T13" fmla="*/ 15 h 28"/>
                <a:gd name="T14" fmla="*/ 4 w 17"/>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8">
                  <a:moveTo>
                    <a:pt x="4" y="8"/>
                  </a:moveTo>
                  <a:lnTo>
                    <a:pt x="0" y="0"/>
                  </a:lnTo>
                  <a:lnTo>
                    <a:pt x="2" y="8"/>
                  </a:lnTo>
                  <a:lnTo>
                    <a:pt x="4" y="23"/>
                  </a:lnTo>
                  <a:lnTo>
                    <a:pt x="11" y="28"/>
                  </a:lnTo>
                  <a:lnTo>
                    <a:pt x="17" y="28"/>
                  </a:lnTo>
                  <a:lnTo>
                    <a:pt x="8" y="15"/>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7" name="Freeform 319">
              <a:extLst>
                <a:ext uri="{FF2B5EF4-FFF2-40B4-BE49-F238E27FC236}">
                  <a16:creationId xmlns:a16="http://schemas.microsoft.com/office/drawing/2014/main" id="{DB3AB55B-AA65-7158-F87C-A2976AA23CCC}"/>
                </a:ext>
              </a:extLst>
            </p:cNvPr>
            <p:cNvSpPr>
              <a:spLocks/>
            </p:cNvSpPr>
            <p:nvPr/>
          </p:nvSpPr>
          <p:spPr bwMode="auto">
            <a:xfrm>
              <a:off x="803402" y="3176528"/>
              <a:ext cx="20030" cy="29945"/>
            </a:xfrm>
            <a:custGeom>
              <a:avLst/>
              <a:gdLst>
                <a:gd name="T0" fmla="*/ 4 w 17"/>
                <a:gd name="T1" fmla="*/ 8 h 28"/>
                <a:gd name="T2" fmla="*/ 0 w 17"/>
                <a:gd name="T3" fmla="*/ 0 h 28"/>
                <a:gd name="T4" fmla="*/ 2 w 17"/>
                <a:gd name="T5" fmla="*/ 8 h 28"/>
                <a:gd name="T6" fmla="*/ 4 w 17"/>
                <a:gd name="T7" fmla="*/ 23 h 28"/>
                <a:gd name="T8" fmla="*/ 11 w 17"/>
                <a:gd name="T9" fmla="*/ 28 h 28"/>
                <a:gd name="T10" fmla="*/ 17 w 17"/>
                <a:gd name="T11" fmla="*/ 28 h 28"/>
                <a:gd name="T12" fmla="*/ 8 w 17"/>
                <a:gd name="T13" fmla="*/ 15 h 28"/>
                <a:gd name="T14" fmla="*/ 4 w 17"/>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8">
                  <a:moveTo>
                    <a:pt x="4" y="8"/>
                  </a:moveTo>
                  <a:lnTo>
                    <a:pt x="0" y="0"/>
                  </a:lnTo>
                  <a:lnTo>
                    <a:pt x="2" y="8"/>
                  </a:lnTo>
                  <a:lnTo>
                    <a:pt x="4" y="23"/>
                  </a:lnTo>
                  <a:lnTo>
                    <a:pt x="11" y="28"/>
                  </a:lnTo>
                  <a:lnTo>
                    <a:pt x="17" y="28"/>
                  </a:lnTo>
                  <a:lnTo>
                    <a:pt x="8" y="15"/>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8" name="Freeform 320">
              <a:extLst>
                <a:ext uri="{FF2B5EF4-FFF2-40B4-BE49-F238E27FC236}">
                  <a16:creationId xmlns:a16="http://schemas.microsoft.com/office/drawing/2014/main" id="{F828506E-75F0-EAB0-F0D5-1F42E3F2FCD7}"/>
                </a:ext>
              </a:extLst>
            </p:cNvPr>
            <p:cNvSpPr>
              <a:spLocks/>
            </p:cNvSpPr>
            <p:nvPr/>
          </p:nvSpPr>
          <p:spPr bwMode="auto">
            <a:xfrm>
              <a:off x="803402" y="3176528"/>
              <a:ext cx="20030" cy="29945"/>
            </a:xfrm>
            <a:custGeom>
              <a:avLst/>
              <a:gdLst>
                <a:gd name="T0" fmla="*/ 4 w 17"/>
                <a:gd name="T1" fmla="*/ 8 h 28"/>
                <a:gd name="T2" fmla="*/ 0 w 17"/>
                <a:gd name="T3" fmla="*/ 0 h 28"/>
                <a:gd name="T4" fmla="*/ 2 w 17"/>
                <a:gd name="T5" fmla="*/ 8 h 28"/>
                <a:gd name="T6" fmla="*/ 4 w 17"/>
                <a:gd name="T7" fmla="*/ 23 h 28"/>
                <a:gd name="T8" fmla="*/ 11 w 17"/>
                <a:gd name="T9" fmla="*/ 28 h 28"/>
                <a:gd name="T10" fmla="*/ 17 w 17"/>
                <a:gd name="T11" fmla="*/ 28 h 28"/>
                <a:gd name="T12" fmla="*/ 8 w 17"/>
                <a:gd name="T13" fmla="*/ 15 h 28"/>
                <a:gd name="T14" fmla="*/ 4 w 17"/>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8">
                  <a:moveTo>
                    <a:pt x="4" y="8"/>
                  </a:moveTo>
                  <a:lnTo>
                    <a:pt x="0" y="0"/>
                  </a:lnTo>
                  <a:lnTo>
                    <a:pt x="2" y="8"/>
                  </a:lnTo>
                  <a:lnTo>
                    <a:pt x="4" y="23"/>
                  </a:lnTo>
                  <a:lnTo>
                    <a:pt x="11" y="28"/>
                  </a:lnTo>
                  <a:lnTo>
                    <a:pt x="17" y="28"/>
                  </a:lnTo>
                  <a:lnTo>
                    <a:pt x="8" y="15"/>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9" name="Freeform 321">
              <a:extLst>
                <a:ext uri="{FF2B5EF4-FFF2-40B4-BE49-F238E27FC236}">
                  <a16:creationId xmlns:a16="http://schemas.microsoft.com/office/drawing/2014/main" id="{FF03764F-C509-DCF1-0162-E8A1C3AE3A48}"/>
                </a:ext>
              </a:extLst>
            </p:cNvPr>
            <p:cNvSpPr>
              <a:spLocks/>
            </p:cNvSpPr>
            <p:nvPr/>
          </p:nvSpPr>
          <p:spPr bwMode="auto">
            <a:xfrm>
              <a:off x="816362" y="3126262"/>
              <a:ext cx="27099" cy="24598"/>
            </a:xfrm>
            <a:custGeom>
              <a:avLst/>
              <a:gdLst>
                <a:gd name="T0" fmla="*/ 14 w 23"/>
                <a:gd name="T1" fmla="*/ 10 h 23"/>
                <a:gd name="T2" fmla="*/ 8 w 23"/>
                <a:gd name="T3" fmla="*/ 4 h 23"/>
                <a:gd name="T4" fmla="*/ 0 w 23"/>
                <a:gd name="T5" fmla="*/ 0 h 23"/>
                <a:gd name="T6" fmla="*/ 6 w 23"/>
                <a:gd name="T7" fmla="*/ 8 h 23"/>
                <a:gd name="T8" fmla="*/ 14 w 23"/>
                <a:gd name="T9" fmla="*/ 21 h 23"/>
                <a:gd name="T10" fmla="*/ 23 w 23"/>
                <a:gd name="T11" fmla="*/ 23 h 23"/>
                <a:gd name="T12" fmla="*/ 21 w 23"/>
                <a:gd name="T13" fmla="*/ 15 h 23"/>
                <a:gd name="T14" fmla="*/ 14 w 2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14" y="10"/>
                  </a:moveTo>
                  <a:lnTo>
                    <a:pt x="8" y="4"/>
                  </a:lnTo>
                  <a:lnTo>
                    <a:pt x="0" y="0"/>
                  </a:lnTo>
                  <a:lnTo>
                    <a:pt x="6" y="8"/>
                  </a:lnTo>
                  <a:lnTo>
                    <a:pt x="14" y="21"/>
                  </a:lnTo>
                  <a:lnTo>
                    <a:pt x="23" y="23"/>
                  </a:lnTo>
                  <a:lnTo>
                    <a:pt x="21" y="15"/>
                  </a:lnTo>
                  <a:lnTo>
                    <a:pt x="14" y="1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0" name="Freeform 322">
              <a:extLst>
                <a:ext uri="{FF2B5EF4-FFF2-40B4-BE49-F238E27FC236}">
                  <a16:creationId xmlns:a16="http://schemas.microsoft.com/office/drawing/2014/main" id="{E0FEDD66-4B30-50BB-46B3-9ADC40035F1B}"/>
                </a:ext>
              </a:extLst>
            </p:cNvPr>
            <p:cNvSpPr>
              <a:spLocks/>
            </p:cNvSpPr>
            <p:nvPr/>
          </p:nvSpPr>
          <p:spPr bwMode="auto">
            <a:xfrm>
              <a:off x="816362" y="3126262"/>
              <a:ext cx="27099" cy="24598"/>
            </a:xfrm>
            <a:custGeom>
              <a:avLst/>
              <a:gdLst>
                <a:gd name="T0" fmla="*/ 14 w 23"/>
                <a:gd name="T1" fmla="*/ 10 h 23"/>
                <a:gd name="T2" fmla="*/ 8 w 23"/>
                <a:gd name="T3" fmla="*/ 4 h 23"/>
                <a:gd name="T4" fmla="*/ 0 w 23"/>
                <a:gd name="T5" fmla="*/ 0 h 23"/>
                <a:gd name="T6" fmla="*/ 6 w 23"/>
                <a:gd name="T7" fmla="*/ 8 h 23"/>
                <a:gd name="T8" fmla="*/ 14 w 23"/>
                <a:gd name="T9" fmla="*/ 21 h 23"/>
                <a:gd name="T10" fmla="*/ 23 w 23"/>
                <a:gd name="T11" fmla="*/ 23 h 23"/>
                <a:gd name="T12" fmla="*/ 21 w 23"/>
                <a:gd name="T13" fmla="*/ 15 h 23"/>
                <a:gd name="T14" fmla="*/ 14 w 2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14" y="10"/>
                  </a:moveTo>
                  <a:lnTo>
                    <a:pt x="8" y="4"/>
                  </a:lnTo>
                  <a:lnTo>
                    <a:pt x="0" y="0"/>
                  </a:lnTo>
                  <a:lnTo>
                    <a:pt x="6" y="8"/>
                  </a:lnTo>
                  <a:lnTo>
                    <a:pt x="14" y="21"/>
                  </a:lnTo>
                  <a:lnTo>
                    <a:pt x="23" y="23"/>
                  </a:lnTo>
                  <a:lnTo>
                    <a:pt x="21" y="15"/>
                  </a:lnTo>
                  <a:lnTo>
                    <a:pt x="14" y="1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1" name="Freeform 323">
              <a:extLst>
                <a:ext uri="{FF2B5EF4-FFF2-40B4-BE49-F238E27FC236}">
                  <a16:creationId xmlns:a16="http://schemas.microsoft.com/office/drawing/2014/main" id="{00018C29-D38D-851D-2C9A-A640E8E6D03B}"/>
                </a:ext>
              </a:extLst>
            </p:cNvPr>
            <p:cNvSpPr>
              <a:spLocks/>
            </p:cNvSpPr>
            <p:nvPr/>
          </p:nvSpPr>
          <p:spPr bwMode="auto">
            <a:xfrm>
              <a:off x="816362" y="3126262"/>
              <a:ext cx="27099" cy="24598"/>
            </a:xfrm>
            <a:custGeom>
              <a:avLst/>
              <a:gdLst>
                <a:gd name="T0" fmla="*/ 14 w 23"/>
                <a:gd name="T1" fmla="*/ 10 h 23"/>
                <a:gd name="T2" fmla="*/ 8 w 23"/>
                <a:gd name="T3" fmla="*/ 4 h 23"/>
                <a:gd name="T4" fmla="*/ 0 w 23"/>
                <a:gd name="T5" fmla="*/ 0 h 23"/>
                <a:gd name="T6" fmla="*/ 6 w 23"/>
                <a:gd name="T7" fmla="*/ 8 h 23"/>
                <a:gd name="T8" fmla="*/ 14 w 23"/>
                <a:gd name="T9" fmla="*/ 21 h 23"/>
                <a:gd name="T10" fmla="*/ 23 w 23"/>
                <a:gd name="T11" fmla="*/ 23 h 23"/>
                <a:gd name="T12" fmla="*/ 21 w 23"/>
                <a:gd name="T13" fmla="*/ 15 h 23"/>
                <a:gd name="T14" fmla="*/ 14 w 2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14" y="10"/>
                  </a:moveTo>
                  <a:lnTo>
                    <a:pt x="8" y="4"/>
                  </a:lnTo>
                  <a:lnTo>
                    <a:pt x="0" y="0"/>
                  </a:lnTo>
                  <a:lnTo>
                    <a:pt x="6" y="8"/>
                  </a:lnTo>
                  <a:lnTo>
                    <a:pt x="14" y="21"/>
                  </a:lnTo>
                  <a:lnTo>
                    <a:pt x="23" y="23"/>
                  </a:lnTo>
                  <a:lnTo>
                    <a:pt x="21" y="15"/>
                  </a:lnTo>
                  <a:lnTo>
                    <a:pt x="14" y="1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2" name="Freeform 5">
              <a:extLst>
                <a:ext uri="{FF2B5EF4-FFF2-40B4-BE49-F238E27FC236}">
                  <a16:creationId xmlns:a16="http://schemas.microsoft.com/office/drawing/2014/main" id="{34206FB0-ACFA-8EF4-9BB2-186DB1B0921C}"/>
                </a:ext>
              </a:extLst>
            </p:cNvPr>
            <p:cNvSpPr>
              <a:spLocks/>
            </p:cNvSpPr>
            <p:nvPr/>
          </p:nvSpPr>
          <p:spPr bwMode="auto">
            <a:xfrm>
              <a:off x="865593" y="1338191"/>
              <a:ext cx="13358" cy="17782"/>
            </a:xfrm>
            <a:custGeom>
              <a:avLst/>
              <a:gdLst>
                <a:gd name="T0" fmla="*/ 16 w 19"/>
                <a:gd name="T1" fmla="*/ 27 h 27"/>
                <a:gd name="T2" fmla="*/ 16 w 19"/>
                <a:gd name="T3" fmla="*/ 27 h 27"/>
                <a:gd name="T4" fmla="*/ 19 w 19"/>
                <a:gd name="T5" fmla="*/ 14 h 27"/>
                <a:gd name="T6" fmla="*/ 9 w 19"/>
                <a:gd name="T7" fmla="*/ 6 h 27"/>
                <a:gd name="T8" fmla="*/ 3 w 19"/>
                <a:gd name="T9" fmla="*/ 0 h 27"/>
                <a:gd name="T10" fmla="*/ 0 w 19"/>
                <a:gd name="T11" fmla="*/ 14 h 27"/>
                <a:gd name="T12" fmla="*/ 5 w 19"/>
                <a:gd name="T13" fmla="*/ 27 h 27"/>
                <a:gd name="T14" fmla="*/ 16 w 19"/>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27">
                  <a:moveTo>
                    <a:pt x="16" y="27"/>
                  </a:moveTo>
                  <a:lnTo>
                    <a:pt x="16" y="27"/>
                  </a:lnTo>
                  <a:lnTo>
                    <a:pt x="19" y="14"/>
                  </a:lnTo>
                  <a:lnTo>
                    <a:pt x="9" y="6"/>
                  </a:lnTo>
                  <a:lnTo>
                    <a:pt x="3" y="0"/>
                  </a:lnTo>
                  <a:lnTo>
                    <a:pt x="0" y="14"/>
                  </a:lnTo>
                  <a:lnTo>
                    <a:pt x="5" y="27"/>
                  </a:lnTo>
                  <a:lnTo>
                    <a:pt x="16" y="27"/>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3" name="Freeform 6">
              <a:extLst>
                <a:ext uri="{FF2B5EF4-FFF2-40B4-BE49-F238E27FC236}">
                  <a16:creationId xmlns:a16="http://schemas.microsoft.com/office/drawing/2014/main" id="{7AAE4AAB-3D31-C042-154C-86DA262A6C31}"/>
                </a:ext>
              </a:extLst>
            </p:cNvPr>
            <p:cNvSpPr>
              <a:spLocks/>
            </p:cNvSpPr>
            <p:nvPr/>
          </p:nvSpPr>
          <p:spPr bwMode="auto">
            <a:xfrm>
              <a:off x="885630" y="1334856"/>
              <a:ext cx="15584" cy="12226"/>
            </a:xfrm>
            <a:custGeom>
              <a:avLst/>
              <a:gdLst>
                <a:gd name="T0" fmla="*/ 12 w 23"/>
                <a:gd name="T1" fmla="*/ 9 h 19"/>
                <a:gd name="T2" fmla="*/ 12 w 23"/>
                <a:gd name="T3" fmla="*/ 9 h 19"/>
                <a:gd name="T4" fmla="*/ 15 w 23"/>
                <a:gd name="T5" fmla="*/ 19 h 19"/>
                <a:gd name="T6" fmla="*/ 23 w 23"/>
                <a:gd name="T7" fmla="*/ 9 h 19"/>
                <a:gd name="T8" fmla="*/ 12 w 23"/>
                <a:gd name="T9" fmla="*/ 0 h 19"/>
                <a:gd name="T10" fmla="*/ 5 w 23"/>
                <a:gd name="T11" fmla="*/ 0 h 19"/>
                <a:gd name="T12" fmla="*/ 0 w 23"/>
                <a:gd name="T13" fmla="*/ 12 h 19"/>
                <a:gd name="T14" fmla="*/ 8 w 23"/>
                <a:gd name="T15" fmla="*/ 19 h 19"/>
                <a:gd name="T16" fmla="*/ 12 w 23"/>
                <a:gd name="T1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9">
                  <a:moveTo>
                    <a:pt x="12" y="9"/>
                  </a:moveTo>
                  <a:lnTo>
                    <a:pt x="12" y="9"/>
                  </a:lnTo>
                  <a:lnTo>
                    <a:pt x="15" y="19"/>
                  </a:lnTo>
                  <a:lnTo>
                    <a:pt x="23" y="9"/>
                  </a:lnTo>
                  <a:lnTo>
                    <a:pt x="12" y="0"/>
                  </a:lnTo>
                  <a:lnTo>
                    <a:pt x="5" y="0"/>
                  </a:lnTo>
                  <a:lnTo>
                    <a:pt x="0" y="12"/>
                  </a:lnTo>
                  <a:lnTo>
                    <a:pt x="8" y="19"/>
                  </a:lnTo>
                  <a:lnTo>
                    <a:pt x="12" y="9"/>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4" name="Freeform 7">
              <a:extLst>
                <a:ext uri="{FF2B5EF4-FFF2-40B4-BE49-F238E27FC236}">
                  <a16:creationId xmlns:a16="http://schemas.microsoft.com/office/drawing/2014/main" id="{984AB9C5-5351-CE00-2B9A-0F98FD25ABFC}"/>
                </a:ext>
              </a:extLst>
            </p:cNvPr>
            <p:cNvSpPr>
              <a:spLocks/>
            </p:cNvSpPr>
            <p:nvPr/>
          </p:nvSpPr>
          <p:spPr bwMode="auto">
            <a:xfrm>
              <a:off x="887857" y="1374866"/>
              <a:ext cx="25602" cy="55569"/>
            </a:xfrm>
            <a:custGeom>
              <a:avLst/>
              <a:gdLst>
                <a:gd name="T0" fmla="*/ 35 w 39"/>
                <a:gd name="T1" fmla="*/ 12 h 83"/>
                <a:gd name="T2" fmla="*/ 35 w 39"/>
                <a:gd name="T3" fmla="*/ 12 h 83"/>
                <a:gd name="T4" fmla="*/ 28 w 39"/>
                <a:gd name="T5" fmla="*/ 0 h 83"/>
                <a:gd name="T6" fmla="*/ 27 w 39"/>
                <a:gd name="T7" fmla="*/ 0 h 83"/>
                <a:gd name="T8" fmla="*/ 12 w 39"/>
                <a:gd name="T9" fmla="*/ 8 h 83"/>
                <a:gd name="T10" fmla="*/ 0 w 39"/>
                <a:gd name="T11" fmla="*/ 21 h 83"/>
                <a:gd name="T12" fmla="*/ 5 w 39"/>
                <a:gd name="T13" fmla="*/ 34 h 83"/>
                <a:gd name="T14" fmla="*/ 16 w 39"/>
                <a:gd name="T15" fmla="*/ 45 h 83"/>
                <a:gd name="T16" fmla="*/ 12 w 39"/>
                <a:gd name="T17" fmla="*/ 55 h 83"/>
                <a:gd name="T18" fmla="*/ 16 w 39"/>
                <a:gd name="T19" fmla="*/ 66 h 83"/>
                <a:gd name="T20" fmla="*/ 28 w 39"/>
                <a:gd name="T21" fmla="*/ 79 h 83"/>
                <a:gd name="T22" fmla="*/ 28 w 39"/>
                <a:gd name="T23" fmla="*/ 83 h 83"/>
                <a:gd name="T24" fmla="*/ 39 w 39"/>
                <a:gd name="T25" fmla="*/ 79 h 83"/>
                <a:gd name="T26" fmla="*/ 39 w 39"/>
                <a:gd name="T27" fmla="*/ 69 h 83"/>
                <a:gd name="T28" fmla="*/ 32 w 39"/>
                <a:gd name="T29" fmla="*/ 58 h 83"/>
                <a:gd name="T30" fmla="*/ 20 w 39"/>
                <a:gd name="T31" fmla="*/ 58 h 83"/>
                <a:gd name="T32" fmla="*/ 20 w 39"/>
                <a:gd name="T33" fmla="*/ 34 h 83"/>
                <a:gd name="T34" fmla="*/ 9 w 39"/>
                <a:gd name="T35" fmla="*/ 21 h 83"/>
                <a:gd name="T36" fmla="*/ 23 w 39"/>
                <a:gd name="T37" fmla="*/ 15 h 83"/>
                <a:gd name="T38" fmla="*/ 35 w 39"/>
                <a:gd name="T39" fmla="*/ 1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83">
                  <a:moveTo>
                    <a:pt x="35" y="12"/>
                  </a:moveTo>
                  <a:lnTo>
                    <a:pt x="35" y="12"/>
                  </a:lnTo>
                  <a:lnTo>
                    <a:pt x="28" y="0"/>
                  </a:lnTo>
                  <a:lnTo>
                    <a:pt x="27" y="0"/>
                  </a:lnTo>
                  <a:lnTo>
                    <a:pt x="12" y="8"/>
                  </a:lnTo>
                  <a:lnTo>
                    <a:pt x="0" y="21"/>
                  </a:lnTo>
                  <a:lnTo>
                    <a:pt x="5" y="34"/>
                  </a:lnTo>
                  <a:lnTo>
                    <a:pt x="16" y="45"/>
                  </a:lnTo>
                  <a:lnTo>
                    <a:pt x="12" y="55"/>
                  </a:lnTo>
                  <a:lnTo>
                    <a:pt x="16" y="66"/>
                  </a:lnTo>
                  <a:lnTo>
                    <a:pt x="28" y="79"/>
                  </a:lnTo>
                  <a:lnTo>
                    <a:pt x="28" y="83"/>
                  </a:lnTo>
                  <a:lnTo>
                    <a:pt x="39" y="79"/>
                  </a:lnTo>
                  <a:lnTo>
                    <a:pt x="39" y="69"/>
                  </a:lnTo>
                  <a:lnTo>
                    <a:pt x="32" y="58"/>
                  </a:lnTo>
                  <a:lnTo>
                    <a:pt x="20" y="58"/>
                  </a:lnTo>
                  <a:lnTo>
                    <a:pt x="20" y="34"/>
                  </a:lnTo>
                  <a:lnTo>
                    <a:pt x="9" y="21"/>
                  </a:lnTo>
                  <a:lnTo>
                    <a:pt x="23" y="15"/>
                  </a:lnTo>
                  <a:lnTo>
                    <a:pt x="35" y="1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5" name="Freeform 8">
              <a:extLst>
                <a:ext uri="{FF2B5EF4-FFF2-40B4-BE49-F238E27FC236}">
                  <a16:creationId xmlns:a16="http://schemas.microsoft.com/office/drawing/2014/main" id="{99B16864-8D87-5DC6-B1A3-305AE56D7226}"/>
                </a:ext>
              </a:extLst>
            </p:cNvPr>
            <p:cNvSpPr>
              <a:spLocks/>
            </p:cNvSpPr>
            <p:nvPr/>
          </p:nvSpPr>
          <p:spPr bwMode="auto">
            <a:xfrm>
              <a:off x="3021760" y="4126669"/>
              <a:ext cx="1114" cy="3334"/>
            </a:xfrm>
            <a:custGeom>
              <a:avLst/>
              <a:gdLst>
                <a:gd name="T0" fmla="*/ 1 w 2"/>
                <a:gd name="T1" fmla="*/ 5 h 5"/>
                <a:gd name="T2" fmla="*/ 1 w 2"/>
                <a:gd name="T3" fmla="*/ 5 h 5"/>
                <a:gd name="T4" fmla="*/ 2 w 2"/>
                <a:gd name="T5" fmla="*/ 2 h 5"/>
                <a:gd name="T6" fmla="*/ 0 w 2"/>
                <a:gd name="T7" fmla="*/ 0 h 5"/>
                <a:gd name="T8" fmla="*/ 1 w 2"/>
                <a:gd name="T9" fmla="*/ 5 h 5"/>
              </a:gdLst>
              <a:ahLst/>
              <a:cxnLst>
                <a:cxn ang="0">
                  <a:pos x="T0" y="T1"/>
                </a:cxn>
                <a:cxn ang="0">
                  <a:pos x="T2" y="T3"/>
                </a:cxn>
                <a:cxn ang="0">
                  <a:pos x="T4" y="T5"/>
                </a:cxn>
                <a:cxn ang="0">
                  <a:pos x="T6" y="T7"/>
                </a:cxn>
                <a:cxn ang="0">
                  <a:pos x="T8" y="T9"/>
                </a:cxn>
              </a:cxnLst>
              <a:rect l="0" t="0" r="r" b="b"/>
              <a:pathLst>
                <a:path w="2" h="5">
                  <a:moveTo>
                    <a:pt x="1" y="5"/>
                  </a:moveTo>
                  <a:lnTo>
                    <a:pt x="1" y="5"/>
                  </a:lnTo>
                  <a:lnTo>
                    <a:pt x="2" y="2"/>
                  </a:lnTo>
                  <a:lnTo>
                    <a:pt x="0" y="0"/>
                  </a:lnTo>
                  <a:lnTo>
                    <a:pt x="1" y="5"/>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6" name="Freeform 9">
              <a:extLst>
                <a:ext uri="{FF2B5EF4-FFF2-40B4-BE49-F238E27FC236}">
                  <a16:creationId xmlns:a16="http://schemas.microsoft.com/office/drawing/2014/main" id="{53519BD7-74B7-737F-895F-D2F1C58B9154}"/>
                </a:ext>
              </a:extLst>
            </p:cNvPr>
            <p:cNvSpPr>
              <a:spLocks/>
            </p:cNvSpPr>
            <p:nvPr/>
          </p:nvSpPr>
          <p:spPr bwMode="auto">
            <a:xfrm>
              <a:off x="3020647" y="4130002"/>
              <a:ext cx="17810" cy="50012"/>
            </a:xfrm>
            <a:custGeom>
              <a:avLst/>
              <a:gdLst>
                <a:gd name="T0" fmla="*/ 2 w 26"/>
                <a:gd name="T1" fmla="*/ 0 h 75"/>
                <a:gd name="T2" fmla="*/ 2 w 26"/>
                <a:gd name="T3" fmla="*/ 0 h 75"/>
                <a:gd name="T4" fmla="*/ 0 w 26"/>
                <a:gd name="T5" fmla="*/ 10 h 75"/>
                <a:gd name="T6" fmla="*/ 8 w 26"/>
                <a:gd name="T7" fmla="*/ 31 h 75"/>
                <a:gd name="T8" fmla="*/ 8 w 26"/>
                <a:gd name="T9" fmla="*/ 40 h 75"/>
                <a:gd name="T10" fmla="*/ 15 w 26"/>
                <a:gd name="T11" fmla="*/ 51 h 75"/>
                <a:gd name="T12" fmla="*/ 26 w 26"/>
                <a:gd name="T13" fmla="*/ 75 h 75"/>
                <a:gd name="T14" fmla="*/ 23 w 26"/>
                <a:gd name="T15" fmla="*/ 55 h 75"/>
                <a:gd name="T16" fmla="*/ 2 w 26"/>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5">
                  <a:moveTo>
                    <a:pt x="2" y="0"/>
                  </a:moveTo>
                  <a:lnTo>
                    <a:pt x="2" y="0"/>
                  </a:lnTo>
                  <a:lnTo>
                    <a:pt x="0" y="10"/>
                  </a:lnTo>
                  <a:lnTo>
                    <a:pt x="8" y="31"/>
                  </a:lnTo>
                  <a:lnTo>
                    <a:pt x="8" y="40"/>
                  </a:lnTo>
                  <a:lnTo>
                    <a:pt x="15" y="51"/>
                  </a:lnTo>
                  <a:lnTo>
                    <a:pt x="26" y="75"/>
                  </a:lnTo>
                  <a:lnTo>
                    <a:pt x="23" y="55"/>
                  </a:lnTo>
                  <a:lnTo>
                    <a:pt x="2"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7" name="Freeform 10">
              <a:extLst>
                <a:ext uri="{FF2B5EF4-FFF2-40B4-BE49-F238E27FC236}">
                  <a16:creationId xmlns:a16="http://schemas.microsoft.com/office/drawing/2014/main" id="{C898AB35-1014-1FAE-9921-DC9CBE08F281}"/>
                </a:ext>
              </a:extLst>
            </p:cNvPr>
            <p:cNvSpPr>
              <a:spLocks/>
            </p:cNvSpPr>
            <p:nvPr/>
          </p:nvSpPr>
          <p:spPr bwMode="auto">
            <a:xfrm>
              <a:off x="3038457" y="4180014"/>
              <a:ext cx="4453" cy="23340"/>
            </a:xfrm>
            <a:custGeom>
              <a:avLst/>
              <a:gdLst>
                <a:gd name="T0" fmla="*/ 0 w 7"/>
                <a:gd name="T1" fmla="*/ 24 h 34"/>
                <a:gd name="T2" fmla="*/ 0 w 7"/>
                <a:gd name="T3" fmla="*/ 24 h 34"/>
                <a:gd name="T4" fmla="*/ 7 w 7"/>
                <a:gd name="T5" fmla="*/ 34 h 34"/>
                <a:gd name="T6" fmla="*/ 0 w 7"/>
                <a:gd name="T7" fmla="*/ 0 h 34"/>
                <a:gd name="T8" fmla="*/ 0 w 7"/>
                <a:gd name="T9" fmla="*/ 24 h 34"/>
              </a:gdLst>
              <a:ahLst/>
              <a:cxnLst>
                <a:cxn ang="0">
                  <a:pos x="T0" y="T1"/>
                </a:cxn>
                <a:cxn ang="0">
                  <a:pos x="T2" y="T3"/>
                </a:cxn>
                <a:cxn ang="0">
                  <a:pos x="T4" y="T5"/>
                </a:cxn>
                <a:cxn ang="0">
                  <a:pos x="T6" y="T7"/>
                </a:cxn>
                <a:cxn ang="0">
                  <a:pos x="T8" y="T9"/>
                </a:cxn>
              </a:cxnLst>
              <a:rect l="0" t="0" r="r" b="b"/>
              <a:pathLst>
                <a:path w="7" h="34">
                  <a:moveTo>
                    <a:pt x="0" y="24"/>
                  </a:moveTo>
                  <a:lnTo>
                    <a:pt x="0" y="24"/>
                  </a:lnTo>
                  <a:lnTo>
                    <a:pt x="7" y="34"/>
                  </a:lnTo>
                  <a:lnTo>
                    <a:pt x="0" y="0"/>
                  </a:lnTo>
                  <a:lnTo>
                    <a:pt x="0"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8" name="Freeform 11">
              <a:extLst>
                <a:ext uri="{FF2B5EF4-FFF2-40B4-BE49-F238E27FC236}">
                  <a16:creationId xmlns:a16="http://schemas.microsoft.com/office/drawing/2014/main" id="{82D0C9D6-E3D9-57A0-9EFB-2E92E501A9ED}"/>
                </a:ext>
              </a:extLst>
            </p:cNvPr>
            <p:cNvSpPr>
              <a:spLocks/>
            </p:cNvSpPr>
            <p:nvPr/>
          </p:nvSpPr>
          <p:spPr bwMode="auto">
            <a:xfrm>
              <a:off x="3016194" y="4084435"/>
              <a:ext cx="5565" cy="42233"/>
            </a:xfrm>
            <a:custGeom>
              <a:avLst/>
              <a:gdLst>
                <a:gd name="T0" fmla="*/ 0 w 8"/>
                <a:gd name="T1" fmla="*/ 24 h 63"/>
                <a:gd name="T2" fmla="*/ 0 w 8"/>
                <a:gd name="T3" fmla="*/ 24 h 63"/>
                <a:gd name="T4" fmla="*/ 3 w 8"/>
                <a:gd name="T5" fmla="*/ 36 h 63"/>
                <a:gd name="T6" fmla="*/ 0 w 8"/>
                <a:gd name="T7" fmla="*/ 57 h 63"/>
                <a:gd name="T8" fmla="*/ 8 w 8"/>
                <a:gd name="T9" fmla="*/ 63 h 63"/>
                <a:gd name="T10" fmla="*/ 7 w 8"/>
                <a:gd name="T11" fmla="*/ 60 h 63"/>
                <a:gd name="T12" fmla="*/ 3 w 8"/>
                <a:gd name="T13" fmla="*/ 20 h 63"/>
                <a:gd name="T14" fmla="*/ 3 w 8"/>
                <a:gd name="T15" fmla="*/ 0 h 63"/>
                <a:gd name="T16" fmla="*/ 0 w 8"/>
                <a:gd name="T17" fmla="*/ 2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3">
                  <a:moveTo>
                    <a:pt x="0" y="24"/>
                  </a:moveTo>
                  <a:lnTo>
                    <a:pt x="0" y="24"/>
                  </a:lnTo>
                  <a:lnTo>
                    <a:pt x="3" y="36"/>
                  </a:lnTo>
                  <a:lnTo>
                    <a:pt x="0" y="57"/>
                  </a:lnTo>
                  <a:lnTo>
                    <a:pt x="8" y="63"/>
                  </a:lnTo>
                  <a:lnTo>
                    <a:pt x="7" y="60"/>
                  </a:lnTo>
                  <a:lnTo>
                    <a:pt x="3" y="20"/>
                  </a:lnTo>
                  <a:lnTo>
                    <a:pt x="3" y="0"/>
                  </a:lnTo>
                  <a:lnTo>
                    <a:pt x="0"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9" name="Freeform 12">
              <a:extLst>
                <a:ext uri="{FF2B5EF4-FFF2-40B4-BE49-F238E27FC236}">
                  <a16:creationId xmlns:a16="http://schemas.microsoft.com/office/drawing/2014/main" id="{4804522E-7BF4-AAE8-87CF-5F3C00B68A3D}"/>
                </a:ext>
              </a:extLst>
            </p:cNvPr>
            <p:cNvSpPr>
              <a:spLocks/>
            </p:cNvSpPr>
            <p:nvPr/>
          </p:nvSpPr>
          <p:spPr bwMode="auto">
            <a:xfrm>
              <a:off x="3018420" y="4009972"/>
              <a:ext cx="30055" cy="67795"/>
            </a:xfrm>
            <a:custGeom>
              <a:avLst/>
              <a:gdLst>
                <a:gd name="T0" fmla="*/ 27 w 46"/>
                <a:gd name="T1" fmla="*/ 32 h 101"/>
                <a:gd name="T2" fmla="*/ 27 w 46"/>
                <a:gd name="T3" fmla="*/ 32 h 101"/>
                <a:gd name="T4" fmla="*/ 11 w 46"/>
                <a:gd name="T5" fmla="*/ 59 h 101"/>
                <a:gd name="T6" fmla="*/ 0 w 46"/>
                <a:gd name="T7" fmla="*/ 80 h 101"/>
                <a:gd name="T8" fmla="*/ 0 w 46"/>
                <a:gd name="T9" fmla="*/ 101 h 101"/>
                <a:gd name="T10" fmla="*/ 12 w 46"/>
                <a:gd name="T11" fmla="*/ 69 h 101"/>
                <a:gd name="T12" fmla="*/ 23 w 46"/>
                <a:gd name="T13" fmla="*/ 48 h 101"/>
                <a:gd name="T14" fmla="*/ 46 w 46"/>
                <a:gd name="T15" fmla="*/ 12 h 101"/>
                <a:gd name="T16" fmla="*/ 46 w 46"/>
                <a:gd name="T17" fmla="*/ 0 h 101"/>
                <a:gd name="T18" fmla="*/ 34 w 46"/>
                <a:gd name="T19" fmla="*/ 24 h 101"/>
                <a:gd name="T20" fmla="*/ 27 w 46"/>
                <a:gd name="T21" fmla="*/ 3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101">
                  <a:moveTo>
                    <a:pt x="27" y="32"/>
                  </a:moveTo>
                  <a:lnTo>
                    <a:pt x="27" y="32"/>
                  </a:lnTo>
                  <a:lnTo>
                    <a:pt x="11" y="59"/>
                  </a:lnTo>
                  <a:lnTo>
                    <a:pt x="0" y="80"/>
                  </a:lnTo>
                  <a:lnTo>
                    <a:pt x="0" y="101"/>
                  </a:lnTo>
                  <a:lnTo>
                    <a:pt x="12" y="69"/>
                  </a:lnTo>
                  <a:lnTo>
                    <a:pt x="23" y="48"/>
                  </a:lnTo>
                  <a:lnTo>
                    <a:pt x="46" y="12"/>
                  </a:lnTo>
                  <a:lnTo>
                    <a:pt x="46" y="0"/>
                  </a:lnTo>
                  <a:lnTo>
                    <a:pt x="34" y="24"/>
                  </a:lnTo>
                  <a:lnTo>
                    <a:pt x="27" y="3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0" name="Freeform 13">
              <a:extLst>
                <a:ext uri="{FF2B5EF4-FFF2-40B4-BE49-F238E27FC236}">
                  <a16:creationId xmlns:a16="http://schemas.microsoft.com/office/drawing/2014/main" id="{F7DC576C-1596-4BF9-7840-7CEFCCE0A691}"/>
                </a:ext>
              </a:extLst>
            </p:cNvPr>
            <p:cNvSpPr>
              <a:spLocks/>
            </p:cNvSpPr>
            <p:nvPr/>
          </p:nvSpPr>
          <p:spPr bwMode="auto">
            <a:xfrm>
              <a:off x="3274444" y="3832150"/>
              <a:ext cx="31169" cy="27785"/>
            </a:xfrm>
            <a:custGeom>
              <a:avLst/>
              <a:gdLst>
                <a:gd name="T0" fmla="*/ 16 w 46"/>
                <a:gd name="T1" fmla="*/ 24 h 40"/>
                <a:gd name="T2" fmla="*/ 16 w 46"/>
                <a:gd name="T3" fmla="*/ 24 h 40"/>
                <a:gd name="T4" fmla="*/ 7 w 46"/>
                <a:gd name="T5" fmla="*/ 30 h 40"/>
                <a:gd name="T6" fmla="*/ 0 w 46"/>
                <a:gd name="T7" fmla="*/ 40 h 40"/>
                <a:gd name="T8" fmla="*/ 37 w 46"/>
                <a:gd name="T9" fmla="*/ 13 h 40"/>
                <a:gd name="T10" fmla="*/ 46 w 46"/>
                <a:gd name="T11" fmla="*/ 0 h 40"/>
                <a:gd name="T12" fmla="*/ 33 w 46"/>
                <a:gd name="T13" fmla="*/ 10 h 40"/>
                <a:gd name="T14" fmla="*/ 16 w 46"/>
                <a:gd name="T15" fmla="*/ 2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0">
                  <a:moveTo>
                    <a:pt x="16" y="24"/>
                  </a:moveTo>
                  <a:lnTo>
                    <a:pt x="16" y="24"/>
                  </a:lnTo>
                  <a:lnTo>
                    <a:pt x="7" y="30"/>
                  </a:lnTo>
                  <a:lnTo>
                    <a:pt x="0" y="40"/>
                  </a:lnTo>
                  <a:lnTo>
                    <a:pt x="37" y="13"/>
                  </a:lnTo>
                  <a:lnTo>
                    <a:pt x="46" y="0"/>
                  </a:lnTo>
                  <a:lnTo>
                    <a:pt x="33" y="10"/>
                  </a:lnTo>
                  <a:lnTo>
                    <a:pt x="16"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1" name="Freeform 14">
              <a:extLst>
                <a:ext uri="{FF2B5EF4-FFF2-40B4-BE49-F238E27FC236}">
                  <a16:creationId xmlns:a16="http://schemas.microsoft.com/office/drawing/2014/main" id="{5B3B434E-7E2E-CBD8-7C01-AC86D41941BF}"/>
                </a:ext>
              </a:extLst>
            </p:cNvPr>
            <p:cNvSpPr>
              <a:spLocks/>
            </p:cNvSpPr>
            <p:nvPr/>
          </p:nvSpPr>
          <p:spPr bwMode="auto">
            <a:xfrm>
              <a:off x="3061833" y="3975518"/>
              <a:ext cx="17810" cy="23340"/>
            </a:xfrm>
            <a:custGeom>
              <a:avLst/>
              <a:gdLst>
                <a:gd name="T0" fmla="*/ 11 w 28"/>
                <a:gd name="T1" fmla="*/ 11 h 35"/>
                <a:gd name="T2" fmla="*/ 11 w 28"/>
                <a:gd name="T3" fmla="*/ 11 h 35"/>
                <a:gd name="T4" fmla="*/ 7 w 28"/>
                <a:gd name="T5" fmla="*/ 21 h 35"/>
                <a:gd name="T6" fmla="*/ 0 w 28"/>
                <a:gd name="T7" fmla="*/ 32 h 35"/>
                <a:gd name="T8" fmla="*/ 0 w 28"/>
                <a:gd name="T9" fmla="*/ 35 h 35"/>
                <a:gd name="T10" fmla="*/ 21 w 28"/>
                <a:gd name="T11" fmla="*/ 15 h 35"/>
                <a:gd name="T12" fmla="*/ 28 w 28"/>
                <a:gd name="T13" fmla="*/ 2 h 35"/>
                <a:gd name="T14" fmla="*/ 21 w 28"/>
                <a:gd name="T15" fmla="*/ 0 h 35"/>
                <a:gd name="T16" fmla="*/ 11 w 28"/>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11" y="11"/>
                  </a:moveTo>
                  <a:lnTo>
                    <a:pt x="11" y="11"/>
                  </a:lnTo>
                  <a:lnTo>
                    <a:pt x="7" y="21"/>
                  </a:lnTo>
                  <a:lnTo>
                    <a:pt x="0" y="32"/>
                  </a:lnTo>
                  <a:lnTo>
                    <a:pt x="0" y="35"/>
                  </a:lnTo>
                  <a:lnTo>
                    <a:pt x="21" y="15"/>
                  </a:lnTo>
                  <a:lnTo>
                    <a:pt x="28" y="2"/>
                  </a:lnTo>
                  <a:lnTo>
                    <a:pt x="21" y="0"/>
                  </a:lnTo>
                  <a:lnTo>
                    <a:pt x="11"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2" name="Freeform 15">
              <a:extLst>
                <a:ext uri="{FF2B5EF4-FFF2-40B4-BE49-F238E27FC236}">
                  <a16:creationId xmlns:a16="http://schemas.microsoft.com/office/drawing/2014/main" id="{14EFFE87-D0E6-5483-2017-75D828571C1B}"/>
                </a:ext>
              </a:extLst>
            </p:cNvPr>
            <p:cNvSpPr>
              <a:spLocks/>
            </p:cNvSpPr>
            <p:nvPr/>
          </p:nvSpPr>
          <p:spPr bwMode="auto">
            <a:xfrm>
              <a:off x="3084097" y="3943289"/>
              <a:ext cx="44526" cy="32230"/>
            </a:xfrm>
            <a:custGeom>
              <a:avLst/>
              <a:gdLst>
                <a:gd name="T0" fmla="*/ 49 w 67"/>
                <a:gd name="T1" fmla="*/ 11 h 48"/>
                <a:gd name="T2" fmla="*/ 49 w 67"/>
                <a:gd name="T3" fmla="*/ 11 h 48"/>
                <a:gd name="T4" fmla="*/ 26 w 67"/>
                <a:gd name="T5" fmla="*/ 24 h 48"/>
                <a:gd name="T6" fmla="*/ 17 w 67"/>
                <a:gd name="T7" fmla="*/ 32 h 48"/>
                <a:gd name="T8" fmla="*/ 3 w 67"/>
                <a:gd name="T9" fmla="*/ 35 h 48"/>
                <a:gd name="T10" fmla="*/ 0 w 67"/>
                <a:gd name="T11" fmla="*/ 35 h 48"/>
                <a:gd name="T12" fmla="*/ 3 w 67"/>
                <a:gd name="T13" fmla="*/ 48 h 48"/>
                <a:gd name="T14" fmla="*/ 40 w 67"/>
                <a:gd name="T15" fmla="*/ 24 h 48"/>
                <a:gd name="T16" fmla="*/ 63 w 67"/>
                <a:gd name="T17" fmla="*/ 11 h 48"/>
                <a:gd name="T18" fmla="*/ 67 w 67"/>
                <a:gd name="T19" fmla="*/ 2 h 48"/>
                <a:gd name="T20" fmla="*/ 63 w 67"/>
                <a:gd name="T21" fmla="*/ 0 h 48"/>
                <a:gd name="T22" fmla="*/ 49 w 67"/>
                <a:gd name="T23" fmla="*/ 1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48">
                  <a:moveTo>
                    <a:pt x="49" y="11"/>
                  </a:moveTo>
                  <a:lnTo>
                    <a:pt x="49" y="11"/>
                  </a:lnTo>
                  <a:lnTo>
                    <a:pt x="26" y="24"/>
                  </a:lnTo>
                  <a:lnTo>
                    <a:pt x="17" y="32"/>
                  </a:lnTo>
                  <a:lnTo>
                    <a:pt x="3" y="35"/>
                  </a:lnTo>
                  <a:lnTo>
                    <a:pt x="0" y="35"/>
                  </a:lnTo>
                  <a:lnTo>
                    <a:pt x="3" y="48"/>
                  </a:lnTo>
                  <a:lnTo>
                    <a:pt x="40" y="24"/>
                  </a:lnTo>
                  <a:lnTo>
                    <a:pt x="63" y="11"/>
                  </a:lnTo>
                  <a:lnTo>
                    <a:pt x="67" y="2"/>
                  </a:lnTo>
                  <a:lnTo>
                    <a:pt x="63" y="0"/>
                  </a:lnTo>
                  <a:lnTo>
                    <a:pt x="49"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3" name="Freeform 16">
              <a:extLst>
                <a:ext uri="{FF2B5EF4-FFF2-40B4-BE49-F238E27FC236}">
                  <a16:creationId xmlns:a16="http://schemas.microsoft.com/office/drawing/2014/main" id="{5139B394-6380-670B-A03A-00CAF643A534}"/>
                </a:ext>
              </a:extLst>
            </p:cNvPr>
            <p:cNvSpPr>
              <a:spLocks/>
            </p:cNvSpPr>
            <p:nvPr/>
          </p:nvSpPr>
          <p:spPr bwMode="auto">
            <a:xfrm>
              <a:off x="4367555" y="3719899"/>
              <a:ext cx="28941" cy="12226"/>
            </a:xfrm>
            <a:custGeom>
              <a:avLst/>
              <a:gdLst>
                <a:gd name="T0" fmla="*/ 26 w 44"/>
                <a:gd name="T1" fmla="*/ 8 h 18"/>
                <a:gd name="T2" fmla="*/ 26 w 44"/>
                <a:gd name="T3" fmla="*/ 8 h 18"/>
                <a:gd name="T4" fmla="*/ 12 w 44"/>
                <a:gd name="T5" fmla="*/ 15 h 18"/>
                <a:gd name="T6" fmla="*/ 0 w 44"/>
                <a:gd name="T7" fmla="*/ 15 h 18"/>
                <a:gd name="T8" fmla="*/ 9 w 44"/>
                <a:gd name="T9" fmla="*/ 18 h 18"/>
                <a:gd name="T10" fmla="*/ 23 w 44"/>
                <a:gd name="T11" fmla="*/ 11 h 18"/>
                <a:gd name="T12" fmla="*/ 30 w 44"/>
                <a:gd name="T13" fmla="*/ 8 h 18"/>
                <a:gd name="T14" fmla="*/ 44 w 44"/>
                <a:gd name="T15" fmla="*/ 0 h 18"/>
                <a:gd name="T16" fmla="*/ 35 w 44"/>
                <a:gd name="T17" fmla="*/ 3 h 18"/>
                <a:gd name="T18" fmla="*/ 26 w 44"/>
                <a:gd name="T19"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18">
                  <a:moveTo>
                    <a:pt x="26" y="8"/>
                  </a:moveTo>
                  <a:lnTo>
                    <a:pt x="26" y="8"/>
                  </a:lnTo>
                  <a:lnTo>
                    <a:pt x="12" y="15"/>
                  </a:lnTo>
                  <a:lnTo>
                    <a:pt x="0" y="15"/>
                  </a:lnTo>
                  <a:lnTo>
                    <a:pt x="9" y="18"/>
                  </a:lnTo>
                  <a:lnTo>
                    <a:pt x="23" y="11"/>
                  </a:lnTo>
                  <a:lnTo>
                    <a:pt x="30" y="8"/>
                  </a:lnTo>
                  <a:lnTo>
                    <a:pt x="44" y="0"/>
                  </a:lnTo>
                  <a:lnTo>
                    <a:pt x="35" y="3"/>
                  </a:lnTo>
                  <a:lnTo>
                    <a:pt x="26" y="8"/>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4" name="Freeform 17">
              <a:extLst>
                <a:ext uri="{FF2B5EF4-FFF2-40B4-BE49-F238E27FC236}">
                  <a16:creationId xmlns:a16="http://schemas.microsoft.com/office/drawing/2014/main" id="{8A854C1F-815A-67C1-2D31-833AA43EE4B1}"/>
                </a:ext>
              </a:extLst>
            </p:cNvPr>
            <p:cNvSpPr>
              <a:spLocks/>
            </p:cNvSpPr>
            <p:nvPr/>
          </p:nvSpPr>
          <p:spPr bwMode="auto">
            <a:xfrm>
              <a:off x="4399836" y="3709897"/>
              <a:ext cx="7792" cy="7780"/>
            </a:xfrm>
            <a:custGeom>
              <a:avLst/>
              <a:gdLst>
                <a:gd name="T0" fmla="*/ 0 w 12"/>
                <a:gd name="T1" fmla="*/ 10 h 12"/>
                <a:gd name="T2" fmla="*/ 0 w 12"/>
                <a:gd name="T3" fmla="*/ 10 h 12"/>
                <a:gd name="T4" fmla="*/ 0 w 12"/>
                <a:gd name="T5" fmla="*/ 12 h 12"/>
                <a:gd name="T6" fmla="*/ 4 w 12"/>
                <a:gd name="T7" fmla="*/ 10 h 12"/>
                <a:gd name="T8" fmla="*/ 12 w 12"/>
                <a:gd name="T9" fmla="*/ 0 h 12"/>
                <a:gd name="T10" fmla="*/ 0 w 12"/>
                <a:gd name="T11" fmla="*/ 10 h 12"/>
              </a:gdLst>
              <a:ahLst/>
              <a:cxnLst>
                <a:cxn ang="0">
                  <a:pos x="T0" y="T1"/>
                </a:cxn>
                <a:cxn ang="0">
                  <a:pos x="T2" y="T3"/>
                </a:cxn>
                <a:cxn ang="0">
                  <a:pos x="T4" y="T5"/>
                </a:cxn>
                <a:cxn ang="0">
                  <a:pos x="T6" y="T7"/>
                </a:cxn>
                <a:cxn ang="0">
                  <a:pos x="T8" y="T9"/>
                </a:cxn>
                <a:cxn ang="0">
                  <a:pos x="T10" y="T11"/>
                </a:cxn>
              </a:cxnLst>
              <a:rect l="0" t="0" r="r" b="b"/>
              <a:pathLst>
                <a:path w="12" h="12">
                  <a:moveTo>
                    <a:pt x="0" y="10"/>
                  </a:moveTo>
                  <a:lnTo>
                    <a:pt x="0" y="10"/>
                  </a:lnTo>
                  <a:lnTo>
                    <a:pt x="0" y="12"/>
                  </a:lnTo>
                  <a:lnTo>
                    <a:pt x="4" y="10"/>
                  </a:lnTo>
                  <a:lnTo>
                    <a:pt x="12" y="0"/>
                  </a:lnTo>
                  <a:lnTo>
                    <a:pt x="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5" name="Freeform 18">
              <a:extLst>
                <a:ext uri="{FF2B5EF4-FFF2-40B4-BE49-F238E27FC236}">
                  <a16:creationId xmlns:a16="http://schemas.microsoft.com/office/drawing/2014/main" id="{5BAE85D3-F09C-329F-BC5C-0CE34A5F2042}"/>
                </a:ext>
              </a:extLst>
            </p:cNvPr>
            <p:cNvSpPr>
              <a:spLocks/>
            </p:cNvSpPr>
            <p:nvPr/>
          </p:nvSpPr>
          <p:spPr bwMode="auto">
            <a:xfrm>
              <a:off x="4396497" y="3717676"/>
              <a:ext cx="3340" cy="2223"/>
            </a:xfrm>
            <a:custGeom>
              <a:avLst/>
              <a:gdLst>
                <a:gd name="T0" fmla="*/ 0 w 5"/>
                <a:gd name="T1" fmla="*/ 4 h 4"/>
                <a:gd name="T2" fmla="*/ 0 w 5"/>
                <a:gd name="T3" fmla="*/ 4 h 4"/>
                <a:gd name="T4" fmla="*/ 5 w 5"/>
                <a:gd name="T5" fmla="*/ 1 h 4"/>
                <a:gd name="T6" fmla="*/ 5 w 5"/>
                <a:gd name="T7" fmla="*/ 0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lnTo>
                    <a:pt x="0" y="4"/>
                  </a:lnTo>
                  <a:lnTo>
                    <a:pt x="5" y="1"/>
                  </a:lnTo>
                  <a:lnTo>
                    <a:pt x="5" y="0"/>
                  </a:lnTo>
                  <a:lnTo>
                    <a:pt x="0" y="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6" name="Freeform 19">
              <a:extLst>
                <a:ext uri="{FF2B5EF4-FFF2-40B4-BE49-F238E27FC236}">
                  <a16:creationId xmlns:a16="http://schemas.microsoft.com/office/drawing/2014/main" id="{363EF93F-C517-03F6-F2CF-951019A28290}"/>
                </a:ext>
              </a:extLst>
            </p:cNvPr>
            <p:cNvSpPr>
              <a:spLocks/>
            </p:cNvSpPr>
            <p:nvPr/>
          </p:nvSpPr>
          <p:spPr bwMode="auto">
            <a:xfrm>
              <a:off x="3607275" y="3788806"/>
              <a:ext cx="34508" cy="16671"/>
            </a:xfrm>
            <a:custGeom>
              <a:avLst/>
              <a:gdLst>
                <a:gd name="T0" fmla="*/ 27 w 53"/>
                <a:gd name="T1" fmla="*/ 0 h 24"/>
                <a:gd name="T2" fmla="*/ 27 w 53"/>
                <a:gd name="T3" fmla="*/ 0 h 24"/>
                <a:gd name="T4" fmla="*/ 0 w 53"/>
                <a:gd name="T5" fmla="*/ 6 h 24"/>
                <a:gd name="T6" fmla="*/ 7 w 53"/>
                <a:gd name="T7" fmla="*/ 14 h 24"/>
                <a:gd name="T8" fmla="*/ 20 w 53"/>
                <a:gd name="T9" fmla="*/ 17 h 24"/>
                <a:gd name="T10" fmla="*/ 34 w 53"/>
                <a:gd name="T11" fmla="*/ 24 h 24"/>
                <a:gd name="T12" fmla="*/ 46 w 53"/>
                <a:gd name="T13" fmla="*/ 20 h 24"/>
                <a:gd name="T14" fmla="*/ 53 w 53"/>
                <a:gd name="T15" fmla="*/ 11 h 24"/>
                <a:gd name="T16" fmla="*/ 50 w 53"/>
                <a:gd name="T17" fmla="*/ 8 h 24"/>
                <a:gd name="T18" fmla="*/ 27 w 53"/>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4">
                  <a:moveTo>
                    <a:pt x="27" y="0"/>
                  </a:moveTo>
                  <a:lnTo>
                    <a:pt x="27" y="0"/>
                  </a:lnTo>
                  <a:lnTo>
                    <a:pt x="0" y="6"/>
                  </a:lnTo>
                  <a:lnTo>
                    <a:pt x="7" y="14"/>
                  </a:lnTo>
                  <a:lnTo>
                    <a:pt x="20" y="17"/>
                  </a:lnTo>
                  <a:lnTo>
                    <a:pt x="34" y="24"/>
                  </a:lnTo>
                  <a:lnTo>
                    <a:pt x="46" y="20"/>
                  </a:lnTo>
                  <a:lnTo>
                    <a:pt x="53" y="11"/>
                  </a:lnTo>
                  <a:lnTo>
                    <a:pt x="50" y="8"/>
                  </a:lnTo>
                  <a:lnTo>
                    <a:pt x="27"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7" name="Freeform 20">
              <a:extLst>
                <a:ext uri="{FF2B5EF4-FFF2-40B4-BE49-F238E27FC236}">
                  <a16:creationId xmlns:a16="http://schemas.microsoft.com/office/drawing/2014/main" id="{87C2515E-42AE-98AB-B32A-7C549A71F1EE}"/>
                </a:ext>
              </a:extLst>
            </p:cNvPr>
            <p:cNvSpPr>
              <a:spLocks/>
            </p:cNvSpPr>
            <p:nvPr/>
          </p:nvSpPr>
          <p:spPr bwMode="auto">
            <a:xfrm>
              <a:off x="3688535" y="3814367"/>
              <a:ext cx="17810" cy="16671"/>
            </a:xfrm>
            <a:custGeom>
              <a:avLst/>
              <a:gdLst>
                <a:gd name="T0" fmla="*/ 14 w 26"/>
                <a:gd name="T1" fmla="*/ 0 h 24"/>
                <a:gd name="T2" fmla="*/ 14 w 26"/>
                <a:gd name="T3" fmla="*/ 0 h 24"/>
                <a:gd name="T4" fmla="*/ 3 w 26"/>
                <a:gd name="T5" fmla="*/ 13 h 24"/>
                <a:gd name="T6" fmla="*/ 0 w 26"/>
                <a:gd name="T7" fmla="*/ 16 h 24"/>
                <a:gd name="T8" fmla="*/ 14 w 26"/>
                <a:gd name="T9" fmla="*/ 24 h 24"/>
                <a:gd name="T10" fmla="*/ 24 w 26"/>
                <a:gd name="T11" fmla="*/ 24 h 24"/>
                <a:gd name="T12" fmla="*/ 26 w 26"/>
                <a:gd name="T13" fmla="*/ 21 h 24"/>
                <a:gd name="T14" fmla="*/ 24 w 26"/>
                <a:gd name="T15" fmla="*/ 13 h 24"/>
                <a:gd name="T16" fmla="*/ 14 w 2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4">
                  <a:moveTo>
                    <a:pt x="14" y="0"/>
                  </a:moveTo>
                  <a:lnTo>
                    <a:pt x="14" y="0"/>
                  </a:lnTo>
                  <a:lnTo>
                    <a:pt x="3" y="13"/>
                  </a:lnTo>
                  <a:lnTo>
                    <a:pt x="0" y="16"/>
                  </a:lnTo>
                  <a:lnTo>
                    <a:pt x="14" y="24"/>
                  </a:lnTo>
                  <a:lnTo>
                    <a:pt x="24" y="24"/>
                  </a:lnTo>
                  <a:lnTo>
                    <a:pt x="26" y="21"/>
                  </a:lnTo>
                  <a:lnTo>
                    <a:pt x="24" y="13"/>
                  </a:lnTo>
                  <a:lnTo>
                    <a:pt x="14"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8" name="Freeform 23">
              <a:extLst>
                <a:ext uri="{FF2B5EF4-FFF2-40B4-BE49-F238E27FC236}">
                  <a16:creationId xmlns:a16="http://schemas.microsoft.com/office/drawing/2014/main" id="{970561EC-2E0D-A20B-A24B-D2E3187CA0C2}"/>
                </a:ext>
              </a:extLst>
            </p:cNvPr>
            <p:cNvSpPr>
              <a:spLocks/>
            </p:cNvSpPr>
            <p:nvPr/>
          </p:nvSpPr>
          <p:spPr bwMode="auto">
            <a:xfrm>
              <a:off x="3898920" y="3716565"/>
              <a:ext cx="11132" cy="7780"/>
            </a:xfrm>
            <a:custGeom>
              <a:avLst/>
              <a:gdLst>
                <a:gd name="T0" fmla="*/ 3 w 16"/>
                <a:gd name="T1" fmla="*/ 9 h 13"/>
                <a:gd name="T2" fmla="*/ 3 w 16"/>
                <a:gd name="T3" fmla="*/ 9 h 13"/>
                <a:gd name="T4" fmla="*/ 0 w 16"/>
                <a:gd name="T5" fmla="*/ 13 h 13"/>
                <a:gd name="T6" fmla="*/ 11 w 16"/>
                <a:gd name="T7" fmla="*/ 9 h 13"/>
                <a:gd name="T8" fmla="*/ 16 w 16"/>
                <a:gd name="T9" fmla="*/ 0 h 13"/>
                <a:gd name="T10" fmla="*/ 3 w 16"/>
                <a:gd name="T11" fmla="*/ 9 h 13"/>
              </a:gdLst>
              <a:ahLst/>
              <a:cxnLst>
                <a:cxn ang="0">
                  <a:pos x="T0" y="T1"/>
                </a:cxn>
                <a:cxn ang="0">
                  <a:pos x="T2" y="T3"/>
                </a:cxn>
                <a:cxn ang="0">
                  <a:pos x="T4" y="T5"/>
                </a:cxn>
                <a:cxn ang="0">
                  <a:pos x="T6" y="T7"/>
                </a:cxn>
                <a:cxn ang="0">
                  <a:pos x="T8" y="T9"/>
                </a:cxn>
                <a:cxn ang="0">
                  <a:pos x="T10" y="T11"/>
                </a:cxn>
              </a:cxnLst>
              <a:rect l="0" t="0" r="r" b="b"/>
              <a:pathLst>
                <a:path w="16" h="13">
                  <a:moveTo>
                    <a:pt x="3" y="9"/>
                  </a:moveTo>
                  <a:lnTo>
                    <a:pt x="3" y="9"/>
                  </a:lnTo>
                  <a:lnTo>
                    <a:pt x="0" y="13"/>
                  </a:lnTo>
                  <a:lnTo>
                    <a:pt x="11" y="9"/>
                  </a:lnTo>
                  <a:lnTo>
                    <a:pt x="16" y="0"/>
                  </a:lnTo>
                  <a:lnTo>
                    <a:pt x="3" y="9"/>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9" name="Freeform 24">
              <a:extLst>
                <a:ext uri="{FF2B5EF4-FFF2-40B4-BE49-F238E27FC236}">
                  <a16:creationId xmlns:a16="http://schemas.microsoft.com/office/drawing/2014/main" id="{9338B86A-9F55-C12B-6D38-42921E9BCC0F}"/>
                </a:ext>
              </a:extLst>
            </p:cNvPr>
            <p:cNvSpPr>
              <a:spLocks/>
            </p:cNvSpPr>
            <p:nvPr/>
          </p:nvSpPr>
          <p:spPr bwMode="auto">
            <a:xfrm>
              <a:off x="3965709" y="3695448"/>
              <a:ext cx="15584" cy="2223"/>
            </a:xfrm>
            <a:custGeom>
              <a:avLst/>
              <a:gdLst>
                <a:gd name="T0" fmla="*/ 0 w 24"/>
                <a:gd name="T1" fmla="*/ 3 h 3"/>
                <a:gd name="T2" fmla="*/ 0 w 24"/>
                <a:gd name="T3" fmla="*/ 3 h 3"/>
                <a:gd name="T4" fmla="*/ 10 w 24"/>
                <a:gd name="T5" fmla="*/ 3 h 3"/>
                <a:gd name="T6" fmla="*/ 24 w 24"/>
                <a:gd name="T7" fmla="*/ 3 h 3"/>
                <a:gd name="T8" fmla="*/ 0 w 24"/>
                <a:gd name="T9" fmla="*/ 0 h 3"/>
                <a:gd name="T10" fmla="*/ 0 w 24"/>
                <a:gd name="T11" fmla="*/ 3 h 3"/>
              </a:gdLst>
              <a:ahLst/>
              <a:cxnLst>
                <a:cxn ang="0">
                  <a:pos x="T0" y="T1"/>
                </a:cxn>
                <a:cxn ang="0">
                  <a:pos x="T2" y="T3"/>
                </a:cxn>
                <a:cxn ang="0">
                  <a:pos x="T4" y="T5"/>
                </a:cxn>
                <a:cxn ang="0">
                  <a:pos x="T6" y="T7"/>
                </a:cxn>
                <a:cxn ang="0">
                  <a:pos x="T8" y="T9"/>
                </a:cxn>
                <a:cxn ang="0">
                  <a:pos x="T10" y="T11"/>
                </a:cxn>
              </a:cxnLst>
              <a:rect l="0" t="0" r="r" b="b"/>
              <a:pathLst>
                <a:path w="24" h="3">
                  <a:moveTo>
                    <a:pt x="0" y="3"/>
                  </a:moveTo>
                  <a:lnTo>
                    <a:pt x="0" y="3"/>
                  </a:lnTo>
                  <a:lnTo>
                    <a:pt x="10" y="3"/>
                  </a:lnTo>
                  <a:lnTo>
                    <a:pt x="24" y="3"/>
                  </a:lnTo>
                  <a:lnTo>
                    <a:pt x="0" y="0"/>
                  </a:lnTo>
                  <a:lnTo>
                    <a:pt x="0" y="3"/>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0" name="Freeform 30">
              <a:extLst>
                <a:ext uri="{FF2B5EF4-FFF2-40B4-BE49-F238E27FC236}">
                  <a16:creationId xmlns:a16="http://schemas.microsoft.com/office/drawing/2014/main" id="{899D37A7-BF53-90EE-75A0-05E32C95369D}"/>
                </a:ext>
              </a:extLst>
            </p:cNvPr>
            <p:cNvSpPr>
              <a:spLocks/>
            </p:cNvSpPr>
            <p:nvPr/>
          </p:nvSpPr>
          <p:spPr bwMode="auto">
            <a:xfrm>
              <a:off x="4940827" y="4198909"/>
              <a:ext cx="5565" cy="4445"/>
            </a:xfrm>
            <a:custGeom>
              <a:avLst/>
              <a:gdLst>
                <a:gd name="T0" fmla="*/ 0 w 9"/>
                <a:gd name="T1" fmla="*/ 6 h 6"/>
                <a:gd name="T2" fmla="*/ 0 w 9"/>
                <a:gd name="T3" fmla="*/ 6 h 6"/>
                <a:gd name="T4" fmla="*/ 9 w 9"/>
                <a:gd name="T5" fmla="*/ 3 h 6"/>
                <a:gd name="T6" fmla="*/ 9 w 9"/>
                <a:gd name="T7" fmla="*/ 0 h 6"/>
                <a:gd name="T8" fmla="*/ 0 w 9"/>
                <a:gd name="T9" fmla="*/ 6 h 6"/>
              </a:gdLst>
              <a:ahLst/>
              <a:cxnLst>
                <a:cxn ang="0">
                  <a:pos x="T0" y="T1"/>
                </a:cxn>
                <a:cxn ang="0">
                  <a:pos x="T2" y="T3"/>
                </a:cxn>
                <a:cxn ang="0">
                  <a:pos x="T4" y="T5"/>
                </a:cxn>
                <a:cxn ang="0">
                  <a:pos x="T6" y="T7"/>
                </a:cxn>
                <a:cxn ang="0">
                  <a:pos x="T8" y="T9"/>
                </a:cxn>
              </a:cxnLst>
              <a:rect l="0" t="0" r="r" b="b"/>
              <a:pathLst>
                <a:path w="9" h="6">
                  <a:moveTo>
                    <a:pt x="0" y="6"/>
                  </a:moveTo>
                  <a:lnTo>
                    <a:pt x="0" y="6"/>
                  </a:lnTo>
                  <a:lnTo>
                    <a:pt x="9" y="3"/>
                  </a:lnTo>
                  <a:lnTo>
                    <a:pt x="9" y="0"/>
                  </a:lnTo>
                  <a:lnTo>
                    <a:pt x="0" y="6"/>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1" name="Freeform 31">
              <a:extLst>
                <a:ext uri="{FF2B5EF4-FFF2-40B4-BE49-F238E27FC236}">
                  <a16:creationId xmlns:a16="http://schemas.microsoft.com/office/drawing/2014/main" id="{781BEA68-F5D6-9516-46AE-688910E4A03E}"/>
                </a:ext>
              </a:extLst>
            </p:cNvPr>
            <p:cNvSpPr>
              <a:spLocks/>
            </p:cNvSpPr>
            <p:nvPr/>
          </p:nvSpPr>
          <p:spPr bwMode="auto">
            <a:xfrm>
              <a:off x="4825058" y="4253367"/>
              <a:ext cx="8905" cy="3334"/>
            </a:xfrm>
            <a:custGeom>
              <a:avLst/>
              <a:gdLst>
                <a:gd name="T0" fmla="*/ 0 w 12"/>
                <a:gd name="T1" fmla="*/ 3 h 6"/>
                <a:gd name="T2" fmla="*/ 0 w 12"/>
                <a:gd name="T3" fmla="*/ 3 h 6"/>
                <a:gd name="T4" fmla="*/ 0 w 12"/>
                <a:gd name="T5" fmla="*/ 6 h 6"/>
                <a:gd name="T6" fmla="*/ 12 w 12"/>
                <a:gd name="T7" fmla="*/ 0 h 6"/>
                <a:gd name="T8" fmla="*/ 0 w 12"/>
                <a:gd name="T9" fmla="*/ 3 h 6"/>
              </a:gdLst>
              <a:ahLst/>
              <a:cxnLst>
                <a:cxn ang="0">
                  <a:pos x="T0" y="T1"/>
                </a:cxn>
                <a:cxn ang="0">
                  <a:pos x="T2" y="T3"/>
                </a:cxn>
                <a:cxn ang="0">
                  <a:pos x="T4" y="T5"/>
                </a:cxn>
                <a:cxn ang="0">
                  <a:pos x="T6" y="T7"/>
                </a:cxn>
                <a:cxn ang="0">
                  <a:pos x="T8" y="T9"/>
                </a:cxn>
              </a:cxnLst>
              <a:rect l="0" t="0" r="r" b="b"/>
              <a:pathLst>
                <a:path w="12" h="6">
                  <a:moveTo>
                    <a:pt x="0" y="3"/>
                  </a:moveTo>
                  <a:lnTo>
                    <a:pt x="0" y="3"/>
                  </a:lnTo>
                  <a:lnTo>
                    <a:pt x="0" y="6"/>
                  </a:lnTo>
                  <a:lnTo>
                    <a:pt x="12" y="0"/>
                  </a:lnTo>
                  <a:lnTo>
                    <a:pt x="0" y="3"/>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2" name="Freeform 32">
              <a:extLst>
                <a:ext uri="{FF2B5EF4-FFF2-40B4-BE49-F238E27FC236}">
                  <a16:creationId xmlns:a16="http://schemas.microsoft.com/office/drawing/2014/main" id="{FB15FC02-E9D7-BB20-B98D-335CF98D0903}"/>
                </a:ext>
              </a:extLst>
            </p:cNvPr>
            <p:cNvSpPr>
              <a:spLocks/>
            </p:cNvSpPr>
            <p:nvPr/>
          </p:nvSpPr>
          <p:spPr bwMode="auto">
            <a:xfrm>
              <a:off x="4867358" y="4227805"/>
              <a:ext cx="11132" cy="8891"/>
            </a:xfrm>
            <a:custGeom>
              <a:avLst/>
              <a:gdLst>
                <a:gd name="T0" fmla="*/ 0 w 16"/>
                <a:gd name="T1" fmla="*/ 0 h 14"/>
                <a:gd name="T2" fmla="*/ 0 w 16"/>
                <a:gd name="T3" fmla="*/ 0 h 14"/>
                <a:gd name="T4" fmla="*/ 9 w 16"/>
                <a:gd name="T5" fmla="*/ 14 h 14"/>
                <a:gd name="T6" fmla="*/ 16 w 16"/>
                <a:gd name="T7" fmla="*/ 14 h 14"/>
                <a:gd name="T8" fmla="*/ 9 w 16"/>
                <a:gd name="T9" fmla="*/ 5 h 14"/>
                <a:gd name="T10" fmla="*/ 0 w 16"/>
                <a:gd name="T11" fmla="*/ 0 h 14"/>
              </a:gdLst>
              <a:ahLst/>
              <a:cxnLst>
                <a:cxn ang="0">
                  <a:pos x="T0" y="T1"/>
                </a:cxn>
                <a:cxn ang="0">
                  <a:pos x="T2" y="T3"/>
                </a:cxn>
                <a:cxn ang="0">
                  <a:pos x="T4" y="T5"/>
                </a:cxn>
                <a:cxn ang="0">
                  <a:pos x="T6" y="T7"/>
                </a:cxn>
                <a:cxn ang="0">
                  <a:pos x="T8" y="T9"/>
                </a:cxn>
                <a:cxn ang="0">
                  <a:pos x="T10" y="T11"/>
                </a:cxn>
              </a:cxnLst>
              <a:rect l="0" t="0" r="r" b="b"/>
              <a:pathLst>
                <a:path w="16" h="14">
                  <a:moveTo>
                    <a:pt x="0" y="0"/>
                  </a:moveTo>
                  <a:lnTo>
                    <a:pt x="0" y="0"/>
                  </a:lnTo>
                  <a:lnTo>
                    <a:pt x="9" y="14"/>
                  </a:lnTo>
                  <a:lnTo>
                    <a:pt x="16" y="14"/>
                  </a:lnTo>
                  <a:lnTo>
                    <a:pt x="9" y="5"/>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3" name="Freeform 33">
              <a:extLst>
                <a:ext uri="{FF2B5EF4-FFF2-40B4-BE49-F238E27FC236}">
                  <a16:creationId xmlns:a16="http://schemas.microsoft.com/office/drawing/2014/main" id="{DD49406B-C02F-8314-3AAF-78290CC18B53}"/>
                </a:ext>
              </a:extLst>
            </p:cNvPr>
            <p:cNvSpPr>
              <a:spLocks/>
            </p:cNvSpPr>
            <p:nvPr/>
          </p:nvSpPr>
          <p:spPr bwMode="auto">
            <a:xfrm>
              <a:off x="4742685" y="4039979"/>
              <a:ext cx="17810" cy="10003"/>
            </a:xfrm>
            <a:custGeom>
              <a:avLst/>
              <a:gdLst>
                <a:gd name="T0" fmla="*/ 0 w 27"/>
                <a:gd name="T1" fmla="*/ 0 h 14"/>
                <a:gd name="T2" fmla="*/ 0 w 27"/>
                <a:gd name="T3" fmla="*/ 0 h 14"/>
                <a:gd name="T4" fmla="*/ 8 w 27"/>
                <a:gd name="T5" fmla="*/ 11 h 14"/>
                <a:gd name="T6" fmla="*/ 15 w 27"/>
                <a:gd name="T7" fmla="*/ 14 h 14"/>
                <a:gd name="T8" fmla="*/ 27 w 27"/>
                <a:gd name="T9" fmla="*/ 8 h 14"/>
                <a:gd name="T10" fmla="*/ 15 w 27"/>
                <a:gd name="T11" fmla="*/ 11 h 14"/>
                <a:gd name="T12" fmla="*/ 0 w 2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7" h="14">
                  <a:moveTo>
                    <a:pt x="0" y="0"/>
                  </a:moveTo>
                  <a:lnTo>
                    <a:pt x="0" y="0"/>
                  </a:lnTo>
                  <a:lnTo>
                    <a:pt x="8" y="11"/>
                  </a:lnTo>
                  <a:lnTo>
                    <a:pt x="15" y="14"/>
                  </a:lnTo>
                  <a:lnTo>
                    <a:pt x="27" y="8"/>
                  </a:lnTo>
                  <a:lnTo>
                    <a:pt x="15" y="11"/>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4" name="Freeform 34">
              <a:extLst>
                <a:ext uri="{FF2B5EF4-FFF2-40B4-BE49-F238E27FC236}">
                  <a16:creationId xmlns:a16="http://schemas.microsoft.com/office/drawing/2014/main" id="{A7D1AF29-39AB-FC63-6E92-CBC5DF09474D}"/>
                </a:ext>
              </a:extLst>
            </p:cNvPr>
            <p:cNvSpPr>
              <a:spLocks/>
            </p:cNvSpPr>
            <p:nvPr/>
          </p:nvSpPr>
          <p:spPr bwMode="auto">
            <a:xfrm>
              <a:off x="4956411" y="4141116"/>
              <a:ext cx="30055" cy="50012"/>
            </a:xfrm>
            <a:custGeom>
              <a:avLst/>
              <a:gdLst>
                <a:gd name="T0" fmla="*/ 32 w 46"/>
                <a:gd name="T1" fmla="*/ 21 h 75"/>
                <a:gd name="T2" fmla="*/ 32 w 46"/>
                <a:gd name="T3" fmla="*/ 21 h 75"/>
                <a:gd name="T4" fmla="*/ 23 w 46"/>
                <a:gd name="T5" fmla="*/ 42 h 75"/>
                <a:gd name="T6" fmla="*/ 5 w 46"/>
                <a:gd name="T7" fmla="*/ 63 h 75"/>
                <a:gd name="T8" fmla="*/ 5 w 46"/>
                <a:gd name="T9" fmla="*/ 66 h 75"/>
                <a:gd name="T10" fmla="*/ 0 w 46"/>
                <a:gd name="T11" fmla="*/ 75 h 75"/>
                <a:gd name="T12" fmla="*/ 27 w 46"/>
                <a:gd name="T13" fmla="*/ 42 h 75"/>
                <a:gd name="T14" fmla="*/ 46 w 46"/>
                <a:gd name="T15" fmla="*/ 0 h 75"/>
                <a:gd name="T16" fmla="*/ 32 w 46"/>
                <a:gd name="T17" fmla="*/ 8 h 75"/>
                <a:gd name="T18" fmla="*/ 32 w 46"/>
                <a:gd name="T19" fmla="*/ 2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75">
                  <a:moveTo>
                    <a:pt x="32" y="21"/>
                  </a:moveTo>
                  <a:lnTo>
                    <a:pt x="32" y="21"/>
                  </a:lnTo>
                  <a:lnTo>
                    <a:pt x="23" y="42"/>
                  </a:lnTo>
                  <a:lnTo>
                    <a:pt x="5" y="63"/>
                  </a:lnTo>
                  <a:lnTo>
                    <a:pt x="5" y="66"/>
                  </a:lnTo>
                  <a:lnTo>
                    <a:pt x="0" y="75"/>
                  </a:lnTo>
                  <a:lnTo>
                    <a:pt x="27" y="42"/>
                  </a:lnTo>
                  <a:lnTo>
                    <a:pt x="46" y="0"/>
                  </a:lnTo>
                  <a:lnTo>
                    <a:pt x="32" y="8"/>
                  </a:lnTo>
                  <a:lnTo>
                    <a:pt x="32" y="2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5" name="Freeform 35">
              <a:extLst>
                <a:ext uri="{FF2B5EF4-FFF2-40B4-BE49-F238E27FC236}">
                  <a16:creationId xmlns:a16="http://schemas.microsoft.com/office/drawing/2014/main" id="{4733FAF6-0C7C-81C5-2058-2CD1BEBEA201}"/>
                </a:ext>
              </a:extLst>
            </p:cNvPr>
            <p:cNvSpPr>
              <a:spLocks/>
            </p:cNvSpPr>
            <p:nvPr/>
          </p:nvSpPr>
          <p:spPr bwMode="auto">
            <a:xfrm>
              <a:off x="4988691" y="4122223"/>
              <a:ext cx="2226" cy="7780"/>
            </a:xfrm>
            <a:custGeom>
              <a:avLst/>
              <a:gdLst>
                <a:gd name="T0" fmla="*/ 0 w 4"/>
                <a:gd name="T1" fmla="*/ 0 h 11"/>
                <a:gd name="T2" fmla="*/ 0 w 4"/>
                <a:gd name="T3" fmla="*/ 0 h 11"/>
                <a:gd name="T4" fmla="*/ 0 w 4"/>
                <a:gd name="T5" fmla="*/ 11 h 11"/>
                <a:gd name="T6" fmla="*/ 4 w 4"/>
                <a:gd name="T7" fmla="*/ 0 h 11"/>
                <a:gd name="T8" fmla="*/ 0 w 4"/>
                <a:gd name="T9" fmla="*/ 0 h 11"/>
              </a:gdLst>
              <a:ahLst/>
              <a:cxnLst>
                <a:cxn ang="0">
                  <a:pos x="T0" y="T1"/>
                </a:cxn>
                <a:cxn ang="0">
                  <a:pos x="T2" y="T3"/>
                </a:cxn>
                <a:cxn ang="0">
                  <a:pos x="T4" y="T5"/>
                </a:cxn>
                <a:cxn ang="0">
                  <a:pos x="T6" y="T7"/>
                </a:cxn>
                <a:cxn ang="0">
                  <a:pos x="T8" y="T9"/>
                </a:cxn>
              </a:cxnLst>
              <a:rect l="0" t="0" r="r" b="b"/>
              <a:pathLst>
                <a:path w="4" h="11">
                  <a:moveTo>
                    <a:pt x="0" y="0"/>
                  </a:moveTo>
                  <a:lnTo>
                    <a:pt x="0" y="0"/>
                  </a:lnTo>
                  <a:lnTo>
                    <a:pt x="0" y="11"/>
                  </a:lnTo>
                  <a:lnTo>
                    <a:pt x="4" y="0"/>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6" name="Freeform 36">
              <a:extLst>
                <a:ext uri="{FF2B5EF4-FFF2-40B4-BE49-F238E27FC236}">
                  <a16:creationId xmlns:a16="http://schemas.microsoft.com/office/drawing/2014/main" id="{8C08CDE8-3374-D19F-976F-555736F1AB80}"/>
                </a:ext>
              </a:extLst>
            </p:cNvPr>
            <p:cNvSpPr>
              <a:spLocks/>
            </p:cNvSpPr>
            <p:nvPr/>
          </p:nvSpPr>
          <p:spPr bwMode="auto">
            <a:xfrm>
              <a:off x="4014687" y="3691003"/>
              <a:ext cx="10019" cy="2223"/>
            </a:xfrm>
            <a:custGeom>
              <a:avLst/>
              <a:gdLst>
                <a:gd name="T0" fmla="*/ 0 w 16"/>
                <a:gd name="T1" fmla="*/ 4 h 4"/>
                <a:gd name="T2" fmla="*/ 0 w 16"/>
                <a:gd name="T3" fmla="*/ 4 h 4"/>
                <a:gd name="T4" fmla="*/ 9 w 16"/>
                <a:gd name="T5" fmla="*/ 3 h 4"/>
                <a:gd name="T6" fmla="*/ 16 w 16"/>
                <a:gd name="T7" fmla="*/ 0 h 4"/>
                <a:gd name="T8" fmla="*/ 0 w 16"/>
                <a:gd name="T9" fmla="*/ 4 h 4"/>
              </a:gdLst>
              <a:ahLst/>
              <a:cxnLst>
                <a:cxn ang="0">
                  <a:pos x="T0" y="T1"/>
                </a:cxn>
                <a:cxn ang="0">
                  <a:pos x="T2" y="T3"/>
                </a:cxn>
                <a:cxn ang="0">
                  <a:pos x="T4" y="T5"/>
                </a:cxn>
                <a:cxn ang="0">
                  <a:pos x="T6" y="T7"/>
                </a:cxn>
                <a:cxn ang="0">
                  <a:pos x="T8" y="T9"/>
                </a:cxn>
              </a:cxnLst>
              <a:rect l="0" t="0" r="r" b="b"/>
              <a:pathLst>
                <a:path w="16" h="4">
                  <a:moveTo>
                    <a:pt x="0" y="4"/>
                  </a:moveTo>
                  <a:lnTo>
                    <a:pt x="0" y="4"/>
                  </a:lnTo>
                  <a:lnTo>
                    <a:pt x="9" y="3"/>
                  </a:lnTo>
                  <a:lnTo>
                    <a:pt x="16" y="0"/>
                  </a:lnTo>
                  <a:lnTo>
                    <a:pt x="0" y="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7" name="Freeform 37">
              <a:extLst>
                <a:ext uri="{FF2B5EF4-FFF2-40B4-BE49-F238E27FC236}">
                  <a16:creationId xmlns:a16="http://schemas.microsoft.com/office/drawing/2014/main" id="{978FC2F2-8740-3100-D5F4-60F08A20B173}"/>
                </a:ext>
              </a:extLst>
            </p:cNvPr>
            <p:cNvSpPr>
              <a:spLocks/>
            </p:cNvSpPr>
            <p:nvPr/>
          </p:nvSpPr>
          <p:spPr bwMode="auto">
            <a:xfrm>
              <a:off x="4118210" y="3658773"/>
              <a:ext cx="77920" cy="15559"/>
            </a:xfrm>
            <a:custGeom>
              <a:avLst/>
              <a:gdLst>
                <a:gd name="T0" fmla="*/ 80 w 117"/>
                <a:gd name="T1" fmla="*/ 1 h 24"/>
                <a:gd name="T2" fmla="*/ 80 w 117"/>
                <a:gd name="T3" fmla="*/ 1 h 24"/>
                <a:gd name="T4" fmla="*/ 50 w 117"/>
                <a:gd name="T5" fmla="*/ 11 h 24"/>
                <a:gd name="T6" fmla="*/ 41 w 117"/>
                <a:gd name="T7" fmla="*/ 11 h 24"/>
                <a:gd name="T8" fmla="*/ 27 w 117"/>
                <a:gd name="T9" fmla="*/ 17 h 24"/>
                <a:gd name="T10" fmla="*/ 0 w 117"/>
                <a:gd name="T11" fmla="*/ 24 h 24"/>
                <a:gd name="T12" fmla="*/ 14 w 117"/>
                <a:gd name="T13" fmla="*/ 24 h 24"/>
                <a:gd name="T14" fmla="*/ 90 w 117"/>
                <a:gd name="T15" fmla="*/ 1 h 24"/>
                <a:gd name="T16" fmla="*/ 117 w 117"/>
                <a:gd name="T17" fmla="*/ 0 h 24"/>
                <a:gd name="T18" fmla="*/ 106 w 117"/>
                <a:gd name="T19" fmla="*/ 0 h 24"/>
                <a:gd name="T20" fmla="*/ 80 w 117"/>
                <a:gd name="T21"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24">
                  <a:moveTo>
                    <a:pt x="80" y="1"/>
                  </a:moveTo>
                  <a:lnTo>
                    <a:pt x="80" y="1"/>
                  </a:lnTo>
                  <a:lnTo>
                    <a:pt x="50" y="11"/>
                  </a:lnTo>
                  <a:lnTo>
                    <a:pt x="41" y="11"/>
                  </a:lnTo>
                  <a:lnTo>
                    <a:pt x="27" y="17"/>
                  </a:lnTo>
                  <a:lnTo>
                    <a:pt x="0" y="24"/>
                  </a:lnTo>
                  <a:lnTo>
                    <a:pt x="14" y="24"/>
                  </a:lnTo>
                  <a:lnTo>
                    <a:pt x="90" y="1"/>
                  </a:lnTo>
                  <a:lnTo>
                    <a:pt x="117" y="0"/>
                  </a:lnTo>
                  <a:lnTo>
                    <a:pt x="106" y="0"/>
                  </a:lnTo>
                  <a:lnTo>
                    <a:pt x="80" y="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nvGrpSpPr>
            <p:cNvPr id="178" name="Group 59">
              <a:extLst>
                <a:ext uri="{FF2B5EF4-FFF2-40B4-BE49-F238E27FC236}">
                  <a16:creationId xmlns:a16="http://schemas.microsoft.com/office/drawing/2014/main" id="{B5CEB81C-B402-FADE-F287-333123C08CBA}"/>
                </a:ext>
              </a:extLst>
            </p:cNvPr>
            <p:cNvGrpSpPr/>
            <p:nvPr/>
          </p:nvGrpSpPr>
          <p:grpSpPr>
            <a:xfrm>
              <a:off x="4362749" y="2778679"/>
              <a:ext cx="883652" cy="365763"/>
              <a:chOff x="4196096" y="2578593"/>
              <a:chExt cx="720518" cy="298238"/>
            </a:xfrm>
            <a:grpFill/>
            <a:effectLst/>
          </p:grpSpPr>
          <p:sp>
            <p:nvSpPr>
              <p:cNvPr id="261" name="Freeform 5">
                <a:extLst>
                  <a:ext uri="{FF2B5EF4-FFF2-40B4-BE49-F238E27FC236}">
                    <a16:creationId xmlns:a16="http://schemas.microsoft.com/office/drawing/2014/main" id="{B998EFA1-86EB-BBA5-D3CB-CBF87E9CFC03}"/>
                  </a:ext>
                </a:extLst>
              </p:cNvPr>
              <p:cNvSpPr>
                <a:spLocks/>
              </p:cNvSpPr>
              <p:nvPr/>
            </p:nvSpPr>
            <p:spPr bwMode="auto">
              <a:xfrm>
                <a:off x="4793645" y="2624811"/>
                <a:ext cx="3843" cy="4360"/>
              </a:xfrm>
              <a:custGeom>
                <a:avLst/>
                <a:gdLst>
                  <a:gd name="T0" fmla="*/ 0 w 4"/>
                  <a:gd name="T1" fmla="*/ 0 h 5"/>
                  <a:gd name="T2" fmla="*/ 4 w 4"/>
                  <a:gd name="T3" fmla="*/ 5 h 5"/>
                  <a:gd name="T4" fmla="*/ 4 w 4"/>
                  <a:gd name="T5" fmla="*/ 3 h 5"/>
                  <a:gd name="T6" fmla="*/ 0 w 4"/>
                  <a:gd name="T7" fmla="*/ 0 h 5"/>
                </a:gdLst>
                <a:ahLst/>
                <a:cxnLst>
                  <a:cxn ang="0">
                    <a:pos x="T0" y="T1"/>
                  </a:cxn>
                  <a:cxn ang="0">
                    <a:pos x="T2" y="T3"/>
                  </a:cxn>
                  <a:cxn ang="0">
                    <a:pos x="T4" y="T5"/>
                  </a:cxn>
                  <a:cxn ang="0">
                    <a:pos x="T6" y="T7"/>
                  </a:cxn>
                </a:cxnLst>
                <a:rect l="0" t="0" r="r" b="b"/>
                <a:pathLst>
                  <a:path w="4" h="5">
                    <a:moveTo>
                      <a:pt x="0" y="0"/>
                    </a:moveTo>
                    <a:lnTo>
                      <a:pt x="4" y="5"/>
                    </a:lnTo>
                    <a:lnTo>
                      <a:pt x="4" y="3"/>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2" name="Freeform 55">
                <a:extLst>
                  <a:ext uri="{FF2B5EF4-FFF2-40B4-BE49-F238E27FC236}">
                    <a16:creationId xmlns:a16="http://schemas.microsoft.com/office/drawing/2014/main" id="{E676D59E-CFA1-CEC7-B9AF-533DFBF6327E}"/>
                  </a:ext>
                </a:extLst>
              </p:cNvPr>
              <p:cNvSpPr>
                <a:spLocks/>
              </p:cNvSpPr>
              <p:nvPr/>
            </p:nvSpPr>
            <p:spPr bwMode="auto">
              <a:xfrm>
                <a:off x="4762903" y="2800091"/>
                <a:ext cx="18253" cy="17441"/>
              </a:xfrm>
              <a:custGeom>
                <a:avLst/>
                <a:gdLst>
                  <a:gd name="T0" fmla="*/ 17 w 19"/>
                  <a:gd name="T1" fmla="*/ 0 h 20"/>
                  <a:gd name="T2" fmla="*/ 11 w 19"/>
                  <a:gd name="T3" fmla="*/ 5 h 20"/>
                  <a:gd name="T4" fmla="*/ 4 w 19"/>
                  <a:gd name="T5" fmla="*/ 13 h 20"/>
                  <a:gd name="T6" fmla="*/ 0 w 19"/>
                  <a:gd name="T7" fmla="*/ 20 h 20"/>
                  <a:gd name="T8" fmla="*/ 6 w 19"/>
                  <a:gd name="T9" fmla="*/ 13 h 20"/>
                  <a:gd name="T10" fmla="*/ 19 w 19"/>
                  <a:gd name="T11" fmla="*/ 0 h 20"/>
                  <a:gd name="T12" fmla="*/ 17 w 1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9" h="20">
                    <a:moveTo>
                      <a:pt x="17" y="0"/>
                    </a:moveTo>
                    <a:lnTo>
                      <a:pt x="11" y="5"/>
                    </a:lnTo>
                    <a:lnTo>
                      <a:pt x="4" y="13"/>
                    </a:lnTo>
                    <a:lnTo>
                      <a:pt x="0" y="20"/>
                    </a:lnTo>
                    <a:lnTo>
                      <a:pt x="6" y="13"/>
                    </a:lnTo>
                    <a:lnTo>
                      <a:pt x="19" y="0"/>
                    </a:lnTo>
                    <a:lnTo>
                      <a:pt x="1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3" name="Freeform 56">
                <a:extLst>
                  <a:ext uri="{FF2B5EF4-FFF2-40B4-BE49-F238E27FC236}">
                    <a16:creationId xmlns:a16="http://schemas.microsoft.com/office/drawing/2014/main" id="{E83229DC-11DA-7E10-5B01-725DA0F1C1E6}"/>
                  </a:ext>
                </a:extLst>
              </p:cNvPr>
              <p:cNvSpPr>
                <a:spLocks/>
              </p:cNvSpPr>
              <p:nvPr/>
            </p:nvSpPr>
            <p:spPr bwMode="auto">
              <a:xfrm>
                <a:off x="4762903" y="2800091"/>
                <a:ext cx="18253" cy="17441"/>
              </a:xfrm>
              <a:custGeom>
                <a:avLst/>
                <a:gdLst>
                  <a:gd name="T0" fmla="*/ 17 w 19"/>
                  <a:gd name="T1" fmla="*/ 0 h 20"/>
                  <a:gd name="T2" fmla="*/ 11 w 19"/>
                  <a:gd name="T3" fmla="*/ 5 h 20"/>
                  <a:gd name="T4" fmla="*/ 4 w 19"/>
                  <a:gd name="T5" fmla="*/ 13 h 20"/>
                  <a:gd name="T6" fmla="*/ 0 w 19"/>
                  <a:gd name="T7" fmla="*/ 20 h 20"/>
                  <a:gd name="T8" fmla="*/ 6 w 19"/>
                  <a:gd name="T9" fmla="*/ 13 h 20"/>
                  <a:gd name="T10" fmla="*/ 19 w 19"/>
                  <a:gd name="T11" fmla="*/ 0 h 20"/>
                  <a:gd name="T12" fmla="*/ 17 w 1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9" h="20">
                    <a:moveTo>
                      <a:pt x="17" y="0"/>
                    </a:moveTo>
                    <a:lnTo>
                      <a:pt x="11" y="5"/>
                    </a:lnTo>
                    <a:lnTo>
                      <a:pt x="4" y="13"/>
                    </a:lnTo>
                    <a:lnTo>
                      <a:pt x="0" y="20"/>
                    </a:lnTo>
                    <a:lnTo>
                      <a:pt x="6" y="13"/>
                    </a:lnTo>
                    <a:lnTo>
                      <a:pt x="19" y="0"/>
                    </a:lnTo>
                    <a:lnTo>
                      <a:pt x="1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4" name="Freeform 57">
                <a:extLst>
                  <a:ext uri="{FF2B5EF4-FFF2-40B4-BE49-F238E27FC236}">
                    <a16:creationId xmlns:a16="http://schemas.microsoft.com/office/drawing/2014/main" id="{F8EFF5C6-2B9F-616C-FDBD-A997E802A95C}"/>
                  </a:ext>
                </a:extLst>
              </p:cNvPr>
              <p:cNvSpPr>
                <a:spLocks/>
              </p:cNvSpPr>
              <p:nvPr/>
            </p:nvSpPr>
            <p:spPr bwMode="auto">
              <a:xfrm>
                <a:off x="4804212" y="2773930"/>
                <a:ext cx="27860" cy="7848"/>
              </a:xfrm>
              <a:custGeom>
                <a:avLst/>
                <a:gdLst>
                  <a:gd name="T0" fmla="*/ 29 w 29"/>
                  <a:gd name="T1" fmla="*/ 0 h 9"/>
                  <a:gd name="T2" fmla="*/ 27 w 29"/>
                  <a:gd name="T3" fmla="*/ 0 h 9"/>
                  <a:gd name="T4" fmla="*/ 19 w 29"/>
                  <a:gd name="T5" fmla="*/ 0 h 9"/>
                  <a:gd name="T6" fmla="*/ 6 w 29"/>
                  <a:gd name="T7" fmla="*/ 5 h 9"/>
                  <a:gd name="T8" fmla="*/ 0 w 29"/>
                  <a:gd name="T9" fmla="*/ 9 h 9"/>
                  <a:gd name="T10" fmla="*/ 15 w 29"/>
                  <a:gd name="T11" fmla="*/ 3 h 9"/>
                  <a:gd name="T12" fmla="*/ 29 w 2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9" h="9">
                    <a:moveTo>
                      <a:pt x="29" y="0"/>
                    </a:moveTo>
                    <a:lnTo>
                      <a:pt x="27" y="0"/>
                    </a:lnTo>
                    <a:lnTo>
                      <a:pt x="19" y="0"/>
                    </a:lnTo>
                    <a:lnTo>
                      <a:pt x="6" y="5"/>
                    </a:lnTo>
                    <a:lnTo>
                      <a:pt x="0" y="9"/>
                    </a:lnTo>
                    <a:lnTo>
                      <a:pt x="15" y="3"/>
                    </a:lnTo>
                    <a:lnTo>
                      <a:pt x="2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5" name="Freeform 58">
                <a:extLst>
                  <a:ext uri="{FF2B5EF4-FFF2-40B4-BE49-F238E27FC236}">
                    <a16:creationId xmlns:a16="http://schemas.microsoft.com/office/drawing/2014/main" id="{593623BE-56CA-69BF-FBF4-9D41CC5C8531}"/>
                  </a:ext>
                </a:extLst>
              </p:cNvPr>
              <p:cNvSpPr>
                <a:spLocks/>
              </p:cNvSpPr>
              <p:nvPr/>
            </p:nvSpPr>
            <p:spPr bwMode="auto">
              <a:xfrm>
                <a:off x="4804212" y="2773930"/>
                <a:ext cx="27860" cy="7848"/>
              </a:xfrm>
              <a:custGeom>
                <a:avLst/>
                <a:gdLst>
                  <a:gd name="T0" fmla="*/ 29 w 29"/>
                  <a:gd name="T1" fmla="*/ 0 h 9"/>
                  <a:gd name="T2" fmla="*/ 27 w 29"/>
                  <a:gd name="T3" fmla="*/ 0 h 9"/>
                  <a:gd name="T4" fmla="*/ 19 w 29"/>
                  <a:gd name="T5" fmla="*/ 0 h 9"/>
                  <a:gd name="T6" fmla="*/ 6 w 29"/>
                  <a:gd name="T7" fmla="*/ 5 h 9"/>
                  <a:gd name="T8" fmla="*/ 0 w 29"/>
                  <a:gd name="T9" fmla="*/ 9 h 9"/>
                  <a:gd name="T10" fmla="*/ 15 w 29"/>
                  <a:gd name="T11" fmla="*/ 3 h 9"/>
                  <a:gd name="T12" fmla="*/ 29 w 2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9" h="9">
                    <a:moveTo>
                      <a:pt x="29" y="0"/>
                    </a:moveTo>
                    <a:lnTo>
                      <a:pt x="27" y="0"/>
                    </a:lnTo>
                    <a:lnTo>
                      <a:pt x="19" y="0"/>
                    </a:lnTo>
                    <a:lnTo>
                      <a:pt x="6" y="5"/>
                    </a:lnTo>
                    <a:lnTo>
                      <a:pt x="0" y="9"/>
                    </a:lnTo>
                    <a:lnTo>
                      <a:pt x="15" y="3"/>
                    </a:lnTo>
                    <a:lnTo>
                      <a:pt x="2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6" name="Freeform 59">
                <a:extLst>
                  <a:ext uri="{FF2B5EF4-FFF2-40B4-BE49-F238E27FC236}">
                    <a16:creationId xmlns:a16="http://schemas.microsoft.com/office/drawing/2014/main" id="{340EF890-6159-FE5F-D7FB-1C2A3A2B29D4}"/>
                  </a:ext>
                </a:extLst>
              </p:cNvPr>
              <p:cNvSpPr>
                <a:spLocks/>
              </p:cNvSpPr>
              <p:nvPr/>
            </p:nvSpPr>
            <p:spPr bwMode="auto">
              <a:xfrm>
                <a:off x="4848404" y="2746025"/>
                <a:ext cx="17292" cy="32266"/>
              </a:xfrm>
              <a:custGeom>
                <a:avLst/>
                <a:gdLst>
                  <a:gd name="T0" fmla="*/ 18 w 18"/>
                  <a:gd name="T1" fmla="*/ 0 h 37"/>
                  <a:gd name="T2" fmla="*/ 11 w 18"/>
                  <a:gd name="T3" fmla="*/ 7 h 37"/>
                  <a:gd name="T4" fmla="*/ 7 w 18"/>
                  <a:gd name="T5" fmla="*/ 13 h 37"/>
                  <a:gd name="T6" fmla="*/ 5 w 18"/>
                  <a:gd name="T7" fmla="*/ 20 h 37"/>
                  <a:gd name="T8" fmla="*/ 0 w 18"/>
                  <a:gd name="T9" fmla="*/ 37 h 37"/>
                  <a:gd name="T10" fmla="*/ 7 w 18"/>
                  <a:gd name="T11" fmla="*/ 15 h 37"/>
                  <a:gd name="T12" fmla="*/ 18 w 18"/>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8" h="37">
                    <a:moveTo>
                      <a:pt x="18" y="0"/>
                    </a:moveTo>
                    <a:lnTo>
                      <a:pt x="11" y="7"/>
                    </a:lnTo>
                    <a:lnTo>
                      <a:pt x="7" y="13"/>
                    </a:lnTo>
                    <a:lnTo>
                      <a:pt x="5" y="20"/>
                    </a:lnTo>
                    <a:lnTo>
                      <a:pt x="0" y="37"/>
                    </a:lnTo>
                    <a:lnTo>
                      <a:pt x="7" y="15"/>
                    </a:lnTo>
                    <a:lnTo>
                      <a:pt x="18"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7" name="Freeform 60">
                <a:extLst>
                  <a:ext uri="{FF2B5EF4-FFF2-40B4-BE49-F238E27FC236}">
                    <a16:creationId xmlns:a16="http://schemas.microsoft.com/office/drawing/2014/main" id="{AF725A3C-4190-B852-589E-B827E52BE7C3}"/>
                  </a:ext>
                </a:extLst>
              </p:cNvPr>
              <p:cNvSpPr>
                <a:spLocks/>
              </p:cNvSpPr>
              <p:nvPr/>
            </p:nvSpPr>
            <p:spPr bwMode="auto">
              <a:xfrm>
                <a:off x="4848404" y="2746025"/>
                <a:ext cx="17292" cy="32266"/>
              </a:xfrm>
              <a:custGeom>
                <a:avLst/>
                <a:gdLst>
                  <a:gd name="T0" fmla="*/ 18 w 18"/>
                  <a:gd name="T1" fmla="*/ 0 h 37"/>
                  <a:gd name="T2" fmla="*/ 11 w 18"/>
                  <a:gd name="T3" fmla="*/ 7 h 37"/>
                  <a:gd name="T4" fmla="*/ 7 w 18"/>
                  <a:gd name="T5" fmla="*/ 13 h 37"/>
                  <a:gd name="T6" fmla="*/ 5 w 18"/>
                  <a:gd name="T7" fmla="*/ 20 h 37"/>
                  <a:gd name="T8" fmla="*/ 0 w 18"/>
                  <a:gd name="T9" fmla="*/ 37 h 37"/>
                  <a:gd name="T10" fmla="*/ 7 w 18"/>
                  <a:gd name="T11" fmla="*/ 15 h 37"/>
                  <a:gd name="T12" fmla="*/ 18 w 18"/>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8" h="37">
                    <a:moveTo>
                      <a:pt x="18" y="0"/>
                    </a:moveTo>
                    <a:lnTo>
                      <a:pt x="11" y="7"/>
                    </a:lnTo>
                    <a:lnTo>
                      <a:pt x="7" y="13"/>
                    </a:lnTo>
                    <a:lnTo>
                      <a:pt x="5" y="20"/>
                    </a:lnTo>
                    <a:lnTo>
                      <a:pt x="0" y="37"/>
                    </a:lnTo>
                    <a:lnTo>
                      <a:pt x="7" y="15"/>
                    </a:lnTo>
                    <a:lnTo>
                      <a:pt x="18"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8" name="Freeform 61">
                <a:extLst>
                  <a:ext uri="{FF2B5EF4-FFF2-40B4-BE49-F238E27FC236}">
                    <a16:creationId xmlns:a16="http://schemas.microsoft.com/office/drawing/2014/main" id="{9A1D5999-A38D-93CF-DD3C-246E499C2E6F}"/>
                  </a:ext>
                </a:extLst>
              </p:cNvPr>
              <p:cNvSpPr>
                <a:spLocks/>
              </p:cNvSpPr>
              <p:nvPr/>
            </p:nvSpPr>
            <p:spPr bwMode="auto">
              <a:xfrm>
                <a:off x="4871461" y="2731200"/>
                <a:ext cx="5764" cy="4360"/>
              </a:xfrm>
              <a:custGeom>
                <a:avLst/>
                <a:gdLst>
                  <a:gd name="T0" fmla="*/ 0 w 6"/>
                  <a:gd name="T1" fmla="*/ 5 h 5"/>
                  <a:gd name="T2" fmla="*/ 6 w 6"/>
                  <a:gd name="T3" fmla="*/ 0 h 5"/>
                  <a:gd name="T4" fmla="*/ 4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6" y="0"/>
                    </a:lnTo>
                    <a:lnTo>
                      <a:pt x="4" y="0"/>
                    </a:lnTo>
                    <a:lnTo>
                      <a:pt x="0"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9" name="Freeform 62">
                <a:extLst>
                  <a:ext uri="{FF2B5EF4-FFF2-40B4-BE49-F238E27FC236}">
                    <a16:creationId xmlns:a16="http://schemas.microsoft.com/office/drawing/2014/main" id="{B4D03E62-FBA7-A0BE-DF2E-00FE0CA5241D}"/>
                  </a:ext>
                </a:extLst>
              </p:cNvPr>
              <p:cNvSpPr>
                <a:spLocks/>
              </p:cNvSpPr>
              <p:nvPr/>
            </p:nvSpPr>
            <p:spPr bwMode="auto">
              <a:xfrm>
                <a:off x="4871461" y="2731200"/>
                <a:ext cx="5764" cy="4360"/>
              </a:xfrm>
              <a:custGeom>
                <a:avLst/>
                <a:gdLst>
                  <a:gd name="T0" fmla="*/ 0 w 6"/>
                  <a:gd name="T1" fmla="*/ 5 h 5"/>
                  <a:gd name="T2" fmla="*/ 6 w 6"/>
                  <a:gd name="T3" fmla="*/ 0 h 5"/>
                  <a:gd name="T4" fmla="*/ 4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6" y="0"/>
                    </a:lnTo>
                    <a:lnTo>
                      <a:pt x="4" y="0"/>
                    </a:lnTo>
                    <a:lnTo>
                      <a:pt x="0"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0" name="Freeform 63">
                <a:extLst>
                  <a:ext uri="{FF2B5EF4-FFF2-40B4-BE49-F238E27FC236}">
                    <a16:creationId xmlns:a16="http://schemas.microsoft.com/office/drawing/2014/main" id="{C39E369A-0721-A6B0-AD69-5AC07C830D96}"/>
                  </a:ext>
                </a:extLst>
              </p:cNvPr>
              <p:cNvSpPr>
                <a:spLocks/>
              </p:cNvSpPr>
              <p:nvPr/>
            </p:nvSpPr>
            <p:spPr bwMode="auto">
              <a:xfrm>
                <a:off x="4882028" y="2712887"/>
                <a:ext cx="12489" cy="11337"/>
              </a:xfrm>
              <a:custGeom>
                <a:avLst/>
                <a:gdLst>
                  <a:gd name="T0" fmla="*/ 13 w 13"/>
                  <a:gd name="T1" fmla="*/ 0 h 13"/>
                  <a:gd name="T2" fmla="*/ 13 w 13"/>
                  <a:gd name="T3" fmla="*/ 2 h 13"/>
                  <a:gd name="T4" fmla="*/ 6 w 13"/>
                  <a:gd name="T5" fmla="*/ 8 h 13"/>
                  <a:gd name="T6" fmla="*/ 0 w 13"/>
                  <a:gd name="T7" fmla="*/ 13 h 13"/>
                  <a:gd name="T8" fmla="*/ 13 w 13"/>
                  <a:gd name="T9" fmla="*/ 2 h 13"/>
                  <a:gd name="T10" fmla="*/ 13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13" y="0"/>
                    </a:moveTo>
                    <a:lnTo>
                      <a:pt x="13" y="2"/>
                    </a:lnTo>
                    <a:lnTo>
                      <a:pt x="6" y="8"/>
                    </a:lnTo>
                    <a:lnTo>
                      <a:pt x="0" y="13"/>
                    </a:lnTo>
                    <a:lnTo>
                      <a:pt x="13" y="2"/>
                    </a:lnTo>
                    <a:lnTo>
                      <a:pt x="13"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1" name="Freeform 64">
                <a:extLst>
                  <a:ext uri="{FF2B5EF4-FFF2-40B4-BE49-F238E27FC236}">
                    <a16:creationId xmlns:a16="http://schemas.microsoft.com/office/drawing/2014/main" id="{408E57EB-F834-76B5-97FA-A02D1B11A1CC}"/>
                  </a:ext>
                </a:extLst>
              </p:cNvPr>
              <p:cNvSpPr>
                <a:spLocks/>
              </p:cNvSpPr>
              <p:nvPr/>
            </p:nvSpPr>
            <p:spPr bwMode="auto">
              <a:xfrm>
                <a:off x="4882028" y="2712887"/>
                <a:ext cx="12489" cy="11337"/>
              </a:xfrm>
              <a:custGeom>
                <a:avLst/>
                <a:gdLst>
                  <a:gd name="T0" fmla="*/ 13 w 13"/>
                  <a:gd name="T1" fmla="*/ 0 h 13"/>
                  <a:gd name="T2" fmla="*/ 13 w 13"/>
                  <a:gd name="T3" fmla="*/ 2 h 13"/>
                  <a:gd name="T4" fmla="*/ 6 w 13"/>
                  <a:gd name="T5" fmla="*/ 8 h 13"/>
                  <a:gd name="T6" fmla="*/ 0 w 13"/>
                  <a:gd name="T7" fmla="*/ 13 h 13"/>
                  <a:gd name="T8" fmla="*/ 13 w 13"/>
                  <a:gd name="T9" fmla="*/ 2 h 13"/>
                  <a:gd name="T10" fmla="*/ 13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13" y="0"/>
                    </a:moveTo>
                    <a:lnTo>
                      <a:pt x="13" y="2"/>
                    </a:lnTo>
                    <a:lnTo>
                      <a:pt x="6" y="8"/>
                    </a:lnTo>
                    <a:lnTo>
                      <a:pt x="0" y="13"/>
                    </a:lnTo>
                    <a:lnTo>
                      <a:pt x="13" y="2"/>
                    </a:lnTo>
                    <a:lnTo>
                      <a:pt x="13"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2" name="Freeform 65">
                <a:extLst>
                  <a:ext uri="{FF2B5EF4-FFF2-40B4-BE49-F238E27FC236}">
                    <a16:creationId xmlns:a16="http://schemas.microsoft.com/office/drawing/2014/main" id="{6BE2794D-6A25-B81A-5E1F-51850198254F}"/>
                  </a:ext>
                </a:extLst>
              </p:cNvPr>
              <p:cNvSpPr>
                <a:spLocks/>
              </p:cNvSpPr>
              <p:nvPr/>
            </p:nvSpPr>
            <p:spPr bwMode="auto">
              <a:xfrm>
                <a:off x="4906046" y="2655333"/>
                <a:ext cx="10568" cy="53194"/>
              </a:xfrm>
              <a:custGeom>
                <a:avLst/>
                <a:gdLst>
                  <a:gd name="T0" fmla="*/ 0 w 11"/>
                  <a:gd name="T1" fmla="*/ 61 h 61"/>
                  <a:gd name="T2" fmla="*/ 2 w 11"/>
                  <a:gd name="T3" fmla="*/ 61 h 61"/>
                  <a:gd name="T4" fmla="*/ 9 w 11"/>
                  <a:gd name="T5" fmla="*/ 57 h 61"/>
                  <a:gd name="T6" fmla="*/ 11 w 11"/>
                  <a:gd name="T7" fmla="*/ 44 h 61"/>
                  <a:gd name="T8" fmla="*/ 9 w 11"/>
                  <a:gd name="T9" fmla="*/ 23 h 61"/>
                  <a:gd name="T10" fmla="*/ 7 w 11"/>
                  <a:gd name="T11" fmla="*/ 15 h 61"/>
                  <a:gd name="T12" fmla="*/ 2 w 11"/>
                  <a:gd name="T13" fmla="*/ 0 h 61"/>
                  <a:gd name="T14" fmla="*/ 2 w 11"/>
                  <a:gd name="T15" fmla="*/ 8 h 61"/>
                  <a:gd name="T16" fmla="*/ 5 w 11"/>
                  <a:gd name="T17" fmla="*/ 15 h 61"/>
                  <a:gd name="T18" fmla="*/ 7 w 11"/>
                  <a:gd name="T19" fmla="*/ 21 h 61"/>
                  <a:gd name="T20" fmla="*/ 9 w 11"/>
                  <a:gd name="T21" fmla="*/ 47 h 61"/>
                  <a:gd name="T22" fmla="*/ 5 w 11"/>
                  <a:gd name="T23" fmla="*/ 55 h 61"/>
                  <a:gd name="T24" fmla="*/ 0 w 11"/>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61">
                    <a:moveTo>
                      <a:pt x="0" y="61"/>
                    </a:moveTo>
                    <a:lnTo>
                      <a:pt x="2" y="61"/>
                    </a:lnTo>
                    <a:lnTo>
                      <a:pt x="9" y="57"/>
                    </a:lnTo>
                    <a:lnTo>
                      <a:pt x="11" y="44"/>
                    </a:lnTo>
                    <a:lnTo>
                      <a:pt x="9" y="23"/>
                    </a:lnTo>
                    <a:lnTo>
                      <a:pt x="7" y="15"/>
                    </a:lnTo>
                    <a:lnTo>
                      <a:pt x="2" y="0"/>
                    </a:lnTo>
                    <a:lnTo>
                      <a:pt x="2" y="8"/>
                    </a:lnTo>
                    <a:lnTo>
                      <a:pt x="5" y="15"/>
                    </a:lnTo>
                    <a:lnTo>
                      <a:pt x="7" y="21"/>
                    </a:lnTo>
                    <a:lnTo>
                      <a:pt x="9" y="47"/>
                    </a:lnTo>
                    <a:lnTo>
                      <a:pt x="5" y="55"/>
                    </a:lnTo>
                    <a:lnTo>
                      <a:pt x="0" y="6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3" name="Freeform 66">
                <a:extLst>
                  <a:ext uri="{FF2B5EF4-FFF2-40B4-BE49-F238E27FC236}">
                    <a16:creationId xmlns:a16="http://schemas.microsoft.com/office/drawing/2014/main" id="{E7A69911-14DC-93CF-565A-B8AB8008512B}"/>
                  </a:ext>
                </a:extLst>
              </p:cNvPr>
              <p:cNvSpPr>
                <a:spLocks/>
              </p:cNvSpPr>
              <p:nvPr/>
            </p:nvSpPr>
            <p:spPr bwMode="auto">
              <a:xfrm>
                <a:off x="4906046" y="2655333"/>
                <a:ext cx="10568" cy="53194"/>
              </a:xfrm>
              <a:custGeom>
                <a:avLst/>
                <a:gdLst>
                  <a:gd name="T0" fmla="*/ 0 w 11"/>
                  <a:gd name="T1" fmla="*/ 61 h 61"/>
                  <a:gd name="T2" fmla="*/ 2 w 11"/>
                  <a:gd name="T3" fmla="*/ 61 h 61"/>
                  <a:gd name="T4" fmla="*/ 9 w 11"/>
                  <a:gd name="T5" fmla="*/ 57 h 61"/>
                  <a:gd name="T6" fmla="*/ 11 w 11"/>
                  <a:gd name="T7" fmla="*/ 44 h 61"/>
                  <a:gd name="T8" fmla="*/ 9 w 11"/>
                  <a:gd name="T9" fmla="*/ 23 h 61"/>
                  <a:gd name="T10" fmla="*/ 7 w 11"/>
                  <a:gd name="T11" fmla="*/ 15 h 61"/>
                  <a:gd name="T12" fmla="*/ 2 w 11"/>
                  <a:gd name="T13" fmla="*/ 0 h 61"/>
                  <a:gd name="T14" fmla="*/ 2 w 11"/>
                  <a:gd name="T15" fmla="*/ 8 h 61"/>
                  <a:gd name="T16" fmla="*/ 5 w 11"/>
                  <a:gd name="T17" fmla="*/ 15 h 61"/>
                  <a:gd name="T18" fmla="*/ 7 w 11"/>
                  <a:gd name="T19" fmla="*/ 21 h 61"/>
                  <a:gd name="T20" fmla="*/ 9 w 11"/>
                  <a:gd name="T21" fmla="*/ 47 h 61"/>
                  <a:gd name="T22" fmla="*/ 5 w 11"/>
                  <a:gd name="T23" fmla="*/ 55 h 61"/>
                  <a:gd name="T24" fmla="*/ 0 w 11"/>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61">
                    <a:moveTo>
                      <a:pt x="0" y="61"/>
                    </a:moveTo>
                    <a:lnTo>
                      <a:pt x="2" y="61"/>
                    </a:lnTo>
                    <a:lnTo>
                      <a:pt x="9" y="57"/>
                    </a:lnTo>
                    <a:lnTo>
                      <a:pt x="11" y="44"/>
                    </a:lnTo>
                    <a:lnTo>
                      <a:pt x="9" y="23"/>
                    </a:lnTo>
                    <a:lnTo>
                      <a:pt x="7" y="15"/>
                    </a:lnTo>
                    <a:lnTo>
                      <a:pt x="2" y="0"/>
                    </a:lnTo>
                    <a:lnTo>
                      <a:pt x="2" y="8"/>
                    </a:lnTo>
                    <a:lnTo>
                      <a:pt x="5" y="15"/>
                    </a:lnTo>
                    <a:lnTo>
                      <a:pt x="7" y="21"/>
                    </a:lnTo>
                    <a:lnTo>
                      <a:pt x="9" y="47"/>
                    </a:lnTo>
                    <a:lnTo>
                      <a:pt x="5" y="55"/>
                    </a:lnTo>
                    <a:lnTo>
                      <a:pt x="0" y="6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4" name="Freeform 120">
                <a:extLst>
                  <a:ext uri="{FF2B5EF4-FFF2-40B4-BE49-F238E27FC236}">
                    <a16:creationId xmlns:a16="http://schemas.microsoft.com/office/drawing/2014/main" id="{9F53B700-9811-CBBF-6BCD-16D21E9861F4}"/>
                  </a:ext>
                </a:extLst>
              </p:cNvPr>
              <p:cNvSpPr>
                <a:spLocks/>
              </p:cNvSpPr>
              <p:nvPr/>
            </p:nvSpPr>
            <p:spPr bwMode="auto">
              <a:xfrm>
                <a:off x="4196096" y="2591674"/>
                <a:ext cx="693618" cy="285157"/>
              </a:xfrm>
              <a:custGeom>
                <a:avLst/>
                <a:gdLst>
                  <a:gd name="T0" fmla="*/ 216 w 722"/>
                  <a:gd name="T1" fmla="*/ 85 h 327"/>
                  <a:gd name="T2" fmla="*/ 197 w 722"/>
                  <a:gd name="T3" fmla="*/ 113 h 327"/>
                  <a:gd name="T4" fmla="*/ 173 w 722"/>
                  <a:gd name="T5" fmla="*/ 145 h 327"/>
                  <a:gd name="T6" fmla="*/ 145 w 722"/>
                  <a:gd name="T7" fmla="*/ 156 h 327"/>
                  <a:gd name="T8" fmla="*/ 120 w 722"/>
                  <a:gd name="T9" fmla="*/ 162 h 327"/>
                  <a:gd name="T10" fmla="*/ 105 w 722"/>
                  <a:gd name="T11" fmla="*/ 184 h 327"/>
                  <a:gd name="T12" fmla="*/ 62 w 722"/>
                  <a:gd name="T13" fmla="*/ 218 h 327"/>
                  <a:gd name="T14" fmla="*/ 22 w 722"/>
                  <a:gd name="T15" fmla="*/ 237 h 327"/>
                  <a:gd name="T16" fmla="*/ 0 w 722"/>
                  <a:gd name="T17" fmla="*/ 263 h 327"/>
                  <a:gd name="T18" fmla="*/ 133 w 722"/>
                  <a:gd name="T19" fmla="*/ 263 h 327"/>
                  <a:gd name="T20" fmla="*/ 173 w 722"/>
                  <a:gd name="T21" fmla="*/ 243 h 327"/>
                  <a:gd name="T22" fmla="*/ 291 w 722"/>
                  <a:gd name="T23" fmla="*/ 235 h 327"/>
                  <a:gd name="T24" fmla="*/ 308 w 722"/>
                  <a:gd name="T25" fmla="*/ 261 h 327"/>
                  <a:gd name="T26" fmla="*/ 522 w 722"/>
                  <a:gd name="T27" fmla="*/ 327 h 327"/>
                  <a:gd name="T28" fmla="*/ 568 w 722"/>
                  <a:gd name="T29" fmla="*/ 314 h 327"/>
                  <a:gd name="T30" fmla="*/ 569 w 722"/>
                  <a:gd name="T31" fmla="*/ 291 h 327"/>
                  <a:gd name="T32" fmla="*/ 581 w 722"/>
                  <a:gd name="T33" fmla="*/ 267 h 327"/>
                  <a:gd name="T34" fmla="*/ 605 w 722"/>
                  <a:gd name="T35" fmla="*/ 228 h 327"/>
                  <a:gd name="T36" fmla="*/ 611 w 722"/>
                  <a:gd name="T37" fmla="*/ 235 h 327"/>
                  <a:gd name="T38" fmla="*/ 632 w 722"/>
                  <a:gd name="T39" fmla="*/ 216 h 327"/>
                  <a:gd name="T40" fmla="*/ 662 w 722"/>
                  <a:gd name="T41" fmla="*/ 197 h 327"/>
                  <a:gd name="T42" fmla="*/ 677 w 722"/>
                  <a:gd name="T43" fmla="*/ 201 h 327"/>
                  <a:gd name="T44" fmla="*/ 688 w 722"/>
                  <a:gd name="T45" fmla="*/ 169 h 327"/>
                  <a:gd name="T46" fmla="*/ 679 w 722"/>
                  <a:gd name="T47" fmla="*/ 171 h 327"/>
                  <a:gd name="T48" fmla="*/ 669 w 722"/>
                  <a:gd name="T49" fmla="*/ 173 h 327"/>
                  <a:gd name="T50" fmla="*/ 635 w 722"/>
                  <a:gd name="T51" fmla="*/ 184 h 327"/>
                  <a:gd name="T52" fmla="*/ 632 w 722"/>
                  <a:gd name="T53" fmla="*/ 173 h 327"/>
                  <a:gd name="T54" fmla="*/ 663 w 722"/>
                  <a:gd name="T55" fmla="*/ 164 h 327"/>
                  <a:gd name="T56" fmla="*/ 665 w 722"/>
                  <a:gd name="T57" fmla="*/ 152 h 327"/>
                  <a:gd name="T58" fmla="*/ 616 w 722"/>
                  <a:gd name="T59" fmla="*/ 132 h 327"/>
                  <a:gd name="T60" fmla="*/ 643 w 722"/>
                  <a:gd name="T61" fmla="*/ 132 h 327"/>
                  <a:gd name="T62" fmla="*/ 650 w 722"/>
                  <a:gd name="T63" fmla="*/ 117 h 327"/>
                  <a:gd name="T64" fmla="*/ 667 w 722"/>
                  <a:gd name="T65" fmla="*/ 130 h 327"/>
                  <a:gd name="T66" fmla="*/ 694 w 722"/>
                  <a:gd name="T67" fmla="*/ 130 h 327"/>
                  <a:gd name="T68" fmla="*/ 716 w 722"/>
                  <a:gd name="T69" fmla="*/ 98 h 327"/>
                  <a:gd name="T70" fmla="*/ 714 w 722"/>
                  <a:gd name="T71" fmla="*/ 64 h 327"/>
                  <a:gd name="T72" fmla="*/ 695 w 722"/>
                  <a:gd name="T73" fmla="*/ 68 h 327"/>
                  <a:gd name="T74" fmla="*/ 688 w 722"/>
                  <a:gd name="T75" fmla="*/ 92 h 327"/>
                  <a:gd name="T76" fmla="*/ 690 w 722"/>
                  <a:gd name="T77" fmla="*/ 68 h 327"/>
                  <a:gd name="T78" fmla="*/ 669 w 722"/>
                  <a:gd name="T79" fmla="*/ 71 h 327"/>
                  <a:gd name="T80" fmla="*/ 635 w 722"/>
                  <a:gd name="T81" fmla="*/ 77 h 327"/>
                  <a:gd name="T82" fmla="*/ 622 w 722"/>
                  <a:gd name="T83" fmla="*/ 49 h 327"/>
                  <a:gd name="T84" fmla="*/ 626 w 722"/>
                  <a:gd name="T85" fmla="*/ 43 h 327"/>
                  <a:gd name="T86" fmla="*/ 639 w 722"/>
                  <a:gd name="T87" fmla="*/ 64 h 327"/>
                  <a:gd name="T88" fmla="*/ 662 w 722"/>
                  <a:gd name="T89" fmla="*/ 49 h 327"/>
                  <a:gd name="T90" fmla="*/ 679 w 722"/>
                  <a:gd name="T91" fmla="*/ 45 h 327"/>
                  <a:gd name="T92" fmla="*/ 673 w 722"/>
                  <a:gd name="T93" fmla="*/ 30 h 327"/>
                  <a:gd name="T94" fmla="*/ 684 w 722"/>
                  <a:gd name="T95" fmla="*/ 25 h 327"/>
                  <a:gd name="T96" fmla="*/ 690 w 722"/>
                  <a:gd name="T97" fmla="*/ 17 h 327"/>
                  <a:gd name="T98" fmla="*/ 675 w 722"/>
                  <a:gd name="T99"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2" h="327">
                    <a:moveTo>
                      <a:pt x="498" y="38"/>
                    </a:moveTo>
                    <a:lnTo>
                      <a:pt x="310" y="71"/>
                    </a:lnTo>
                    <a:lnTo>
                      <a:pt x="242" y="83"/>
                    </a:lnTo>
                    <a:lnTo>
                      <a:pt x="216" y="85"/>
                    </a:lnTo>
                    <a:lnTo>
                      <a:pt x="201" y="85"/>
                    </a:lnTo>
                    <a:lnTo>
                      <a:pt x="199" y="94"/>
                    </a:lnTo>
                    <a:lnTo>
                      <a:pt x="199" y="102"/>
                    </a:lnTo>
                    <a:lnTo>
                      <a:pt x="197" y="113"/>
                    </a:lnTo>
                    <a:lnTo>
                      <a:pt x="190" y="117"/>
                    </a:lnTo>
                    <a:lnTo>
                      <a:pt x="184" y="122"/>
                    </a:lnTo>
                    <a:lnTo>
                      <a:pt x="178" y="137"/>
                    </a:lnTo>
                    <a:lnTo>
                      <a:pt x="173" y="145"/>
                    </a:lnTo>
                    <a:lnTo>
                      <a:pt x="167" y="139"/>
                    </a:lnTo>
                    <a:lnTo>
                      <a:pt x="154" y="145"/>
                    </a:lnTo>
                    <a:lnTo>
                      <a:pt x="147" y="150"/>
                    </a:lnTo>
                    <a:lnTo>
                      <a:pt x="145" y="156"/>
                    </a:lnTo>
                    <a:lnTo>
                      <a:pt x="137" y="164"/>
                    </a:lnTo>
                    <a:lnTo>
                      <a:pt x="133" y="164"/>
                    </a:lnTo>
                    <a:lnTo>
                      <a:pt x="126" y="158"/>
                    </a:lnTo>
                    <a:lnTo>
                      <a:pt x="120" y="162"/>
                    </a:lnTo>
                    <a:lnTo>
                      <a:pt x="116" y="165"/>
                    </a:lnTo>
                    <a:lnTo>
                      <a:pt x="116" y="171"/>
                    </a:lnTo>
                    <a:lnTo>
                      <a:pt x="109" y="169"/>
                    </a:lnTo>
                    <a:lnTo>
                      <a:pt x="105" y="184"/>
                    </a:lnTo>
                    <a:lnTo>
                      <a:pt x="101" y="190"/>
                    </a:lnTo>
                    <a:lnTo>
                      <a:pt x="96" y="190"/>
                    </a:lnTo>
                    <a:lnTo>
                      <a:pt x="83" y="199"/>
                    </a:lnTo>
                    <a:lnTo>
                      <a:pt x="62" y="218"/>
                    </a:lnTo>
                    <a:lnTo>
                      <a:pt x="56" y="222"/>
                    </a:lnTo>
                    <a:lnTo>
                      <a:pt x="43" y="222"/>
                    </a:lnTo>
                    <a:lnTo>
                      <a:pt x="28" y="229"/>
                    </a:lnTo>
                    <a:lnTo>
                      <a:pt x="22" y="237"/>
                    </a:lnTo>
                    <a:lnTo>
                      <a:pt x="21" y="244"/>
                    </a:lnTo>
                    <a:lnTo>
                      <a:pt x="19" y="254"/>
                    </a:lnTo>
                    <a:lnTo>
                      <a:pt x="13" y="259"/>
                    </a:lnTo>
                    <a:lnTo>
                      <a:pt x="0" y="263"/>
                    </a:lnTo>
                    <a:lnTo>
                      <a:pt x="0" y="291"/>
                    </a:lnTo>
                    <a:lnTo>
                      <a:pt x="105" y="275"/>
                    </a:lnTo>
                    <a:lnTo>
                      <a:pt x="128" y="263"/>
                    </a:lnTo>
                    <a:lnTo>
                      <a:pt x="133" y="263"/>
                    </a:lnTo>
                    <a:lnTo>
                      <a:pt x="145" y="254"/>
                    </a:lnTo>
                    <a:lnTo>
                      <a:pt x="160" y="248"/>
                    </a:lnTo>
                    <a:lnTo>
                      <a:pt x="165" y="244"/>
                    </a:lnTo>
                    <a:lnTo>
                      <a:pt x="173" y="243"/>
                    </a:lnTo>
                    <a:lnTo>
                      <a:pt x="250" y="233"/>
                    </a:lnTo>
                    <a:lnTo>
                      <a:pt x="278" y="231"/>
                    </a:lnTo>
                    <a:lnTo>
                      <a:pt x="286" y="239"/>
                    </a:lnTo>
                    <a:lnTo>
                      <a:pt x="291" y="235"/>
                    </a:lnTo>
                    <a:lnTo>
                      <a:pt x="303" y="246"/>
                    </a:lnTo>
                    <a:lnTo>
                      <a:pt x="306" y="254"/>
                    </a:lnTo>
                    <a:lnTo>
                      <a:pt x="306" y="259"/>
                    </a:lnTo>
                    <a:lnTo>
                      <a:pt x="308" y="261"/>
                    </a:lnTo>
                    <a:lnTo>
                      <a:pt x="404" y="246"/>
                    </a:lnTo>
                    <a:lnTo>
                      <a:pt x="515" y="325"/>
                    </a:lnTo>
                    <a:lnTo>
                      <a:pt x="519" y="327"/>
                    </a:lnTo>
                    <a:lnTo>
                      <a:pt x="522" y="327"/>
                    </a:lnTo>
                    <a:lnTo>
                      <a:pt x="536" y="322"/>
                    </a:lnTo>
                    <a:lnTo>
                      <a:pt x="549" y="318"/>
                    </a:lnTo>
                    <a:lnTo>
                      <a:pt x="560" y="318"/>
                    </a:lnTo>
                    <a:lnTo>
                      <a:pt x="568" y="314"/>
                    </a:lnTo>
                    <a:lnTo>
                      <a:pt x="569" y="299"/>
                    </a:lnTo>
                    <a:lnTo>
                      <a:pt x="564" y="286"/>
                    </a:lnTo>
                    <a:lnTo>
                      <a:pt x="566" y="286"/>
                    </a:lnTo>
                    <a:lnTo>
                      <a:pt x="569" y="291"/>
                    </a:lnTo>
                    <a:lnTo>
                      <a:pt x="573" y="308"/>
                    </a:lnTo>
                    <a:lnTo>
                      <a:pt x="573" y="288"/>
                    </a:lnTo>
                    <a:lnTo>
                      <a:pt x="575" y="280"/>
                    </a:lnTo>
                    <a:lnTo>
                      <a:pt x="581" y="267"/>
                    </a:lnTo>
                    <a:lnTo>
                      <a:pt x="590" y="254"/>
                    </a:lnTo>
                    <a:lnTo>
                      <a:pt x="605" y="241"/>
                    </a:lnTo>
                    <a:lnTo>
                      <a:pt x="601" y="233"/>
                    </a:lnTo>
                    <a:lnTo>
                      <a:pt x="605" y="228"/>
                    </a:lnTo>
                    <a:lnTo>
                      <a:pt x="601" y="222"/>
                    </a:lnTo>
                    <a:lnTo>
                      <a:pt x="609" y="226"/>
                    </a:lnTo>
                    <a:lnTo>
                      <a:pt x="603" y="231"/>
                    </a:lnTo>
                    <a:lnTo>
                      <a:pt x="611" y="235"/>
                    </a:lnTo>
                    <a:lnTo>
                      <a:pt x="613" y="233"/>
                    </a:lnTo>
                    <a:lnTo>
                      <a:pt x="618" y="226"/>
                    </a:lnTo>
                    <a:lnTo>
                      <a:pt x="624" y="212"/>
                    </a:lnTo>
                    <a:lnTo>
                      <a:pt x="632" y="216"/>
                    </a:lnTo>
                    <a:lnTo>
                      <a:pt x="648" y="207"/>
                    </a:lnTo>
                    <a:lnTo>
                      <a:pt x="654" y="207"/>
                    </a:lnTo>
                    <a:lnTo>
                      <a:pt x="656" y="203"/>
                    </a:lnTo>
                    <a:lnTo>
                      <a:pt x="662" y="197"/>
                    </a:lnTo>
                    <a:lnTo>
                      <a:pt x="663" y="205"/>
                    </a:lnTo>
                    <a:lnTo>
                      <a:pt x="667" y="197"/>
                    </a:lnTo>
                    <a:lnTo>
                      <a:pt x="675" y="201"/>
                    </a:lnTo>
                    <a:lnTo>
                      <a:pt x="677" y="201"/>
                    </a:lnTo>
                    <a:lnTo>
                      <a:pt x="682" y="188"/>
                    </a:lnTo>
                    <a:lnTo>
                      <a:pt x="688" y="181"/>
                    </a:lnTo>
                    <a:lnTo>
                      <a:pt x="692" y="175"/>
                    </a:lnTo>
                    <a:lnTo>
                      <a:pt x="688" y="169"/>
                    </a:lnTo>
                    <a:lnTo>
                      <a:pt x="686" y="169"/>
                    </a:lnTo>
                    <a:lnTo>
                      <a:pt x="682" y="177"/>
                    </a:lnTo>
                    <a:lnTo>
                      <a:pt x="677" y="179"/>
                    </a:lnTo>
                    <a:lnTo>
                      <a:pt x="679" y="171"/>
                    </a:lnTo>
                    <a:lnTo>
                      <a:pt x="675" y="165"/>
                    </a:lnTo>
                    <a:lnTo>
                      <a:pt x="673" y="171"/>
                    </a:lnTo>
                    <a:lnTo>
                      <a:pt x="673" y="173"/>
                    </a:lnTo>
                    <a:lnTo>
                      <a:pt x="669" y="173"/>
                    </a:lnTo>
                    <a:lnTo>
                      <a:pt x="671" y="181"/>
                    </a:lnTo>
                    <a:lnTo>
                      <a:pt x="663" y="177"/>
                    </a:lnTo>
                    <a:lnTo>
                      <a:pt x="650" y="186"/>
                    </a:lnTo>
                    <a:lnTo>
                      <a:pt x="635" y="184"/>
                    </a:lnTo>
                    <a:lnTo>
                      <a:pt x="624" y="173"/>
                    </a:lnTo>
                    <a:lnTo>
                      <a:pt x="618" y="167"/>
                    </a:lnTo>
                    <a:lnTo>
                      <a:pt x="626" y="171"/>
                    </a:lnTo>
                    <a:lnTo>
                      <a:pt x="632" y="173"/>
                    </a:lnTo>
                    <a:lnTo>
                      <a:pt x="641" y="179"/>
                    </a:lnTo>
                    <a:lnTo>
                      <a:pt x="648" y="181"/>
                    </a:lnTo>
                    <a:lnTo>
                      <a:pt x="652" y="177"/>
                    </a:lnTo>
                    <a:lnTo>
                      <a:pt x="663" y="164"/>
                    </a:lnTo>
                    <a:lnTo>
                      <a:pt x="663" y="156"/>
                    </a:lnTo>
                    <a:lnTo>
                      <a:pt x="656" y="158"/>
                    </a:lnTo>
                    <a:lnTo>
                      <a:pt x="658" y="152"/>
                    </a:lnTo>
                    <a:lnTo>
                      <a:pt x="665" y="152"/>
                    </a:lnTo>
                    <a:lnTo>
                      <a:pt x="669" y="145"/>
                    </a:lnTo>
                    <a:lnTo>
                      <a:pt x="654" y="139"/>
                    </a:lnTo>
                    <a:lnTo>
                      <a:pt x="647" y="139"/>
                    </a:lnTo>
                    <a:lnTo>
                      <a:pt x="616" y="132"/>
                    </a:lnTo>
                    <a:lnTo>
                      <a:pt x="615" y="128"/>
                    </a:lnTo>
                    <a:lnTo>
                      <a:pt x="615" y="128"/>
                    </a:lnTo>
                    <a:lnTo>
                      <a:pt x="630" y="132"/>
                    </a:lnTo>
                    <a:lnTo>
                      <a:pt x="643" y="132"/>
                    </a:lnTo>
                    <a:lnTo>
                      <a:pt x="650" y="130"/>
                    </a:lnTo>
                    <a:lnTo>
                      <a:pt x="654" y="130"/>
                    </a:lnTo>
                    <a:lnTo>
                      <a:pt x="652" y="124"/>
                    </a:lnTo>
                    <a:lnTo>
                      <a:pt x="650" y="117"/>
                    </a:lnTo>
                    <a:lnTo>
                      <a:pt x="658" y="117"/>
                    </a:lnTo>
                    <a:lnTo>
                      <a:pt x="654" y="120"/>
                    </a:lnTo>
                    <a:lnTo>
                      <a:pt x="660" y="128"/>
                    </a:lnTo>
                    <a:lnTo>
                      <a:pt x="667" y="130"/>
                    </a:lnTo>
                    <a:lnTo>
                      <a:pt x="669" y="122"/>
                    </a:lnTo>
                    <a:lnTo>
                      <a:pt x="673" y="128"/>
                    </a:lnTo>
                    <a:lnTo>
                      <a:pt x="679" y="130"/>
                    </a:lnTo>
                    <a:lnTo>
                      <a:pt x="694" y="130"/>
                    </a:lnTo>
                    <a:lnTo>
                      <a:pt x="699" y="124"/>
                    </a:lnTo>
                    <a:lnTo>
                      <a:pt x="709" y="103"/>
                    </a:lnTo>
                    <a:lnTo>
                      <a:pt x="709" y="96"/>
                    </a:lnTo>
                    <a:lnTo>
                      <a:pt x="716" y="98"/>
                    </a:lnTo>
                    <a:lnTo>
                      <a:pt x="722" y="92"/>
                    </a:lnTo>
                    <a:lnTo>
                      <a:pt x="720" y="85"/>
                    </a:lnTo>
                    <a:lnTo>
                      <a:pt x="718" y="71"/>
                    </a:lnTo>
                    <a:lnTo>
                      <a:pt x="714" y="64"/>
                    </a:lnTo>
                    <a:lnTo>
                      <a:pt x="707" y="58"/>
                    </a:lnTo>
                    <a:lnTo>
                      <a:pt x="707" y="62"/>
                    </a:lnTo>
                    <a:lnTo>
                      <a:pt x="707" y="68"/>
                    </a:lnTo>
                    <a:lnTo>
                      <a:pt x="695" y="68"/>
                    </a:lnTo>
                    <a:lnTo>
                      <a:pt x="695" y="75"/>
                    </a:lnTo>
                    <a:lnTo>
                      <a:pt x="697" y="88"/>
                    </a:lnTo>
                    <a:lnTo>
                      <a:pt x="692" y="96"/>
                    </a:lnTo>
                    <a:lnTo>
                      <a:pt x="688" y="92"/>
                    </a:lnTo>
                    <a:lnTo>
                      <a:pt x="694" y="85"/>
                    </a:lnTo>
                    <a:lnTo>
                      <a:pt x="686" y="83"/>
                    </a:lnTo>
                    <a:lnTo>
                      <a:pt x="690" y="75"/>
                    </a:lnTo>
                    <a:lnTo>
                      <a:pt x="690" y="68"/>
                    </a:lnTo>
                    <a:lnTo>
                      <a:pt x="688" y="62"/>
                    </a:lnTo>
                    <a:lnTo>
                      <a:pt x="682" y="60"/>
                    </a:lnTo>
                    <a:lnTo>
                      <a:pt x="671" y="64"/>
                    </a:lnTo>
                    <a:lnTo>
                      <a:pt x="669" y="71"/>
                    </a:lnTo>
                    <a:lnTo>
                      <a:pt x="656" y="68"/>
                    </a:lnTo>
                    <a:lnTo>
                      <a:pt x="648" y="73"/>
                    </a:lnTo>
                    <a:lnTo>
                      <a:pt x="641" y="75"/>
                    </a:lnTo>
                    <a:lnTo>
                      <a:pt x="635" y="77"/>
                    </a:lnTo>
                    <a:lnTo>
                      <a:pt x="633" y="70"/>
                    </a:lnTo>
                    <a:lnTo>
                      <a:pt x="628" y="62"/>
                    </a:lnTo>
                    <a:lnTo>
                      <a:pt x="624" y="56"/>
                    </a:lnTo>
                    <a:lnTo>
                      <a:pt x="622" y="49"/>
                    </a:lnTo>
                    <a:lnTo>
                      <a:pt x="626" y="43"/>
                    </a:lnTo>
                    <a:lnTo>
                      <a:pt x="622" y="38"/>
                    </a:lnTo>
                    <a:lnTo>
                      <a:pt x="626" y="41"/>
                    </a:lnTo>
                    <a:lnTo>
                      <a:pt x="626" y="43"/>
                    </a:lnTo>
                    <a:lnTo>
                      <a:pt x="626" y="45"/>
                    </a:lnTo>
                    <a:lnTo>
                      <a:pt x="626" y="51"/>
                    </a:lnTo>
                    <a:lnTo>
                      <a:pt x="632" y="64"/>
                    </a:lnTo>
                    <a:lnTo>
                      <a:pt x="639" y="64"/>
                    </a:lnTo>
                    <a:lnTo>
                      <a:pt x="647" y="68"/>
                    </a:lnTo>
                    <a:lnTo>
                      <a:pt x="662" y="55"/>
                    </a:lnTo>
                    <a:lnTo>
                      <a:pt x="654" y="49"/>
                    </a:lnTo>
                    <a:lnTo>
                      <a:pt x="662" y="49"/>
                    </a:lnTo>
                    <a:lnTo>
                      <a:pt x="671" y="51"/>
                    </a:lnTo>
                    <a:lnTo>
                      <a:pt x="665" y="45"/>
                    </a:lnTo>
                    <a:lnTo>
                      <a:pt x="673" y="47"/>
                    </a:lnTo>
                    <a:lnTo>
                      <a:pt x="679" y="45"/>
                    </a:lnTo>
                    <a:lnTo>
                      <a:pt x="679" y="40"/>
                    </a:lnTo>
                    <a:lnTo>
                      <a:pt x="673" y="34"/>
                    </a:lnTo>
                    <a:lnTo>
                      <a:pt x="665" y="30"/>
                    </a:lnTo>
                    <a:lnTo>
                      <a:pt x="673" y="30"/>
                    </a:lnTo>
                    <a:lnTo>
                      <a:pt x="686" y="38"/>
                    </a:lnTo>
                    <a:lnTo>
                      <a:pt x="695" y="38"/>
                    </a:lnTo>
                    <a:lnTo>
                      <a:pt x="688" y="32"/>
                    </a:lnTo>
                    <a:lnTo>
                      <a:pt x="684" y="25"/>
                    </a:lnTo>
                    <a:lnTo>
                      <a:pt x="697" y="36"/>
                    </a:lnTo>
                    <a:lnTo>
                      <a:pt x="703" y="45"/>
                    </a:lnTo>
                    <a:lnTo>
                      <a:pt x="703" y="38"/>
                    </a:lnTo>
                    <a:lnTo>
                      <a:pt x="690" y="17"/>
                    </a:lnTo>
                    <a:lnTo>
                      <a:pt x="690" y="15"/>
                    </a:lnTo>
                    <a:lnTo>
                      <a:pt x="682" y="13"/>
                    </a:lnTo>
                    <a:lnTo>
                      <a:pt x="677" y="6"/>
                    </a:lnTo>
                    <a:lnTo>
                      <a:pt x="675" y="0"/>
                    </a:lnTo>
                    <a:lnTo>
                      <a:pt x="592" y="19"/>
                    </a:lnTo>
                    <a:lnTo>
                      <a:pt x="498" y="3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5" name="Freeform 134">
                <a:extLst>
                  <a:ext uri="{FF2B5EF4-FFF2-40B4-BE49-F238E27FC236}">
                    <a16:creationId xmlns:a16="http://schemas.microsoft.com/office/drawing/2014/main" id="{F4E0C694-DF1B-AC63-05D2-FA3B475F45CA}"/>
                  </a:ext>
                </a:extLst>
              </p:cNvPr>
              <p:cNvSpPr>
                <a:spLocks/>
              </p:cNvSpPr>
              <p:nvPr/>
            </p:nvSpPr>
            <p:spPr bwMode="auto">
              <a:xfrm>
                <a:off x="4846483" y="2589930"/>
                <a:ext cx="8646" cy="6976"/>
              </a:xfrm>
              <a:custGeom>
                <a:avLst/>
                <a:gdLst>
                  <a:gd name="T0" fmla="*/ 7 w 9"/>
                  <a:gd name="T1" fmla="*/ 8 h 8"/>
                  <a:gd name="T2" fmla="*/ 9 w 9"/>
                  <a:gd name="T3" fmla="*/ 0 h 8"/>
                  <a:gd name="T4" fmla="*/ 3 w 9"/>
                  <a:gd name="T5" fmla="*/ 0 h 8"/>
                  <a:gd name="T6" fmla="*/ 0 w 9"/>
                  <a:gd name="T7" fmla="*/ 2 h 8"/>
                  <a:gd name="T8" fmla="*/ 7 w 9"/>
                  <a:gd name="T9" fmla="*/ 8 h 8"/>
                </a:gdLst>
                <a:ahLst/>
                <a:cxnLst>
                  <a:cxn ang="0">
                    <a:pos x="T0" y="T1"/>
                  </a:cxn>
                  <a:cxn ang="0">
                    <a:pos x="T2" y="T3"/>
                  </a:cxn>
                  <a:cxn ang="0">
                    <a:pos x="T4" y="T5"/>
                  </a:cxn>
                  <a:cxn ang="0">
                    <a:pos x="T6" y="T7"/>
                  </a:cxn>
                  <a:cxn ang="0">
                    <a:pos x="T8" y="T9"/>
                  </a:cxn>
                </a:cxnLst>
                <a:rect l="0" t="0" r="r" b="b"/>
                <a:pathLst>
                  <a:path w="9" h="8">
                    <a:moveTo>
                      <a:pt x="7" y="8"/>
                    </a:moveTo>
                    <a:lnTo>
                      <a:pt x="9" y="0"/>
                    </a:lnTo>
                    <a:lnTo>
                      <a:pt x="3" y="0"/>
                    </a:lnTo>
                    <a:lnTo>
                      <a:pt x="0" y="2"/>
                    </a:lnTo>
                    <a:lnTo>
                      <a:pt x="7"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6" name="Freeform 135">
                <a:extLst>
                  <a:ext uri="{FF2B5EF4-FFF2-40B4-BE49-F238E27FC236}">
                    <a16:creationId xmlns:a16="http://schemas.microsoft.com/office/drawing/2014/main" id="{8C623031-E4F8-7818-6503-C78FC57A0DC2}"/>
                  </a:ext>
                </a:extLst>
              </p:cNvPr>
              <p:cNvSpPr>
                <a:spLocks/>
              </p:cNvSpPr>
              <p:nvPr/>
            </p:nvSpPr>
            <p:spPr bwMode="auto">
              <a:xfrm>
                <a:off x="4846483" y="2589930"/>
                <a:ext cx="8646" cy="6976"/>
              </a:xfrm>
              <a:custGeom>
                <a:avLst/>
                <a:gdLst>
                  <a:gd name="T0" fmla="*/ 7 w 9"/>
                  <a:gd name="T1" fmla="*/ 8 h 8"/>
                  <a:gd name="T2" fmla="*/ 9 w 9"/>
                  <a:gd name="T3" fmla="*/ 0 h 8"/>
                  <a:gd name="T4" fmla="*/ 3 w 9"/>
                  <a:gd name="T5" fmla="*/ 0 h 8"/>
                  <a:gd name="T6" fmla="*/ 0 w 9"/>
                  <a:gd name="T7" fmla="*/ 2 h 8"/>
                  <a:gd name="T8" fmla="*/ 7 w 9"/>
                  <a:gd name="T9" fmla="*/ 8 h 8"/>
                </a:gdLst>
                <a:ahLst/>
                <a:cxnLst>
                  <a:cxn ang="0">
                    <a:pos x="T0" y="T1"/>
                  </a:cxn>
                  <a:cxn ang="0">
                    <a:pos x="T2" y="T3"/>
                  </a:cxn>
                  <a:cxn ang="0">
                    <a:pos x="T4" y="T5"/>
                  </a:cxn>
                  <a:cxn ang="0">
                    <a:pos x="T6" y="T7"/>
                  </a:cxn>
                  <a:cxn ang="0">
                    <a:pos x="T8" y="T9"/>
                  </a:cxn>
                </a:cxnLst>
                <a:rect l="0" t="0" r="r" b="b"/>
                <a:pathLst>
                  <a:path w="9" h="8">
                    <a:moveTo>
                      <a:pt x="7" y="8"/>
                    </a:moveTo>
                    <a:lnTo>
                      <a:pt x="9" y="0"/>
                    </a:lnTo>
                    <a:lnTo>
                      <a:pt x="3" y="0"/>
                    </a:lnTo>
                    <a:lnTo>
                      <a:pt x="0" y="2"/>
                    </a:lnTo>
                    <a:lnTo>
                      <a:pt x="7"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7" name="Freeform 136">
                <a:extLst>
                  <a:ext uri="{FF2B5EF4-FFF2-40B4-BE49-F238E27FC236}">
                    <a16:creationId xmlns:a16="http://schemas.microsoft.com/office/drawing/2014/main" id="{C6D80400-A6DA-666F-E17D-65E2DC90F775}"/>
                  </a:ext>
                </a:extLst>
              </p:cNvPr>
              <p:cNvSpPr>
                <a:spLocks/>
              </p:cNvSpPr>
              <p:nvPr/>
            </p:nvSpPr>
            <p:spPr bwMode="auto">
              <a:xfrm>
                <a:off x="4848404" y="2578593"/>
                <a:ext cx="8646" cy="11337"/>
              </a:xfrm>
              <a:custGeom>
                <a:avLst/>
                <a:gdLst>
                  <a:gd name="T0" fmla="*/ 0 w 9"/>
                  <a:gd name="T1" fmla="*/ 0 h 13"/>
                  <a:gd name="T2" fmla="*/ 0 w 9"/>
                  <a:gd name="T3" fmla="*/ 8 h 13"/>
                  <a:gd name="T4" fmla="*/ 1 w 9"/>
                  <a:gd name="T5" fmla="*/ 13 h 13"/>
                  <a:gd name="T6" fmla="*/ 9 w 9"/>
                  <a:gd name="T7" fmla="*/ 13 h 13"/>
                  <a:gd name="T8" fmla="*/ 5 w 9"/>
                  <a:gd name="T9" fmla="*/ 6 h 13"/>
                  <a:gd name="T10" fmla="*/ 0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0" y="0"/>
                    </a:moveTo>
                    <a:lnTo>
                      <a:pt x="0" y="8"/>
                    </a:lnTo>
                    <a:lnTo>
                      <a:pt x="1" y="13"/>
                    </a:lnTo>
                    <a:lnTo>
                      <a:pt x="9" y="13"/>
                    </a:lnTo>
                    <a:lnTo>
                      <a:pt x="5" y="6"/>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8" name="Freeform 137">
                <a:extLst>
                  <a:ext uri="{FF2B5EF4-FFF2-40B4-BE49-F238E27FC236}">
                    <a16:creationId xmlns:a16="http://schemas.microsoft.com/office/drawing/2014/main" id="{B7659D4F-5C09-70E6-8672-8E3F150437E9}"/>
                  </a:ext>
                </a:extLst>
              </p:cNvPr>
              <p:cNvSpPr>
                <a:spLocks/>
              </p:cNvSpPr>
              <p:nvPr/>
            </p:nvSpPr>
            <p:spPr bwMode="auto">
              <a:xfrm>
                <a:off x="4848404" y="2578593"/>
                <a:ext cx="8646" cy="11337"/>
              </a:xfrm>
              <a:custGeom>
                <a:avLst/>
                <a:gdLst>
                  <a:gd name="T0" fmla="*/ 0 w 9"/>
                  <a:gd name="T1" fmla="*/ 0 h 13"/>
                  <a:gd name="T2" fmla="*/ 0 w 9"/>
                  <a:gd name="T3" fmla="*/ 8 h 13"/>
                  <a:gd name="T4" fmla="*/ 1 w 9"/>
                  <a:gd name="T5" fmla="*/ 13 h 13"/>
                  <a:gd name="T6" fmla="*/ 9 w 9"/>
                  <a:gd name="T7" fmla="*/ 13 h 13"/>
                  <a:gd name="T8" fmla="*/ 5 w 9"/>
                  <a:gd name="T9" fmla="*/ 6 h 13"/>
                  <a:gd name="T10" fmla="*/ 0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0" y="0"/>
                    </a:moveTo>
                    <a:lnTo>
                      <a:pt x="0" y="8"/>
                    </a:lnTo>
                    <a:lnTo>
                      <a:pt x="1" y="13"/>
                    </a:lnTo>
                    <a:lnTo>
                      <a:pt x="9" y="13"/>
                    </a:lnTo>
                    <a:lnTo>
                      <a:pt x="5" y="6"/>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9" name="Freeform 138">
                <a:extLst>
                  <a:ext uri="{FF2B5EF4-FFF2-40B4-BE49-F238E27FC236}">
                    <a16:creationId xmlns:a16="http://schemas.microsoft.com/office/drawing/2014/main" id="{36412214-D1A7-2DEE-C149-DC3D856F994B}"/>
                  </a:ext>
                </a:extLst>
              </p:cNvPr>
              <p:cNvSpPr>
                <a:spLocks/>
              </p:cNvSpPr>
              <p:nvPr/>
            </p:nvSpPr>
            <p:spPr bwMode="auto">
              <a:xfrm>
                <a:off x="4857050" y="2588186"/>
                <a:ext cx="43231" cy="64531"/>
              </a:xfrm>
              <a:custGeom>
                <a:avLst/>
                <a:gdLst>
                  <a:gd name="T0" fmla="*/ 13 w 45"/>
                  <a:gd name="T1" fmla="*/ 29 h 74"/>
                  <a:gd name="T2" fmla="*/ 17 w 45"/>
                  <a:gd name="T3" fmla="*/ 34 h 74"/>
                  <a:gd name="T4" fmla="*/ 22 w 45"/>
                  <a:gd name="T5" fmla="*/ 47 h 74"/>
                  <a:gd name="T6" fmla="*/ 30 w 45"/>
                  <a:gd name="T7" fmla="*/ 53 h 74"/>
                  <a:gd name="T8" fmla="*/ 28 w 45"/>
                  <a:gd name="T9" fmla="*/ 57 h 74"/>
                  <a:gd name="T10" fmla="*/ 34 w 45"/>
                  <a:gd name="T11" fmla="*/ 59 h 74"/>
                  <a:gd name="T12" fmla="*/ 41 w 45"/>
                  <a:gd name="T13" fmla="*/ 66 h 74"/>
                  <a:gd name="T14" fmla="*/ 45 w 45"/>
                  <a:gd name="T15" fmla="*/ 74 h 74"/>
                  <a:gd name="T16" fmla="*/ 45 w 45"/>
                  <a:gd name="T17" fmla="*/ 72 h 74"/>
                  <a:gd name="T18" fmla="*/ 41 w 45"/>
                  <a:gd name="T19" fmla="*/ 64 h 74"/>
                  <a:gd name="T20" fmla="*/ 24 w 45"/>
                  <a:gd name="T21" fmla="*/ 44 h 74"/>
                  <a:gd name="T22" fmla="*/ 15 w 45"/>
                  <a:gd name="T23" fmla="*/ 30 h 74"/>
                  <a:gd name="T24" fmla="*/ 4 w 45"/>
                  <a:gd name="T25" fmla="*/ 2 h 74"/>
                  <a:gd name="T26" fmla="*/ 2 w 45"/>
                  <a:gd name="T27" fmla="*/ 0 h 74"/>
                  <a:gd name="T28" fmla="*/ 0 w 45"/>
                  <a:gd name="T29" fmla="*/ 2 h 74"/>
                  <a:gd name="T30" fmla="*/ 13 w 45"/>
                  <a:gd name="T31"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74">
                    <a:moveTo>
                      <a:pt x="13" y="29"/>
                    </a:moveTo>
                    <a:lnTo>
                      <a:pt x="17" y="34"/>
                    </a:lnTo>
                    <a:lnTo>
                      <a:pt x="22" y="47"/>
                    </a:lnTo>
                    <a:lnTo>
                      <a:pt x="30" y="53"/>
                    </a:lnTo>
                    <a:lnTo>
                      <a:pt x="28" y="57"/>
                    </a:lnTo>
                    <a:lnTo>
                      <a:pt x="34" y="59"/>
                    </a:lnTo>
                    <a:lnTo>
                      <a:pt x="41" y="66"/>
                    </a:lnTo>
                    <a:lnTo>
                      <a:pt x="45" y="74"/>
                    </a:lnTo>
                    <a:lnTo>
                      <a:pt x="45" y="72"/>
                    </a:lnTo>
                    <a:lnTo>
                      <a:pt x="41" y="64"/>
                    </a:lnTo>
                    <a:lnTo>
                      <a:pt x="24" y="44"/>
                    </a:lnTo>
                    <a:lnTo>
                      <a:pt x="15" y="30"/>
                    </a:lnTo>
                    <a:lnTo>
                      <a:pt x="4" y="2"/>
                    </a:lnTo>
                    <a:lnTo>
                      <a:pt x="2" y="0"/>
                    </a:lnTo>
                    <a:lnTo>
                      <a:pt x="0" y="2"/>
                    </a:lnTo>
                    <a:lnTo>
                      <a:pt x="13" y="29"/>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80" name="Freeform 139">
                <a:extLst>
                  <a:ext uri="{FF2B5EF4-FFF2-40B4-BE49-F238E27FC236}">
                    <a16:creationId xmlns:a16="http://schemas.microsoft.com/office/drawing/2014/main" id="{80CC3077-0BC6-C975-DCD2-627566521279}"/>
                  </a:ext>
                </a:extLst>
              </p:cNvPr>
              <p:cNvSpPr>
                <a:spLocks/>
              </p:cNvSpPr>
              <p:nvPr/>
            </p:nvSpPr>
            <p:spPr bwMode="auto">
              <a:xfrm>
                <a:off x="4857050" y="2588186"/>
                <a:ext cx="43231" cy="64531"/>
              </a:xfrm>
              <a:custGeom>
                <a:avLst/>
                <a:gdLst>
                  <a:gd name="T0" fmla="*/ 13 w 45"/>
                  <a:gd name="T1" fmla="*/ 29 h 74"/>
                  <a:gd name="T2" fmla="*/ 17 w 45"/>
                  <a:gd name="T3" fmla="*/ 34 h 74"/>
                  <a:gd name="T4" fmla="*/ 22 w 45"/>
                  <a:gd name="T5" fmla="*/ 47 h 74"/>
                  <a:gd name="T6" fmla="*/ 30 w 45"/>
                  <a:gd name="T7" fmla="*/ 53 h 74"/>
                  <a:gd name="T8" fmla="*/ 28 w 45"/>
                  <a:gd name="T9" fmla="*/ 57 h 74"/>
                  <a:gd name="T10" fmla="*/ 34 w 45"/>
                  <a:gd name="T11" fmla="*/ 59 h 74"/>
                  <a:gd name="T12" fmla="*/ 41 w 45"/>
                  <a:gd name="T13" fmla="*/ 66 h 74"/>
                  <a:gd name="T14" fmla="*/ 45 w 45"/>
                  <a:gd name="T15" fmla="*/ 74 h 74"/>
                  <a:gd name="T16" fmla="*/ 45 w 45"/>
                  <a:gd name="T17" fmla="*/ 72 h 74"/>
                  <a:gd name="T18" fmla="*/ 41 w 45"/>
                  <a:gd name="T19" fmla="*/ 64 h 74"/>
                  <a:gd name="T20" fmla="*/ 24 w 45"/>
                  <a:gd name="T21" fmla="*/ 44 h 74"/>
                  <a:gd name="T22" fmla="*/ 15 w 45"/>
                  <a:gd name="T23" fmla="*/ 30 h 74"/>
                  <a:gd name="T24" fmla="*/ 4 w 45"/>
                  <a:gd name="T25" fmla="*/ 2 h 74"/>
                  <a:gd name="T26" fmla="*/ 2 w 45"/>
                  <a:gd name="T27" fmla="*/ 0 h 74"/>
                  <a:gd name="T28" fmla="*/ 0 w 45"/>
                  <a:gd name="T29" fmla="*/ 2 h 74"/>
                  <a:gd name="T30" fmla="*/ 13 w 45"/>
                  <a:gd name="T31"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74">
                    <a:moveTo>
                      <a:pt x="13" y="29"/>
                    </a:moveTo>
                    <a:lnTo>
                      <a:pt x="17" y="34"/>
                    </a:lnTo>
                    <a:lnTo>
                      <a:pt x="22" y="47"/>
                    </a:lnTo>
                    <a:lnTo>
                      <a:pt x="30" y="53"/>
                    </a:lnTo>
                    <a:lnTo>
                      <a:pt x="28" y="57"/>
                    </a:lnTo>
                    <a:lnTo>
                      <a:pt x="34" y="59"/>
                    </a:lnTo>
                    <a:lnTo>
                      <a:pt x="41" y="66"/>
                    </a:lnTo>
                    <a:lnTo>
                      <a:pt x="45" y="74"/>
                    </a:lnTo>
                    <a:lnTo>
                      <a:pt x="45" y="72"/>
                    </a:lnTo>
                    <a:lnTo>
                      <a:pt x="41" y="64"/>
                    </a:lnTo>
                    <a:lnTo>
                      <a:pt x="24" y="44"/>
                    </a:lnTo>
                    <a:lnTo>
                      <a:pt x="15" y="30"/>
                    </a:lnTo>
                    <a:lnTo>
                      <a:pt x="4" y="2"/>
                    </a:lnTo>
                    <a:lnTo>
                      <a:pt x="2" y="0"/>
                    </a:lnTo>
                    <a:lnTo>
                      <a:pt x="0" y="2"/>
                    </a:lnTo>
                    <a:lnTo>
                      <a:pt x="13" y="29"/>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179" name="Freeform 38">
              <a:extLst>
                <a:ext uri="{FF2B5EF4-FFF2-40B4-BE49-F238E27FC236}">
                  <a16:creationId xmlns:a16="http://schemas.microsoft.com/office/drawing/2014/main" id="{FEB50121-F04C-2139-48C5-5D47439A3600}"/>
                </a:ext>
              </a:extLst>
            </p:cNvPr>
            <p:cNvSpPr>
              <a:spLocks/>
            </p:cNvSpPr>
            <p:nvPr/>
          </p:nvSpPr>
          <p:spPr bwMode="auto">
            <a:xfrm>
              <a:off x="5107797" y="3018612"/>
              <a:ext cx="34508" cy="8891"/>
            </a:xfrm>
            <a:custGeom>
              <a:avLst/>
              <a:gdLst>
                <a:gd name="T0" fmla="*/ 34 w 51"/>
                <a:gd name="T1" fmla="*/ 0 h 14"/>
                <a:gd name="T2" fmla="*/ 34 w 51"/>
                <a:gd name="T3" fmla="*/ 0 h 14"/>
                <a:gd name="T4" fmla="*/ 11 w 51"/>
                <a:gd name="T5" fmla="*/ 8 h 14"/>
                <a:gd name="T6" fmla="*/ 0 w 51"/>
                <a:gd name="T7" fmla="*/ 14 h 14"/>
                <a:gd name="T8" fmla="*/ 27 w 51"/>
                <a:gd name="T9" fmla="*/ 5 h 14"/>
                <a:gd name="T10" fmla="*/ 51 w 51"/>
                <a:gd name="T11" fmla="*/ 0 h 14"/>
                <a:gd name="T12" fmla="*/ 48 w 51"/>
                <a:gd name="T13" fmla="*/ 0 h 14"/>
                <a:gd name="T14" fmla="*/ 34 w 5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4">
                  <a:moveTo>
                    <a:pt x="34" y="0"/>
                  </a:moveTo>
                  <a:lnTo>
                    <a:pt x="34" y="0"/>
                  </a:lnTo>
                  <a:lnTo>
                    <a:pt x="11" y="8"/>
                  </a:lnTo>
                  <a:lnTo>
                    <a:pt x="0" y="14"/>
                  </a:lnTo>
                  <a:lnTo>
                    <a:pt x="27" y="5"/>
                  </a:lnTo>
                  <a:lnTo>
                    <a:pt x="51" y="0"/>
                  </a:lnTo>
                  <a:lnTo>
                    <a:pt x="48" y="0"/>
                  </a:lnTo>
                  <a:lnTo>
                    <a:pt x="34"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0" name="Freeform 39">
              <a:extLst>
                <a:ext uri="{FF2B5EF4-FFF2-40B4-BE49-F238E27FC236}">
                  <a16:creationId xmlns:a16="http://schemas.microsoft.com/office/drawing/2014/main" id="{4929CF86-45BE-C687-9E06-5F99DB879D23}"/>
                </a:ext>
              </a:extLst>
            </p:cNvPr>
            <p:cNvSpPr>
              <a:spLocks/>
            </p:cNvSpPr>
            <p:nvPr/>
          </p:nvSpPr>
          <p:spPr bwMode="auto">
            <a:xfrm>
              <a:off x="5162342" y="2984159"/>
              <a:ext cx="21151" cy="40010"/>
            </a:xfrm>
            <a:custGeom>
              <a:avLst/>
              <a:gdLst>
                <a:gd name="T0" fmla="*/ 13 w 32"/>
                <a:gd name="T1" fmla="*/ 21 h 59"/>
                <a:gd name="T2" fmla="*/ 13 w 32"/>
                <a:gd name="T3" fmla="*/ 21 h 59"/>
                <a:gd name="T4" fmla="*/ 9 w 32"/>
                <a:gd name="T5" fmla="*/ 32 h 59"/>
                <a:gd name="T6" fmla="*/ 0 w 32"/>
                <a:gd name="T7" fmla="*/ 59 h 59"/>
                <a:gd name="T8" fmla="*/ 13 w 32"/>
                <a:gd name="T9" fmla="*/ 24 h 59"/>
                <a:gd name="T10" fmla="*/ 32 w 32"/>
                <a:gd name="T11" fmla="*/ 0 h 59"/>
                <a:gd name="T12" fmla="*/ 20 w 32"/>
                <a:gd name="T13" fmla="*/ 11 h 59"/>
                <a:gd name="T14" fmla="*/ 13 w 32"/>
                <a:gd name="T15" fmla="*/ 21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9">
                  <a:moveTo>
                    <a:pt x="13" y="21"/>
                  </a:moveTo>
                  <a:lnTo>
                    <a:pt x="13" y="21"/>
                  </a:lnTo>
                  <a:lnTo>
                    <a:pt x="9" y="32"/>
                  </a:lnTo>
                  <a:lnTo>
                    <a:pt x="0" y="59"/>
                  </a:lnTo>
                  <a:lnTo>
                    <a:pt x="13" y="24"/>
                  </a:lnTo>
                  <a:lnTo>
                    <a:pt x="32" y="0"/>
                  </a:lnTo>
                  <a:lnTo>
                    <a:pt x="20" y="11"/>
                  </a:lnTo>
                  <a:lnTo>
                    <a:pt x="13" y="2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1" name="Freeform 40">
              <a:extLst>
                <a:ext uri="{FF2B5EF4-FFF2-40B4-BE49-F238E27FC236}">
                  <a16:creationId xmlns:a16="http://schemas.microsoft.com/office/drawing/2014/main" id="{1743205B-59F0-6E17-C156-3141B9D345A1}"/>
                </a:ext>
              </a:extLst>
            </p:cNvPr>
            <p:cNvSpPr>
              <a:spLocks/>
            </p:cNvSpPr>
            <p:nvPr/>
          </p:nvSpPr>
          <p:spPr bwMode="auto">
            <a:xfrm>
              <a:off x="5190171" y="2966377"/>
              <a:ext cx="7792" cy="5557"/>
            </a:xfrm>
            <a:custGeom>
              <a:avLst/>
              <a:gdLst>
                <a:gd name="T0" fmla="*/ 7 w 11"/>
                <a:gd name="T1" fmla="*/ 0 h 8"/>
                <a:gd name="T2" fmla="*/ 7 w 11"/>
                <a:gd name="T3" fmla="*/ 0 h 8"/>
                <a:gd name="T4" fmla="*/ 0 w 11"/>
                <a:gd name="T5" fmla="*/ 8 h 8"/>
                <a:gd name="T6" fmla="*/ 11 w 11"/>
                <a:gd name="T7" fmla="*/ 0 h 8"/>
                <a:gd name="T8" fmla="*/ 7 w 11"/>
                <a:gd name="T9" fmla="*/ 0 h 8"/>
              </a:gdLst>
              <a:ahLst/>
              <a:cxnLst>
                <a:cxn ang="0">
                  <a:pos x="T0" y="T1"/>
                </a:cxn>
                <a:cxn ang="0">
                  <a:pos x="T2" y="T3"/>
                </a:cxn>
                <a:cxn ang="0">
                  <a:pos x="T4" y="T5"/>
                </a:cxn>
                <a:cxn ang="0">
                  <a:pos x="T6" y="T7"/>
                </a:cxn>
                <a:cxn ang="0">
                  <a:pos x="T8" y="T9"/>
                </a:cxn>
              </a:cxnLst>
              <a:rect l="0" t="0" r="r" b="b"/>
              <a:pathLst>
                <a:path w="11" h="8">
                  <a:moveTo>
                    <a:pt x="7" y="0"/>
                  </a:moveTo>
                  <a:lnTo>
                    <a:pt x="7" y="0"/>
                  </a:lnTo>
                  <a:lnTo>
                    <a:pt x="0" y="8"/>
                  </a:lnTo>
                  <a:lnTo>
                    <a:pt x="11" y="0"/>
                  </a:lnTo>
                  <a:lnTo>
                    <a:pt x="7"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2" name="Freeform 41">
              <a:extLst>
                <a:ext uri="{FF2B5EF4-FFF2-40B4-BE49-F238E27FC236}">
                  <a16:creationId xmlns:a16="http://schemas.microsoft.com/office/drawing/2014/main" id="{F4A9EBD0-C6A6-D155-83DE-0284E32B97D5}"/>
                </a:ext>
              </a:extLst>
            </p:cNvPr>
            <p:cNvSpPr>
              <a:spLocks/>
            </p:cNvSpPr>
            <p:nvPr/>
          </p:nvSpPr>
          <p:spPr bwMode="auto">
            <a:xfrm>
              <a:off x="5203529" y="2945260"/>
              <a:ext cx="15584" cy="12226"/>
            </a:xfrm>
            <a:custGeom>
              <a:avLst/>
              <a:gdLst>
                <a:gd name="T0" fmla="*/ 10 w 23"/>
                <a:gd name="T1" fmla="*/ 10 h 18"/>
                <a:gd name="T2" fmla="*/ 10 w 23"/>
                <a:gd name="T3" fmla="*/ 10 h 18"/>
                <a:gd name="T4" fmla="*/ 23 w 23"/>
                <a:gd name="T5" fmla="*/ 0 h 18"/>
                <a:gd name="T6" fmla="*/ 0 w 23"/>
                <a:gd name="T7" fmla="*/ 18 h 18"/>
                <a:gd name="T8" fmla="*/ 10 w 23"/>
                <a:gd name="T9" fmla="*/ 10 h 18"/>
              </a:gdLst>
              <a:ahLst/>
              <a:cxnLst>
                <a:cxn ang="0">
                  <a:pos x="T0" y="T1"/>
                </a:cxn>
                <a:cxn ang="0">
                  <a:pos x="T2" y="T3"/>
                </a:cxn>
                <a:cxn ang="0">
                  <a:pos x="T4" y="T5"/>
                </a:cxn>
                <a:cxn ang="0">
                  <a:pos x="T6" y="T7"/>
                </a:cxn>
                <a:cxn ang="0">
                  <a:pos x="T8" y="T9"/>
                </a:cxn>
              </a:cxnLst>
              <a:rect l="0" t="0" r="r" b="b"/>
              <a:pathLst>
                <a:path w="23" h="18">
                  <a:moveTo>
                    <a:pt x="10" y="10"/>
                  </a:moveTo>
                  <a:lnTo>
                    <a:pt x="10" y="10"/>
                  </a:lnTo>
                  <a:lnTo>
                    <a:pt x="23" y="0"/>
                  </a:lnTo>
                  <a:lnTo>
                    <a:pt x="0" y="18"/>
                  </a:lnTo>
                  <a:lnTo>
                    <a:pt x="1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3" name="Freeform 42">
              <a:extLst>
                <a:ext uri="{FF2B5EF4-FFF2-40B4-BE49-F238E27FC236}">
                  <a16:creationId xmlns:a16="http://schemas.microsoft.com/office/drawing/2014/main" id="{62EE24D5-4AB6-EE4F-9376-A4F97756D88A}"/>
                </a:ext>
              </a:extLst>
            </p:cNvPr>
            <p:cNvSpPr>
              <a:spLocks/>
            </p:cNvSpPr>
            <p:nvPr/>
          </p:nvSpPr>
          <p:spPr bwMode="auto">
            <a:xfrm>
              <a:off x="5232470" y="2873020"/>
              <a:ext cx="13358" cy="64461"/>
            </a:xfrm>
            <a:custGeom>
              <a:avLst/>
              <a:gdLst>
                <a:gd name="T0" fmla="*/ 12 w 19"/>
                <a:gd name="T1" fmla="*/ 24 h 97"/>
                <a:gd name="T2" fmla="*/ 12 w 19"/>
                <a:gd name="T3" fmla="*/ 24 h 97"/>
                <a:gd name="T4" fmla="*/ 3 w 19"/>
                <a:gd name="T5" fmla="*/ 0 h 97"/>
                <a:gd name="T6" fmla="*/ 3 w 19"/>
                <a:gd name="T7" fmla="*/ 12 h 97"/>
                <a:gd name="T8" fmla="*/ 9 w 19"/>
                <a:gd name="T9" fmla="*/ 24 h 97"/>
                <a:gd name="T10" fmla="*/ 12 w 19"/>
                <a:gd name="T11" fmla="*/ 33 h 97"/>
                <a:gd name="T12" fmla="*/ 16 w 19"/>
                <a:gd name="T13" fmla="*/ 75 h 97"/>
                <a:gd name="T14" fmla="*/ 9 w 19"/>
                <a:gd name="T15" fmla="*/ 88 h 97"/>
                <a:gd name="T16" fmla="*/ 0 w 19"/>
                <a:gd name="T17" fmla="*/ 97 h 97"/>
                <a:gd name="T18" fmla="*/ 3 w 19"/>
                <a:gd name="T19" fmla="*/ 97 h 97"/>
                <a:gd name="T20" fmla="*/ 16 w 19"/>
                <a:gd name="T21" fmla="*/ 91 h 97"/>
                <a:gd name="T22" fmla="*/ 19 w 19"/>
                <a:gd name="T23" fmla="*/ 70 h 97"/>
                <a:gd name="T24" fmla="*/ 16 w 19"/>
                <a:gd name="T25" fmla="*/ 36 h 97"/>
                <a:gd name="T26" fmla="*/ 12 w 19"/>
                <a:gd name="T27"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97">
                  <a:moveTo>
                    <a:pt x="12" y="24"/>
                  </a:moveTo>
                  <a:lnTo>
                    <a:pt x="12" y="24"/>
                  </a:lnTo>
                  <a:lnTo>
                    <a:pt x="3" y="0"/>
                  </a:lnTo>
                  <a:lnTo>
                    <a:pt x="3" y="12"/>
                  </a:lnTo>
                  <a:lnTo>
                    <a:pt x="9" y="24"/>
                  </a:lnTo>
                  <a:lnTo>
                    <a:pt x="12" y="33"/>
                  </a:lnTo>
                  <a:lnTo>
                    <a:pt x="16" y="75"/>
                  </a:lnTo>
                  <a:lnTo>
                    <a:pt x="9" y="88"/>
                  </a:lnTo>
                  <a:lnTo>
                    <a:pt x="0" y="97"/>
                  </a:lnTo>
                  <a:lnTo>
                    <a:pt x="3" y="97"/>
                  </a:lnTo>
                  <a:lnTo>
                    <a:pt x="16" y="91"/>
                  </a:lnTo>
                  <a:lnTo>
                    <a:pt x="19" y="70"/>
                  </a:lnTo>
                  <a:lnTo>
                    <a:pt x="16" y="36"/>
                  </a:lnTo>
                  <a:lnTo>
                    <a:pt x="12"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4" name="Freeform 46">
              <a:extLst>
                <a:ext uri="{FF2B5EF4-FFF2-40B4-BE49-F238E27FC236}">
                  <a16:creationId xmlns:a16="http://schemas.microsoft.com/office/drawing/2014/main" id="{61D27DC1-B81A-310F-47D3-D9A551E06EA5}"/>
                </a:ext>
              </a:extLst>
            </p:cNvPr>
            <p:cNvSpPr>
              <a:spLocks/>
            </p:cNvSpPr>
            <p:nvPr/>
          </p:nvSpPr>
          <p:spPr bwMode="auto">
            <a:xfrm>
              <a:off x="666340" y="3034172"/>
              <a:ext cx="21151" cy="12226"/>
            </a:xfrm>
            <a:custGeom>
              <a:avLst/>
              <a:gdLst>
                <a:gd name="T0" fmla="*/ 13 w 32"/>
                <a:gd name="T1" fmla="*/ 0 h 18"/>
                <a:gd name="T2" fmla="*/ 13 w 32"/>
                <a:gd name="T3" fmla="*/ 0 h 18"/>
                <a:gd name="T4" fmla="*/ 0 w 32"/>
                <a:gd name="T5" fmla="*/ 6 h 18"/>
                <a:gd name="T6" fmla="*/ 5 w 32"/>
                <a:gd name="T7" fmla="*/ 14 h 18"/>
                <a:gd name="T8" fmla="*/ 20 w 32"/>
                <a:gd name="T9" fmla="*/ 18 h 18"/>
                <a:gd name="T10" fmla="*/ 32 w 32"/>
                <a:gd name="T11" fmla="*/ 18 h 18"/>
                <a:gd name="T12" fmla="*/ 32 w 32"/>
                <a:gd name="T13" fmla="*/ 8 h 18"/>
                <a:gd name="T14" fmla="*/ 27 w 32"/>
                <a:gd name="T15" fmla="*/ 0 h 18"/>
                <a:gd name="T16" fmla="*/ 13 w 32"/>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8">
                  <a:moveTo>
                    <a:pt x="13" y="0"/>
                  </a:moveTo>
                  <a:lnTo>
                    <a:pt x="13" y="0"/>
                  </a:lnTo>
                  <a:lnTo>
                    <a:pt x="0" y="6"/>
                  </a:lnTo>
                  <a:lnTo>
                    <a:pt x="5" y="14"/>
                  </a:lnTo>
                  <a:lnTo>
                    <a:pt x="20" y="18"/>
                  </a:lnTo>
                  <a:lnTo>
                    <a:pt x="32" y="18"/>
                  </a:lnTo>
                  <a:lnTo>
                    <a:pt x="32" y="8"/>
                  </a:lnTo>
                  <a:lnTo>
                    <a:pt x="27" y="0"/>
                  </a:lnTo>
                  <a:lnTo>
                    <a:pt x="13"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5" name="Freeform 47">
              <a:extLst>
                <a:ext uri="{FF2B5EF4-FFF2-40B4-BE49-F238E27FC236}">
                  <a16:creationId xmlns:a16="http://schemas.microsoft.com/office/drawing/2014/main" id="{1D1C79CF-55BE-3D1E-19DC-0C7196613670}"/>
                </a:ext>
              </a:extLst>
            </p:cNvPr>
            <p:cNvSpPr>
              <a:spLocks/>
            </p:cNvSpPr>
            <p:nvPr/>
          </p:nvSpPr>
          <p:spPr bwMode="auto">
            <a:xfrm>
              <a:off x="703074" y="3031949"/>
              <a:ext cx="34508" cy="16671"/>
            </a:xfrm>
            <a:custGeom>
              <a:avLst/>
              <a:gdLst>
                <a:gd name="T0" fmla="*/ 14 w 51"/>
                <a:gd name="T1" fmla="*/ 9 h 24"/>
                <a:gd name="T2" fmla="*/ 14 w 51"/>
                <a:gd name="T3" fmla="*/ 9 h 24"/>
                <a:gd name="T4" fmla="*/ 0 w 51"/>
                <a:gd name="T5" fmla="*/ 0 h 24"/>
                <a:gd name="T6" fmla="*/ 0 w 51"/>
                <a:gd name="T7" fmla="*/ 9 h 24"/>
                <a:gd name="T8" fmla="*/ 0 w 51"/>
                <a:gd name="T9" fmla="*/ 21 h 24"/>
                <a:gd name="T10" fmla="*/ 14 w 51"/>
                <a:gd name="T11" fmla="*/ 24 h 24"/>
                <a:gd name="T12" fmla="*/ 37 w 51"/>
                <a:gd name="T13" fmla="*/ 24 h 24"/>
                <a:gd name="T14" fmla="*/ 51 w 51"/>
                <a:gd name="T15" fmla="*/ 17 h 24"/>
                <a:gd name="T16" fmla="*/ 37 w 51"/>
                <a:gd name="T17" fmla="*/ 17 h 24"/>
                <a:gd name="T18" fmla="*/ 14 w 51"/>
                <a:gd name="T1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14" y="9"/>
                  </a:moveTo>
                  <a:lnTo>
                    <a:pt x="14" y="9"/>
                  </a:lnTo>
                  <a:lnTo>
                    <a:pt x="0" y="0"/>
                  </a:lnTo>
                  <a:lnTo>
                    <a:pt x="0" y="9"/>
                  </a:lnTo>
                  <a:lnTo>
                    <a:pt x="0" y="21"/>
                  </a:lnTo>
                  <a:lnTo>
                    <a:pt x="14" y="24"/>
                  </a:lnTo>
                  <a:lnTo>
                    <a:pt x="37" y="24"/>
                  </a:lnTo>
                  <a:lnTo>
                    <a:pt x="51" y="17"/>
                  </a:lnTo>
                  <a:lnTo>
                    <a:pt x="37" y="17"/>
                  </a:lnTo>
                  <a:lnTo>
                    <a:pt x="14" y="9"/>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6" name="Freeform 48">
              <a:extLst>
                <a:ext uri="{FF2B5EF4-FFF2-40B4-BE49-F238E27FC236}">
                  <a16:creationId xmlns:a16="http://schemas.microsoft.com/office/drawing/2014/main" id="{4A628565-AA9C-2779-1F34-AB28042AB2B5}"/>
                </a:ext>
              </a:extLst>
            </p:cNvPr>
            <p:cNvSpPr>
              <a:spLocks/>
            </p:cNvSpPr>
            <p:nvPr/>
          </p:nvSpPr>
          <p:spPr bwMode="auto">
            <a:xfrm>
              <a:off x="709753" y="3130862"/>
              <a:ext cx="13358" cy="8891"/>
            </a:xfrm>
            <a:custGeom>
              <a:avLst/>
              <a:gdLst>
                <a:gd name="T0" fmla="*/ 11 w 20"/>
                <a:gd name="T1" fmla="*/ 13 h 13"/>
                <a:gd name="T2" fmla="*/ 11 w 20"/>
                <a:gd name="T3" fmla="*/ 13 h 13"/>
                <a:gd name="T4" fmla="*/ 20 w 20"/>
                <a:gd name="T5" fmla="*/ 13 h 13"/>
                <a:gd name="T6" fmla="*/ 14 w 20"/>
                <a:gd name="T7" fmla="*/ 3 h 13"/>
                <a:gd name="T8" fmla="*/ 0 w 20"/>
                <a:gd name="T9" fmla="*/ 0 h 13"/>
                <a:gd name="T10" fmla="*/ 11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11" y="13"/>
                  </a:moveTo>
                  <a:lnTo>
                    <a:pt x="11" y="13"/>
                  </a:lnTo>
                  <a:lnTo>
                    <a:pt x="20" y="13"/>
                  </a:lnTo>
                  <a:lnTo>
                    <a:pt x="14" y="3"/>
                  </a:lnTo>
                  <a:lnTo>
                    <a:pt x="0" y="0"/>
                  </a:lnTo>
                  <a:lnTo>
                    <a:pt x="11" y="13"/>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7" name="Freeform 49">
              <a:extLst>
                <a:ext uri="{FF2B5EF4-FFF2-40B4-BE49-F238E27FC236}">
                  <a16:creationId xmlns:a16="http://schemas.microsoft.com/office/drawing/2014/main" id="{BE60B55D-C683-E264-744C-A6A9043BBCA7}"/>
                </a:ext>
              </a:extLst>
            </p:cNvPr>
            <p:cNvSpPr>
              <a:spLocks/>
            </p:cNvSpPr>
            <p:nvPr/>
          </p:nvSpPr>
          <p:spPr bwMode="auto">
            <a:xfrm>
              <a:off x="803258" y="3176430"/>
              <a:ext cx="20037" cy="30007"/>
            </a:xfrm>
            <a:custGeom>
              <a:avLst/>
              <a:gdLst>
                <a:gd name="T0" fmla="*/ 7 w 30"/>
                <a:gd name="T1" fmla="*/ 13 h 45"/>
                <a:gd name="T2" fmla="*/ 7 w 30"/>
                <a:gd name="T3" fmla="*/ 13 h 45"/>
                <a:gd name="T4" fmla="*/ 0 w 30"/>
                <a:gd name="T5" fmla="*/ 0 h 45"/>
                <a:gd name="T6" fmla="*/ 4 w 30"/>
                <a:gd name="T7" fmla="*/ 13 h 45"/>
                <a:gd name="T8" fmla="*/ 7 w 30"/>
                <a:gd name="T9" fmla="*/ 37 h 45"/>
                <a:gd name="T10" fmla="*/ 20 w 30"/>
                <a:gd name="T11" fmla="*/ 45 h 45"/>
                <a:gd name="T12" fmla="*/ 30 w 30"/>
                <a:gd name="T13" fmla="*/ 45 h 45"/>
                <a:gd name="T14" fmla="*/ 14 w 30"/>
                <a:gd name="T15" fmla="*/ 24 h 45"/>
                <a:gd name="T16" fmla="*/ 7 w 30"/>
                <a:gd name="T17" fmla="*/ 1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5">
                  <a:moveTo>
                    <a:pt x="7" y="13"/>
                  </a:moveTo>
                  <a:lnTo>
                    <a:pt x="7" y="13"/>
                  </a:lnTo>
                  <a:lnTo>
                    <a:pt x="0" y="0"/>
                  </a:lnTo>
                  <a:lnTo>
                    <a:pt x="4" y="13"/>
                  </a:lnTo>
                  <a:lnTo>
                    <a:pt x="7" y="37"/>
                  </a:lnTo>
                  <a:lnTo>
                    <a:pt x="20" y="45"/>
                  </a:lnTo>
                  <a:lnTo>
                    <a:pt x="30" y="45"/>
                  </a:lnTo>
                  <a:lnTo>
                    <a:pt x="14" y="24"/>
                  </a:lnTo>
                  <a:lnTo>
                    <a:pt x="7" y="13"/>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8" name="Freeform 50">
              <a:extLst>
                <a:ext uri="{FF2B5EF4-FFF2-40B4-BE49-F238E27FC236}">
                  <a16:creationId xmlns:a16="http://schemas.microsoft.com/office/drawing/2014/main" id="{A700F5FC-E625-BED0-DF98-CA1CC5457FCC}"/>
                </a:ext>
              </a:extLst>
            </p:cNvPr>
            <p:cNvSpPr>
              <a:spLocks/>
            </p:cNvSpPr>
            <p:nvPr/>
          </p:nvSpPr>
          <p:spPr bwMode="auto">
            <a:xfrm>
              <a:off x="816615" y="3126417"/>
              <a:ext cx="26716" cy="24451"/>
            </a:xfrm>
            <a:custGeom>
              <a:avLst/>
              <a:gdLst>
                <a:gd name="T0" fmla="*/ 24 w 40"/>
                <a:gd name="T1" fmla="*/ 16 h 37"/>
                <a:gd name="T2" fmla="*/ 24 w 40"/>
                <a:gd name="T3" fmla="*/ 16 h 37"/>
                <a:gd name="T4" fmla="*/ 14 w 40"/>
                <a:gd name="T5" fmla="*/ 7 h 37"/>
                <a:gd name="T6" fmla="*/ 0 w 40"/>
                <a:gd name="T7" fmla="*/ 0 h 37"/>
                <a:gd name="T8" fmla="*/ 10 w 40"/>
                <a:gd name="T9" fmla="*/ 13 h 37"/>
                <a:gd name="T10" fmla="*/ 24 w 40"/>
                <a:gd name="T11" fmla="*/ 34 h 37"/>
                <a:gd name="T12" fmla="*/ 40 w 40"/>
                <a:gd name="T13" fmla="*/ 37 h 37"/>
                <a:gd name="T14" fmla="*/ 37 w 40"/>
                <a:gd name="T15" fmla="*/ 24 h 37"/>
                <a:gd name="T16" fmla="*/ 24 w 40"/>
                <a:gd name="T17"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7">
                  <a:moveTo>
                    <a:pt x="24" y="16"/>
                  </a:moveTo>
                  <a:lnTo>
                    <a:pt x="24" y="16"/>
                  </a:lnTo>
                  <a:lnTo>
                    <a:pt x="14" y="7"/>
                  </a:lnTo>
                  <a:lnTo>
                    <a:pt x="0" y="0"/>
                  </a:lnTo>
                  <a:lnTo>
                    <a:pt x="10" y="13"/>
                  </a:lnTo>
                  <a:lnTo>
                    <a:pt x="24" y="34"/>
                  </a:lnTo>
                  <a:lnTo>
                    <a:pt x="40" y="37"/>
                  </a:lnTo>
                  <a:lnTo>
                    <a:pt x="37" y="24"/>
                  </a:lnTo>
                  <a:lnTo>
                    <a:pt x="24" y="16"/>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9" name="Freeform 72">
              <a:extLst>
                <a:ext uri="{FF2B5EF4-FFF2-40B4-BE49-F238E27FC236}">
                  <a16:creationId xmlns:a16="http://schemas.microsoft.com/office/drawing/2014/main" id="{3D549AE9-2FA6-11DD-ECDD-B419F0AFB9E0}"/>
                </a:ext>
              </a:extLst>
            </p:cNvPr>
            <p:cNvSpPr>
              <a:spLocks/>
            </p:cNvSpPr>
            <p:nvPr/>
          </p:nvSpPr>
          <p:spPr bwMode="auto">
            <a:xfrm>
              <a:off x="3615768" y="1782991"/>
              <a:ext cx="9426" cy="6417"/>
            </a:xfrm>
            <a:custGeom>
              <a:avLst/>
              <a:gdLst>
                <a:gd name="T0" fmla="*/ 8 w 8"/>
                <a:gd name="T1" fmla="*/ 2 h 6"/>
                <a:gd name="T2" fmla="*/ 8 w 8"/>
                <a:gd name="T3" fmla="*/ 0 h 6"/>
                <a:gd name="T4" fmla="*/ 0 w 8"/>
                <a:gd name="T5" fmla="*/ 6 h 6"/>
                <a:gd name="T6" fmla="*/ 8 w 8"/>
                <a:gd name="T7" fmla="*/ 2 h 6"/>
              </a:gdLst>
              <a:ahLst/>
              <a:cxnLst>
                <a:cxn ang="0">
                  <a:pos x="T0" y="T1"/>
                </a:cxn>
                <a:cxn ang="0">
                  <a:pos x="T2" y="T3"/>
                </a:cxn>
                <a:cxn ang="0">
                  <a:pos x="T4" y="T5"/>
                </a:cxn>
                <a:cxn ang="0">
                  <a:pos x="T6" y="T7"/>
                </a:cxn>
              </a:cxnLst>
              <a:rect l="0" t="0" r="r" b="b"/>
              <a:pathLst>
                <a:path w="8" h="6">
                  <a:moveTo>
                    <a:pt x="8" y="2"/>
                  </a:moveTo>
                  <a:lnTo>
                    <a:pt x="8" y="0"/>
                  </a:lnTo>
                  <a:lnTo>
                    <a:pt x="0" y="6"/>
                  </a:lnTo>
                  <a:lnTo>
                    <a:pt x="8"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0" name="Freeform 73">
              <a:extLst>
                <a:ext uri="{FF2B5EF4-FFF2-40B4-BE49-F238E27FC236}">
                  <a16:creationId xmlns:a16="http://schemas.microsoft.com/office/drawing/2014/main" id="{0EEBCB00-18DC-69B9-0B22-46FDB0D4C9A5}"/>
                </a:ext>
              </a:extLst>
            </p:cNvPr>
            <p:cNvSpPr>
              <a:spLocks/>
            </p:cNvSpPr>
            <p:nvPr/>
          </p:nvSpPr>
          <p:spPr bwMode="auto">
            <a:xfrm>
              <a:off x="3615768" y="1782991"/>
              <a:ext cx="9426" cy="6417"/>
            </a:xfrm>
            <a:custGeom>
              <a:avLst/>
              <a:gdLst>
                <a:gd name="T0" fmla="*/ 8 w 8"/>
                <a:gd name="T1" fmla="*/ 2 h 6"/>
                <a:gd name="T2" fmla="*/ 8 w 8"/>
                <a:gd name="T3" fmla="*/ 0 h 6"/>
                <a:gd name="T4" fmla="*/ 0 w 8"/>
                <a:gd name="T5" fmla="*/ 6 h 6"/>
                <a:gd name="T6" fmla="*/ 8 w 8"/>
                <a:gd name="T7" fmla="*/ 2 h 6"/>
              </a:gdLst>
              <a:ahLst/>
              <a:cxnLst>
                <a:cxn ang="0">
                  <a:pos x="T0" y="T1"/>
                </a:cxn>
                <a:cxn ang="0">
                  <a:pos x="T2" y="T3"/>
                </a:cxn>
                <a:cxn ang="0">
                  <a:pos x="T4" y="T5"/>
                </a:cxn>
                <a:cxn ang="0">
                  <a:pos x="T6" y="T7"/>
                </a:cxn>
              </a:cxnLst>
              <a:rect l="0" t="0" r="r" b="b"/>
              <a:pathLst>
                <a:path w="8" h="6">
                  <a:moveTo>
                    <a:pt x="8" y="2"/>
                  </a:moveTo>
                  <a:lnTo>
                    <a:pt x="8" y="0"/>
                  </a:lnTo>
                  <a:lnTo>
                    <a:pt x="0" y="6"/>
                  </a:lnTo>
                  <a:lnTo>
                    <a:pt x="8"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1" name="Freeform 74">
              <a:extLst>
                <a:ext uri="{FF2B5EF4-FFF2-40B4-BE49-F238E27FC236}">
                  <a16:creationId xmlns:a16="http://schemas.microsoft.com/office/drawing/2014/main" id="{7645562B-870A-A6BC-F192-AE6C1629B5C3}"/>
                </a:ext>
              </a:extLst>
            </p:cNvPr>
            <p:cNvSpPr>
              <a:spLocks/>
            </p:cNvSpPr>
            <p:nvPr/>
          </p:nvSpPr>
          <p:spPr bwMode="auto">
            <a:xfrm>
              <a:off x="3629907" y="1771228"/>
              <a:ext cx="3535" cy="8556"/>
            </a:xfrm>
            <a:custGeom>
              <a:avLst/>
              <a:gdLst>
                <a:gd name="T0" fmla="*/ 3 w 3"/>
                <a:gd name="T1" fmla="*/ 0 h 8"/>
                <a:gd name="T2" fmla="*/ 0 w 3"/>
                <a:gd name="T3" fmla="*/ 0 h 8"/>
                <a:gd name="T4" fmla="*/ 2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0"/>
                  </a:lnTo>
                  <a:lnTo>
                    <a:pt x="2" y="8"/>
                  </a:lnTo>
                  <a:lnTo>
                    <a:pt x="3"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2" name="Freeform 75">
              <a:extLst>
                <a:ext uri="{FF2B5EF4-FFF2-40B4-BE49-F238E27FC236}">
                  <a16:creationId xmlns:a16="http://schemas.microsoft.com/office/drawing/2014/main" id="{BC9F7DB4-12EB-EDA4-F559-5BF30D5D319E}"/>
                </a:ext>
              </a:extLst>
            </p:cNvPr>
            <p:cNvSpPr>
              <a:spLocks/>
            </p:cNvSpPr>
            <p:nvPr/>
          </p:nvSpPr>
          <p:spPr bwMode="auto">
            <a:xfrm>
              <a:off x="3629907" y="1771228"/>
              <a:ext cx="3535" cy="8556"/>
            </a:xfrm>
            <a:custGeom>
              <a:avLst/>
              <a:gdLst>
                <a:gd name="T0" fmla="*/ 3 w 3"/>
                <a:gd name="T1" fmla="*/ 0 h 8"/>
                <a:gd name="T2" fmla="*/ 0 w 3"/>
                <a:gd name="T3" fmla="*/ 0 h 8"/>
                <a:gd name="T4" fmla="*/ 2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0"/>
                  </a:lnTo>
                  <a:lnTo>
                    <a:pt x="2" y="8"/>
                  </a:lnTo>
                  <a:lnTo>
                    <a:pt x="3"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3" name="Freeform 76">
              <a:extLst>
                <a:ext uri="{FF2B5EF4-FFF2-40B4-BE49-F238E27FC236}">
                  <a16:creationId xmlns:a16="http://schemas.microsoft.com/office/drawing/2014/main" id="{1D54CB84-C609-58D9-F650-DA8C342CB702}"/>
                </a:ext>
              </a:extLst>
            </p:cNvPr>
            <p:cNvSpPr>
              <a:spLocks/>
            </p:cNvSpPr>
            <p:nvPr/>
          </p:nvSpPr>
          <p:spPr bwMode="auto">
            <a:xfrm>
              <a:off x="3731232" y="1632195"/>
              <a:ext cx="57732" cy="44918"/>
            </a:xfrm>
            <a:custGeom>
              <a:avLst/>
              <a:gdLst>
                <a:gd name="T0" fmla="*/ 10 w 49"/>
                <a:gd name="T1" fmla="*/ 38 h 42"/>
                <a:gd name="T2" fmla="*/ 15 w 49"/>
                <a:gd name="T3" fmla="*/ 32 h 42"/>
                <a:gd name="T4" fmla="*/ 19 w 49"/>
                <a:gd name="T5" fmla="*/ 27 h 42"/>
                <a:gd name="T6" fmla="*/ 34 w 49"/>
                <a:gd name="T7" fmla="*/ 21 h 42"/>
                <a:gd name="T8" fmla="*/ 40 w 49"/>
                <a:gd name="T9" fmla="*/ 15 h 42"/>
                <a:gd name="T10" fmla="*/ 43 w 49"/>
                <a:gd name="T11" fmla="*/ 8 h 42"/>
                <a:gd name="T12" fmla="*/ 49 w 49"/>
                <a:gd name="T13" fmla="*/ 2 h 42"/>
                <a:gd name="T14" fmla="*/ 47 w 49"/>
                <a:gd name="T15" fmla="*/ 0 h 42"/>
                <a:gd name="T16" fmla="*/ 40 w 49"/>
                <a:gd name="T17" fmla="*/ 4 h 42"/>
                <a:gd name="T18" fmla="*/ 28 w 49"/>
                <a:gd name="T19" fmla="*/ 14 h 42"/>
                <a:gd name="T20" fmla="*/ 13 w 49"/>
                <a:gd name="T21" fmla="*/ 21 h 42"/>
                <a:gd name="T22" fmla="*/ 0 w 49"/>
                <a:gd name="T23" fmla="*/ 31 h 42"/>
                <a:gd name="T24" fmla="*/ 0 w 49"/>
                <a:gd name="T25" fmla="*/ 34 h 42"/>
                <a:gd name="T26" fmla="*/ 2 w 49"/>
                <a:gd name="T27" fmla="*/ 42 h 42"/>
                <a:gd name="T28" fmla="*/ 10 w 49"/>
                <a:gd name="T29"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2">
                  <a:moveTo>
                    <a:pt x="10" y="38"/>
                  </a:moveTo>
                  <a:lnTo>
                    <a:pt x="15" y="32"/>
                  </a:lnTo>
                  <a:lnTo>
                    <a:pt x="19" y="27"/>
                  </a:lnTo>
                  <a:lnTo>
                    <a:pt x="34" y="21"/>
                  </a:lnTo>
                  <a:lnTo>
                    <a:pt x="40" y="15"/>
                  </a:lnTo>
                  <a:lnTo>
                    <a:pt x="43" y="8"/>
                  </a:lnTo>
                  <a:lnTo>
                    <a:pt x="49" y="2"/>
                  </a:lnTo>
                  <a:lnTo>
                    <a:pt x="47" y="0"/>
                  </a:lnTo>
                  <a:lnTo>
                    <a:pt x="40" y="4"/>
                  </a:lnTo>
                  <a:lnTo>
                    <a:pt x="28" y="14"/>
                  </a:lnTo>
                  <a:lnTo>
                    <a:pt x="13" y="21"/>
                  </a:lnTo>
                  <a:lnTo>
                    <a:pt x="0" y="31"/>
                  </a:lnTo>
                  <a:lnTo>
                    <a:pt x="0" y="34"/>
                  </a:lnTo>
                  <a:lnTo>
                    <a:pt x="2" y="42"/>
                  </a:lnTo>
                  <a:lnTo>
                    <a:pt x="10" y="3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4" name="Freeform 80">
              <a:extLst>
                <a:ext uri="{FF2B5EF4-FFF2-40B4-BE49-F238E27FC236}">
                  <a16:creationId xmlns:a16="http://schemas.microsoft.com/office/drawing/2014/main" id="{0C7CCBB6-E1C2-10D1-E92A-321CCE7D272A}"/>
                </a:ext>
              </a:extLst>
            </p:cNvPr>
            <p:cNvSpPr>
              <a:spLocks/>
            </p:cNvSpPr>
            <p:nvPr/>
          </p:nvSpPr>
          <p:spPr bwMode="auto">
            <a:xfrm>
              <a:off x="3426078" y="1782992"/>
              <a:ext cx="501914" cy="511211"/>
            </a:xfrm>
            <a:custGeom>
              <a:avLst/>
              <a:gdLst>
                <a:gd name="T0" fmla="*/ 41 w 426"/>
                <a:gd name="T1" fmla="*/ 40 h 478"/>
                <a:gd name="T2" fmla="*/ 37 w 426"/>
                <a:gd name="T3" fmla="*/ 109 h 478"/>
                <a:gd name="T4" fmla="*/ 9 w 426"/>
                <a:gd name="T5" fmla="*/ 132 h 478"/>
                <a:gd name="T6" fmla="*/ 0 w 426"/>
                <a:gd name="T7" fmla="*/ 153 h 478"/>
                <a:gd name="T8" fmla="*/ 19 w 426"/>
                <a:gd name="T9" fmla="*/ 173 h 478"/>
                <a:gd name="T10" fmla="*/ 9 w 426"/>
                <a:gd name="T11" fmla="*/ 213 h 478"/>
                <a:gd name="T12" fmla="*/ 9 w 426"/>
                <a:gd name="T13" fmla="*/ 247 h 478"/>
                <a:gd name="T14" fmla="*/ 35 w 426"/>
                <a:gd name="T15" fmla="*/ 264 h 478"/>
                <a:gd name="T16" fmla="*/ 58 w 426"/>
                <a:gd name="T17" fmla="*/ 277 h 478"/>
                <a:gd name="T18" fmla="*/ 86 w 426"/>
                <a:gd name="T19" fmla="*/ 301 h 478"/>
                <a:gd name="T20" fmla="*/ 114 w 426"/>
                <a:gd name="T21" fmla="*/ 320 h 478"/>
                <a:gd name="T22" fmla="*/ 133 w 426"/>
                <a:gd name="T23" fmla="*/ 339 h 478"/>
                <a:gd name="T24" fmla="*/ 137 w 426"/>
                <a:gd name="T25" fmla="*/ 367 h 478"/>
                <a:gd name="T26" fmla="*/ 141 w 426"/>
                <a:gd name="T27" fmla="*/ 382 h 478"/>
                <a:gd name="T28" fmla="*/ 152 w 426"/>
                <a:gd name="T29" fmla="*/ 399 h 478"/>
                <a:gd name="T30" fmla="*/ 150 w 426"/>
                <a:gd name="T31" fmla="*/ 435 h 478"/>
                <a:gd name="T32" fmla="*/ 160 w 426"/>
                <a:gd name="T33" fmla="*/ 457 h 478"/>
                <a:gd name="T34" fmla="*/ 191 w 426"/>
                <a:gd name="T35" fmla="*/ 478 h 478"/>
                <a:gd name="T36" fmla="*/ 415 w 426"/>
                <a:gd name="T37" fmla="*/ 463 h 478"/>
                <a:gd name="T38" fmla="*/ 415 w 426"/>
                <a:gd name="T39" fmla="*/ 435 h 478"/>
                <a:gd name="T40" fmla="*/ 408 w 426"/>
                <a:gd name="T41" fmla="*/ 414 h 478"/>
                <a:gd name="T42" fmla="*/ 400 w 426"/>
                <a:gd name="T43" fmla="*/ 384 h 478"/>
                <a:gd name="T44" fmla="*/ 404 w 426"/>
                <a:gd name="T45" fmla="*/ 350 h 478"/>
                <a:gd name="T46" fmla="*/ 410 w 426"/>
                <a:gd name="T47" fmla="*/ 329 h 478"/>
                <a:gd name="T48" fmla="*/ 410 w 426"/>
                <a:gd name="T49" fmla="*/ 294 h 478"/>
                <a:gd name="T50" fmla="*/ 421 w 426"/>
                <a:gd name="T51" fmla="*/ 277 h 478"/>
                <a:gd name="T52" fmla="*/ 419 w 426"/>
                <a:gd name="T53" fmla="*/ 243 h 478"/>
                <a:gd name="T54" fmla="*/ 425 w 426"/>
                <a:gd name="T55" fmla="*/ 209 h 478"/>
                <a:gd name="T56" fmla="*/ 404 w 426"/>
                <a:gd name="T57" fmla="*/ 211 h 478"/>
                <a:gd name="T58" fmla="*/ 395 w 426"/>
                <a:gd name="T59" fmla="*/ 232 h 478"/>
                <a:gd name="T60" fmla="*/ 378 w 426"/>
                <a:gd name="T61" fmla="*/ 243 h 478"/>
                <a:gd name="T62" fmla="*/ 383 w 426"/>
                <a:gd name="T63" fmla="*/ 213 h 478"/>
                <a:gd name="T64" fmla="*/ 395 w 426"/>
                <a:gd name="T65" fmla="*/ 196 h 478"/>
                <a:gd name="T66" fmla="*/ 404 w 426"/>
                <a:gd name="T67" fmla="*/ 181 h 478"/>
                <a:gd name="T68" fmla="*/ 393 w 426"/>
                <a:gd name="T69" fmla="*/ 173 h 478"/>
                <a:gd name="T70" fmla="*/ 389 w 426"/>
                <a:gd name="T71" fmla="*/ 153 h 478"/>
                <a:gd name="T72" fmla="*/ 383 w 426"/>
                <a:gd name="T73" fmla="*/ 143 h 478"/>
                <a:gd name="T74" fmla="*/ 383 w 426"/>
                <a:gd name="T75" fmla="*/ 121 h 478"/>
                <a:gd name="T76" fmla="*/ 359 w 426"/>
                <a:gd name="T77" fmla="*/ 109 h 478"/>
                <a:gd name="T78" fmla="*/ 332 w 426"/>
                <a:gd name="T79" fmla="*/ 91 h 478"/>
                <a:gd name="T80" fmla="*/ 304 w 426"/>
                <a:gd name="T81" fmla="*/ 89 h 478"/>
                <a:gd name="T82" fmla="*/ 205 w 426"/>
                <a:gd name="T83" fmla="*/ 64 h 478"/>
                <a:gd name="T84" fmla="*/ 184 w 426"/>
                <a:gd name="T85" fmla="*/ 44 h 478"/>
                <a:gd name="T86" fmla="*/ 161 w 426"/>
                <a:gd name="T87" fmla="*/ 36 h 478"/>
                <a:gd name="T88" fmla="*/ 141 w 426"/>
                <a:gd name="T89" fmla="*/ 38 h 478"/>
                <a:gd name="T90" fmla="*/ 144 w 426"/>
                <a:gd name="T91" fmla="*/ 21 h 478"/>
                <a:gd name="T92" fmla="*/ 144 w 426"/>
                <a:gd name="T93" fmla="*/ 0 h 478"/>
                <a:gd name="T94" fmla="*/ 122 w 426"/>
                <a:gd name="T95" fmla="*/ 14 h 478"/>
                <a:gd name="T96" fmla="*/ 73 w 426"/>
                <a:gd name="T97" fmla="*/ 34 h 478"/>
                <a:gd name="T98" fmla="*/ 52 w 426"/>
                <a:gd name="T99" fmla="*/ 2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6" h="478">
                  <a:moveTo>
                    <a:pt x="49" y="32"/>
                  </a:moveTo>
                  <a:lnTo>
                    <a:pt x="47" y="40"/>
                  </a:lnTo>
                  <a:lnTo>
                    <a:pt x="41" y="40"/>
                  </a:lnTo>
                  <a:lnTo>
                    <a:pt x="43" y="94"/>
                  </a:lnTo>
                  <a:lnTo>
                    <a:pt x="41" y="102"/>
                  </a:lnTo>
                  <a:lnTo>
                    <a:pt x="37" y="109"/>
                  </a:lnTo>
                  <a:lnTo>
                    <a:pt x="24" y="115"/>
                  </a:lnTo>
                  <a:lnTo>
                    <a:pt x="11" y="125"/>
                  </a:lnTo>
                  <a:lnTo>
                    <a:pt x="9" y="132"/>
                  </a:lnTo>
                  <a:lnTo>
                    <a:pt x="5" y="140"/>
                  </a:lnTo>
                  <a:lnTo>
                    <a:pt x="0" y="145"/>
                  </a:lnTo>
                  <a:lnTo>
                    <a:pt x="0" y="153"/>
                  </a:lnTo>
                  <a:lnTo>
                    <a:pt x="5" y="160"/>
                  </a:lnTo>
                  <a:lnTo>
                    <a:pt x="11" y="160"/>
                  </a:lnTo>
                  <a:lnTo>
                    <a:pt x="19" y="173"/>
                  </a:lnTo>
                  <a:lnTo>
                    <a:pt x="11" y="192"/>
                  </a:lnTo>
                  <a:lnTo>
                    <a:pt x="13" y="205"/>
                  </a:lnTo>
                  <a:lnTo>
                    <a:pt x="9" y="213"/>
                  </a:lnTo>
                  <a:lnTo>
                    <a:pt x="13" y="228"/>
                  </a:lnTo>
                  <a:lnTo>
                    <a:pt x="13" y="239"/>
                  </a:lnTo>
                  <a:lnTo>
                    <a:pt x="9" y="247"/>
                  </a:lnTo>
                  <a:lnTo>
                    <a:pt x="20" y="254"/>
                  </a:lnTo>
                  <a:lnTo>
                    <a:pt x="28" y="262"/>
                  </a:lnTo>
                  <a:lnTo>
                    <a:pt x="35" y="264"/>
                  </a:lnTo>
                  <a:lnTo>
                    <a:pt x="47" y="266"/>
                  </a:lnTo>
                  <a:lnTo>
                    <a:pt x="52" y="273"/>
                  </a:lnTo>
                  <a:lnTo>
                    <a:pt x="58" y="277"/>
                  </a:lnTo>
                  <a:lnTo>
                    <a:pt x="67" y="281"/>
                  </a:lnTo>
                  <a:lnTo>
                    <a:pt x="77" y="288"/>
                  </a:lnTo>
                  <a:lnTo>
                    <a:pt x="86" y="301"/>
                  </a:lnTo>
                  <a:lnTo>
                    <a:pt x="99" y="314"/>
                  </a:lnTo>
                  <a:lnTo>
                    <a:pt x="107" y="318"/>
                  </a:lnTo>
                  <a:lnTo>
                    <a:pt x="114" y="320"/>
                  </a:lnTo>
                  <a:lnTo>
                    <a:pt x="120" y="324"/>
                  </a:lnTo>
                  <a:lnTo>
                    <a:pt x="128" y="331"/>
                  </a:lnTo>
                  <a:lnTo>
                    <a:pt x="133" y="339"/>
                  </a:lnTo>
                  <a:lnTo>
                    <a:pt x="135" y="358"/>
                  </a:lnTo>
                  <a:lnTo>
                    <a:pt x="137" y="365"/>
                  </a:lnTo>
                  <a:lnTo>
                    <a:pt x="137" y="367"/>
                  </a:lnTo>
                  <a:lnTo>
                    <a:pt x="139" y="375"/>
                  </a:lnTo>
                  <a:lnTo>
                    <a:pt x="139" y="380"/>
                  </a:lnTo>
                  <a:lnTo>
                    <a:pt x="141" y="382"/>
                  </a:lnTo>
                  <a:lnTo>
                    <a:pt x="144" y="390"/>
                  </a:lnTo>
                  <a:lnTo>
                    <a:pt x="148" y="391"/>
                  </a:lnTo>
                  <a:lnTo>
                    <a:pt x="152" y="399"/>
                  </a:lnTo>
                  <a:lnTo>
                    <a:pt x="146" y="412"/>
                  </a:lnTo>
                  <a:lnTo>
                    <a:pt x="148" y="423"/>
                  </a:lnTo>
                  <a:lnTo>
                    <a:pt x="150" y="435"/>
                  </a:lnTo>
                  <a:lnTo>
                    <a:pt x="154" y="442"/>
                  </a:lnTo>
                  <a:lnTo>
                    <a:pt x="156" y="450"/>
                  </a:lnTo>
                  <a:lnTo>
                    <a:pt x="160" y="457"/>
                  </a:lnTo>
                  <a:lnTo>
                    <a:pt x="167" y="461"/>
                  </a:lnTo>
                  <a:lnTo>
                    <a:pt x="186" y="465"/>
                  </a:lnTo>
                  <a:lnTo>
                    <a:pt x="191" y="478"/>
                  </a:lnTo>
                  <a:lnTo>
                    <a:pt x="317" y="470"/>
                  </a:lnTo>
                  <a:lnTo>
                    <a:pt x="411" y="463"/>
                  </a:lnTo>
                  <a:lnTo>
                    <a:pt x="415" y="463"/>
                  </a:lnTo>
                  <a:lnTo>
                    <a:pt x="413" y="448"/>
                  </a:lnTo>
                  <a:lnTo>
                    <a:pt x="415" y="440"/>
                  </a:lnTo>
                  <a:lnTo>
                    <a:pt x="415" y="435"/>
                  </a:lnTo>
                  <a:lnTo>
                    <a:pt x="413" y="427"/>
                  </a:lnTo>
                  <a:lnTo>
                    <a:pt x="408" y="420"/>
                  </a:lnTo>
                  <a:lnTo>
                    <a:pt x="408" y="414"/>
                  </a:lnTo>
                  <a:lnTo>
                    <a:pt x="402" y="407"/>
                  </a:lnTo>
                  <a:lnTo>
                    <a:pt x="404" y="401"/>
                  </a:lnTo>
                  <a:lnTo>
                    <a:pt x="400" y="384"/>
                  </a:lnTo>
                  <a:lnTo>
                    <a:pt x="400" y="371"/>
                  </a:lnTo>
                  <a:lnTo>
                    <a:pt x="406" y="358"/>
                  </a:lnTo>
                  <a:lnTo>
                    <a:pt x="404" y="350"/>
                  </a:lnTo>
                  <a:lnTo>
                    <a:pt x="406" y="343"/>
                  </a:lnTo>
                  <a:lnTo>
                    <a:pt x="410" y="335"/>
                  </a:lnTo>
                  <a:lnTo>
                    <a:pt x="410" y="329"/>
                  </a:lnTo>
                  <a:lnTo>
                    <a:pt x="406" y="314"/>
                  </a:lnTo>
                  <a:lnTo>
                    <a:pt x="406" y="307"/>
                  </a:lnTo>
                  <a:lnTo>
                    <a:pt x="410" y="294"/>
                  </a:lnTo>
                  <a:lnTo>
                    <a:pt x="413" y="286"/>
                  </a:lnTo>
                  <a:lnTo>
                    <a:pt x="419" y="281"/>
                  </a:lnTo>
                  <a:lnTo>
                    <a:pt x="421" y="277"/>
                  </a:lnTo>
                  <a:lnTo>
                    <a:pt x="415" y="264"/>
                  </a:lnTo>
                  <a:lnTo>
                    <a:pt x="417" y="256"/>
                  </a:lnTo>
                  <a:lnTo>
                    <a:pt x="419" y="243"/>
                  </a:lnTo>
                  <a:lnTo>
                    <a:pt x="426" y="222"/>
                  </a:lnTo>
                  <a:lnTo>
                    <a:pt x="426" y="217"/>
                  </a:lnTo>
                  <a:lnTo>
                    <a:pt x="425" y="209"/>
                  </a:lnTo>
                  <a:lnTo>
                    <a:pt x="417" y="203"/>
                  </a:lnTo>
                  <a:lnTo>
                    <a:pt x="411" y="207"/>
                  </a:lnTo>
                  <a:lnTo>
                    <a:pt x="404" y="211"/>
                  </a:lnTo>
                  <a:lnTo>
                    <a:pt x="400" y="217"/>
                  </a:lnTo>
                  <a:lnTo>
                    <a:pt x="398" y="224"/>
                  </a:lnTo>
                  <a:lnTo>
                    <a:pt x="395" y="232"/>
                  </a:lnTo>
                  <a:lnTo>
                    <a:pt x="387" y="237"/>
                  </a:lnTo>
                  <a:lnTo>
                    <a:pt x="383" y="243"/>
                  </a:lnTo>
                  <a:lnTo>
                    <a:pt x="378" y="243"/>
                  </a:lnTo>
                  <a:lnTo>
                    <a:pt x="376" y="235"/>
                  </a:lnTo>
                  <a:lnTo>
                    <a:pt x="378" y="228"/>
                  </a:lnTo>
                  <a:lnTo>
                    <a:pt x="383" y="213"/>
                  </a:lnTo>
                  <a:lnTo>
                    <a:pt x="387" y="205"/>
                  </a:lnTo>
                  <a:lnTo>
                    <a:pt x="389" y="200"/>
                  </a:lnTo>
                  <a:lnTo>
                    <a:pt x="395" y="196"/>
                  </a:lnTo>
                  <a:lnTo>
                    <a:pt x="402" y="192"/>
                  </a:lnTo>
                  <a:lnTo>
                    <a:pt x="402" y="187"/>
                  </a:lnTo>
                  <a:lnTo>
                    <a:pt x="404" y="181"/>
                  </a:lnTo>
                  <a:lnTo>
                    <a:pt x="400" y="179"/>
                  </a:lnTo>
                  <a:lnTo>
                    <a:pt x="400" y="179"/>
                  </a:lnTo>
                  <a:lnTo>
                    <a:pt x="393" y="173"/>
                  </a:lnTo>
                  <a:lnTo>
                    <a:pt x="393" y="168"/>
                  </a:lnTo>
                  <a:lnTo>
                    <a:pt x="396" y="153"/>
                  </a:lnTo>
                  <a:lnTo>
                    <a:pt x="389" y="153"/>
                  </a:lnTo>
                  <a:lnTo>
                    <a:pt x="383" y="156"/>
                  </a:lnTo>
                  <a:lnTo>
                    <a:pt x="379" y="149"/>
                  </a:lnTo>
                  <a:lnTo>
                    <a:pt x="383" y="143"/>
                  </a:lnTo>
                  <a:lnTo>
                    <a:pt x="383" y="128"/>
                  </a:lnTo>
                  <a:lnTo>
                    <a:pt x="381" y="123"/>
                  </a:lnTo>
                  <a:lnTo>
                    <a:pt x="383" y="121"/>
                  </a:lnTo>
                  <a:lnTo>
                    <a:pt x="376" y="113"/>
                  </a:lnTo>
                  <a:lnTo>
                    <a:pt x="364" y="111"/>
                  </a:lnTo>
                  <a:lnTo>
                    <a:pt x="359" y="109"/>
                  </a:lnTo>
                  <a:lnTo>
                    <a:pt x="357" y="98"/>
                  </a:lnTo>
                  <a:lnTo>
                    <a:pt x="349" y="93"/>
                  </a:lnTo>
                  <a:lnTo>
                    <a:pt x="332" y="91"/>
                  </a:lnTo>
                  <a:lnTo>
                    <a:pt x="325" y="89"/>
                  </a:lnTo>
                  <a:lnTo>
                    <a:pt x="319" y="91"/>
                  </a:lnTo>
                  <a:lnTo>
                    <a:pt x="304" y="89"/>
                  </a:lnTo>
                  <a:lnTo>
                    <a:pt x="302" y="89"/>
                  </a:lnTo>
                  <a:lnTo>
                    <a:pt x="278" y="79"/>
                  </a:lnTo>
                  <a:lnTo>
                    <a:pt x="205" y="64"/>
                  </a:lnTo>
                  <a:lnTo>
                    <a:pt x="197" y="51"/>
                  </a:lnTo>
                  <a:lnTo>
                    <a:pt x="191" y="46"/>
                  </a:lnTo>
                  <a:lnTo>
                    <a:pt x="184" y="44"/>
                  </a:lnTo>
                  <a:lnTo>
                    <a:pt x="180" y="40"/>
                  </a:lnTo>
                  <a:lnTo>
                    <a:pt x="169" y="40"/>
                  </a:lnTo>
                  <a:lnTo>
                    <a:pt x="161" y="36"/>
                  </a:lnTo>
                  <a:lnTo>
                    <a:pt x="154" y="34"/>
                  </a:lnTo>
                  <a:lnTo>
                    <a:pt x="148" y="38"/>
                  </a:lnTo>
                  <a:lnTo>
                    <a:pt x="141" y="38"/>
                  </a:lnTo>
                  <a:lnTo>
                    <a:pt x="143" y="34"/>
                  </a:lnTo>
                  <a:lnTo>
                    <a:pt x="144" y="27"/>
                  </a:lnTo>
                  <a:lnTo>
                    <a:pt x="144" y="21"/>
                  </a:lnTo>
                  <a:lnTo>
                    <a:pt x="150" y="14"/>
                  </a:lnTo>
                  <a:lnTo>
                    <a:pt x="150" y="6"/>
                  </a:lnTo>
                  <a:lnTo>
                    <a:pt x="144" y="0"/>
                  </a:lnTo>
                  <a:lnTo>
                    <a:pt x="135" y="6"/>
                  </a:lnTo>
                  <a:lnTo>
                    <a:pt x="128" y="10"/>
                  </a:lnTo>
                  <a:lnTo>
                    <a:pt x="122" y="14"/>
                  </a:lnTo>
                  <a:lnTo>
                    <a:pt x="114" y="17"/>
                  </a:lnTo>
                  <a:lnTo>
                    <a:pt x="101" y="25"/>
                  </a:lnTo>
                  <a:lnTo>
                    <a:pt x="73" y="34"/>
                  </a:lnTo>
                  <a:lnTo>
                    <a:pt x="67" y="36"/>
                  </a:lnTo>
                  <a:lnTo>
                    <a:pt x="60" y="34"/>
                  </a:lnTo>
                  <a:lnTo>
                    <a:pt x="52" y="29"/>
                  </a:lnTo>
                  <a:lnTo>
                    <a:pt x="51" y="31"/>
                  </a:lnTo>
                  <a:lnTo>
                    <a:pt x="49" y="3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5" name="Freeform 88">
              <a:extLst>
                <a:ext uri="{FF2B5EF4-FFF2-40B4-BE49-F238E27FC236}">
                  <a16:creationId xmlns:a16="http://schemas.microsoft.com/office/drawing/2014/main" id="{AF686936-D02B-C666-77D8-4DF71E61B80E}"/>
                </a:ext>
              </a:extLst>
            </p:cNvPr>
            <p:cNvSpPr>
              <a:spLocks/>
            </p:cNvSpPr>
            <p:nvPr/>
          </p:nvSpPr>
          <p:spPr bwMode="auto">
            <a:xfrm>
              <a:off x="3919745" y="1949831"/>
              <a:ext cx="32989" cy="56682"/>
            </a:xfrm>
            <a:custGeom>
              <a:avLst/>
              <a:gdLst>
                <a:gd name="T0" fmla="*/ 26 w 28"/>
                <a:gd name="T1" fmla="*/ 0 h 53"/>
                <a:gd name="T2" fmla="*/ 21 w 28"/>
                <a:gd name="T3" fmla="*/ 6 h 53"/>
                <a:gd name="T4" fmla="*/ 17 w 28"/>
                <a:gd name="T5" fmla="*/ 14 h 53"/>
                <a:gd name="T6" fmla="*/ 9 w 28"/>
                <a:gd name="T7" fmla="*/ 19 h 53"/>
                <a:gd name="T8" fmla="*/ 9 w 28"/>
                <a:gd name="T9" fmla="*/ 27 h 53"/>
                <a:gd name="T10" fmla="*/ 4 w 28"/>
                <a:gd name="T11" fmla="*/ 34 h 53"/>
                <a:gd name="T12" fmla="*/ 0 w 28"/>
                <a:gd name="T13" fmla="*/ 44 h 53"/>
                <a:gd name="T14" fmla="*/ 4 w 28"/>
                <a:gd name="T15" fmla="*/ 51 h 53"/>
                <a:gd name="T16" fmla="*/ 11 w 28"/>
                <a:gd name="T17" fmla="*/ 53 h 53"/>
                <a:gd name="T18" fmla="*/ 15 w 28"/>
                <a:gd name="T19" fmla="*/ 46 h 53"/>
                <a:gd name="T20" fmla="*/ 19 w 28"/>
                <a:gd name="T21" fmla="*/ 40 h 53"/>
                <a:gd name="T22" fmla="*/ 19 w 28"/>
                <a:gd name="T23" fmla="*/ 32 h 53"/>
                <a:gd name="T24" fmla="*/ 24 w 28"/>
                <a:gd name="T25" fmla="*/ 23 h 53"/>
                <a:gd name="T26" fmla="*/ 23 w 28"/>
                <a:gd name="T27" fmla="*/ 17 h 53"/>
                <a:gd name="T28" fmla="*/ 28 w 28"/>
                <a:gd name="T29" fmla="*/ 2 h 53"/>
                <a:gd name="T30" fmla="*/ 26 w 2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3">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6" name="Freeform 89">
              <a:extLst>
                <a:ext uri="{FF2B5EF4-FFF2-40B4-BE49-F238E27FC236}">
                  <a16:creationId xmlns:a16="http://schemas.microsoft.com/office/drawing/2014/main" id="{4427A6F9-9946-59CF-9070-2B03F0332AD9}"/>
                </a:ext>
              </a:extLst>
            </p:cNvPr>
            <p:cNvSpPr>
              <a:spLocks/>
            </p:cNvSpPr>
            <p:nvPr/>
          </p:nvSpPr>
          <p:spPr bwMode="auto">
            <a:xfrm>
              <a:off x="3919745" y="1949831"/>
              <a:ext cx="32989" cy="56682"/>
            </a:xfrm>
            <a:custGeom>
              <a:avLst/>
              <a:gdLst>
                <a:gd name="T0" fmla="*/ 26 w 28"/>
                <a:gd name="T1" fmla="*/ 0 h 53"/>
                <a:gd name="T2" fmla="*/ 21 w 28"/>
                <a:gd name="T3" fmla="*/ 6 h 53"/>
                <a:gd name="T4" fmla="*/ 17 w 28"/>
                <a:gd name="T5" fmla="*/ 14 h 53"/>
                <a:gd name="T6" fmla="*/ 9 w 28"/>
                <a:gd name="T7" fmla="*/ 19 h 53"/>
                <a:gd name="T8" fmla="*/ 9 w 28"/>
                <a:gd name="T9" fmla="*/ 27 h 53"/>
                <a:gd name="T10" fmla="*/ 4 w 28"/>
                <a:gd name="T11" fmla="*/ 34 h 53"/>
                <a:gd name="T12" fmla="*/ 0 w 28"/>
                <a:gd name="T13" fmla="*/ 44 h 53"/>
                <a:gd name="T14" fmla="*/ 4 w 28"/>
                <a:gd name="T15" fmla="*/ 51 h 53"/>
                <a:gd name="T16" fmla="*/ 11 w 28"/>
                <a:gd name="T17" fmla="*/ 53 h 53"/>
                <a:gd name="T18" fmla="*/ 15 w 28"/>
                <a:gd name="T19" fmla="*/ 46 h 53"/>
                <a:gd name="T20" fmla="*/ 19 w 28"/>
                <a:gd name="T21" fmla="*/ 40 h 53"/>
                <a:gd name="T22" fmla="*/ 19 w 28"/>
                <a:gd name="T23" fmla="*/ 32 h 53"/>
                <a:gd name="T24" fmla="*/ 24 w 28"/>
                <a:gd name="T25" fmla="*/ 23 h 53"/>
                <a:gd name="T26" fmla="*/ 23 w 28"/>
                <a:gd name="T27" fmla="*/ 17 h 53"/>
                <a:gd name="T28" fmla="*/ 28 w 28"/>
                <a:gd name="T29" fmla="*/ 2 h 53"/>
                <a:gd name="T30" fmla="*/ 26 w 2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3">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7" name="Freeform 90">
              <a:extLst>
                <a:ext uri="{FF2B5EF4-FFF2-40B4-BE49-F238E27FC236}">
                  <a16:creationId xmlns:a16="http://schemas.microsoft.com/office/drawing/2014/main" id="{74CB32E3-C8C3-C5DA-C77F-48BAA6900216}"/>
                </a:ext>
              </a:extLst>
            </p:cNvPr>
            <p:cNvSpPr>
              <a:spLocks/>
            </p:cNvSpPr>
            <p:nvPr/>
          </p:nvSpPr>
          <p:spPr bwMode="auto">
            <a:xfrm>
              <a:off x="4070555" y="1883523"/>
              <a:ext cx="8248" cy="18181"/>
            </a:xfrm>
            <a:custGeom>
              <a:avLst/>
              <a:gdLst>
                <a:gd name="T0" fmla="*/ 2 w 7"/>
                <a:gd name="T1" fmla="*/ 4 h 17"/>
                <a:gd name="T2" fmla="*/ 0 w 7"/>
                <a:gd name="T3" fmla="*/ 10 h 17"/>
                <a:gd name="T4" fmla="*/ 0 w 7"/>
                <a:gd name="T5" fmla="*/ 17 h 17"/>
                <a:gd name="T6" fmla="*/ 7 w 7"/>
                <a:gd name="T7" fmla="*/ 15 h 17"/>
                <a:gd name="T8" fmla="*/ 7 w 7"/>
                <a:gd name="T9" fmla="*/ 2 h 17"/>
                <a:gd name="T10" fmla="*/ 7 w 7"/>
                <a:gd name="T11" fmla="*/ 0 h 17"/>
                <a:gd name="T12" fmla="*/ 2 w 7"/>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2" y="4"/>
                  </a:moveTo>
                  <a:lnTo>
                    <a:pt x="0" y="10"/>
                  </a:lnTo>
                  <a:lnTo>
                    <a:pt x="0" y="17"/>
                  </a:lnTo>
                  <a:lnTo>
                    <a:pt x="7" y="15"/>
                  </a:lnTo>
                  <a:lnTo>
                    <a:pt x="7" y="2"/>
                  </a:lnTo>
                  <a:lnTo>
                    <a:pt x="7" y="0"/>
                  </a:lnTo>
                  <a:lnTo>
                    <a:pt x="2" y="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8" name="Freeform 92">
              <a:extLst>
                <a:ext uri="{FF2B5EF4-FFF2-40B4-BE49-F238E27FC236}">
                  <a16:creationId xmlns:a16="http://schemas.microsoft.com/office/drawing/2014/main" id="{35AEA8C7-42BA-71E9-9686-EFF4A53E8B41}"/>
                </a:ext>
              </a:extLst>
            </p:cNvPr>
            <p:cNvSpPr>
              <a:spLocks/>
            </p:cNvSpPr>
            <p:nvPr/>
          </p:nvSpPr>
          <p:spPr bwMode="auto">
            <a:xfrm>
              <a:off x="4216652" y="1825772"/>
              <a:ext cx="32989" cy="20320"/>
            </a:xfrm>
            <a:custGeom>
              <a:avLst/>
              <a:gdLst>
                <a:gd name="T0" fmla="*/ 7 w 28"/>
                <a:gd name="T1" fmla="*/ 19 h 19"/>
                <a:gd name="T2" fmla="*/ 21 w 28"/>
                <a:gd name="T3" fmla="*/ 17 h 19"/>
                <a:gd name="T4" fmla="*/ 28 w 28"/>
                <a:gd name="T5" fmla="*/ 13 h 19"/>
                <a:gd name="T6" fmla="*/ 24 w 28"/>
                <a:gd name="T7" fmla="*/ 6 h 19"/>
                <a:gd name="T8" fmla="*/ 17 w 28"/>
                <a:gd name="T9" fmla="*/ 0 h 19"/>
                <a:gd name="T10" fmla="*/ 11 w 28"/>
                <a:gd name="T11" fmla="*/ 0 h 19"/>
                <a:gd name="T12" fmla="*/ 13 w 28"/>
                <a:gd name="T13" fmla="*/ 6 h 19"/>
                <a:gd name="T14" fmla="*/ 7 w 28"/>
                <a:gd name="T15" fmla="*/ 11 h 19"/>
                <a:gd name="T16" fmla="*/ 0 w 28"/>
                <a:gd name="T17" fmla="*/ 13 h 19"/>
                <a:gd name="T18" fmla="*/ 7 w 28"/>
                <a:gd name="T19" fmla="*/ 17 h 19"/>
                <a:gd name="T20" fmla="*/ 7 w 28"/>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9">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9" name="Freeform 93">
              <a:extLst>
                <a:ext uri="{FF2B5EF4-FFF2-40B4-BE49-F238E27FC236}">
                  <a16:creationId xmlns:a16="http://schemas.microsoft.com/office/drawing/2014/main" id="{02BDC5FD-9310-A805-21D8-D3C8B3CD7D92}"/>
                </a:ext>
              </a:extLst>
            </p:cNvPr>
            <p:cNvSpPr>
              <a:spLocks/>
            </p:cNvSpPr>
            <p:nvPr/>
          </p:nvSpPr>
          <p:spPr bwMode="auto">
            <a:xfrm>
              <a:off x="4216652" y="1825772"/>
              <a:ext cx="32989" cy="20320"/>
            </a:xfrm>
            <a:custGeom>
              <a:avLst/>
              <a:gdLst>
                <a:gd name="T0" fmla="*/ 7 w 28"/>
                <a:gd name="T1" fmla="*/ 19 h 19"/>
                <a:gd name="T2" fmla="*/ 21 w 28"/>
                <a:gd name="T3" fmla="*/ 17 h 19"/>
                <a:gd name="T4" fmla="*/ 28 w 28"/>
                <a:gd name="T5" fmla="*/ 13 h 19"/>
                <a:gd name="T6" fmla="*/ 24 w 28"/>
                <a:gd name="T7" fmla="*/ 6 h 19"/>
                <a:gd name="T8" fmla="*/ 17 w 28"/>
                <a:gd name="T9" fmla="*/ 0 h 19"/>
                <a:gd name="T10" fmla="*/ 11 w 28"/>
                <a:gd name="T11" fmla="*/ 0 h 19"/>
                <a:gd name="T12" fmla="*/ 13 w 28"/>
                <a:gd name="T13" fmla="*/ 6 h 19"/>
                <a:gd name="T14" fmla="*/ 7 w 28"/>
                <a:gd name="T15" fmla="*/ 11 h 19"/>
                <a:gd name="T16" fmla="*/ 0 w 28"/>
                <a:gd name="T17" fmla="*/ 13 h 19"/>
                <a:gd name="T18" fmla="*/ 7 w 28"/>
                <a:gd name="T19" fmla="*/ 17 h 19"/>
                <a:gd name="T20" fmla="*/ 7 w 28"/>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9">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nvGrpSpPr>
            <p:cNvPr id="200" name="Group 48">
              <a:extLst>
                <a:ext uri="{FF2B5EF4-FFF2-40B4-BE49-F238E27FC236}">
                  <a16:creationId xmlns:a16="http://schemas.microsoft.com/office/drawing/2014/main" id="{1407515E-ACC2-AADD-BEBB-76DD118A88A0}"/>
                </a:ext>
              </a:extLst>
            </p:cNvPr>
            <p:cNvGrpSpPr/>
            <p:nvPr/>
          </p:nvGrpSpPr>
          <p:grpSpPr>
            <a:xfrm>
              <a:off x="3638154" y="1707058"/>
              <a:ext cx="764653" cy="644897"/>
              <a:chOff x="3605271" y="1704808"/>
              <a:chExt cx="623488" cy="525840"/>
            </a:xfrm>
            <a:grpFill/>
            <a:effectLst/>
          </p:grpSpPr>
          <p:sp>
            <p:nvSpPr>
              <p:cNvPr id="257" name="Freeform 79">
                <a:extLst>
                  <a:ext uri="{FF2B5EF4-FFF2-40B4-BE49-F238E27FC236}">
                    <a16:creationId xmlns:a16="http://schemas.microsoft.com/office/drawing/2014/main" id="{287BCA74-669E-7536-631A-DC11BD757844}"/>
                  </a:ext>
                </a:extLst>
              </p:cNvPr>
              <p:cNvSpPr>
                <a:spLocks/>
              </p:cNvSpPr>
              <p:nvPr/>
            </p:nvSpPr>
            <p:spPr bwMode="auto">
              <a:xfrm>
                <a:off x="3728240" y="1704808"/>
                <a:ext cx="59563" cy="47962"/>
              </a:xfrm>
              <a:custGeom>
                <a:avLst/>
                <a:gdLst>
                  <a:gd name="T0" fmla="*/ 2 w 62"/>
                  <a:gd name="T1" fmla="*/ 41 h 55"/>
                  <a:gd name="T2" fmla="*/ 15 w 62"/>
                  <a:gd name="T3" fmla="*/ 41 h 55"/>
                  <a:gd name="T4" fmla="*/ 15 w 62"/>
                  <a:gd name="T5" fmla="*/ 34 h 55"/>
                  <a:gd name="T6" fmla="*/ 15 w 62"/>
                  <a:gd name="T7" fmla="*/ 41 h 55"/>
                  <a:gd name="T8" fmla="*/ 9 w 62"/>
                  <a:gd name="T9" fmla="*/ 49 h 55"/>
                  <a:gd name="T10" fmla="*/ 17 w 62"/>
                  <a:gd name="T11" fmla="*/ 55 h 55"/>
                  <a:gd name="T12" fmla="*/ 26 w 62"/>
                  <a:gd name="T13" fmla="*/ 36 h 55"/>
                  <a:gd name="T14" fmla="*/ 38 w 62"/>
                  <a:gd name="T15" fmla="*/ 23 h 55"/>
                  <a:gd name="T16" fmla="*/ 45 w 62"/>
                  <a:gd name="T17" fmla="*/ 17 h 55"/>
                  <a:gd name="T18" fmla="*/ 47 w 62"/>
                  <a:gd name="T19" fmla="*/ 9 h 55"/>
                  <a:gd name="T20" fmla="*/ 56 w 62"/>
                  <a:gd name="T21" fmla="*/ 9 h 55"/>
                  <a:gd name="T22" fmla="*/ 62 w 62"/>
                  <a:gd name="T23" fmla="*/ 4 h 55"/>
                  <a:gd name="T24" fmla="*/ 56 w 62"/>
                  <a:gd name="T25" fmla="*/ 0 h 55"/>
                  <a:gd name="T26" fmla="*/ 41 w 62"/>
                  <a:gd name="T27" fmla="*/ 0 h 55"/>
                  <a:gd name="T28" fmla="*/ 26 w 62"/>
                  <a:gd name="T29" fmla="*/ 6 h 55"/>
                  <a:gd name="T30" fmla="*/ 13 w 62"/>
                  <a:gd name="T31" fmla="*/ 13 h 55"/>
                  <a:gd name="T32" fmla="*/ 4 w 62"/>
                  <a:gd name="T33" fmla="*/ 28 h 55"/>
                  <a:gd name="T34" fmla="*/ 0 w 62"/>
                  <a:gd name="T35" fmla="*/ 34 h 55"/>
                  <a:gd name="T36" fmla="*/ 2 w 62"/>
                  <a:gd name="T3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5">
                    <a:moveTo>
                      <a:pt x="2" y="41"/>
                    </a:moveTo>
                    <a:lnTo>
                      <a:pt x="15" y="41"/>
                    </a:lnTo>
                    <a:lnTo>
                      <a:pt x="15" y="34"/>
                    </a:lnTo>
                    <a:lnTo>
                      <a:pt x="15" y="41"/>
                    </a:lnTo>
                    <a:lnTo>
                      <a:pt x="9" y="49"/>
                    </a:lnTo>
                    <a:lnTo>
                      <a:pt x="17" y="55"/>
                    </a:lnTo>
                    <a:lnTo>
                      <a:pt x="26" y="36"/>
                    </a:lnTo>
                    <a:lnTo>
                      <a:pt x="38" y="23"/>
                    </a:lnTo>
                    <a:lnTo>
                      <a:pt x="45" y="17"/>
                    </a:lnTo>
                    <a:lnTo>
                      <a:pt x="47" y="9"/>
                    </a:lnTo>
                    <a:lnTo>
                      <a:pt x="56" y="9"/>
                    </a:lnTo>
                    <a:lnTo>
                      <a:pt x="62" y="4"/>
                    </a:lnTo>
                    <a:lnTo>
                      <a:pt x="56" y="0"/>
                    </a:lnTo>
                    <a:lnTo>
                      <a:pt x="41" y="0"/>
                    </a:lnTo>
                    <a:lnTo>
                      <a:pt x="26" y="6"/>
                    </a:lnTo>
                    <a:lnTo>
                      <a:pt x="13" y="13"/>
                    </a:lnTo>
                    <a:lnTo>
                      <a:pt x="4" y="28"/>
                    </a:lnTo>
                    <a:lnTo>
                      <a:pt x="0" y="34"/>
                    </a:lnTo>
                    <a:lnTo>
                      <a:pt x="2" y="4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8" name="Freeform 82">
                <a:extLst>
                  <a:ext uri="{FF2B5EF4-FFF2-40B4-BE49-F238E27FC236}">
                    <a16:creationId xmlns:a16="http://schemas.microsoft.com/office/drawing/2014/main" id="{FF0D448F-2300-45C2-1EF4-35B77B56BD0E}"/>
                  </a:ext>
                </a:extLst>
              </p:cNvPr>
              <p:cNvSpPr>
                <a:spLocks/>
              </p:cNvSpPr>
              <p:nvPr/>
            </p:nvSpPr>
            <p:spPr bwMode="auto">
              <a:xfrm>
                <a:off x="3605271" y="1734458"/>
                <a:ext cx="469777" cy="190105"/>
              </a:xfrm>
              <a:custGeom>
                <a:avLst/>
                <a:gdLst>
                  <a:gd name="T0" fmla="*/ 25 w 489"/>
                  <a:gd name="T1" fmla="*/ 101 h 218"/>
                  <a:gd name="T2" fmla="*/ 124 w 489"/>
                  <a:gd name="T3" fmla="*/ 126 h 218"/>
                  <a:gd name="T4" fmla="*/ 152 w 489"/>
                  <a:gd name="T5" fmla="*/ 128 h 218"/>
                  <a:gd name="T6" fmla="*/ 179 w 489"/>
                  <a:gd name="T7" fmla="*/ 146 h 218"/>
                  <a:gd name="T8" fmla="*/ 203 w 489"/>
                  <a:gd name="T9" fmla="*/ 158 h 218"/>
                  <a:gd name="T10" fmla="*/ 203 w 489"/>
                  <a:gd name="T11" fmla="*/ 180 h 218"/>
                  <a:gd name="T12" fmla="*/ 209 w 489"/>
                  <a:gd name="T13" fmla="*/ 190 h 218"/>
                  <a:gd name="T14" fmla="*/ 213 w 489"/>
                  <a:gd name="T15" fmla="*/ 210 h 218"/>
                  <a:gd name="T16" fmla="*/ 224 w 489"/>
                  <a:gd name="T17" fmla="*/ 218 h 218"/>
                  <a:gd name="T18" fmla="*/ 241 w 489"/>
                  <a:gd name="T19" fmla="*/ 178 h 218"/>
                  <a:gd name="T20" fmla="*/ 254 w 489"/>
                  <a:gd name="T21" fmla="*/ 150 h 218"/>
                  <a:gd name="T22" fmla="*/ 260 w 489"/>
                  <a:gd name="T23" fmla="*/ 135 h 218"/>
                  <a:gd name="T24" fmla="*/ 273 w 489"/>
                  <a:gd name="T25" fmla="*/ 143 h 218"/>
                  <a:gd name="T26" fmla="*/ 288 w 489"/>
                  <a:gd name="T27" fmla="*/ 128 h 218"/>
                  <a:gd name="T28" fmla="*/ 288 w 489"/>
                  <a:gd name="T29" fmla="*/ 143 h 218"/>
                  <a:gd name="T30" fmla="*/ 295 w 489"/>
                  <a:gd name="T31" fmla="*/ 145 h 218"/>
                  <a:gd name="T32" fmla="*/ 310 w 489"/>
                  <a:gd name="T33" fmla="*/ 124 h 218"/>
                  <a:gd name="T34" fmla="*/ 327 w 489"/>
                  <a:gd name="T35" fmla="*/ 113 h 218"/>
                  <a:gd name="T36" fmla="*/ 354 w 489"/>
                  <a:gd name="T37" fmla="*/ 109 h 218"/>
                  <a:gd name="T38" fmla="*/ 380 w 489"/>
                  <a:gd name="T39" fmla="*/ 94 h 218"/>
                  <a:gd name="T40" fmla="*/ 408 w 489"/>
                  <a:gd name="T41" fmla="*/ 99 h 218"/>
                  <a:gd name="T42" fmla="*/ 429 w 489"/>
                  <a:gd name="T43" fmla="*/ 101 h 218"/>
                  <a:gd name="T44" fmla="*/ 444 w 489"/>
                  <a:gd name="T45" fmla="*/ 96 h 218"/>
                  <a:gd name="T46" fmla="*/ 489 w 489"/>
                  <a:gd name="T47" fmla="*/ 92 h 218"/>
                  <a:gd name="T48" fmla="*/ 478 w 489"/>
                  <a:gd name="T49" fmla="*/ 77 h 218"/>
                  <a:gd name="T50" fmla="*/ 463 w 489"/>
                  <a:gd name="T51" fmla="*/ 68 h 218"/>
                  <a:gd name="T52" fmla="*/ 455 w 489"/>
                  <a:gd name="T53" fmla="*/ 47 h 218"/>
                  <a:gd name="T54" fmla="*/ 444 w 489"/>
                  <a:gd name="T55" fmla="*/ 43 h 218"/>
                  <a:gd name="T56" fmla="*/ 429 w 489"/>
                  <a:gd name="T57" fmla="*/ 45 h 218"/>
                  <a:gd name="T58" fmla="*/ 399 w 489"/>
                  <a:gd name="T59" fmla="*/ 43 h 218"/>
                  <a:gd name="T60" fmla="*/ 378 w 489"/>
                  <a:gd name="T61" fmla="*/ 22 h 218"/>
                  <a:gd name="T62" fmla="*/ 329 w 489"/>
                  <a:gd name="T63" fmla="*/ 34 h 218"/>
                  <a:gd name="T64" fmla="*/ 305 w 489"/>
                  <a:gd name="T65" fmla="*/ 47 h 218"/>
                  <a:gd name="T66" fmla="*/ 275 w 489"/>
                  <a:gd name="T67" fmla="*/ 66 h 218"/>
                  <a:gd name="T68" fmla="*/ 254 w 489"/>
                  <a:gd name="T69" fmla="*/ 60 h 218"/>
                  <a:gd name="T70" fmla="*/ 224 w 489"/>
                  <a:gd name="T71" fmla="*/ 62 h 218"/>
                  <a:gd name="T72" fmla="*/ 203 w 489"/>
                  <a:gd name="T73" fmla="*/ 36 h 218"/>
                  <a:gd name="T74" fmla="*/ 183 w 489"/>
                  <a:gd name="T75" fmla="*/ 26 h 218"/>
                  <a:gd name="T76" fmla="*/ 158 w 489"/>
                  <a:gd name="T77" fmla="*/ 36 h 218"/>
                  <a:gd name="T78" fmla="*/ 154 w 489"/>
                  <a:gd name="T79" fmla="*/ 30 h 218"/>
                  <a:gd name="T80" fmla="*/ 143 w 489"/>
                  <a:gd name="T81" fmla="*/ 43 h 218"/>
                  <a:gd name="T82" fmla="*/ 130 w 489"/>
                  <a:gd name="T83" fmla="*/ 9 h 218"/>
                  <a:gd name="T84" fmla="*/ 107 w 489"/>
                  <a:gd name="T85" fmla="*/ 17 h 218"/>
                  <a:gd name="T86" fmla="*/ 81 w 489"/>
                  <a:gd name="T87" fmla="*/ 36 h 218"/>
                  <a:gd name="T88" fmla="*/ 60 w 489"/>
                  <a:gd name="T89" fmla="*/ 45 h 218"/>
                  <a:gd name="T90" fmla="*/ 40 w 489"/>
                  <a:gd name="T91" fmla="*/ 51 h 218"/>
                  <a:gd name="T92" fmla="*/ 0 w 489"/>
                  <a:gd name="T93" fmla="*/ 7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9" h="218">
                    <a:moveTo>
                      <a:pt x="11" y="83"/>
                    </a:moveTo>
                    <a:lnTo>
                      <a:pt x="17" y="88"/>
                    </a:lnTo>
                    <a:lnTo>
                      <a:pt x="25" y="101"/>
                    </a:lnTo>
                    <a:lnTo>
                      <a:pt x="98" y="116"/>
                    </a:lnTo>
                    <a:lnTo>
                      <a:pt x="122" y="126"/>
                    </a:lnTo>
                    <a:lnTo>
                      <a:pt x="124" y="126"/>
                    </a:lnTo>
                    <a:lnTo>
                      <a:pt x="139" y="128"/>
                    </a:lnTo>
                    <a:lnTo>
                      <a:pt x="145" y="126"/>
                    </a:lnTo>
                    <a:lnTo>
                      <a:pt x="152" y="128"/>
                    </a:lnTo>
                    <a:lnTo>
                      <a:pt x="169" y="130"/>
                    </a:lnTo>
                    <a:lnTo>
                      <a:pt x="177" y="135"/>
                    </a:lnTo>
                    <a:lnTo>
                      <a:pt x="179" y="146"/>
                    </a:lnTo>
                    <a:lnTo>
                      <a:pt x="184" y="148"/>
                    </a:lnTo>
                    <a:lnTo>
                      <a:pt x="196" y="150"/>
                    </a:lnTo>
                    <a:lnTo>
                      <a:pt x="203" y="158"/>
                    </a:lnTo>
                    <a:lnTo>
                      <a:pt x="201" y="160"/>
                    </a:lnTo>
                    <a:lnTo>
                      <a:pt x="203" y="165"/>
                    </a:lnTo>
                    <a:lnTo>
                      <a:pt x="203" y="180"/>
                    </a:lnTo>
                    <a:lnTo>
                      <a:pt x="199" y="186"/>
                    </a:lnTo>
                    <a:lnTo>
                      <a:pt x="203" y="193"/>
                    </a:lnTo>
                    <a:lnTo>
                      <a:pt x="209" y="190"/>
                    </a:lnTo>
                    <a:lnTo>
                      <a:pt x="216" y="190"/>
                    </a:lnTo>
                    <a:lnTo>
                      <a:pt x="213" y="205"/>
                    </a:lnTo>
                    <a:lnTo>
                      <a:pt x="213" y="210"/>
                    </a:lnTo>
                    <a:lnTo>
                      <a:pt x="220" y="216"/>
                    </a:lnTo>
                    <a:lnTo>
                      <a:pt x="220" y="216"/>
                    </a:lnTo>
                    <a:lnTo>
                      <a:pt x="224" y="218"/>
                    </a:lnTo>
                    <a:lnTo>
                      <a:pt x="224" y="210"/>
                    </a:lnTo>
                    <a:lnTo>
                      <a:pt x="231" y="199"/>
                    </a:lnTo>
                    <a:lnTo>
                      <a:pt x="241" y="178"/>
                    </a:lnTo>
                    <a:lnTo>
                      <a:pt x="245" y="165"/>
                    </a:lnTo>
                    <a:lnTo>
                      <a:pt x="248" y="158"/>
                    </a:lnTo>
                    <a:lnTo>
                      <a:pt x="254" y="150"/>
                    </a:lnTo>
                    <a:lnTo>
                      <a:pt x="258" y="137"/>
                    </a:lnTo>
                    <a:lnTo>
                      <a:pt x="263" y="128"/>
                    </a:lnTo>
                    <a:lnTo>
                      <a:pt x="260" y="135"/>
                    </a:lnTo>
                    <a:lnTo>
                      <a:pt x="263" y="141"/>
                    </a:lnTo>
                    <a:lnTo>
                      <a:pt x="267" y="148"/>
                    </a:lnTo>
                    <a:lnTo>
                      <a:pt x="273" y="143"/>
                    </a:lnTo>
                    <a:lnTo>
                      <a:pt x="275" y="139"/>
                    </a:lnTo>
                    <a:lnTo>
                      <a:pt x="282" y="131"/>
                    </a:lnTo>
                    <a:lnTo>
                      <a:pt x="288" y="128"/>
                    </a:lnTo>
                    <a:lnTo>
                      <a:pt x="295" y="130"/>
                    </a:lnTo>
                    <a:lnTo>
                      <a:pt x="293" y="137"/>
                    </a:lnTo>
                    <a:lnTo>
                      <a:pt x="288" y="143"/>
                    </a:lnTo>
                    <a:lnTo>
                      <a:pt x="284" y="150"/>
                    </a:lnTo>
                    <a:lnTo>
                      <a:pt x="292" y="152"/>
                    </a:lnTo>
                    <a:lnTo>
                      <a:pt x="295" y="145"/>
                    </a:lnTo>
                    <a:lnTo>
                      <a:pt x="303" y="137"/>
                    </a:lnTo>
                    <a:lnTo>
                      <a:pt x="309" y="131"/>
                    </a:lnTo>
                    <a:lnTo>
                      <a:pt x="310" y="124"/>
                    </a:lnTo>
                    <a:lnTo>
                      <a:pt x="314" y="118"/>
                    </a:lnTo>
                    <a:lnTo>
                      <a:pt x="320" y="115"/>
                    </a:lnTo>
                    <a:lnTo>
                      <a:pt x="327" y="113"/>
                    </a:lnTo>
                    <a:lnTo>
                      <a:pt x="333" y="115"/>
                    </a:lnTo>
                    <a:lnTo>
                      <a:pt x="346" y="109"/>
                    </a:lnTo>
                    <a:lnTo>
                      <a:pt x="354" y="109"/>
                    </a:lnTo>
                    <a:lnTo>
                      <a:pt x="361" y="105"/>
                    </a:lnTo>
                    <a:lnTo>
                      <a:pt x="367" y="96"/>
                    </a:lnTo>
                    <a:lnTo>
                      <a:pt x="380" y="94"/>
                    </a:lnTo>
                    <a:lnTo>
                      <a:pt x="387" y="96"/>
                    </a:lnTo>
                    <a:lnTo>
                      <a:pt x="393" y="94"/>
                    </a:lnTo>
                    <a:lnTo>
                      <a:pt x="408" y="99"/>
                    </a:lnTo>
                    <a:lnTo>
                      <a:pt x="421" y="111"/>
                    </a:lnTo>
                    <a:lnTo>
                      <a:pt x="429" y="115"/>
                    </a:lnTo>
                    <a:lnTo>
                      <a:pt x="429" y="101"/>
                    </a:lnTo>
                    <a:lnTo>
                      <a:pt x="431" y="94"/>
                    </a:lnTo>
                    <a:lnTo>
                      <a:pt x="436" y="92"/>
                    </a:lnTo>
                    <a:lnTo>
                      <a:pt x="444" y="96"/>
                    </a:lnTo>
                    <a:lnTo>
                      <a:pt x="451" y="94"/>
                    </a:lnTo>
                    <a:lnTo>
                      <a:pt x="483" y="94"/>
                    </a:lnTo>
                    <a:lnTo>
                      <a:pt x="489" y="92"/>
                    </a:lnTo>
                    <a:lnTo>
                      <a:pt x="485" y="86"/>
                    </a:lnTo>
                    <a:lnTo>
                      <a:pt x="478" y="83"/>
                    </a:lnTo>
                    <a:lnTo>
                      <a:pt x="478" y="77"/>
                    </a:lnTo>
                    <a:lnTo>
                      <a:pt x="470" y="73"/>
                    </a:lnTo>
                    <a:lnTo>
                      <a:pt x="468" y="73"/>
                    </a:lnTo>
                    <a:lnTo>
                      <a:pt x="463" y="68"/>
                    </a:lnTo>
                    <a:lnTo>
                      <a:pt x="463" y="60"/>
                    </a:lnTo>
                    <a:lnTo>
                      <a:pt x="459" y="54"/>
                    </a:lnTo>
                    <a:lnTo>
                      <a:pt x="455" y="47"/>
                    </a:lnTo>
                    <a:lnTo>
                      <a:pt x="449" y="39"/>
                    </a:lnTo>
                    <a:lnTo>
                      <a:pt x="444" y="41"/>
                    </a:lnTo>
                    <a:lnTo>
                      <a:pt x="444" y="43"/>
                    </a:lnTo>
                    <a:lnTo>
                      <a:pt x="440" y="49"/>
                    </a:lnTo>
                    <a:lnTo>
                      <a:pt x="433" y="51"/>
                    </a:lnTo>
                    <a:lnTo>
                      <a:pt x="429" y="45"/>
                    </a:lnTo>
                    <a:lnTo>
                      <a:pt x="416" y="51"/>
                    </a:lnTo>
                    <a:lnTo>
                      <a:pt x="401" y="49"/>
                    </a:lnTo>
                    <a:lnTo>
                      <a:pt x="399" y="43"/>
                    </a:lnTo>
                    <a:lnTo>
                      <a:pt x="397" y="17"/>
                    </a:lnTo>
                    <a:lnTo>
                      <a:pt x="384" y="21"/>
                    </a:lnTo>
                    <a:lnTo>
                      <a:pt x="378" y="22"/>
                    </a:lnTo>
                    <a:lnTo>
                      <a:pt x="365" y="30"/>
                    </a:lnTo>
                    <a:lnTo>
                      <a:pt x="357" y="32"/>
                    </a:lnTo>
                    <a:lnTo>
                      <a:pt x="329" y="34"/>
                    </a:lnTo>
                    <a:lnTo>
                      <a:pt x="324" y="37"/>
                    </a:lnTo>
                    <a:lnTo>
                      <a:pt x="312" y="39"/>
                    </a:lnTo>
                    <a:lnTo>
                      <a:pt x="305" y="47"/>
                    </a:lnTo>
                    <a:lnTo>
                      <a:pt x="292" y="54"/>
                    </a:lnTo>
                    <a:lnTo>
                      <a:pt x="280" y="69"/>
                    </a:lnTo>
                    <a:lnTo>
                      <a:pt x="275" y="66"/>
                    </a:lnTo>
                    <a:lnTo>
                      <a:pt x="267" y="68"/>
                    </a:lnTo>
                    <a:lnTo>
                      <a:pt x="260" y="66"/>
                    </a:lnTo>
                    <a:lnTo>
                      <a:pt x="254" y="60"/>
                    </a:lnTo>
                    <a:lnTo>
                      <a:pt x="237" y="66"/>
                    </a:lnTo>
                    <a:lnTo>
                      <a:pt x="231" y="66"/>
                    </a:lnTo>
                    <a:lnTo>
                      <a:pt x="224" y="62"/>
                    </a:lnTo>
                    <a:lnTo>
                      <a:pt x="220" y="56"/>
                    </a:lnTo>
                    <a:lnTo>
                      <a:pt x="207" y="43"/>
                    </a:lnTo>
                    <a:lnTo>
                      <a:pt x="203" y="36"/>
                    </a:lnTo>
                    <a:lnTo>
                      <a:pt x="198" y="34"/>
                    </a:lnTo>
                    <a:lnTo>
                      <a:pt x="190" y="28"/>
                    </a:lnTo>
                    <a:lnTo>
                      <a:pt x="183" y="26"/>
                    </a:lnTo>
                    <a:lnTo>
                      <a:pt x="169" y="26"/>
                    </a:lnTo>
                    <a:lnTo>
                      <a:pt x="162" y="28"/>
                    </a:lnTo>
                    <a:lnTo>
                      <a:pt x="158" y="36"/>
                    </a:lnTo>
                    <a:lnTo>
                      <a:pt x="154" y="37"/>
                    </a:lnTo>
                    <a:lnTo>
                      <a:pt x="160" y="24"/>
                    </a:lnTo>
                    <a:lnTo>
                      <a:pt x="154" y="30"/>
                    </a:lnTo>
                    <a:lnTo>
                      <a:pt x="147" y="34"/>
                    </a:lnTo>
                    <a:lnTo>
                      <a:pt x="145" y="41"/>
                    </a:lnTo>
                    <a:lnTo>
                      <a:pt x="143" y="43"/>
                    </a:lnTo>
                    <a:lnTo>
                      <a:pt x="141" y="37"/>
                    </a:lnTo>
                    <a:lnTo>
                      <a:pt x="141" y="22"/>
                    </a:lnTo>
                    <a:lnTo>
                      <a:pt x="130" y="9"/>
                    </a:lnTo>
                    <a:lnTo>
                      <a:pt x="126" y="7"/>
                    </a:lnTo>
                    <a:lnTo>
                      <a:pt x="121" y="0"/>
                    </a:lnTo>
                    <a:lnTo>
                      <a:pt x="107" y="17"/>
                    </a:lnTo>
                    <a:lnTo>
                      <a:pt x="104" y="22"/>
                    </a:lnTo>
                    <a:lnTo>
                      <a:pt x="89" y="28"/>
                    </a:lnTo>
                    <a:lnTo>
                      <a:pt x="81" y="36"/>
                    </a:lnTo>
                    <a:lnTo>
                      <a:pt x="75" y="41"/>
                    </a:lnTo>
                    <a:lnTo>
                      <a:pt x="68" y="43"/>
                    </a:lnTo>
                    <a:lnTo>
                      <a:pt x="60" y="45"/>
                    </a:lnTo>
                    <a:lnTo>
                      <a:pt x="55" y="47"/>
                    </a:lnTo>
                    <a:lnTo>
                      <a:pt x="47" y="47"/>
                    </a:lnTo>
                    <a:lnTo>
                      <a:pt x="40" y="51"/>
                    </a:lnTo>
                    <a:lnTo>
                      <a:pt x="27" y="64"/>
                    </a:lnTo>
                    <a:lnTo>
                      <a:pt x="6" y="73"/>
                    </a:lnTo>
                    <a:lnTo>
                      <a:pt x="0" y="77"/>
                    </a:lnTo>
                    <a:lnTo>
                      <a:pt x="4" y="81"/>
                    </a:lnTo>
                    <a:lnTo>
                      <a:pt x="11" y="8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9" name="Freeform 91">
                <a:extLst>
                  <a:ext uri="{FF2B5EF4-FFF2-40B4-BE49-F238E27FC236}">
                    <a16:creationId xmlns:a16="http://schemas.microsoft.com/office/drawing/2014/main" id="{F0FABE4C-A6B1-FC68-D494-DF2A4D975FA7}"/>
                  </a:ext>
                </a:extLst>
              </p:cNvPr>
              <p:cNvSpPr>
                <a:spLocks/>
              </p:cNvSpPr>
              <p:nvPr/>
            </p:nvSpPr>
            <p:spPr bwMode="auto">
              <a:xfrm>
                <a:off x="3957845" y="1848695"/>
                <a:ext cx="6725" cy="14825"/>
              </a:xfrm>
              <a:custGeom>
                <a:avLst/>
                <a:gdLst>
                  <a:gd name="T0" fmla="*/ 2 w 7"/>
                  <a:gd name="T1" fmla="*/ 4 h 17"/>
                  <a:gd name="T2" fmla="*/ 0 w 7"/>
                  <a:gd name="T3" fmla="*/ 10 h 17"/>
                  <a:gd name="T4" fmla="*/ 0 w 7"/>
                  <a:gd name="T5" fmla="*/ 17 h 17"/>
                  <a:gd name="T6" fmla="*/ 7 w 7"/>
                  <a:gd name="T7" fmla="*/ 15 h 17"/>
                  <a:gd name="T8" fmla="*/ 7 w 7"/>
                  <a:gd name="T9" fmla="*/ 2 h 17"/>
                  <a:gd name="T10" fmla="*/ 7 w 7"/>
                  <a:gd name="T11" fmla="*/ 0 h 17"/>
                  <a:gd name="T12" fmla="*/ 2 w 7"/>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2" y="4"/>
                    </a:moveTo>
                    <a:lnTo>
                      <a:pt x="0" y="10"/>
                    </a:lnTo>
                    <a:lnTo>
                      <a:pt x="0" y="17"/>
                    </a:lnTo>
                    <a:lnTo>
                      <a:pt x="7" y="15"/>
                    </a:lnTo>
                    <a:lnTo>
                      <a:pt x="7" y="2"/>
                    </a:lnTo>
                    <a:lnTo>
                      <a:pt x="7" y="0"/>
                    </a:lnTo>
                    <a:lnTo>
                      <a:pt x="2"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0" name="Freeform 96">
                <a:extLst>
                  <a:ext uri="{FF2B5EF4-FFF2-40B4-BE49-F238E27FC236}">
                    <a16:creationId xmlns:a16="http://schemas.microsoft.com/office/drawing/2014/main" id="{D986BAC1-3453-49CE-653A-9B29E11FF2F0}"/>
                  </a:ext>
                </a:extLst>
              </p:cNvPr>
              <p:cNvSpPr>
                <a:spLocks/>
              </p:cNvSpPr>
              <p:nvPr/>
            </p:nvSpPr>
            <p:spPr bwMode="auto">
              <a:xfrm>
                <a:off x="3910771" y="1837358"/>
                <a:ext cx="317988" cy="393290"/>
              </a:xfrm>
              <a:custGeom>
                <a:avLst/>
                <a:gdLst>
                  <a:gd name="T0" fmla="*/ 163 w 331"/>
                  <a:gd name="T1" fmla="*/ 440 h 451"/>
                  <a:gd name="T2" fmla="*/ 272 w 331"/>
                  <a:gd name="T3" fmla="*/ 408 h 451"/>
                  <a:gd name="T4" fmla="*/ 288 w 331"/>
                  <a:gd name="T5" fmla="*/ 359 h 451"/>
                  <a:gd name="T6" fmla="*/ 299 w 331"/>
                  <a:gd name="T7" fmla="*/ 350 h 451"/>
                  <a:gd name="T8" fmla="*/ 308 w 331"/>
                  <a:gd name="T9" fmla="*/ 322 h 451"/>
                  <a:gd name="T10" fmla="*/ 319 w 331"/>
                  <a:gd name="T11" fmla="*/ 316 h 451"/>
                  <a:gd name="T12" fmla="*/ 325 w 331"/>
                  <a:gd name="T13" fmla="*/ 324 h 451"/>
                  <a:gd name="T14" fmla="*/ 329 w 331"/>
                  <a:gd name="T15" fmla="*/ 295 h 451"/>
                  <a:gd name="T16" fmla="*/ 331 w 331"/>
                  <a:gd name="T17" fmla="*/ 273 h 451"/>
                  <a:gd name="T18" fmla="*/ 319 w 331"/>
                  <a:gd name="T19" fmla="*/ 254 h 451"/>
                  <a:gd name="T20" fmla="*/ 308 w 331"/>
                  <a:gd name="T21" fmla="*/ 218 h 451"/>
                  <a:gd name="T22" fmla="*/ 286 w 331"/>
                  <a:gd name="T23" fmla="*/ 171 h 451"/>
                  <a:gd name="T24" fmla="*/ 261 w 331"/>
                  <a:gd name="T25" fmla="*/ 175 h 451"/>
                  <a:gd name="T26" fmla="*/ 241 w 331"/>
                  <a:gd name="T27" fmla="*/ 186 h 451"/>
                  <a:gd name="T28" fmla="*/ 233 w 331"/>
                  <a:gd name="T29" fmla="*/ 211 h 451"/>
                  <a:gd name="T30" fmla="*/ 218 w 331"/>
                  <a:gd name="T31" fmla="*/ 222 h 451"/>
                  <a:gd name="T32" fmla="*/ 201 w 331"/>
                  <a:gd name="T33" fmla="*/ 203 h 451"/>
                  <a:gd name="T34" fmla="*/ 216 w 331"/>
                  <a:gd name="T35" fmla="*/ 183 h 451"/>
                  <a:gd name="T36" fmla="*/ 225 w 331"/>
                  <a:gd name="T37" fmla="*/ 151 h 451"/>
                  <a:gd name="T38" fmla="*/ 237 w 331"/>
                  <a:gd name="T39" fmla="*/ 119 h 451"/>
                  <a:gd name="T40" fmla="*/ 231 w 331"/>
                  <a:gd name="T41" fmla="*/ 85 h 451"/>
                  <a:gd name="T42" fmla="*/ 222 w 331"/>
                  <a:gd name="T43" fmla="*/ 64 h 451"/>
                  <a:gd name="T44" fmla="*/ 225 w 331"/>
                  <a:gd name="T45" fmla="*/ 55 h 451"/>
                  <a:gd name="T46" fmla="*/ 210 w 331"/>
                  <a:gd name="T47" fmla="*/ 36 h 451"/>
                  <a:gd name="T48" fmla="*/ 182 w 331"/>
                  <a:gd name="T49" fmla="*/ 28 h 451"/>
                  <a:gd name="T50" fmla="*/ 162 w 331"/>
                  <a:gd name="T51" fmla="*/ 23 h 451"/>
                  <a:gd name="T52" fmla="*/ 145 w 331"/>
                  <a:gd name="T53" fmla="*/ 12 h 451"/>
                  <a:gd name="T54" fmla="*/ 124 w 331"/>
                  <a:gd name="T55" fmla="*/ 8 h 451"/>
                  <a:gd name="T56" fmla="*/ 105 w 331"/>
                  <a:gd name="T57" fmla="*/ 6 h 451"/>
                  <a:gd name="T58" fmla="*/ 88 w 331"/>
                  <a:gd name="T59" fmla="*/ 25 h 451"/>
                  <a:gd name="T60" fmla="*/ 98 w 331"/>
                  <a:gd name="T61" fmla="*/ 44 h 451"/>
                  <a:gd name="T62" fmla="*/ 81 w 331"/>
                  <a:gd name="T63" fmla="*/ 53 h 451"/>
                  <a:gd name="T64" fmla="*/ 73 w 331"/>
                  <a:gd name="T65" fmla="*/ 87 h 451"/>
                  <a:gd name="T66" fmla="*/ 69 w 331"/>
                  <a:gd name="T67" fmla="*/ 107 h 451"/>
                  <a:gd name="T68" fmla="*/ 66 w 331"/>
                  <a:gd name="T69" fmla="*/ 94 h 451"/>
                  <a:gd name="T70" fmla="*/ 56 w 331"/>
                  <a:gd name="T71" fmla="*/ 115 h 451"/>
                  <a:gd name="T72" fmla="*/ 54 w 331"/>
                  <a:gd name="T73" fmla="*/ 94 h 451"/>
                  <a:gd name="T74" fmla="*/ 53 w 331"/>
                  <a:gd name="T75" fmla="*/ 75 h 451"/>
                  <a:gd name="T76" fmla="*/ 43 w 331"/>
                  <a:gd name="T77" fmla="*/ 96 h 451"/>
                  <a:gd name="T78" fmla="*/ 22 w 331"/>
                  <a:gd name="T79" fmla="*/ 113 h 451"/>
                  <a:gd name="T80" fmla="*/ 11 w 331"/>
                  <a:gd name="T81" fmla="*/ 132 h 451"/>
                  <a:gd name="T82" fmla="*/ 15 w 331"/>
                  <a:gd name="T83" fmla="*/ 164 h 451"/>
                  <a:gd name="T84" fmla="*/ 0 w 331"/>
                  <a:gd name="T85" fmla="*/ 198 h 451"/>
                  <a:gd name="T86" fmla="*/ 9 w 331"/>
                  <a:gd name="T87" fmla="*/ 232 h 451"/>
                  <a:gd name="T88" fmla="*/ 4 w 331"/>
                  <a:gd name="T89" fmla="*/ 252 h 451"/>
                  <a:gd name="T90" fmla="*/ 24 w 331"/>
                  <a:gd name="T91" fmla="*/ 294 h 451"/>
                  <a:gd name="T92" fmla="*/ 39 w 331"/>
                  <a:gd name="T93" fmla="*/ 363 h 451"/>
                  <a:gd name="T94" fmla="*/ 24 w 331"/>
                  <a:gd name="T95" fmla="*/ 408 h 451"/>
                  <a:gd name="T96" fmla="*/ 11 w 331"/>
                  <a:gd name="T97" fmla="*/ 444 h 451"/>
                  <a:gd name="T98" fmla="*/ 6 w 331"/>
                  <a:gd name="T99" fmla="*/ 45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451">
                    <a:moveTo>
                      <a:pt x="43" y="448"/>
                    </a:moveTo>
                    <a:lnTo>
                      <a:pt x="156" y="435"/>
                    </a:lnTo>
                    <a:lnTo>
                      <a:pt x="163" y="440"/>
                    </a:lnTo>
                    <a:lnTo>
                      <a:pt x="237" y="429"/>
                    </a:lnTo>
                    <a:lnTo>
                      <a:pt x="269" y="421"/>
                    </a:lnTo>
                    <a:lnTo>
                      <a:pt x="272" y="408"/>
                    </a:lnTo>
                    <a:lnTo>
                      <a:pt x="286" y="388"/>
                    </a:lnTo>
                    <a:lnTo>
                      <a:pt x="286" y="367"/>
                    </a:lnTo>
                    <a:lnTo>
                      <a:pt x="288" y="359"/>
                    </a:lnTo>
                    <a:lnTo>
                      <a:pt x="289" y="357"/>
                    </a:lnTo>
                    <a:lnTo>
                      <a:pt x="289" y="356"/>
                    </a:lnTo>
                    <a:lnTo>
                      <a:pt x="299" y="350"/>
                    </a:lnTo>
                    <a:lnTo>
                      <a:pt x="303" y="342"/>
                    </a:lnTo>
                    <a:lnTo>
                      <a:pt x="303" y="327"/>
                    </a:lnTo>
                    <a:lnTo>
                      <a:pt x="308" y="322"/>
                    </a:lnTo>
                    <a:lnTo>
                      <a:pt x="308" y="316"/>
                    </a:lnTo>
                    <a:lnTo>
                      <a:pt x="316" y="312"/>
                    </a:lnTo>
                    <a:lnTo>
                      <a:pt x="319" y="316"/>
                    </a:lnTo>
                    <a:lnTo>
                      <a:pt x="321" y="324"/>
                    </a:lnTo>
                    <a:lnTo>
                      <a:pt x="319" y="326"/>
                    </a:lnTo>
                    <a:lnTo>
                      <a:pt x="325" y="324"/>
                    </a:lnTo>
                    <a:lnTo>
                      <a:pt x="329" y="316"/>
                    </a:lnTo>
                    <a:lnTo>
                      <a:pt x="331" y="301"/>
                    </a:lnTo>
                    <a:lnTo>
                      <a:pt x="329" y="295"/>
                    </a:lnTo>
                    <a:lnTo>
                      <a:pt x="329" y="280"/>
                    </a:lnTo>
                    <a:lnTo>
                      <a:pt x="331" y="279"/>
                    </a:lnTo>
                    <a:lnTo>
                      <a:pt x="331" y="273"/>
                    </a:lnTo>
                    <a:lnTo>
                      <a:pt x="331" y="273"/>
                    </a:lnTo>
                    <a:lnTo>
                      <a:pt x="323" y="262"/>
                    </a:lnTo>
                    <a:lnTo>
                      <a:pt x="319" y="254"/>
                    </a:lnTo>
                    <a:lnTo>
                      <a:pt x="316" y="239"/>
                    </a:lnTo>
                    <a:lnTo>
                      <a:pt x="312" y="226"/>
                    </a:lnTo>
                    <a:lnTo>
                      <a:pt x="308" y="218"/>
                    </a:lnTo>
                    <a:lnTo>
                      <a:pt x="301" y="192"/>
                    </a:lnTo>
                    <a:lnTo>
                      <a:pt x="293" y="179"/>
                    </a:lnTo>
                    <a:lnTo>
                      <a:pt x="286" y="171"/>
                    </a:lnTo>
                    <a:lnTo>
                      <a:pt x="280" y="169"/>
                    </a:lnTo>
                    <a:lnTo>
                      <a:pt x="272" y="168"/>
                    </a:lnTo>
                    <a:lnTo>
                      <a:pt x="261" y="175"/>
                    </a:lnTo>
                    <a:lnTo>
                      <a:pt x="256" y="179"/>
                    </a:lnTo>
                    <a:lnTo>
                      <a:pt x="248" y="185"/>
                    </a:lnTo>
                    <a:lnTo>
                      <a:pt x="241" y="186"/>
                    </a:lnTo>
                    <a:lnTo>
                      <a:pt x="242" y="194"/>
                    </a:lnTo>
                    <a:lnTo>
                      <a:pt x="239" y="205"/>
                    </a:lnTo>
                    <a:lnTo>
                      <a:pt x="233" y="211"/>
                    </a:lnTo>
                    <a:lnTo>
                      <a:pt x="229" y="218"/>
                    </a:lnTo>
                    <a:lnTo>
                      <a:pt x="224" y="226"/>
                    </a:lnTo>
                    <a:lnTo>
                      <a:pt x="218" y="222"/>
                    </a:lnTo>
                    <a:lnTo>
                      <a:pt x="210" y="222"/>
                    </a:lnTo>
                    <a:lnTo>
                      <a:pt x="201" y="215"/>
                    </a:lnTo>
                    <a:lnTo>
                      <a:pt x="201" y="203"/>
                    </a:lnTo>
                    <a:lnTo>
                      <a:pt x="203" y="188"/>
                    </a:lnTo>
                    <a:lnTo>
                      <a:pt x="209" y="185"/>
                    </a:lnTo>
                    <a:lnTo>
                      <a:pt x="216" y="183"/>
                    </a:lnTo>
                    <a:lnTo>
                      <a:pt x="224" y="171"/>
                    </a:lnTo>
                    <a:lnTo>
                      <a:pt x="224" y="158"/>
                    </a:lnTo>
                    <a:lnTo>
                      <a:pt x="225" y="151"/>
                    </a:lnTo>
                    <a:lnTo>
                      <a:pt x="233" y="147"/>
                    </a:lnTo>
                    <a:lnTo>
                      <a:pt x="239" y="141"/>
                    </a:lnTo>
                    <a:lnTo>
                      <a:pt x="237" y="119"/>
                    </a:lnTo>
                    <a:lnTo>
                      <a:pt x="237" y="106"/>
                    </a:lnTo>
                    <a:lnTo>
                      <a:pt x="233" y="91"/>
                    </a:lnTo>
                    <a:lnTo>
                      <a:pt x="231" y="85"/>
                    </a:lnTo>
                    <a:lnTo>
                      <a:pt x="224" y="79"/>
                    </a:lnTo>
                    <a:lnTo>
                      <a:pt x="220" y="74"/>
                    </a:lnTo>
                    <a:lnTo>
                      <a:pt x="222" y="64"/>
                    </a:lnTo>
                    <a:lnTo>
                      <a:pt x="229" y="64"/>
                    </a:lnTo>
                    <a:lnTo>
                      <a:pt x="229" y="57"/>
                    </a:lnTo>
                    <a:lnTo>
                      <a:pt x="225" y="55"/>
                    </a:lnTo>
                    <a:lnTo>
                      <a:pt x="220" y="47"/>
                    </a:lnTo>
                    <a:lnTo>
                      <a:pt x="218" y="42"/>
                    </a:lnTo>
                    <a:lnTo>
                      <a:pt x="210" y="36"/>
                    </a:lnTo>
                    <a:lnTo>
                      <a:pt x="203" y="36"/>
                    </a:lnTo>
                    <a:lnTo>
                      <a:pt x="195" y="32"/>
                    </a:lnTo>
                    <a:lnTo>
                      <a:pt x="182" y="28"/>
                    </a:lnTo>
                    <a:lnTo>
                      <a:pt x="175" y="25"/>
                    </a:lnTo>
                    <a:lnTo>
                      <a:pt x="167" y="25"/>
                    </a:lnTo>
                    <a:lnTo>
                      <a:pt x="162" y="23"/>
                    </a:lnTo>
                    <a:lnTo>
                      <a:pt x="158" y="17"/>
                    </a:lnTo>
                    <a:lnTo>
                      <a:pt x="150" y="13"/>
                    </a:lnTo>
                    <a:lnTo>
                      <a:pt x="145" y="12"/>
                    </a:lnTo>
                    <a:lnTo>
                      <a:pt x="137" y="12"/>
                    </a:lnTo>
                    <a:lnTo>
                      <a:pt x="131" y="12"/>
                    </a:lnTo>
                    <a:lnTo>
                      <a:pt x="124" y="8"/>
                    </a:lnTo>
                    <a:lnTo>
                      <a:pt x="118" y="6"/>
                    </a:lnTo>
                    <a:lnTo>
                      <a:pt x="111" y="0"/>
                    </a:lnTo>
                    <a:lnTo>
                      <a:pt x="105" y="6"/>
                    </a:lnTo>
                    <a:lnTo>
                      <a:pt x="98" y="10"/>
                    </a:lnTo>
                    <a:lnTo>
                      <a:pt x="94" y="17"/>
                    </a:lnTo>
                    <a:lnTo>
                      <a:pt x="88" y="25"/>
                    </a:lnTo>
                    <a:lnTo>
                      <a:pt x="88" y="32"/>
                    </a:lnTo>
                    <a:lnTo>
                      <a:pt x="90" y="38"/>
                    </a:lnTo>
                    <a:lnTo>
                      <a:pt x="98" y="44"/>
                    </a:lnTo>
                    <a:lnTo>
                      <a:pt x="98" y="49"/>
                    </a:lnTo>
                    <a:lnTo>
                      <a:pt x="88" y="49"/>
                    </a:lnTo>
                    <a:lnTo>
                      <a:pt x="81" y="53"/>
                    </a:lnTo>
                    <a:lnTo>
                      <a:pt x="75" y="59"/>
                    </a:lnTo>
                    <a:lnTo>
                      <a:pt x="69" y="64"/>
                    </a:lnTo>
                    <a:lnTo>
                      <a:pt x="73" y="87"/>
                    </a:lnTo>
                    <a:lnTo>
                      <a:pt x="73" y="94"/>
                    </a:lnTo>
                    <a:lnTo>
                      <a:pt x="71" y="100"/>
                    </a:lnTo>
                    <a:lnTo>
                      <a:pt x="69" y="107"/>
                    </a:lnTo>
                    <a:lnTo>
                      <a:pt x="64" y="115"/>
                    </a:lnTo>
                    <a:lnTo>
                      <a:pt x="66" y="107"/>
                    </a:lnTo>
                    <a:lnTo>
                      <a:pt x="66" y="94"/>
                    </a:lnTo>
                    <a:lnTo>
                      <a:pt x="64" y="94"/>
                    </a:lnTo>
                    <a:lnTo>
                      <a:pt x="62" y="109"/>
                    </a:lnTo>
                    <a:lnTo>
                      <a:pt x="56" y="115"/>
                    </a:lnTo>
                    <a:lnTo>
                      <a:pt x="56" y="109"/>
                    </a:lnTo>
                    <a:lnTo>
                      <a:pt x="58" y="102"/>
                    </a:lnTo>
                    <a:lnTo>
                      <a:pt x="54" y="94"/>
                    </a:lnTo>
                    <a:lnTo>
                      <a:pt x="56" y="91"/>
                    </a:lnTo>
                    <a:lnTo>
                      <a:pt x="58" y="70"/>
                    </a:lnTo>
                    <a:lnTo>
                      <a:pt x="53" y="75"/>
                    </a:lnTo>
                    <a:lnTo>
                      <a:pt x="49" y="83"/>
                    </a:lnTo>
                    <a:lnTo>
                      <a:pt x="45" y="89"/>
                    </a:lnTo>
                    <a:lnTo>
                      <a:pt x="43" y="96"/>
                    </a:lnTo>
                    <a:lnTo>
                      <a:pt x="39" y="102"/>
                    </a:lnTo>
                    <a:lnTo>
                      <a:pt x="32" y="100"/>
                    </a:lnTo>
                    <a:lnTo>
                      <a:pt x="22" y="113"/>
                    </a:lnTo>
                    <a:lnTo>
                      <a:pt x="24" y="119"/>
                    </a:lnTo>
                    <a:lnTo>
                      <a:pt x="19" y="126"/>
                    </a:lnTo>
                    <a:lnTo>
                      <a:pt x="11" y="132"/>
                    </a:lnTo>
                    <a:lnTo>
                      <a:pt x="15" y="145"/>
                    </a:lnTo>
                    <a:lnTo>
                      <a:pt x="13" y="156"/>
                    </a:lnTo>
                    <a:lnTo>
                      <a:pt x="15" y="164"/>
                    </a:lnTo>
                    <a:lnTo>
                      <a:pt x="15" y="171"/>
                    </a:lnTo>
                    <a:lnTo>
                      <a:pt x="7" y="192"/>
                    </a:lnTo>
                    <a:lnTo>
                      <a:pt x="0" y="198"/>
                    </a:lnTo>
                    <a:lnTo>
                      <a:pt x="0" y="205"/>
                    </a:lnTo>
                    <a:lnTo>
                      <a:pt x="4" y="211"/>
                    </a:lnTo>
                    <a:lnTo>
                      <a:pt x="9" y="232"/>
                    </a:lnTo>
                    <a:lnTo>
                      <a:pt x="6" y="239"/>
                    </a:lnTo>
                    <a:lnTo>
                      <a:pt x="2" y="247"/>
                    </a:lnTo>
                    <a:lnTo>
                      <a:pt x="4" y="252"/>
                    </a:lnTo>
                    <a:lnTo>
                      <a:pt x="22" y="290"/>
                    </a:lnTo>
                    <a:lnTo>
                      <a:pt x="30" y="286"/>
                    </a:lnTo>
                    <a:lnTo>
                      <a:pt x="24" y="294"/>
                    </a:lnTo>
                    <a:lnTo>
                      <a:pt x="34" y="314"/>
                    </a:lnTo>
                    <a:lnTo>
                      <a:pt x="39" y="342"/>
                    </a:lnTo>
                    <a:lnTo>
                      <a:pt x="39" y="363"/>
                    </a:lnTo>
                    <a:lnTo>
                      <a:pt x="34" y="388"/>
                    </a:lnTo>
                    <a:lnTo>
                      <a:pt x="32" y="395"/>
                    </a:lnTo>
                    <a:lnTo>
                      <a:pt x="24" y="408"/>
                    </a:lnTo>
                    <a:lnTo>
                      <a:pt x="19" y="429"/>
                    </a:lnTo>
                    <a:lnTo>
                      <a:pt x="15" y="436"/>
                    </a:lnTo>
                    <a:lnTo>
                      <a:pt x="11" y="444"/>
                    </a:lnTo>
                    <a:lnTo>
                      <a:pt x="4" y="450"/>
                    </a:lnTo>
                    <a:lnTo>
                      <a:pt x="2" y="451"/>
                    </a:lnTo>
                    <a:lnTo>
                      <a:pt x="6" y="451"/>
                    </a:lnTo>
                    <a:lnTo>
                      <a:pt x="43" y="44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201" name="Freeform 126">
              <a:extLst>
                <a:ext uri="{FF2B5EF4-FFF2-40B4-BE49-F238E27FC236}">
                  <a16:creationId xmlns:a16="http://schemas.microsoft.com/office/drawing/2014/main" id="{D9A59236-CFDE-8D7E-667B-E723610190F8}"/>
                </a:ext>
              </a:extLst>
            </p:cNvPr>
            <p:cNvSpPr>
              <a:spLocks/>
            </p:cNvSpPr>
            <p:nvPr/>
          </p:nvSpPr>
          <p:spPr bwMode="auto">
            <a:xfrm>
              <a:off x="4597211" y="2165867"/>
              <a:ext cx="583210" cy="345442"/>
            </a:xfrm>
            <a:custGeom>
              <a:avLst/>
              <a:gdLst>
                <a:gd name="T0" fmla="*/ 478 w 495"/>
                <a:gd name="T1" fmla="*/ 203 h 323"/>
                <a:gd name="T2" fmla="*/ 491 w 495"/>
                <a:gd name="T3" fmla="*/ 188 h 323"/>
                <a:gd name="T4" fmla="*/ 478 w 495"/>
                <a:gd name="T5" fmla="*/ 169 h 323"/>
                <a:gd name="T6" fmla="*/ 468 w 495"/>
                <a:gd name="T7" fmla="*/ 161 h 323"/>
                <a:gd name="T8" fmla="*/ 461 w 495"/>
                <a:gd name="T9" fmla="*/ 150 h 323"/>
                <a:gd name="T10" fmla="*/ 448 w 495"/>
                <a:gd name="T11" fmla="*/ 141 h 323"/>
                <a:gd name="T12" fmla="*/ 449 w 495"/>
                <a:gd name="T13" fmla="*/ 122 h 323"/>
                <a:gd name="T14" fmla="*/ 449 w 495"/>
                <a:gd name="T15" fmla="*/ 109 h 323"/>
                <a:gd name="T16" fmla="*/ 444 w 495"/>
                <a:gd name="T17" fmla="*/ 103 h 323"/>
                <a:gd name="T18" fmla="*/ 459 w 495"/>
                <a:gd name="T19" fmla="*/ 79 h 323"/>
                <a:gd name="T20" fmla="*/ 461 w 495"/>
                <a:gd name="T21" fmla="*/ 65 h 323"/>
                <a:gd name="T22" fmla="*/ 468 w 495"/>
                <a:gd name="T23" fmla="*/ 54 h 323"/>
                <a:gd name="T24" fmla="*/ 453 w 495"/>
                <a:gd name="T25" fmla="*/ 49 h 323"/>
                <a:gd name="T26" fmla="*/ 434 w 495"/>
                <a:gd name="T27" fmla="*/ 37 h 323"/>
                <a:gd name="T28" fmla="*/ 427 w 495"/>
                <a:gd name="T29" fmla="*/ 15 h 323"/>
                <a:gd name="T30" fmla="*/ 414 w 495"/>
                <a:gd name="T31" fmla="*/ 11 h 323"/>
                <a:gd name="T32" fmla="*/ 402 w 495"/>
                <a:gd name="T33" fmla="*/ 2 h 323"/>
                <a:gd name="T34" fmla="*/ 329 w 495"/>
                <a:gd name="T35" fmla="*/ 17 h 323"/>
                <a:gd name="T36" fmla="*/ 122 w 495"/>
                <a:gd name="T37" fmla="*/ 58 h 323"/>
                <a:gd name="T38" fmla="*/ 55 w 495"/>
                <a:gd name="T39" fmla="*/ 45 h 323"/>
                <a:gd name="T40" fmla="*/ 30 w 495"/>
                <a:gd name="T41" fmla="*/ 60 h 323"/>
                <a:gd name="T42" fmla="*/ 23 w 495"/>
                <a:gd name="T43" fmla="*/ 65 h 323"/>
                <a:gd name="T44" fmla="*/ 0 w 495"/>
                <a:gd name="T45" fmla="*/ 82 h 323"/>
                <a:gd name="T46" fmla="*/ 25 w 495"/>
                <a:gd name="T47" fmla="*/ 225 h 323"/>
                <a:gd name="T48" fmla="*/ 126 w 495"/>
                <a:gd name="T49" fmla="*/ 308 h 323"/>
                <a:gd name="T50" fmla="*/ 421 w 495"/>
                <a:gd name="T51" fmla="*/ 248 h 323"/>
                <a:gd name="T52" fmla="*/ 429 w 495"/>
                <a:gd name="T53" fmla="*/ 235 h 323"/>
                <a:gd name="T54" fmla="*/ 442 w 495"/>
                <a:gd name="T55" fmla="*/ 229 h 323"/>
                <a:gd name="T56" fmla="*/ 449 w 495"/>
                <a:gd name="T57" fmla="*/ 233 h 323"/>
                <a:gd name="T58" fmla="*/ 463 w 495"/>
                <a:gd name="T59" fmla="*/ 223 h 323"/>
                <a:gd name="T60" fmla="*/ 470 w 495"/>
                <a:gd name="T61" fmla="*/ 210 h 323"/>
                <a:gd name="T62" fmla="*/ 476 w 495"/>
                <a:gd name="T63" fmla="*/ 20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5" h="323">
                  <a:moveTo>
                    <a:pt x="476" y="203"/>
                  </a:moveTo>
                  <a:lnTo>
                    <a:pt x="478" y="203"/>
                  </a:lnTo>
                  <a:lnTo>
                    <a:pt x="483" y="195"/>
                  </a:lnTo>
                  <a:lnTo>
                    <a:pt x="491" y="188"/>
                  </a:lnTo>
                  <a:lnTo>
                    <a:pt x="495" y="182"/>
                  </a:lnTo>
                  <a:lnTo>
                    <a:pt x="478" y="169"/>
                  </a:lnTo>
                  <a:lnTo>
                    <a:pt x="472" y="163"/>
                  </a:lnTo>
                  <a:lnTo>
                    <a:pt x="468" y="161"/>
                  </a:lnTo>
                  <a:lnTo>
                    <a:pt x="461" y="158"/>
                  </a:lnTo>
                  <a:lnTo>
                    <a:pt x="461" y="150"/>
                  </a:lnTo>
                  <a:lnTo>
                    <a:pt x="453" y="148"/>
                  </a:lnTo>
                  <a:lnTo>
                    <a:pt x="448" y="141"/>
                  </a:lnTo>
                  <a:lnTo>
                    <a:pt x="444" y="129"/>
                  </a:lnTo>
                  <a:lnTo>
                    <a:pt x="449" y="122"/>
                  </a:lnTo>
                  <a:lnTo>
                    <a:pt x="451" y="116"/>
                  </a:lnTo>
                  <a:lnTo>
                    <a:pt x="449" y="109"/>
                  </a:lnTo>
                  <a:lnTo>
                    <a:pt x="446" y="107"/>
                  </a:lnTo>
                  <a:lnTo>
                    <a:pt x="444" y="103"/>
                  </a:lnTo>
                  <a:lnTo>
                    <a:pt x="449" y="96"/>
                  </a:lnTo>
                  <a:lnTo>
                    <a:pt x="459" y="79"/>
                  </a:lnTo>
                  <a:lnTo>
                    <a:pt x="459" y="71"/>
                  </a:lnTo>
                  <a:lnTo>
                    <a:pt x="461" y="65"/>
                  </a:lnTo>
                  <a:lnTo>
                    <a:pt x="468" y="56"/>
                  </a:lnTo>
                  <a:lnTo>
                    <a:pt x="468" y="54"/>
                  </a:lnTo>
                  <a:lnTo>
                    <a:pt x="461" y="50"/>
                  </a:lnTo>
                  <a:lnTo>
                    <a:pt x="453" y="49"/>
                  </a:lnTo>
                  <a:lnTo>
                    <a:pt x="440" y="45"/>
                  </a:lnTo>
                  <a:lnTo>
                    <a:pt x="434" y="37"/>
                  </a:lnTo>
                  <a:lnTo>
                    <a:pt x="433" y="30"/>
                  </a:lnTo>
                  <a:lnTo>
                    <a:pt x="427" y="15"/>
                  </a:lnTo>
                  <a:lnTo>
                    <a:pt x="419" y="9"/>
                  </a:lnTo>
                  <a:lnTo>
                    <a:pt x="414" y="11"/>
                  </a:lnTo>
                  <a:lnTo>
                    <a:pt x="410" y="3"/>
                  </a:lnTo>
                  <a:lnTo>
                    <a:pt x="402" y="2"/>
                  </a:lnTo>
                  <a:lnTo>
                    <a:pt x="402" y="0"/>
                  </a:lnTo>
                  <a:lnTo>
                    <a:pt x="329" y="17"/>
                  </a:lnTo>
                  <a:lnTo>
                    <a:pt x="220" y="39"/>
                  </a:lnTo>
                  <a:lnTo>
                    <a:pt x="122" y="58"/>
                  </a:lnTo>
                  <a:lnTo>
                    <a:pt x="58" y="69"/>
                  </a:lnTo>
                  <a:lnTo>
                    <a:pt x="55" y="45"/>
                  </a:lnTo>
                  <a:lnTo>
                    <a:pt x="53" y="43"/>
                  </a:lnTo>
                  <a:lnTo>
                    <a:pt x="30" y="60"/>
                  </a:lnTo>
                  <a:lnTo>
                    <a:pt x="30" y="58"/>
                  </a:lnTo>
                  <a:lnTo>
                    <a:pt x="23" y="65"/>
                  </a:lnTo>
                  <a:lnTo>
                    <a:pt x="10" y="77"/>
                  </a:lnTo>
                  <a:lnTo>
                    <a:pt x="0" y="82"/>
                  </a:lnTo>
                  <a:lnTo>
                    <a:pt x="0" y="86"/>
                  </a:lnTo>
                  <a:lnTo>
                    <a:pt x="25" y="225"/>
                  </a:lnTo>
                  <a:lnTo>
                    <a:pt x="42" y="323"/>
                  </a:lnTo>
                  <a:lnTo>
                    <a:pt x="126" y="308"/>
                  </a:lnTo>
                  <a:lnTo>
                    <a:pt x="265" y="282"/>
                  </a:lnTo>
                  <a:lnTo>
                    <a:pt x="421" y="248"/>
                  </a:lnTo>
                  <a:lnTo>
                    <a:pt x="425" y="242"/>
                  </a:lnTo>
                  <a:lnTo>
                    <a:pt x="429" y="235"/>
                  </a:lnTo>
                  <a:lnTo>
                    <a:pt x="434" y="231"/>
                  </a:lnTo>
                  <a:lnTo>
                    <a:pt x="442" y="229"/>
                  </a:lnTo>
                  <a:lnTo>
                    <a:pt x="448" y="231"/>
                  </a:lnTo>
                  <a:lnTo>
                    <a:pt x="449" y="233"/>
                  </a:lnTo>
                  <a:lnTo>
                    <a:pt x="455" y="225"/>
                  </a:lnTo>
                  <a:lnTo>
                    <a:pt x="463" y="223"/>
                  </a:lnTo>
                  <a:lnTo>
                    <a:pt x="470" y="218"/>
                  </a:lnTo>
                  <a:lnTo>
                    <a:pt x="470" y="210"/>
                  </a:lnTo>
                  <a:lnTo>
                    <a:pt x="474" y="205"/>
                  </a:lnTo>
                  <a:lnTo>
                    <a:pt x="476" y="205"/>
                  </a:lnTo>
                  <a:lnTo>
                    <a:pt x="476" y="203"/>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2" name="Freeform 130">
              <a:extLst>
                <a:ext uri="{FF2B5EF4-FFF2-40B4-BE49-F238E27FC236}">
                  <a16:creationId xmlns:a16="http://schemas.microsoft.com/office/drawing/2014/main" id="{81B6FA03-8F00-3B9E-2A41-626F01F7A8C4}"/>
                </a:ext>
              </a:extLst>
            </p:cNvPr>
            <p:cNvSpPr>
              <a:spLocks/>
            </p:cNvSpPr>
            <p:nvPr/>
          </p:nvSpPr>
          <p:spPr bwMode="auto">
            <a:xfrm>
              <a:off x="5093233" y="2410777"/>
              <a:ext cx="108394" cy="162561"/>
            </a:xfrm>
            <a:custGeom>
              <a:avLst/>
              <a:gdLst>
                <a:gd name="T0" fmla="*/ 21 w 92"/>
                <a:gd name="T1" fmla="*/ 0 h 152"/>
                <a:gd name="T2" fmla="*/ 13 w 92"/>
                <a:gd name="T3" fmla="*/ 2 h 152"/>
                <a:gd name="T4" fmla="*/ 8 w 92"/>
                <a:gd name="T5" fmla="*/ 6 h 152"/>
                <a:gd name="T6" fmla="*/ 4 w 92"/>
                <a:gd name="T7" fmla="*/ 13 h 152"/>
                <a:gd name="T8" fmla="*/ 0 w 92"/>
                <a:gd name="T9" fmla="*/ 19 h 152"/>
                <a:gd name="T10" fmla="*/ 23 w 92"/>
                <a:gd name="T11" fmla="*/ 98 h 152"/>
                <a:gd name="T12" fmla="*/ 34 w 92"/>
                <a:gd name="T13" fmla="*/ 145 h 152"/>
                <a:gd name="T14" fmla="*/ 40 w 92"/>
                <a:gd name="T15" fmla="*/ 152 h 152"/>
                <a:gd name="T16" fmla="*/ 89 w 92"/>
                <a:gd name="T17" fmla="*/ 141 h 152"/>
                <a:gd name="T18" fmla="*/ 90 w 92"/>
                <a:gd name="T19" fmla="*/ 139 h 152"/>
                <a:gd name="T20" fmla="*/ 92 w 92"/>
                <a:gd name="T21" fmla="*/ 139 h 152"/>
                <a:gd name="T22" fmla="*/ 87 w 92"/>
                <a:gd name="T23" fmla="*/ 126 h 152"/>
                <a:gd name="T24" fmla="*/ 79 w 92"/>
                <a:gd name="T25" fmla="*/ 128 h 152"/>
                <a:gd name="T26" fmla="*/ 77 w 92"/>
                <a:gd name="T27" fmla="*/ 130 h 152"/>
                <a:gd name="T28" fmla="*/ 83 w 92"/>
                <a:gd name="T29" fmla="*/ 122 h 152"/>
                <a:gd name="T30" fmla="*/ 79 w 92"/>
                <a:gd name="T31" fmla="*/ 120 h 152"/>
                <a:gd name="T32" fmla="*/ 79 w 92"/>
                <a:gd name="T33" fmla="*/ 115 h 152"/>
                <a:gd name="T34" fmla="*/ 81 w 92"/>
                <a:gd name="T35" fmla="*/ 107 h 152"/>
                <a:gd name="T36" fmla="*/ 79 w 92"/>
                <a:gd name="T37" fmla="*/ 103 h 152"/>
                <a:gd name="T38" fmla="*/ 72 w 92"/>
                <a:gd name="T39" fmla="*/ 105 h 152"/>
                <a:gd name="T40" fmla="*/ 59 w 92"/>
                <a:gd name="T41" fmla="*/ 94 h 152"/>
                <a:gd name="T42" fmla="*/ 57 w 92"/>
                <a:gd name="T43" fmla="*/ 86 h 152"/>
                <a:gd name="T44" fmla="*/ 49 w 92"/>
                <a:gd name="T45" fmla="*/ 81 h 152"/>
                <a:gd name="T46" fmla="*/ 45 w 92"/>
                <a:gd name="T47" fmla="*/ 71 h 152"/>
                <a:gd name="T48" fmla="*/ 43 w 92"/>
                <a:gd name="T49" fmla="*/ 64 h 152"/>
                <a:gd name="T50" fmla="*/ 40 w 92"/>
                <a:gd name="T51" fmla="*/ 56 h 152"/>
                <a:gd name="T52" fmla="*/ 32 w 92"/>
                <a:gd name="T53" fmla="*/ 51 h 152"/>
                <a:gd name="T54" fmla="*/ 27 w 92"/>
                <a:gd name="T55" fmla="*/ 45 h 152"/>
                <a:gd name="T56" fmla="*/ 23 w 92"/>
                <a:gd name="T57" fmla="*/ 38 h 152"/>
                <a:gd name="T58" fmla="*/ 23 w 92"/>
                <a:gd name="T59" fmla="*/ 32 h 152"/>
                <a:gd name="T60" fmla="*/ 19 w 92"/>
                <a:gd name="T61" fmla="*/ 24 h 152"/>
                <a:gd name="T62" fmla="*/ 21 w 92"/>
                <a:gd name="T63" fmla="*/ 21 h 152"/>
                <a:gd name="T64" fmla="*/ 25 w 92"/>
                <a:gd name="T65" fmla="*/ 13 h 152"/>
                <a:gd name="T66" fmla="*/ 25 w 92"/>
                <a:gd name="T67" fmla="*/ 6 h 152"/>
                <a:gd name="T68" fmla="*/ 28 w 92"/>
                <a:gd name="T69" fmla="*/ 4 h 152"/>
                <a:gd name="T70" fmla="*/ 27 w 92"/>
                <a:gd name="T71" fmla="*/ 2 h 152"/>
                <a:gd name="T72" fmla="*/ 21 w 92"/>
                <a:gd name="T7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152">
                  <a:moveTo>
                    <a:pt x="21" y="0"/>
                  </a:moveTo>
                  <a:lnTo>
                    <a:pt x="13" y="2"/>
                  </a:lnTo>
                  <a:lnTo>
                    <a:pt x="8" y="6"/>
                  </a:lnTo>
                  <a:lnTo>
                    <a:pt x="4" y="13"/>
                  </a:lnTo>
                  <a:lnTo>
                    <a:pt x="0" y="19"/>
                  </a:lnTo>
                  <a:lnTo>
                    <a:pt x="23" y="98"/>
                  </a:lnTo>
                  <a:lnTo>
                    <a:pt x="34" y="145"/>
                  </a:lnTo>
                  <a:lnTo>
                    <a:pt x="40" y="152"/>
                  </a:lnTo>
                  <a:lnTo>
                    <a:pt x="89" y="141"/>
                  </a:lnTo>
                  <a:lnTo>
                    <a:pt x="90" y="139"/>
                  </a:lnTo>
                  <a:lnTo>
                    <a:pt x="92" y="139"/>
                  </a:lnTo>
                  <a:lnTo>
                    <a:pt x="87" y="126"/>
                  </a:lnTo>
                  <a:lnTo>
                    <a:pt x="79" y="128"/>
                  </a:lnTo>
                  <a:lnTo>
                    <a:pt x="77" y="130"/>
                  </a:lnTo>
                  <a:lnTo>
                    <a:pt x="83" y="122"/>
                  </a:lnTo>
                  <a:lnTo>
                    <a:pt x="79" y="120"/>
                  </a:lnTo>
                  <a:lnTo>
                    <a:pt x="79" y="115"/>
                  </a:lnTo>
                  <a:lnTo>
                    <a:pt x="81" y="107"/>
                  </a:lnTo>
                  <a:lnTo>
                    <a:pt x="79" y="103"/>
                  </a:lnTo>
                  <a:lnTo>
                    <a:pt x="72" y="105"/>
                  </a:lnTo>
                  <a:lnTo>
                    <a:pt x="59" y="94"/>
                  </a:lnTo>
                  <a:lnTo>
                    <a:pt x="57" y="86"/>
                  </a:lnTo>
                  <a:lnTo>
                    <a:pt x="49" y="81"/>
                  </a:lnTo>
                  <a:lnTo>
                    <a:pt x="45" y="71"/>
                  </a:lnTo>
                  <a:lnTo>
                    <a:pt x="43" y="64"/>
                  </a:lnTo>
                  <a:lnTo>
                    <a:pt x="40" y="56"/>
                  </a:lnTo>
                  <a:lnTo>
                    <a:pt x="32" y="51"/>
                  </a:lnTo>
                  <a:lnTo>
                    <a:pt x="27" y="45"/>
                  </a:lnTo>
                  <a:lnTo>
                    <a:pt x="23" y="38"/>
                  </a:lnTo>
                  <a:lnTo>
                    <a:pt x="23" y="32"/>
                  </a:lnTo>
                  <a:lnTo>
                    <a:pt x="19" y="24"/>
                  </a:lnTo>
                  <a:lnTo>
                    <a:pt x="21" y="21"/>
                  </a:lnTo>
                  <a:lnTo>
                    <a:pt x="25" y="13"/>
                  </a:lnTo>
                  <a:lnTo>
                    <a:pt x="25" y="6"/>
                  </a:lnTo>
                  <a:lnTo>
                    <a:pt x="28" y="4"/>
                  </a:lnTo>
                  <a:lnTo>
                    <a:pt x="27" y="2"/>
                  </a:lnTo>
                  <a:lnTo>
                    <a:pt x="21"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3" name="Freeform 133">
              <a:extLst>
                <a:ext uri="{FF2B5EF4-FFF2-40B4-BE49-F238E27FC236}">
                  <a16:creationId xmlns:a16="http://schemas.microsoft.com/office/drawing/2014/main" id="{C3A3E9AC-406E-1662-454D-3017D7E30AE6}"/>
                </a:ext>
              </a:extLst>
            </p:cNvPr>
            <p:cNvSpPr>
              <a:spLocks/>
            </p:cNvSpPr>
            <p:nvPr/>
          </p:nvSpPr>
          <p:spPr bwMode="auto">
            <a:xfrm>
              <a:off x="5160391" y="1750907"/>
              <a:ext cx="168483" cy="287691"/>
            </a:xfrm>
            <a:custGeom>
              <a:avLst/>
              <a:gdLst>
                <a:gd name="T0" fmla="*/ 2 w 143"/>
                <a:gd name="T1" fmla="*/ 44 h 269"/>
                <a:gd name="T2" fmla="*/ 2 w 143"/>
                <a:gd name="T3" fmla="*/ 51 h 269"/>
                <a:gd name="T4" fmla="*/ 7 w 143"/>
                <a:gd name="T5" fmla="*/ 59 h 269"/>
                <a:gd name="T6" fmla="*/ 7 w 143"/>
                <a:gd name="T7" fmla="*/ 76 h 269"/>
                <a:gd name="T8" fmla="*/ 9 w 143"/>
                <a:gd name="T9" fmla="*/ 83 h 269"/>
                <a:gd name="T10" fmla="*/ 17 w 143"/>
                <a:gd name="T11" fmla="*/ 89 h 269"/>
                <a:gd name="T12" fmla="*/ 18 w 143"/>
                <a:gd name="T13" fmla="*/ 96 h 269"/>
                <a:gd name="T14" fmla="*/ 18 w 143"/>
                <a:gd name="T15" fmla="*/ 102 h 269"/>
                <a:gd name="T16" fmla="*/ 20 w 143"/>
                <a:gd name="T17" fmla="*/ 109 h 269"/>
                <a:gd name="T18" fmla="*/ 20 w 143"/>
                <a:gd name="T19" fmla="*/ 117 h 269"/>
                <a:gd name="T20" fmla="*/ 18 w 143"/>
                <a:gd name="T21" fmla="*/ 121 h 269"/>
                <a:gd name="T22" fmla="*/ 18 w 143"/>
                <a:gd name="T23" fmla="*/ 134 h 269"/>
                <a:gd name="T24" fmla="*/ 22 w 143"/>
                <a:gd name="T25" fmla="*/ 147 h 269"/>
                <a:gd name="T26" fmla="*/ 28 w 143"/>
                <a:gd name="T27" fmla="*/ 155 h 269"/>
                <a:gd name="T28" fmla="*/ 32 w 143"/>
                <a:gd name="T29" fmla="*/ 168 h 269"/>
                <a:gd name="T30" fmla="*/ 30 w 143"/>
                <a:gd name="T31" fmla="*/ 181 h 269"/>
                <a:gd name="T32" fmla="*/ 33 w 143"/>
                <a:gd name="T33" fmla="*/ 188 h 269"/>
                <a:gd name="T34" fmla="*/ 35 w 143"/>
                <a:gd name="T35" fmla="*/ 179 h 269"/>
                <a:gd name="T36" fmla="*/ 47 w 143"/>
                <a:gd name="T37" fmla="*/ 188 h 269"/>
                <a:gd name="T38" fmla="*/ 62 w 143"/>
                <a:gd name="T39" fmla="*/ 258 h 269"/>
                <a:gd name="T40" fmla="*/ 62 w 143"/>
                <a:gd name="T41" fmla="*/ 264 h 269"/>
                <a:gd name="T42" fmla="*/ 65 w 143"/>
                <a:gd name="T43" fmla="*/ 269 h 269"/>
                <a:gd name="T44" fmla="*/ 126 w 143"/>
                <a:gd name="T45" fmla="*/ 258 h 269"/>
                <a:gd name="T46" fmla="*/ 120 w 143"/>
                <a:gd name="T47" fmla="*/ 250 h 269"/>
                <a:gd name="T48" fmla="*/ 116 w 143"/>
                <a:gd name="T49" fmla="*/ 243 h 269"/>
                <a:gd name="T50" fmla="*/ 116 w 143"/>
                <a:gd name="T51" fmla="*/ 235 h 269"/>
                <a:gd name="T52" fmla="*/ 120 w 143"/>
                <a:gd name="T53" fmla="*/ 228 h 269"/>
                <a:gd name="T54" fmla="*/ 114 w 143"/>
                <a:gd name="T55" fmla="*/ 207 h 269"/>
                <a:gd name="T56" fmla="*/ 114 w 143"/>
                <a:gd name="T57" fmla="*/ 194 h 269"/>
                <a:gd name="T58" fmla="*/ 109 w 143"/>
                <a:gd name="T59" fmla="*/ 170 h 269"/>
                <a:gd name="T60" fmla="*/ 112 w 143"/>
                <a:gd name="T61" fmla="*/ 164 h 269"/>
                <a:gd name="T62" fmla="*/ 111 w 143"/>
                <a:gd name="T63" fmla="*/ 153 h 269"/>
                <a:gd name="T64" fmla="*/ 114 w 143"/>
                <a:gd name="T65" fmla="*/ 145 h 269"/>
                <a:gd name="T66" fmla="*/ 116 w 143"/>
                <a:gd name="T67" fmla="*/ 139 h 269"/>
                <a:gd name="T68" fmla="*/ 116 w 143"/>
                <a:gd name="T69" fmla="*/ 132 h 269"/>
                <a:gd name="T70" fmla="*/ 120 w 143"/>
                <a:gd name="T71" fmla="*/ 124 h 269"/>
                <a:gd name="T72" fmla="*/ 118 w 143"/>
                <a:gd name="T73" fmla="*/ 117 h 269"/>
                <a:gd name="T74" fmla="*/ 120 w 143"/>
                <a:gd name="T75" fmla="*/ 106 h 269"/>
                <a:gd name="T76" fmla="*/ 116 w 143"/>
                <a:gd name="T77" fmla="*/ 91 h 269"/>
                <a:gd name="T78" fmla="*/ 116 w 143"/>
                <a:gd name="T79" fmla="*/ 85 h 269"/>
                <a:gd name="T80" fmla="*/ 122 w 143"/>
                <a:gd name="T81" fmla="*/ 77 h 269"/>
                <a:gd name="T82" fmla="*/ 126 w 143"/>
                <a:gd name="T83" fmla="*/ 77 h 269"/>
                <a:gd name="T84" fmla="*/ 137 w 143"/>
                <a:gd name="T85" fmla="*/ 64 h 269"/>
                <a:gd name="T86" fmla="*/ 143 w 143"/>
                <a:gd name="T87" fmla="*/ 53 h 269"/>
                <a:gd name="T88" fmla="*/ 143 w 143"/>
                <a:gd name="T89" fmla="*/ 47 h 269"/>
                <a:gd name="T90" fmla="*/ 141 w 143"/>
                <a:gd name="T91" fmla="*/ 40 h 269"/>
                <a:gd name="T92" fmla="*/ 135 w 143"/>
                <a:gd name="T93" fmla="*/ 34 h 269"/>
                <a:gd name="T94" fmla="*/ 133 w 143"/>
                <a:gd name="T95" fmla="*/ 27 h 269"/>
                <a:gd name="T96" fmla="*/ 137 w 143"/>
                <a:gd name="T97" fmla="*/ 14 h 269"/>
                <a:gd name="T98" fmla="*/ 133 w 143"/>
                <a:gd name="T99" fmla="*/ 2 h 269"/>
                <a:gd name="T100" fmla="*/ 135 w 143"/>
                <a:gd name="T101" fmla="*/ 0 h 269"/>
                <a:gd name="T102" fmla="*/ 26 w 143"/>
                <a:gd name="T103" fmla="*/ 29 h 269"/>
                <a:gd name="T104" fmla="*/ 0 w 143"/>
                <a:gd name="T105" fmla="*/ 36 h 269"/>
                <a:gd name="T106" fmla="*/ 0 w 143"/>
                <a:gd name="T107" fmla="*/ 40 h 269"/>
                <a:gd name="T108" fmla="*/ 2 w 143"/>
                <a:gd name="T109" fmla="*/ 4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3" h="269">
                  <a:moveTo>
                    <a:pt x="2" y="44"/>
                  </a:moveTo>
                  <a:lnTo>
                    <a:pt x="2" y="51"/>
                  </a:lnTo>
                  <a:lnTo>
                    <a:pt x="7" y="59"/>
                  </a:lnTo>
                  <a:lnTo>
                    <a:pt x="7" y="76"/>
                  </a:lnTo>
                  <a:lnTo>
                    <a:pt x="9" y="83"/>
                  </a:lnTo>
                  <a:lnTo>
                    <a:pt x="17" y="89"/>
                  </a:lnTo>
                  <a:lnTo>
                    <a:pt x="18" y="96"/>
                  </a:lnTo>
                  <a:lnTo>
                    <a:pt x="18" y="102"/>
                  </a:lnTo>
                  <a:lnTo>
                    <a:pt x="20" y="109"/>
                  </a:lnTo>
                  <a:lnTo>
                    <a:pt x="20" y="117"/>
                  </a:lnTo>
                  <a:lnTo>
                    <a:pt x="18" y="121"/>
                  </a:lnTo>
                  <a:lnTo>
                    <a:pt x="18" y="134"/>
                  </a:lnTo>
                  <a:lnTo>
                    <a:pt x="22" y="147"/>
                  </a:lnTo>
                  <a:lnTo>
                    <a:pt x="28" y="155"/>
                  </a:lnTo>
                  <a:lnTo>
                    <a:pt x="32" y="168"/>
                  </a:lnTo>
                  <a:lnTo>
                    <a:pt x="30" y="181"/>
                  </a:lnTo>
                  <a:lnTo>
                    <a:pt x="33" y="188"/>
                  </a:lnTo>
                  <a:lnTo>
                    <a:pt x="35" y="179"/>
                  </a:lnTo>
                  <a:lnTo>
                    <a:pt x="47" y="188"/>
                  </a:lnTo>
                  <a:lnTo>
                    <a:pt x="62" y="258"/>
                  </a:lnTo>
                  <a:lnTo>
                    <a:pt x="62" y="264"/>
                  </a:lnTo>
                  <a:lnTo>
                    <a:pt x="65" y="269"/>
                  </a:lnTo>
                  <a:lnTo>
                    <a:pt x="126" y="258"/>
                  </a:lnTo>
                  <a:lnTo>
                    <a:pt x="120" y="250"/>
                  </a:lnTo>
                  <a:lnTo>
                    <a:pt x="116" y="243"/>
                  </a:lnTo>
                  <a:lnTo>
                    <a:pt x="116" y="235"/>
                  </a:lnTo>
                  <a:lnTo>
                    <a:pt x="120" y="228"/>
                  </a:lnTo>
                  <a:lnTo>
                    <a:pt x="114" y="207"/>
                  </a:lnTo>
                  <a:lnTo>
                    <a:pt x="114" y="194"/>
                  </a:lnTo>
                  <a:lnTo>
                    <a:pt x="109" y="170"/>
                  </a:lnTo>
                  <a:lnTo>
                    <a:pt x="112" y="164"/>
                  </a:lnTo>
                  <a:lnTo>
                    <a:pt x="111" y="153"/>
                  </a:lnTo>
                  <a:lnTo>
                    <a:pt x="114" y="145"/>
                  </a:lnTo>
                  <a:lnTo>
                    <a:pt x="116" y="139"/>
                  </a:lnTo>
                  <a:lnTo>
                    <a:pt x="116" y="132"/>
                  </a:lnTo>
                  <a:lnTo>
                    <a:pt x="120" y="124"/>
                  </a:lnTo>
                  <a:lnTo>
                    <a:pt x="118" y="117"/>
                  </a:lnTo>
                  <a:lnTo>
                    <a:pt x="120" y="106"/>
                  </a:lnTo>
                  <a:lnTo>
                    <a:pt x="116" y="91"/>
                  </a:lnTo>
                  <a:lnTo>
                    <a:pt x="116" y="85"/>
                  </a:lnTo>
                  <a:lnTo>
                    <a:pt x="122" y="77"/>
                  </a:lnTo>
                  <a:lnTo>
                    <a:pt x="126" y="77"/>
                  </a:lnTo>
                  <a:lnTo>
                    <a:pt x="137" y="64"/>
                  </a:lnTo>
                  <a:lnTo>
                    <a:pt x="143" y="53"/>
                  </a:lnTo>
                  <a:lnTo>
                    <a:pt x="143" y="47"/>
                  </a:lnTo>
                  <a:lnTo>
                    <a:pt x="141" y="40"/>
                  </a:lnTo>
                  <a:lnTo>
                    <a:pt x="135" y="34"/>
                  </a:lnTo>
                  <a:lnTo>
                    <a:pt x="133" y="27"/>
                  </a:lnTo>
                  <a:lnTo>
                    <a:pt x="137" y="14"/>
                  </a:lnTo>
                  <a:lnTo>
                    <a:pt x="133" y="2"/>
                  </a:lnTo>
                  <a:lnTo>
                    <a:pt x="135" y="0"/>
                  </a:lnTo>
                  <a:lnTo>
                    <a:pt x="26" y="29"/>
                  </a:lnTo>
                  <a:lnTo>
                    <a:pt x="0" y="36"/>
                  </a:lnTo>
                  <a:lnTo>
                    <a:pt x="0" y="40"/>
                  </a:lnTo>
                  <a:lnTo>
                    <a:pt x="2" y="4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nvGrpSpPr>
            <p:cNvPr id="204" name="Group 60">
              <a:extLst>
                <a:ext uri="{FF2B5EF4-FFF2-40B4-BE49-F238E27FC236}">
                  <a16:creationId xmlns:a16="http://schemas.microsoft.com/office/drawing/2014/main" id="{BEB54413-827F-53EF-B319-329B6566E823}"/>
                </a:ext>
              </a:extLst>
            </p:cNvPr>
            <p:cNvGrpSpPr/>
            <p:nvPr/>
          </p:nvGrpSpPr>
          <p:grpSpPr>
            <a:xfrm>
              <a:off x="4745664" y="2431098"/>
              <a:ext cx="453608" cy="201063"/>
              <a:chOff x="4508320" y="2295180"/>
              <a:chExt cx="369866" cy="163944"/>
            </a:xfrm>
            <a:grpFill/>
            <a:effectLst/>
          </p:grpSpPr>
          <p:sp>
            <p:nvSpPr>
              <p:cNvPr id="250" name="Freeform 127">
                <a:extLst>
                  <a:ext uri="{FF2B5EF4-FFF2-40B4-BE49-F238E27FC236}">
                    <a16:creationId xmlns:a16="http://schemas.microsoft.com/office/drawing/2014/main" id="{E8A30182-6728-4BA4-D73A-1A2995D37A5C}"/>
                  </a:ext>
                </a:extLst>
              </p:cNvPr>
              <p:cNvSpPr>
                <a:spLocks/>
              </p:cNvSpPr>
              <p:nvPr/>
            </p:nvSpPr>
            <p:spPr bwMode="auto">
              <a:xfrm>
                <a:off x="4508320" y="2295180"/>
                <a:ext cx="369866" cy="163944"/>
              </a:xfrm>
              <a:custGeom>
                <a:avLst/>
                <a:gdLst>
                  <a:gd name="T0" fmla="*/ 295 w 385"/>
                  <a:gd name="T1" fmla="*/ 0 h 188"/>
                  <a:gd name="T2" fmla="*/ 10 w 385"/>
                  <a:gd name="T3" fmla="*/ 116 h 188"/>
                  <a:gd name="T4" fmla="*/ 25 w 385"/>
                  <a:gd name="T5" fmla="*/ 96 h 188"/>
                  <a:gd name="T6" fmla="*/ 40 w 385"/>
                  <a:gd name="T7" fmla="*/ 79 h 188"/>
                  <a:gd name="T8" fmla="*/ 57 w 385"/>
                  <a:gd name="T9" fmla="*/ 60 h 188"/>
                  <a:gd name="T10" fmla="*/ 73 w 385"/>
                  <a:gd name="T11" fmla="*/ 67 h 188"/>
                  <a:gd name="T12" fmla="*/ 90 w 385"/>
                  <a:gd name="T13" fmla="*/ 52 h 188"/>
                  <a:gd name="T14" fmla="*/ 107 w 385"/>
                  <a:gd name="T15" fmla="*/ 43 h 188"/>
                  <a:gd name="T16" fmla="*/ 135 w 385"/>
                  <a:gd name="T17" fmla="*/ 49 h 188"/>
                  <a:gd name="T18" fmla="*/ 139 w 385"/>
                  <a:gd name="T19" fmla="*/ 58 h 188"/>
                  <a:gd name="T20" fmla="*/ 149 w 385"/>
                  <a:gd name="T21" fmla="*/ 75 h 188"/>
                  <a:gd name="T22" fmla="*/ 173 w 385"/>
                  <a:gd name="T23" fmla="*/ 86 h 188"/>
                  <a:gd name="T24" fmla="*/ 188 w 385"/>
                  <a:gd name="T25" fmla="*/ 98 h 188"/>
                  <a:gd name="T26" fmla="*/ 207 w 385"/>
                  <a:gd name="T27" fmla="*/ 105 h 188"/>
                  <a:gd name="T28" fmla="*/ 222 w 385"/>
                  <a:gd name="T29" fmla="*/ 113 h 188"/>
                  <a:gd name="T30" fmla="*/ 214 w 385"/>
                  <a:gd name="T31" fmla="*/ 133 h 188"/>
                  <a:gd name="T32" fmla="*/ 207 w 385"/>
                  <a:gd name="T33" fmla="*/ 148 h 188"/>
                  <a:gd name="T34" fmla="*/ 213 w 385"/>
                  <a:gd name="T35" fmla="*/ 169 h 188"/>
                  <a:gd name="T36" fmla="*/ 226 w 385"/>
                  <a:gd name="T37" fmla="*/ 154 h 188"/>
                  <a:gd name="T38" fmla="*/ 243 w 385"/>
                  <a:gd name="T39" fmla="*/ 173 h 188"/>
                  <a:gd name="T40" fmla="*/ 246 w 385"/>
                  <a:gd name="T41" fmla="*/ 169 h 188"/>
                  <a:gd name="T42" fmla="*/ 267 w 385"/>
                  <a:gd name="T43" fmla="*/ 173 h 188"/>
                  <a:gd name="T44" fmla="*/ 282 w 385"/>
                  <a:gd name="T45" fmla="*/ 178 h 188"/>
                  <a:gd name="T46" fmla="*/ 282 w 385"/>
                  <a:gd name="T47" fmla="*/ 165 h 188"/>
                  <a:gd name="T48" fmla="*/ 258 w 385"/>
                  <a:gd name="T49" fmla="*/ 150 h 188"/>
                  <a:gd name="T50" fmla="*/ 248 w 385"/>
                  <a:gd name="T51" fmla="*/ 126 h 188"/>
                  <a:gd name="T52" fmla="*/ 265 w 385"/>
                  <a:gd name="T53" fmla="*/ 152 h 188"/>
                  <a:gd name="T54" fmla="*/ 278 w 385"/>
                  <a:gd name="T55" fmla="*/ 152 h 188"/>
                  <a:gd name="T56" fmla="*/ 258 w 385"/>
                  <a:gd name="T57" fmla="*/ 116 h 188"/>
                  <a:gd name="T58" fmla="*/ 258 w 385"/>
                  <a:gd name="T59" fmla="*/ 90 h 188"/>
                  <a:gd name="T60" fmla="*/ 261 w 385"/>
                  <a:gd name="T61" fmla="*/ 86 h 188"/>
                  <a:gd name="T62" fmla="*/ 258 w 385"/>
                  <a:gd name="T63" fmla="*/ 75 h 188"/>
                  <a:gd name="T64" fmla="*/ 252 w 385"/>
                  <a:gd name="T65" fmla="*/ 64 h 188"/>
                  <a:gd name="T66" fmla="*/ 258 w 385"/>
                  <a:gd name="T67" fmla="*/ 60 h 188"/>
                  <a:gd name="T68" fmla="*/ 260 w 385"/>
                  <a:gd name="T69" fmla="*/ 43 h 188"/>
                  <a:gd name="T70" fmla="*/ 267 w 385"/>
                  <a:gd name="T71" fmla="*/ 36 h 188"/>
                  <a:gd name="T72" fmla="*/ 280 w 385"/>
                  <a:gd name="T73" fmla="*/ 34 h 188"/>
                  <a:gd name="T74" fmla="*/ 282 w 385"/>
                  <a:gd name="T75" fmla="*/ 20 h 188"/>
                  <a:gd name="T76" fmla="*/ 291 w 385"/>
                  <a:gd name="T77" fmla="*/ 20 h 188"/>
                  <a:gd name="T78" fmla="*/ 293 w 385"/>
                  <a:gd name="T79" fmla="*/ 37 h 188"/>
                  <a:gd name="T80" fmla="*/ 275 w 385"/>
                  <a:gd name="T81" fmla="*/ 49 h 188"/>
                  <a:gd name="T82" fmla="*/ 278 w 385"/>
                  <a:gd name="T83" fmla="*/ 71 h 188"/>
                  <a:gd name="T84" fmla="*/ 282 w 385"/>
                  <a:gd name="T85" fmla="*/ 81 h 188"/>
                  <a:gd name="T86" fmla="*/ 269 w 385"/>
                  <a:gd name="T87" fmla="*/ 101 h 188"/>
                  <a:gd name="T88" fmla="*/ 278 w 385"/>
                  <a:gd name="T89" fmla="*/ 88 h 188"/>
                  <a:gd name="T90" fmla="*/ 286 w 385"/>
                  <a:gd name="T91" fmla="*/ 101 h 188"/>
                  <a:gd name="T92" fmla="*/ 276 w 385"/>
                  <a:gd name="T93" fmla="*/ 105 h 188"/>
                  <a:gd name="T94" fmla="*/ 278 w 385"/>
                  <a:gd name="T95" fmla="*/ 113 h 188"/>
                  <a:gd name="T96" fmla="*/ 291 w 385"/>
                  <a:gd name="T97" fmla="*/ 120 h 188"/>
                  <a:gd name="T98" fmla="*/ 303 w 385"/>
                  <a:gd name="T99" fmla="*/ 126 h 188"/>
                  <a:gd name="T100" fmla="*/ 291 w 385"/>
                  <a:gd name="T101" fmla="*/ 128 h 188"/>
                  <a:gd name="T102" fmla="*/ 293 w 385"/>
                  <a:gd name="T103" fmla="*/ 156 h 188"/>
                  <a:gd name="T104" fmla="*/ 305 w 385"/>
                  <a:gd name="T105" fmla="*/ 158 h 188"/>
                  <a:gd name="T106" fmla="*/ 312 w 385"/>
                  <a:gd name="T107" fmla="*/ 146 h 188"/>
                  <a:gd name="T108" fmla="*/ 322 w 385"/>
                  <a:gd name="T109" fmla="*/ 143 h 188"/>
                  <a:gd name="T110" fmla="*/ 320 w 385"/>
                  <a:gd name="T111" fmla="*/ 165 h 188"/>
                  <a:gd name="T112" fmla="*/ 331 w 385"/>
                  <a:gd name="T113" fmla="*/ 173 h 188"/>
                  <a:gd name="T114" fmla="*/ 329 w 385"/>
                  <a:gd name="T115" fmla="*/ 184 h 188"/>
                  <a:gd name="T116" fmla="*/ 350 w 385"/>
                  <a:gd name="T117" fmla="*/ 184 h 188"/>
                  <a:gd name="T118" fmla="*/ 370 w 385"/>
                  <a:gd name="T119" fmla="*/ 165 h 188"/>
                  <a:gd name="T120" fmla="*/ 382 w 385"/>
                  <a:gd name="T121" fmla="*/ 146 h 188"/>
                  <a:gd name="T122" fmla="*/ 382 w 385"/>
                  <a:gd name="T123" fmla="*/ 124 h 188"/>
                  <a:gd name="T124" fmla="*/ 329 w 385"/>
                  <a:gd name="T125" fmla="*/ 12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5" h="188">
                    <a:moveTo>
                      <a:pt x="329" y="126"/>
                    </a:moveTo>
                    <a:lnTo>
                      <a:pt x="318" y="79"/>
                    </a:lnTo>
                    <a:lnTo>
                      <a:pt x="295" y="0"/>
                    </a:lnTo>
                    <a:lnTo>
                      <a:pt x="139" y="34"/>
                    </a:lnTo>
                    <a:lnTo>
                      <a:pt x="0" y="60"/>
                    </a:lnTo>
                    <a:lnTo>
                      <a:pt x="10" y="116"/>
                    </a:lnTo>
                    <a:lnTo>
                      <a:pt x="15" y="109"/>
                    </a:lnTo>
                    <a:lnTo>
                      <a:pt x="21" y="103"/>
                    </a:lnTo>
                    <a:lnTo>
                      <a:pt x="25" y="96"/>
                    </a:lnTo>
                    <a:lnTo>
                      <a:pt x="32" y="88"/>
                    </a:lnTo>
                    <a:lnTo>
                      <a:pt x="34" y="83"/>
                    </a:lnTo>
                    <a:lnTo>
                      <a:pt x="40" y="79"/>
                    </a:lnTo>
                    <a:lnTo>
                      <a:pt x="47" y="81"/>
                    </a:lnTo>
                    <a:lnTo>
                      <a:pt x="57" y="67"/>
                    </a:lnTo>
                    <a:lnTo>
                      <a:pt x="57" y="60"/>
                    </a:lnTo>
                    <a:lnTo>
                      <a:pt x="58" y="60"/>
                    </a:lnTo>
                    <a:lnTo>
                      <a:pt x="66" y="66"/>
                    </a:lnTo>
                    <a:lnTo>
                      <a:pt x="73" y="67"/>
                    </a:lnTo>
                    <a:lnTo>
                      <a:pt x="83" y="66"/>
                    </a:lnTo>
                    <a:lnTo>
                      <a:pt x="85" y="60"/>
                    </a:lnTo>
                    <a:lnTo>
                      <a:pt x="90" y="52"/>
                    </a:lnTo>
                    <a:lnTo>
                      <a:pt x="98" y="52"/>
                    </a:lnTo>
                    <a:lnTo>
                      <a:pt x="102" y="45"/>
                    </a:lnTo>
                    <a:lnTo>
                      <a:pt x="107" y="43"/>
                    </a:lnTo>
                    <a:lnTo>
                      <a:pt x="115" y="45"/>
                    </a:lnTo>
                    <a:lnTo>
                      <a:pt x="120" y="51"/>
                    </a:lnTo>
                    <a:lnTo>
                      <a:pt x="135" y="49"/>
                    </a:lnTo>
                    <a:lnTo>
                      <a:pt x="135" y="49"/>
                    </a:lnTo>
                    <a:lnTo>
                      <a:pt x="134" y="56"/>
                    </a:lnTo>
                    <a:lnTo>
                      <a:pt x="139" y="58"/>
                    </a:lnTo>
                    <a:lnTo>
                      <a:pt x="141" y="66"/>
                    </a:lnTo>
                    <a:lnTo>
                      <a:pt x="147" y="71"/>
                    </a:lnTo>
                    <a:lnTo>
                      <a:pt x="149" y="75"/>
                    </a:lnTo>
                    <a:lnTo>
                      <a:pt x="162" y="75"/>
                    </a:lnTo>
                    <a:lnTo>
                      <a:pt x="169" y="79"/>
                    </a:lnTo>
                    <a:lnTo>
                      <a:pt x="173" y="86"/>
                    </a:lnTo>
                    <a:lnTo>
                      <a:pt x="171" y="92"/>
                    </a:lnTo>
                    <a:lnTo>
                      <a:pt x="179" y="98"/>
                    </a:lnTo>
                    <a:lnTo>
                      <a:pt x="188" y="98"/>
                    </a:lnTo>
                    <a:lnTo>
                      <a:pt x="196" y="99"/>
                    </a:lnTo>
                    <a:lnTo>
                      <a:pt x="199" y="103"/>
                    </a:lnTo>
                    <a:lnTo>
                      <a:pt x="207" y="105"/>
                    </a:lnTo>
                    <a:lnTo>
                      <a:pt x="214" y="101"/>
                    </a:lnTo>
                    <a:lnTo>
                      <a:pt x="222" y="107"/>
                    </a:lnTo>
                    <a:lnTo>
                      <a:pt x="222" y="113"/>
                    </a:lnTo>
                    <a:lnTo>
                      <a:pt x="218" y="118"/>
                    </a:lnTo>
                    <a:lnTo>
                      <a:pt x="220" y="126"/>
                    </a:lnTo>
                    <a:lnTo>
                      <a:pt x="214" y="133"/>
                    </a:lnTo>
                    <a:lnTo>
                      <a:pt x="213" y="141"/>
                    </a:lnTo>
                    <a:lnTo>
                      <a:pt x="209" y="146"/>
                    </a:lnTo>
                    <a:lnTo>
                      <a:pt x="207" y="148"/>
                    </a:lnTo>
                    <a:lnTo>
                      <a:pt x="205" y="154"/>
                    </a:lnTo>
                    <a:lnTo>
                      <a:pt x="207" y="161"/>
                    </a:lnTo>
                    <a:lnTo>
                      <a:pt x="213" y="169"/>
                    </a:lnTo>
                    <a:lnTo>
                      <a:pt x="218" y="161"/>
                    </a:lnTo>
                    <a:lnTo>
                      <a:pt x="218" y="156"/>
                    </a:lnTo>
                    <a:lnTo>
                      <a:pt x="226" y="154"/>
                    </a:lnTo>
                    <a:lnTo>
                      <a:pt x="229" y="161"/>
                    </a:lnTo>
                    <a:lnTo>
                      <a:pt x="235" y="167"/>
                    </a:lnTo>
                    <a:lnTo>
                      <a:pt x="243" y="173"/>
                    </a:lnTo>
                    <a:lnTo>
                      <a:pt x="243" y="165"/>
                    </a:lnTo>
                    <a:lnTo>
                      <a:pt x="243" y="161"/>
                    </a:lnTo>
                    <a:lnTo>
                      <a:pt x="246" y="169"/>
                    </a:lnTo>
                    <a:lnTo>
                      <a:pt x="252" y="175"/>
                    </a:lnTo>
                    <a:lnTo>
                      <a:pt x="260" y="173"/>
                    </a:lnTo>
                    <a:lnTo>
                      <a:pt x="267" y="173"/>
                    </a:lnTo>
                    <a:lnTo>
                      <a:pt x="273" y="180"/>
                    </a:lnTo>
                    <a:lnTo>
                      <a:pt x="275" y="178"/>
                    </a:lnTo>
                    <a:lnTo>
                      <a:pt x="282" y="178"/>
                    </a:lnTo>
                    <a:lnTo>
                      <a:pt x="288" y="184"/>
                    </a:lnTo>
                    <a:lnTo>
                      <a:pt x="290" y="178"/>
                    </a:lnTo>
                    <a:lnTo>
                      <a:pt x="282" y="165"/>
                    </a:lnTo>
                    <a:lnTo>
                      <a:pt x="275" y="161"/>
                    </a:lnTo>
                    <a:lnTo>
                      <a:pt x="267" y="156"/>
                    </a:lnTo>
                    <a:lnTo>
                      <a:pt x="258" y="150"/>
                    </a:lnTo>
                    <a:lnTo>
                      <a:pt x="254" y="145"/>
                    </a:lnTo>
                    <a:lnTo>
                      <a:pt x="248" y="131"/>
                    </a:lnTo>
                    <a:lnTo>
                      <a:pt x="248" y="126"/>
                    </a:lnTo>
                    <a:lnTo>
                      <a:pt x="250" y="133"/>
                    </a:lnTo>
                    <a:lnTo>
                      <a:pt x="258" y="146"/>
                    </a:lnTo>
                    <a:lnTo>
                      <a:pt x="265" y="152"/>
                    </a:lnTo>
                    <a:lnTo>
                      <a:pt x="271" y="154"/>
                    </a:lnTo>
                    <a:lnTo>
                      <a:pt x="275" y="158"/>
                    </a:lnTo>
                    <a:lnTo>
                      <a:pt x="278" y="152"/>
                    </a:lnTo>
                    <a:lnTo>
                      <a:pt x="265" y="139"/>
                    </a:lnTo>
                    <a:lnTo>
                      <a:pt x="261" y="124"/>
                    </a:lnTo>
                    <a:lnTo>
                      <a:pt x="258" y="116"/>
                    </a:lnTo>
                    <a:lnTo>
                      <a:pt x="260" y="111"/>
                    </a:lnTo>
                    <a:lnTo>
                      <a:pt x="258" y="103"/>
                    </a:lnTo>
                    <a:lnTo>
                      <a:pt x="258" y="90"/>
                    </a:lnTo>
                    <a:lnTo>
                      <a:pt x="252" y="86"/>
                    </a:lnTo>
                    <a:lnTo>
                      <a:pt x="254" y="86"/>
                    </a:lnTo>
                    <a:lnTo>
                      <a:pt x="261" y="86"/>
                    </a:lnTo>
                    <a:lnTo>
                      <a:pt x="263" y="86"/>
                    </a:lnTo>
                    <a:lnTo>
                      <a:pt x="258" y="83"/>
                    </a:lnTo>
                    <a:lnTo>
                      <a:pt x="258" y="75"/>
                    </a:lnTo>
                    <a:lnTo>
                      <a:pt x="243" y="66"/>
                    </a:lnTo>
                    <a:lnTo>
                      <a:pt x="248" y="64"/>
                    </a:lnTo>
                    <a:lnTo>
                      <a:pt x="252" y="64"/>
                    </a:lnTo>
                    <a:lnTo>
                      <a:pt x="258" y="64"/>
                    </a:lnTo>
                    <a:lnTo>
                      <a:pt x="252" y="58"/>
                    </a:lnTo>
                    <a:lnTo>
                      <a:pt x="258" y="60"/>
                    </a:lnTo>
                    <a:lnTo>
                      <a:pt x="258" y="51"/>
                    </a:lnTo>
                    <a:lnTo>
                      <a:pt x="258" y="47"/>
                    </a:lnTo>
                    <a:lnTo>
                      <a:pt x="260" y="43"/>
                    </a:lnTo>
                    <a:lnTo>
                      <a:pt x="265" y="51"/>
                    </a:lnTo>
                    <a:lnTo>
                      <a:pt x="265" y="39"/>
                    </a:lnTo>
                    <a:lnTo>
                      <a:pt x="267" y="36"/>
                    </a:lnTo>
                    <a:lnTo>
                      <a:pt x="269" y="43"/>
                    </a:lnTo>
                    <a:lnTo>
                      <a:pt x="275" y="41"/>
                    </a:lnTo>
                    <a:lnTo>
                      <a:pt x="280" y="34"/>
                    </a:lnTo>
                    <a:lnTo>
                      <a:pt x="276" y="26"/>
                    </a:lnTo>
                    <a:lnTo>
                      <a:pt x="276" y="22"/>
                    </a:lnTo>
                    <a:lnTo>
                      <a:pt x="282" y="20"/>
                    </a:lnTo>
                    <a:lnTo>
                      <a:pt x="288" y="19"/>
                    </a:lnTo>
                    <a:lnTo>
                      <a:pt x="286" y="26"/>
                    </a:lnTo>
                    <a:lnTo>
                      <a:pt x="291" y="20"/>
                    </a:lnTo>
                    <a:lnTo>
                      <a:pt x="293" y="22"/>
                    </a:lnTo>
                    <a:lnTo>
                      <a:pt x="284" y="37"/>
                    </a:lnTo>
                    <a:lnTo>
                      <a:pt x="293" y="37"/>
                    </a:lnTo>
                    <a:lnTo>
                      <a:pt x="288" y="41"/>
                    </a:lnTo>
                    <a:lnTo>
                      <a:pt x="280" y="43"/>
                    </a:lnTo>
                    <a:lnTo>
                      <a:pt x="275" y="49"/>
                    </a:lnTo>
                    <a:lnTo>
                      <a:pt x="271" y="69"/>
                    </a:lnTo>
                    <a:lnTo>
                      <a:pt x="276" y="77"/>
                    </a:lnTo>
                    <a:lnTo>
                      <a:pt x="278" y="71"/>
                    </a:lnTo>
                    <a:lnTo>
                      <a:pt x="282" y="71"/>
                    </a:lnTo>
                    <a:lnTo>
                      <a:pt x="282" y="77"/>
                    </a:lnTo>
                    <a:lnTo>
                      <a:pt x="282" y="81"/>
                    </a:lnTo>
                    <a:lnTo>
                      <a:pt x="276" y="86"/>
                    </a:lnTo>
                    <a:lnTo>
                      <a:pt x="269" y="88"/>
                    </a:lnTo>
                    <a:lnTo>
                      <a:pt x="269" y="101"/>
                    </a:lnTo>
                    <a:lnTo>
                      <a:pt x="271" y="96"/>
                    </a:lnTo>
                    <a:lnTo>
                      <a:pt x="276" y="90"/>
                    </a:lnTo>
                    <a:lnTo>
                      <a:pt x="278" y="88"/>
                    </a:lnTo>
                    <a:lnTo>
                      <a:pt x="284" y="96"/>
                    </a:lnTo>
                    <a:lnTo>
                      <a:pt x="290" y="96"/>
                    </a:lnTo>
                    <a:lnTo>
                      <a:pt x="286" y="101"/>
                    </a:lnTo>
                    <a:lnTo>
                      <a:pt x="290" y="109"/>
                    </a:lnTo>
                    <a:lnTo>
                      <a:pt x="282" y="103"/>
                    </a:lnTo>
                    <a:lnTo>
                      <a:pt x="276" y="105"/>
                    </a:lnTo>
                    <a:lnTo>
                      <a:pt x="275" y="113"/>
                    </a:lnTo>
                    <a:lnTo>
                      <a:pt x="278" y="120"/>
                    </a:lnTo>
                    <a:lnTo>
                      <a:pt x="278" y="113"/>
                    </a:lnTo>
                    <a:lnTo>
                      <a:pt x="286" y="111"/>
                    </a:lnTo>
                    <a:lnTo>
                      <a:pt x="290" y="113"/>
                    </a:lnTo>
                    <a:lnTo>
                      <a:pt x="291" y="120"/>
                    </a:lnTo>
                    <a:lnTo>
                      <a:pt x="301" y="122"/>
                    </a:lnTo>
                    <a:lnTo>
                      <a:pt x="307" y="120"/>
                    </a:lnTo>
                    <a:lnTo>
                      <a:pt x="303" y="126"/>
                    </a:lnTo>
                    <a:lnTo>
                      <a:pt x="286" y="124"/>
                    </a:lnTo>
                    <a:lnTo>
                      <a:pt x="284" y="131"/>
                    </a:lnTo>
                    <a:lnTo>
                      <a:pt x="291" y="128"/>
                    </a:lnTo>
                    <a:lnTo>
                      <a:pt x="288" y="141"/>
                    </a:lnTo>
                    <a:lnTo>
                      <a:pt x="288" y="148"/>
                    </a:lnTo>
                    <a:lnTo>
                      <a:pt x="293" y="156"/>
                    </a:lnTo>
                    <a:lnTo>
                      <a:pt x="291" y="148"/>
                    </a:lnTo>
                    <a:lnTo>
                      <a:pt x="299" y="152"/>
                    </a:lnTo>
                    <a:lnTo>
                      <a:pt x="305" y="158"/>
                    </a:lnTo>
                    <a:lnTo>
                      <a:pt x="312" y="160"/>
                    </a:lnTo>
                    <a:lnTo>
                      <a:pt x="310" y="154"/>
                    </a:lnTo>
                    <a:lnTo>
                      <a:pt x="312" y="146"/>
                    </a:lnTo>
                    <a:lnTo>
                      <a:pt x="312" y="154"/>
                    </a:lnTo>
                    <a:lnTo>
                      <a:pt x="316" y="156"/>
                    </a:lnTo>
                    <a:lnTo>
                      <a:pt x="322" y="143"/>
                    </a:lnTo>
                    <a:lnTo>
                      <a:pt x="322" y="156"/>
                    </a:lnTo>
                    <a:lnTo>
                      <a:pt x="325" y="158"/>
                    </a:lnTo>
                    <a:lnTo>
                      <a:pt x="320" y="165"/>
                    </a:lnTo>
                    <a:lnTo>
                      <a:pt x="322" y="171"/>
                    </a:lnTo>
                    <a:lnTo>
                      <a:pt x="327" y="167"/>
                    </a:lnTo>
                    <a:lnTo>
                      <a:pt x="331" y="173"/>
                    </a:lnTo>
                    <a:lnTo>
                      <a:pt x="337" y="169"/>
                    </a:lnTo>
                    <a:lnTo>
                      <a:pt x="335" y="177"/>
                    </a:lnTo>
                    <a:lnTo>
                      <a:pt x="329" y="184"/>
                    </a:lnTo>
                    <a:lnTo>
                      <a:pt x="329" y="188"/>
                    </a:lnTo>
                    <a:lnTo>
                      <a:pt x="344" y="184"/>
                    </a:lnTo>
                    <a:lnTo>
                      <a:pt x="350" y="184"/>
                    </a:lnTo>
                    <a:lnTo>
                      <a:pt x="355" y="177"/>
                    </a:lnTo>
                    <a:lnTo>
                      <a:pt x="370" y="171"/>
                    </a:lnTo>
                    <a:lnTo>
                      <a:pt x="370" y="165"/>
                    </a:lnTo>
                    <a:lnTo>
                      <a:pt x="374" y="158"/>
                    </a:lnTo>
                    <a:lnTo>
                      <a:pt x="378" y="145"/>
                    </a:lnTo>
                    <a:lnTo>
                      <a:pt x="382" y="146"/>
                    </a:lnTo>
                    <a:lnTo>
                      <a:pt x="385" y="133"/>
                    </a:lnTo>
                    <a:lnTo>
                      <a:pt x="378" y="126"/>
                    </a:lnTo>
                    <a:lnTo>
                      <a:pt x="382" y="124"/>
                    </a:lnTo>
                    <a:lnTo>
                      <a:pt x="384" y="122"/>
                    </a:lnTo>
                    <a:lnTo>
                      <a:pt x="335" y="133"/>
                    </a:lnTo>
                    <a:lnTo>
                      <a:pt x="329" y="12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1" name="Freeform 128">
                <a:extLst>
                  <a:ext uri="{FF2B5EF4-FFF2-40B4-BE49-F238E27FC236}">
                    <a16:creationId xmlns:a16="http://schemas.microsoft.com/office/drawing/2014/main" id="{D40BC103-FF44-7820-3346-AFB926EC8DA1}"/>
                  </a:ext>
                </a:extLst>
              </p:cNvPr>
              <p:cNvSpPr>
                <a:spLocks/>
              </p:cNvSpPr>
              <p:nvPr/>
            </p:nvSpPr>
            <p:spPr bwMode="auto">
              <a:xfrm>
                <a:off x="4707183" y="2383256"/>
                <a:ext cx="14410" cy="14825"/>
              </a:xfrm>
              <a:custGeom>
                <a:avLst/>
                <a:gdLst>
                  <a:gd name="T0" fmla="*/ 15 w 15"/>
                  <a:gd name="T1" fmla="*/ 6 h 17"/>
                  <a:gd name="T2" fmla="*/ 7 w 15"/>
                  <a:gd name="T3" fmla="*/ 0 h 17"/>
                  <a:gd name="T4" fmla="*/ 0 w 15"/>
                  <a:gd name="T5" fmla="*/ 4 h 17"/>
                  <a:gd name="T6" fmla="*/ 6 w 15"/>
                  <a:gd name="T7" fmla="*/ 8 h 17"/>
                  <a:gd name="T8" fmla="*/ 9 w 15"/>
                  <a:gd name="T9" fmla="*/ 12 h 17"/>
                  <a:gd name="T10" fmla="*/ 11 w 15"/>
                  <a:gd name="T11" fmla="*/ 17 h 17"/>
                  <a:gd name="T12" fmla="*/ 15 w 15"/>
                  <a:gd name="T13" fmla="*/ 12 h 17"/>
                  <a:gd name="T14" fmla="*/ 15 w 15"/>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15" y="6"/>
                    </a:moveTo>
                    <a:lnTo>
                      <a:pt x="7" y="0"/>
                    </a:lnTo>
                    <a:lnTo>
                      <a:pt x="0" y="4"/>
                    </a:lnTo>
                    <a:lnTo>
                      <a:pt x="6" y="8"/>
                    </a:lnTo>
                    <a:lnTo>
                      <a:pt x="9" y="12"/>
                    </a:lnTo>
                    <a:lnTo>
                      <a:pt x="11" y="17"/>
                    </a:lnTo>
                    <a:lnTo>
                      <a:pt x="15" y="12"/>
                    </a:lnTo>
                    <a:lnTo>
                      <a:pt x="15"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2" name="Freeform 129">
                <a:extLst>
                  <a:ext uri="{FF2B5EF4-FFF2-40B4-BE49-F238E27FC236}">
                    <a16:creationId xmlns:a16="http://schemas.microsoft.com/office/drawing/2014/main" id="{706BBFBC-40CC-B4F3-DB05-C53EA5E6D44D}"/>
                  </a:ext>
                </a:extLst>
              </p:cNvPr>
              <p:cNvSpPr>
                <a:spLocks/>
              </p:cNvSpPr>
              <p:nvPr/>
            </p:nvSpPr>
            <p:spPr bwMode="auto">
              <a:xfrm>
                <a:off x="4707183" y="2383256"/>
                <a:ext cx="14410" cy="14825"/>
              </a:xfrm>
              <a:custGeom>
                <a:avLst/>
                <a:gdLst>
                  <a:gd name="T0" fmla="*/ 15 w 15"/>
                  <a:gd name="T1" fmla="*/ 6 h 17"/>
                  <a:gd name="T2" fmla="*/ 7 w 15"/>
                  <a:gd name="T3" fmla="*/ 0 h 17"/>
                  <a:gd name="T4" fmla="*/ 0 w 15"/>
                  <a:gd name="T5" fmla="*/ 4 h 17"/>
                  <a:gd name="T6" fmla="*/ 6 w 15"/>
                  <a:gd name="T7" fmla="*/ 8 h 17"/>
                  <a:gd name="T8" fmla="*/ 9 w 15"/>
                  <a:gd name="T9" fmla="*/ 12 h 17"/>
                  <a:gd name="T10" fmla="*/ 11 w 15"/>
                  <a:gd name="T11" fmla="*/ 17 h 17"/>
                  <a:gd name="T12" fmla="*/ 15 w 15"/>
                  <a:gd name="T13" fmla="*/ 12 h 17"/>
                  <a:gd name="T14" fmla="*/ 15 w 15"/>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15" y="6"/>
                    </a:moveTo>
                    <a:lnTo>
                      <a:pt x="7" y="0"/>
                    </a:lnTo>
                    <a:lnTo>
                      <a:pt x="0" y="4"/>
                    </a:lnTo>
                    <a:lnTo>
                      <a:pt x="6" y="8"/>
                    </a:lnTo>
                    <a:lnTo>
                      <a:pt x="9" y="12"/>
                    </a:lnTo>
                    <a:lnTo>
                      <a:pt x="11" y="17"/>
                    </a:lnTo>
                    <a:lnTo>
                      <a:pt x="15" y="12"/>
                    </a:lnTo>
                    <a:lnTo>
                      <a:pt x="15"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3" name="Freeform 140">
                <a:extLst>
                  <a:ext uri="{FF2B5EF4-FFF2-40B4-BE49-F238E27FC236}">
                    <a16:creationId xmlns:a16="http://schemas.microsoft.com/office/drawing/2014/main" id="{4CE526D0-8A8A-0AED-512F-7398B01A4669}"/>
                  </a:ext>
                </a:extLst>
              </p:cNvPr>
              <p:cNvSpPr>
                <a:spLocks/>
              </p:cNvSpPr>
              <p:nvPr/>
            </p:nvSpPr>
            <p:spPr bwMode="auto">
              <a:xfrm>
                <a:off x="4865697" y="2440811"/>
                <a:ext cx="9607" cy="18313"/>
              </a:xfrm>
              <a:custGeom>
                <a:avLst/>
                <a:gdLst>
                  <a:gd name="T0" fmla="*/ 4 w 10"/>
                  <a:gd name="T1" fmla="*/ 8 h 21"/>
                  <a:gd name="T2" fmla="*/ 4 w 10"/>
                  <a:gd name="T3" fmla="*/ 15 h 21"/>
                  <a:gd name="T4" fmla="*/ 0 w 10"/>
                  <a:gd name="T5" fmla="*/ 21 h 21"/>
                  <a:gd name="T6" fmla="*/ 6 w 10"/>
                  <a:gd name="T7" fmla="*/ 15 h 21"/>
                  <a:gd name="T8" fmla="*/ 10 w 10"/>
                  <a:gd name="T9" fmla="*/ 0 h 21"/>
                  <a:gd name="T10" fmla="*/ 8 w 10"/>
                  <a:gd name="T11" fmla="*/ 2 h 21"/>
                  <a:gd name="T12" fmla="*/ 4 w 10"/>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10" h="21">
                    <a:moveTo>
                      <a:pt x="4" y="8"/>
                    </a:moveTo>
                    <a:lnTo>
                      <a:pt x="4" y="15"/>
                    </a:lnTo>
                    <a:lnTo>
                      <a:pt x="0" y="21"/>
                    </a:lnTo>
                    <a:lnTo>
                      <a:pt x="6" y="15"/>
                    </a:lnTo>
                    <a:lnTo>
                      <a:pt x="10" y="0"/>
                    </a:lnTo>
                    <a:lnTo>
                      <a:pt x="8" y="2"/>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4" name="Freeform 141">
                <a:extLst>
                  <a:ext uri="{FF2B5EF4-FFF2-40B4-BE49-F238E27FC236}">
                    <a16:creationId xmlns:a16="http://schemas.microsoft.com/office/drawing/2014/main" id="{36096695-D59E-A864-7CB7-2B68F4BB4649}"/>
                  </a:ext>
                </a:extLst>
              </p:cNvPr>
              <p:cNvSpPr>
                <a:spLocks/>
              </p:cNvSpPr>
              <p:nvPr/>
            </p:nvSpPr>
            <p:spPr bwMode="auto">
              <a:xfrm>
                <a:off x="4865697" y="2440811"/>
                <a:ext cx="9607" cy="18313"/>
              </a:xfrm>
              <a:custGeom>
                <a:avLst/>
                <a:gdLst>
                  <a:gd name="T0" fmla="*/ 4 w 10"/>
                  <a:gd name="T1" fmla="*/ 8 h 21"/>
                  <a:gd name="T2" fmla="*/ 4 w 10"/>
                  <a:gd name="T3" fmla="*/ 15 h 21"/>
                  <a:gd name="T4" fmla="*/ 0 w 10"/>
                  <a:gd name="T5" fmla="*/ 21 h 21"/>
                  <a:gd name="T6" fmla="*/ 6 w 10"/>
                  <a:gd name="T7" fmla="*/ 15 h 21"/>
                  <a:gd name="T8" fmla="*/ 10 w 10"/>
                  <a:gd name="T9" fmla="*/ 0 h 21"/>
                  <a:gd name="T10" fmla="*/ 8 w 10"/>
                  <a:gd name="T11" fmla="*/ 2 h 21"/>
                  <a:gd name="T12" fmla="*/ 4 w 10"/>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10" h="21">
                    <a:moveTo>
                      <a:pt x="4" y="8"/>
                    </a:moveTo>
                    <a:lnTo>
                      <a:pt x="4" y="15"/>
                    </a:lnTo>
                    <a:lnTo>
                      <a:pt x="0" y="21"/>
                    </a:lnTo>
                    <a:lnTo>
                      <a:pt x="6" y="15"/>
                    </a:lnTo>
                    <a:lnTo>
                      <a:pt x="10" y="0"/>
                    </a:lnTo>
                    <a:lnTo>
                      <a:pt x="8" y="2"/>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5" name="Freeform 142">
                <a:extLst>
                  <a:ext uri="{FF2B5EF4-FFF2-40B4-BE49-F238E27FC236}">
                    <a16:creationId xmlns:a16="http://schemas.microsoft.com/office/drawing/2014/main" id="{8FD88497-20C4-57BA-DA16-3C140FEA4C09}"/>
                  </a:ext>
                </a:extLst>
              </p:cNvPr>
              <p:cNvSpPr>
                <a:spLocks/>
              </p:cNvSpPr>
              <p:nvPr/>
            </p:nvSpPr>
            <p:spPr bwMode="auto">
              <a:xfrm>
                <a:off x="4873382" y="2416393"/>
                <a:ext cx="4803" cy="26161"/>
              </a:xfrm>
              <a:custGeom>
                <a:avLst/>
                <a:gdLst>
                  <a:gd name="T0" fmla="*/ 0 w 5"/>
                  <a:gd name="T1" fmla="*/ 30 h 30"/>
                  <a:gd name="T2" fmla="*/ 2 w 5"/>
                  <a:gd name="T3" fmla="*/ 28 h 30"/>
                  <a:gd name="T4" fmla="*/ 4 w 5"/>
                  <a:gd name="T5" fmla="*/ 21 h 30"/>
                  <a:gd name="T6" fmla="*/ 5 w 5"/>
                  <a:gd name="T7" fmla="*/ 0 h 30"/>
                  <a:gd name="T8" fmla="*/ 4 w 5"/>
                  <a:gd name="T9" fmla="*/ 7 h 30"/>
                  <a:gd name="T10" fmla="*/ 0 w 5"/>
                  <a:gd name="T11" fmla="*/ 30 h 30"/>
                </a:gdLst>
                <a:ahLst/>
                <a:cxnLst>
                  <a:cxn ang="0">
                    <a:pos x="T0" y="T1"/>
                  </a:cxn>
                  <a:cxn ang="0">
                    <a:pos x="T2" y="T3"/>
                  </a:cxn>
                  <a:cxn ang="0">
                    <a:pos x="T4" y="T5"/>
                  </a:cxn>
                  <a:cxn ang="0">
                    <a:pos x="T6" y="T7"/>
                  </a:cxn>
                  <a:cxn ang="0">
                    <a:pos x="T8" y="T9"/>
                  </a:cxn>
                  <a:cxn ang="0">
                    <a:pos x="T10" y="T11"/>
                  </a:cxn>
                </a:cxnLst>
                <a:rect l="0" t="0" r="r" b="b"/>
                <a:pathLst>
                  <a:path w="5" h="30">
                    <a:moveTo>
                      <a:pt x="0" y="30"/>
                    </a:moveTo>
                    <a:lnTo>
                      <a:pt x="2" y="28"/>
                    </a:lnTo>
                    <a:lnTo>
                      <a:pt x="4" y="21"/>
                    </a:lnTo>
                    <a:lnTo>
                      <a:pt x="5" y="0"/>
                    </a:lnTo>
                    <a:lnTo>
                      <a:pt x="4" y="7"/>
                    </a:lnTo>
                    <a:lnTo>
                      <a:pt x="0" y="3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6" name="Freeform 143">
                <a:extLst>
                  <a:ext uri="{FF2B5EF4-FFF2-40B4-BE49-F238E27FC236}">
                    <a16:creationId xmlns:a16="http://schemas.microsoft.com/office/drawing/2014/main" id="{415A173B-EA06-62D8-9074-5B57761C0C65}"/>
                  </a:ext>
                </a:extLst>
              </p:cNvPr>
              <p:cNvSpPr>
                <a:spLocks/>
              </p:cNvSpPr>
              <p:nvPr/>
            </p:nvSpPr>
            <p:spPr bwMode="auto">
              <a:xfrm>
                <a:off x="4873382" y="2416393"/>
                <a:ext cx="4803" cy="26161"/>
              </a:xfrm>
              <a:custGeom>
                <a:avLst/>
                <a:gdLst>
                  <a:gd name="T0" fmla="*/ 0 w 5"/>
                  <a:gd name="T1" fmla="*/ 30 h 30"/>
                  <a:gd name="T2" fmla="*/ 2 w 5"/>
                  <a:gd name="T3" fmla="*/ 28 h 30"/>
                  <a:gd name="T4" fmla="*/ 4 w 5"/>
                  <a:gd name="T5" fmla="*/ 21 h 30"/>
                  <a:gd name="T6" fmla="*/ 5 w 5"/>
                  <a:gd name="T7" fmla="*/ 0 h 30"/>
                  <a:gd name="T8" fmla="*/ 4 w 5"/>
                  <a:gd name="T9" fmla="*/ 7 h 30"/>
                  <a:gd name="T10" fmla="*/ 0 w 5"/>
                  <a:gd name="T11" fmla="*/ 30 h 30"/>
                </a:gdLst>
                <a:ahLst/>
                <a:cxnLst>
                  <a:cxn ang="0">
                    <a:pos x="T0" y="T1"/>
                  </a:cxn>
                  <a:cxn ang="0">
                    <a:pos x="T2" y="T3"/>
                  </a:cxn>
                  <a:cxn ang="0">
                    <a:pos x="T4" y="T5"/>
                  </a:cxn>
                  <a:cxn ang="0">
                    <a:pos x="T6" y="T7"/>
                  </a:cxn>
                  <a:cxn ang="0">
                    <a:pos x="T8" y="T9"/>
                  </a:cxn>
                  <a:cxn ang="0">
                    <a:pos x="T10" y="T11"/>
                  </a:cxn>
                </a:cxnLst>
                <a:rect l="0" t="0" r="r" b="b"/>
                <a:pathLst>
                  <a:path w="5" h="30">
                    <a:moveTo>
                      <a:pt x="0" y="30"/>
                    </a:moveTo>
                    <a:lnTo>
                      <a:pt x="2" y="28"/>
                    </a:lnTo>
                    <a:lnTo>
                      <a:pt x="4" y="21"/>
                    </a:lnTo>
                    <a:lnTo>
                      <a:pt x="5" y="0"/>
                    </a:lnTo>
                    <a:lnTo>
                      <a:pt x="4" y="7"/>
                    </a:lnTo>
                    <a:lnTo>
                      <a:pt x="0" y="3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205" name="Freeform 145">
              <a:extLst>
                <a:ext uri="{FF2B5EF4-FFF2-40B4-BE49-F238E27FC236}">
                  <a16:creationId xmlns:a16="http://schemas.microsoft.com/office/drawing/2014/main" id="{70BFFB25-89E2-DC4E-FCF9-460B05EA4ABF}"/>
                </a:ext>
              </a:extLst>
            </p:cNvPr>
            <p:cNvSpPr>
              <a:spLocks/>
            </p:cNvSpPr>
            <p:nvPr/>
          </p:nvSpPr>
          <p:spPr bwMode="auto">
            <a:xfrm>
              <a:off x="5239330" y="2091003"/>
              <a:ext cx="173195" cy="152936"/>
            </a:xfrm>
            <a:custGeom>
              <a:avLst/>
              <a:gdLst>
                <a:gd name="T0" fmla="*/ 145 w 147"/>
                <a:gd name="T1" fmla="*/ 68 h 143"/>
                <a:gd name="T2" fmla="*/ 147 w 147"/>
                <a:gd name="T3" fmla="*/ 62 h 143"/>
                <a:gd name="T4" fmla="*/ 145 w 147"/>
                <a:gd name="T5" fmla="*/ 55 h 143"/>
                <a:gd name="T6" fmla="*/ 130 w 147"/>
                <a:gd name="T7" fmla="*/ 0 h 143"/>
                <a:gd name="T8" fmla="*/ 126 w 147"/>
                <a:gd name="T9" fmla="*/ 0 h 143"/>
                <a:gd name="T10" fmla="*/ 117 w 147"/>
                <a:gd name="T11" fmla="*/ 2 h 143"/>
                <a:gd name="T12" fmla="*/ 77 w 147"/>
                <a:gd name="T13" fmla="*/ 11 h 143"/>
                <a:gd name="T14" fmla="*/ 70 w 147"/>
                <a:gd name="T15" fmla="*/ 15 h 143"/>
                <a:gd name="T16" fmla="*/ 66 w 147"/>
                <a:gd name="T17" fmla="*/ 15 h 143"/>
                <a:gd name="T18" fmla="*/ 53 w 147"/>
                <a:gd name="T19" fmla="*/ 19 h 143"/>
                <a:gd name="T20" fmla="*/ 45 w 147"/>
                <a:gd name="T21" fmla="*/ 19 h 143"/>
                <a:gd name="T22" fmla="*/ 0 w 147"/>
                <a:gd name="T23" fmla="*/ 30 h 143"/>
                <a:gd name="T24" fmla="*/ 13 w 147"/>
                <a:gd name="T25" fmla="*/ 107 h 143"/>
                <a:gd name="T26" fmla="*/ 19 w 147"/>
                <a:gd name="T27" fmla="*/ 115 h 143"/>
                <a:gd name="T28" fmla="*/ 19 w 147"/>
                <a:gd name="T29" fmla="*/ 120 h 143"/>
                <a:gd name="T30" fmla="*/ 8 w 147"/>
                <a:gd name="T31" fmla="*/ 132 h 143"/>
                <a:gd name="T32" fmla="*/ 8 w 147"/>
                <a:gd name="T33" fmla="*/ 135 h 143"/>
                <a:gd name="T34" fmla="*/ 13 w 147"/>
                <a:gd name="T35" fmla="*/ 143 h 143"/>
                <a:gd name="T36" fmla="*/ 21 w 147"/>
                <a:gd name="T37" fmla="*/ 139 h 143"/>
                <a:gd name="T38" fmla="*/ 34 w 147"/>
                <a:gd name="T39" fmla="*/ 126 h 143"/>
                <a:gd name="T40" fmla="*/ 42 w 147"/>
                <a:gd name="T41" fmla="*/ 122 h 143"/>
                <a:gd name="T42" fmla="*/ 45 w 147"/>
                <a:gd name="T43" fmla="*/ 115 h 143"/>
                <a:gd name="T44" fmla="*/ 49 w 147"/>
                <a:gd name="T45" fmla="*/ 117 h 143"/>
                <a:gd name="T46" fmla="*/ 60 w 147"/>
                <a:gd name="T47" fmla="*/ 103 h 143"/>
                <a:gd name="T48" fmla="*/ 68 w 147"/>
                <a:gd name="T49" fmla="*/ 102 h 143"/>
                <a:gd name="T50" fmla="*/ 74 w 147"/>
                <a:gd name="T51" fmla="*/ 98 h 143"/>
                <a:gd name="T52" fmla="*/ 81 w 147"/>
                <a:gd name="T53" fmla="*/ 98 h 143"/>
                <a:gd name="T54" fmla="*/ 85 w 147"/>
                <a:gd name="T55" fmla="*/ 94 h 143"/>
                <a:gd name="T56" fmla="*/ 106 w 147"/>
                <a:gd name="T57" fmla="*/ 90 h 143"/>
                <a:gd name="T58" fmla="*/ 106 w 147"/>
                <a:gd name="T59" fmla="*/ 85 h 143"/>
                <a:gd name="T60" fmla="*/ 104 w 147"/>
                <a:gd name="T61" fmla="*/ 81 h 143"/>
                <a:gd name="T62" fmla="*/ 107 w 147"/>
                <a:gd name="T63" fmla="*/ 81 h 143"/>
                <a:gd name="T64" fmla="*/ 107 w 147"/>
                <a:gd name="T65" fmla="*/ 85 h 143"/>
                <a:gd name="T66" fmla="*/ 115 w 147"/>
                <a:gd name="T67" fmla="*/ 85 h 143"/>
                <a:gd name="T68" fmla="*/ 128 w 147"/>
                <a:gd name="T69" fmla="*/ 77 h 143"/>
                <a:gd name="T70" fmla="*/ 141 w 147"/>
                <a:gd name="T71" fmla="*/ 72 h 143"/>
                <a:gd name="T72" fmla="*/ 147 w 147"/>
                <a:gd name="T73" fmla="*/ 73 h 143"/>
                <a:gd name="T74" fmla="*/ 145 w 147"/>
                <a:gd name="T75" fmla="*/ 70 h 143"/>
                <a:gd name="T76" fmla="*/ 145 w 147"/>
                <a:gd name="T77" fmla="*/ 6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 h="143">
                  <a:moveTo>
                    <a:pt x="145" y="68"/>
                  </a:moveTo>
                  <a:lnTo>
                    <a:pt x="147" y="62"/>
                  </a:lnTo>
                  <a:lnTo>
                    <a:pt x="145" y="55"/>
                  </a:lnTo>
                  <a:lnTo>
                    <a:pt x="130" y="0"/>
                  </a:lnTo>
                  <a:lnTo>
                    <a:pt x="126" y="0"/>
                  </a:lnTo>
                  <a:lnTo>
                    <a:pt x="117" y="2"/>
                  </a:lnTo>
                  <a:lnTo>
                    <a:pt x="77" y="11"/>
                  </a:lnTo>
                  <a:lnTo>
                    <a:pt x="70" y="15"/>
                  </a:lnTo>
                  <a:lnTo>
                    <a:pt x="66" y="15"/>
                  </a:lnTo>
                  <a:lnTo>
                    <a:pt x="53" y="19"/>
                  </a:lnTo>
                  <a:lnTo>
                    <a:pt x="45" y="19"/>
                  </a:lnTo>
                  <a:lnTo>
                    <a:pt x="0" y="30"/>
                  </a:lnTo>
                  <a:lnTo>
                    <a:pt x="13" y="107"/>
                  </a:lnTo>
                  <a:lnTo>
                    <a:pt x="19" y="115"/>
                  </a:lnTo>
                  <a:lnTo>
                    <a:pt x="19" y="120"/>
                  </a:lnTo>
                  <a:lnTo>
                    <a:pt x="8" y="132"/>
                  </a:lnTo>
                  <a:lnTo>
                    <a:pt x="8" y="135"/>
                  </a:lnTo>
                  <a:lnTo>
                    <a:pt x="13" y="143"/>
                  </a:lnTo>
                  <a:lnTo>
                    <a:pt x="21" y="139"/>
                  </a:lnTo>
                  <a:lnTo>
                    <a:pt x="34" y="126"/>
                  </a:lnTo>
                  <a:lnTo>
                    <a:pt x="42" y="122"/>
                  </a:lnTo>
                  <a:lnTo>
                    <a:pt x="45" y="115"/>
                  </a:lnTo>
                  <a:lnTo>
                    <a:pt x="49" y="117"/>
                  </a:lnTo>
                  <a:lnTo>
                    <a:pt x="60" y="103"/>
                  </a:lnTo>
                  <a:lnTo>
                    <a:pt x="68" y="102"/>
                  </a:lnTo>
                  <a:lnTo>
                    <a:pt x="74" y="98"/>
                  </a:lnTo>
                  <a:lnTo>
                    <a:pt x="81" y="98"/>
                  </a:lnTo>
                  <a:lnTo>
                    <a:pt x="85" y="94"/>
                  </a:lnTo>
                  <a:lnTo>
                    <a:pt x="106" y="90"/>
                  </a:lnTo>
                  <a:lnTo>
                    <a:pt x="106" y="85"/>
                  </a:lnTo>
                  <a:lnTo>
                    <a:pt x="104" y="81"/>
                  </a:lnTo>
                  <a:lnTo>
                    <a:pt x="107" y="81"/>
                  </a:lnTo>
                  <a:lnTo>
                    <a:pt x="107" y="85"/>
                  </a:lnTo>
                  <a:lnTo>
                    <a:pt x="115" y="85"/>
                  </a:lnTo>
                  <a:lnTo>
                    <a:pt x="128" y="77"/>
                  </a:lnTo>
                  <a:lnTo>
                    <a:pt x="141" y="72"/>
                  </a:lnTo>
                  <a:lnTo>
                    <a:pt x="147" y="73"/>
                  </a:lnTo>
                  <a:lnTo>
                    <a:pt x="145" y="70"/>
                  </a:lnTo>
                  <a:lnTo>
                    <a:pt x="145" y="6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6" name="Freeform 146">
              <a:extLst>
                <a:ext uri="{FF2B5EF4-FFF2-40B4-BE49-F238E27FC236}">
                  <a16:creationId xmlns:a16="http://schemas.microsoft.com/office/drawing/2014/main" id="{D830DBF1-573D-CA08-4F8E-54DD97D01570}"/>
                </a:ext>
              </a:extLst>
            </p:cNvPr>
            <p:cNvSpPr>
              <a:spLocks/>
            </p:cNvSpPr>
            <p:nvPr/>
          </p:nvSpPr>
          <p:spPr bwMode="auto">
            <a:xfrm>
              <a:off x="5288815" y="1709197"/>
              <a:ext cx="168483" cy="317636"/>
            </a:xfrm>
            <a:custGeom>
              <a:avLst/>
              <a:gdLst>
                <a:gd name="T0" fmla="*/ 129 w 143"/>
                <a:gd name="T1" fmla="*/ 216 h 297"/>
                <a:gd name="T2" fmla="*/ 127 w 143"/>
                <a:gd name="T3" fmla="*/ 209 h 297"/>
                <a:gd name="T4" fmla="*/ 120 w 143"/>
                <a:gd name="T5" fmla="*/ 205 h 297"/>
                <a:gd name="T6" fmla="*/ 114 w 143"/>
                <a:gd name="T7" fmla="*/ 199 h 297"/>
                <a:gd name="T8" fmla="*/ 111 w 143"/>
                <a:gd name="T9" fmla="*/ 194 h 297"/>
                <a:gd name="T10" fmla="*/ 109 w 143"/>
                <a:gd name="T11" fmla="*/ 186 h 297"/>
                <a:gd name="T12" fmla="*/ 109 w 143"/>
                <a:gd name="T13" fmla="*/ 178 h 297"/>
                <a:gd name="T14" fmla="*/ 101 w 143"/>
                <a:gd name="T15" fmla="*/ 158 h 297"/>
                <a:gd name="T16" fmla="*/ 50 w 143"/>
                <a:gd name="T17" fmla="*/ 4 h 297"/>
                <a:gd name="T18" fmla="*/ 49 w 143"/>
                <a:gd name="T19" fmla="*/ 0 h 297"/>
                <a:gd name="T20" fmla="*/ 41 w 143"/>
                <a:gd name="T21" fmla="*/ 7 h 297"/>
                <a:gd name="T22" fmla="*/ 35 w 143"/>
                <a:gd name="T23" fmla="*/ 6 h 297"/>
                <a:gd name="T24" fmla="*/ 28 w 143"/>
                <a:gd name="T25" fmla="*/ 11 h 297"/>
                <a:gd name="T26" fmla="*/ 28 w 143"/>
                <a:gd name="T27" fmla="*/ 17 h 297"/>
                <a:gd name="T28" fmla="*/ 26 w 143"/>
                <a:gd name="T29" fmla="*/ 32 h 297"/>
                <a:gd name="T30" fmla="*/ 26 w 143"/>
                <a:gd name="T31" fmla="*/ 37 h 297"/>
                <a:gd name="T32" fmla="*/ 26 w 143"/>
                <a:gd name="T33" fmla="*/ 39 h 297"/>
                <a:gd name="T34" fmla="*/ 24 w 143"/>
                <a:gd name="T35" fmla="*/ 41 h 297"/>
                <a:gd name="T36" fmla="*/ 28 w 143"/>
                <a:gd name="T37" fmla="*/ 53 h 297"/>
                <a:gd name="T38" fmla="*/ 24 w 143"/>
                <a:gd name="T39" fmla="*/ 66 h 297"/>
                <a:gd name="T40" fmla="*/ 26 w 143"/>
                <a:gd name="T41" fmla="*/ 73 h 297"/>
                <a:gd name="T42" fmla="*/ 32 w 143"/>
                <a:gd name="T43" fmla="*/ 79 h 297"/>
                <a:gd name="T44" fmla="*/ 34 w 143"/>
                <a:gd name="T45" fmla="*/ 86 h 297"/>
                <a:gd name="T46" fmla="*/ 34 w 143"/>
                <a:gd name="T47" fmla="*/ 92 h 297"/>
                <a:gd name="T48" fmla="*/ 28 w 143"/>
                <a:gd name="T49" fmla="*/ 103 h 297"/>
                <a:gd name="T50" fmla="*/ 17 w 143"/>
                <a:gd name="T51" fmla="*/ 116 h 297"/>
                <a:gd name="T52" fmla="*/ 13 w 143"/>
                <a:gd name="T53" fmla="*/ 116 h 297"/>
                <a:gd name="T54" fmla="*/ 7 w 143"/>
                <a:gd name="T55" fmla="*/ 124 h 297"/>
                <a:gd name="T56" fmla="*/ 7 w 143"/>
                <a:gd name="T57" fmla="*/ 130 h 297"/>
                <a:gd name="T58" fmla="*/ 11 w 143"/>
                <a:gd name="T59" fmla="*/ 145 h 297"/>
                <a:gd name="T60" fmla="*/ 9 w 143"/>
                <a:gd name="T61" fmla="*/ 156 h 297"/>
                <a:gd name="T62" fmla="*/ 11 w 143"/>
                <a:gd name="T63" fmla="*/ 163 h 297"/>
                <a:gd name="T64" fmla="*/ 7 w 143"/>
                <a:gd name="T65" fmla="*/ 171 h 297"/>
                <a:gd name="T66" fmla="*/ 7 w 143"/>
                <a:gd name="T67" fmla="*/ 178 h 297"/>
                <a:gd name="T68" fmla="*/ 5 w 143"/>
                <a:gd name="T69" fmla="*/ 184 h 297"/>
                <a:gd name="T70" fmla="*/ 2 w 143"/>
                <a:gd name="T71" fmla="*/ 192 h 297"/>
                <a:gd name="T72" fmla="*/ 3 w 143"/>
                <a:gd name="T73" fmla="*/ 203 h 297"/>
                <a:gd name="T74" fmla="*/ 0 w 143"/>
                <a:gd name="T75" fmla="*/ 209 h 297"/>
                <a:gd name="T76" fmla="*/ 5 w 143"/>
                <a:gd name="T77" fmla="*/ 233 h 297"/>
                <a:gd name="T78" fmla="*/ 5 w 143"/>
                <a:gd name="T79" fmla="*/ 246 h 297"/>
                <a:gd name="T80" fmla="*/ 11 w 143"/>
                <a:gd name="T81" fmla="*/ 267 h 297"/>
                <a:gd name="T82" fmla="*/ 7 w 143"/>
                <a:gd name="T83" fmla="*/ 274 h 297"/>
                <a:gd name="T84" fmla="*/ 7 w 143"/>
                <a:gd name="T85" fmla="*/ 282 h 297"/>
                <a:gd name="T86" fmla="*/ 11 w 143"/>
                <a:gd name="T87" fmla="*/ 289 h 297"/>
                <a:gd name="T88" fmla="*/ 17 w 143"/>
                <a:gd name="T89" fmla="*/ 297 h 297"/>
                <a:gd name="T90" fmla="*/ 105 w 143"/>
                <a:gd name="T91" fmla="*/ 276 h 297"/>
                <a:gd name="T92" fmla="*/ 114 w 143"/>
                <a:gd name="T93" fmla="*/ 265 h 297"/>
                <a:gd name="T94" fmla="*/ 118 w 143"/>
                <a:gd name="T95" fmla="*/ 259 h 297"/>
                <a:gd name="T96" fmla="*/ 120 w 143"/>
                <a:gd name="T97" fmla="*/ 259 h 297"/>
                <a:gd name="T98" fmla="*/ 124 w 143"/>
                <a:gd name="T99" fmla="*/ 252 h 297"/>
                <a:gd name="T100" fmla="*/ 131 w 143"/>
                <a:gd name="T101" fmla="*/ 248 h 297"/>
                <a:gd name="T102" fmla="*/ 135 w 143"/>
                <a:gd name="T103" fmla="*/ 246 h 297"/>
                <a:gd name="T104" fmla="*/ 139 w 143"/>
                <a:gd name="T105" fmla="*/ 246 h 297"/>
                <a:gd name="T106" fmla="*/ 139 w 143"/>
                <a:gd name="T107" fmla="*/ 241 h 297"/>
                <a:gd name="T108" fmla="*/ 143 w 143"/>
                <a:gd name="T109" fmla="*/ 225 h 297"/>
                <a:gd name="T110" fmla="*/ 139 w 143"/>
                <a:gd name="T111" fmla="*/ 224 h 297"/>
                <a:gd name="T112" fmla="*/ 135 w 143"/>
                <a:gd name="T113" fmla="*/ 222 h 297"/>
                <a:gd name="T114" fmla="*/ 129 w 143"/>
                <a:gd name="T115" fmla="*/ 21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 h="297">
                  <a:moveTo>
                    <a:pt x="129" y="216"/>
                  </a:moveTo>
                  <a:lnTo>
                    <a:pt x="127" y="209"/>
                  </a:lnTo>
                  <a:lnTo>
                    <a:pt x="120" y="205"/>
                  </a:lnTo>
                  <a:lnTo>
                    <a:pt x="114" y="199"/>
                  </a:lnTo>
                  <a:lnTo>
                    <a:pt x="111" y="194"/>
                  </a:lnTo>
                  <a:lnTo>
                    <a:pt x="109" y="186"/>
                  </a:lnTo>
                  <a:lnTo>
                    <a:pt x="109" y="178"/>
                  </a:lnTo>
                  <a:lnTo>
                    <a:pt x="101" y="158"/>
                  </a:lnTo>
                  <a:lnTo>
                    <a:pt x="50" y="4"/>
                  </a:lnTo>
                  <a:lnTo>
                    <a:pt x="49" y="0"/>
                  </a:lnTo>
                  <a:lnTo>
                    <a:pt x="41" y="7"/>
                  </a:lnTo>
                  <a:lnTo>
                    <a:pt x="35" y="6"/>
                  </a:lnTo>
                  <a:lnTo>
                    <a:pt x="28" y="11"/>
                  </a:lnTo>
                  <a:lnTo>
                    <a:pt x="28" y="17"/>
                  </a:lnTo>
                  <a:lnTo>
                    <a:pt x="26" y="32"/>
                  </a:lnTo>
                  <a:lnTo>
                    <a:pt x="26" y="37"/>
                  </a:lnTo>
                  <a:lnTo>
                    <a:pt x="26" y="39"/>
                  </a:lnTo>
                  <a:lnTo>
                    <a:pt x="24" y="41"/>
                  </a:lnTo>
                  <a:lnTo>
                    <a:pt x="28" y="53"/>
                  </a:lnTo>
                  <a:lnTo>
                    <a:pt x="24" y="66"/>
                  </a:lnTo>
                  <a:lnTo>
                    <a:pt x="26" y="73"/>
                  </a:lnTo>
                  <a:lnTo>
                    <a:pt x="32" y="79"/>
                  </a:lnTo>
                  <a:lnTo>
                    <a:pt x="34" y="86"/>
                  </a:lnTo>
                  <a:lnTo>
                    <a:pt x="34" y="92"/>
                  </a:lnTo>
                  <a:lnTo>
                    <a:pt x="28" y="103"/>
                  </a:lnTo>
                  <a:lnTo>
                    <a:pt x="17" y="116"/>
                  </a:lnTo>
                  <a:lnTo>
                    <a:pt x="13" y="116"/>
                  </a:lnTo>
                  <a:lnTo>
                    <a:pt x="7" y="124"/>
                  </a:lnTo>
                  <a:lnTo>
                    <a:pt x="7" y="130"/>
                  </a:lnTo>
                  <a:lnTo>
                    <a:pt x="11" y="145"/>
                  </a:lnTo>
                  <a:lnTo>
                    <a:pt x="9" y="156"/>
                  </a:lnTo>
                  <a:lnTo>
                    <a:pt x="11" y="163"/>
                  </a:lnTo>
                  <a:lnTo>
                    <a:pt x="7" y="171"/>
                  </a:lnTo>
                  <a:lnTo>
                    <a:pt x="7" y="178"/>
                  </a:lnTo>
                  <a:lnTo>
                    <a:pt x="5" y="184"/>
                  </a:lnTo>
                  <a:lnTo>
                    <a:pt x="2" y="192"/>
                  </a:lnTo>
                  <a:lnTo>
                    <a:pt x="3" y="203"/>
                  </a:lnTo>
                  <a:lnTo>
                    <a:pt x="0" y="209"/>
                  </a:lnTo>
                  <a:lnTo>
                    <a:pt x="5" y="233"/>
                  </a:lnTo>
                  <a:lnTo>
                    <a:pt x="5" y="246"/>
                  </a:lnTo>
                  <a:lnTo>
                    <a:pt x="11" y="267"/>
                  </a:lnTo>
                  <a:lnTo>
                    <a:pt x="7" y="274"/>
                  </a:lnTo>
                  <a:lnTo>
                    <a:pt x="7" y="282"/>
                  </a:lnTo>
                  <a:lnTo>
                    <a:pt x="11" y="289"/>
                  </a:lnTo>
                  <a:lnTo>
                    <a:pt x="17" y="297"/>
                  </a:lnTo>
                  <a:lnTo>
                    <a:pt x="105" y="276"/>
                  </a:lnTo>
                  <a:lnTo>
                    <a:pt x="114" y="265"/>
                  </a:lnTo>
                  <a:lnTo>
                    <a:pt x="118" y="259"/>
                  </a:lnTo>
                  <a:lnTo>
                    <a:pt x="120" y="259"/>
                  </a:lnTo>
                  <a:lnTo>
                    <a:pt x="124" y="252"/>
                  </a:lnTo>
                  <a:lnTo>
                    <a:pt x="131" y="248"/>
                  </a:lnTo>
                  <a:lnTo>
                    <a:pt x="135" y="246"/>
                  </a:lnTo>
                  <a:lnTo>
                    <a:pt x="139" y="246"/>
                  </a:lnTo>
                  <a:lnTo>
                    <a:pt x="139" y="241"/>
                  </a:lnTo>
                  <a:lnTo>
                    <a:pt x="143" y="225"/>
                  </a:lnTo>
                  <a:lnTo>
                    <a:pt x="139" y="224"/>
                  </a:lnTo>
                  <a:lnTo>
                    <a:pt x="135" y="222"/>
                  </a:lnTo>
                  <a:lnTo>
                    <a:pt x="129" y="216"/>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7" name="Freeform 148">
              <a:extLst>
                <a:ext uri="{FF2B5EF4-FFF2-40B4-BE49-F238E27FC236}">
                  <a16:creationId xmlns:a16="http://schemas.microsoft.com/office/drawing/2014/main" id="{636793FC-3CAC-C0F1-8991-C58A3B2F8880}"/>
                </a:ext>
              </a:extLst>
            </p:cNvPr>
            <p:cNvSpPr>
              <a:spLocks/>
            </p:cNvSpPr>
            <p:nvPr/>
          </p:nvSpPr>
          <p:spPr bwMode="auto">
            <a:xfrm>
              <a:off x="5392497" y="2083517"/>
              <a:ext cx="53019" cy="85558"/>
            </a:xfrm>
            <a:custGeom>
              <a:avLst/>
              <a:gdLst>
                <a:gd name="T0" fmla="*/ 41 w 45"/>
                <a:gd name="T1" fmla="*/ 18 h 80"/>
                <a:gd name="T2" fmla="*/ 39 w 45"/>
                <a:gd name="T3" fmla="*/ 13 h 80"/>
                <a:gd name="T4" fmla="*/ 36 w 45"/>
                <a:gd name="T5" fmla="*/ 11 h 80"/>
                <a:gd name="T6" fmla="*/ 34 w 45"/>
                <a:gd name="T7" fmla="*/ 5 h 80"/>
                <a:gd name="T8" fmla="*/ 26 w 45"/>
                <a:gd name="T9" fmla="*/ 0 h 80"/>
                <a:gd name="T10" fmla="*/ 0 w 45"/>
                <a:gd name="T11" fmla="*/ 7 h 80"/>
                <a:gd name="T12" fmla="*/ 15 w 45"/>
                <a:gd name="T13" fmla="*/ 62 h 80"/>
                <a:gd name="T14" fmla="*/ 17 w 45"/>
                <a:gd name="T15" fmla="*/ 69 h 80"/>
                <a:gd name="T16" fmla="*/ 15 w 45"/>
                <a:gd name="T17" fmla="*/ 75 h 80"/>
                <a:gd name="T18" fmla="*/ 15 w 45"/>
                <a:gd name="T19" fmla="*/ 77 h 80"/>
                <a:gd name="T20" fmla="*/ 17 w 45"/>
                <a:gd name="T21" fmla="*/ 80 h 80"/>
                <a:gd name="T22" fmla="*/ 23 w 45"/>
                <a:gd name="T23" fmla="*/ 77 h 80"/>
                <a:gd name="T24" fmla="*/ 43 w 45"/>
                <a:gd name="T25" fmla="*/ 63 h 80"/>
                <a:gd name="T26" fmla="*/ 43 w 45"/>
                <a:gd name="T27" fmla="*/ 56 h 80"/>
                <a:gd name="T28" fmla="*/ 41 w 45"/>
                <a:gd name="T29" fmla="*/ 48 h 80"/>
                <a:gd name="T30" fmla="*/ 41 w 45"/>
                <a:gd name="T31" fmla="*/ 41 h 80"/>
                <a:gd name="T32" fmla="*/ 36 w 45"/>
                <a:gd name="T33" fmla="*/ 33 h 80"/>
                <a:gd name="T34" fmla="*/ 39 w 45"/>
                <a:gd name="T35" fmla="*/ 28 h 80"/>
                <a:gd name="T36" fmla="*/ 38 w 45"/>
                <a:gd name="T37" fmla="*/ 20 h 80"/>
                <a:gd name="T38" fmla="*/ 43 w 45"/>
                <a:gd name="T39" fmla="*/ 28 h 80"/>
                <a:gd name="T40" fmla="*/ 45 w 45"/>
                <a:gd name="T41" fmla="*/ 24 h 80"/>
                <a:gd name="T42" fmla="*/ 45 w 45"/>
                <a:gd name="T43" fmla="*/ 22 h 80"/>
                <a:gd name="T44" fmla="*/ 41 w 45"/>
                <a:gd name="T45"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80">
                  <a:moveTo>
                    <a:pt x="41" y="18"/>
                  </a:moveTo>
                  <a:lnTo>
                    <a:pt x="39" y="13"/>
                  </a:lnTo>
                  <a:lnTo>
                    <a:pt x="36" y="11"/>
                  </a:lnTo>
                  <a:lnTo>
                    <a:pt x="34" y="5"/>
                  </a:lnTo>
                  <a:lnTo>
                    <a:pt x="26" y="0"/>
                  </a:lnTo>
                  <a:lnTo>
                    <a:pt x="0" y="7"/>
                  </a:lnTo>
                  <a:lnTo>
                    <a:pt x="15" y="62"/>
                  </a:lnTo>
                  <a:lnTo>
                    <a:pt x="17" y="69"/>
                  </a:lnTo>
                  <a:lnTo>
                    <a:pt x="15" y="75"/>
                  </a:lnTo>
                  <a:lnTo>
                    <a:pt x="15" y="77"/>
                  </a:lnTo>
                  <a:lnTo>
                    <a:pt x="17" y="80"/>
                  </a:lnTo>
                  <a:lnTo>
                    <a:pt x="23" y="77"/>
                  </a:lnTo>
                  <a:lnTo>
                    <a:pt x="43" y="63"/>
                  </a:lnTo>
                  <a:lnTo>
                    <a:pt x="43" y="56"/>
                  </a:lnTo>
                  <a:lnTo>
                    <a:pt x="41" y="48"/>
                  </a:lnTo>
                  <a:lnTo>
                    <a:pt x="41" y="41"/>
                  </a:lnTo>
                  <a:lnTo>
                    <a:pt x="36" y="33"/>
                  </a:lnTo>
                  <a:lnTo>
                    <a:pt x="39" y="28"/>
                  </a:lnTo>
                  <a:lnTo>
                    <a:pt x="38" y="20"/>
                  </a:lnTo>
                  <a:lnTo>
                    <a:pt x="43" y="28"/>
                  </a:lnTo>
                  <a:lnTo>
                    <a:pt x="45" y="24"/>
                  </a:lnTo>
                  <a:lnTo>
                    <a:pt x="45" y="22"/>
                  </a:lnTo>
                  <a:lnTo>
                    <a:pt x="41" y="1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8" name="Freeform 149">
              <a:extLst>
                <a:ext uri="{FF2B5EF4-FFF2-40B4-BE49-F238E27FC236}">
                  <a16:creationId xmlns:a16="http://schemas.microsoft.com/office/drawing/2014/main" id="{92B03C18-70DC-156B-9864-CB74D0DB6A17}"/>
                </a:ext>
              </a:extLst>
            </p:cNvPr>
            <p:cNvSpPr>
              <a:spLocks/>
            </p:cNvSpPr>
            <p:nvPr/>
          </p:nvSpPr>
          <p:spPr bwMode="auto">
            <a:xfrm>
              <a:off x="5445516" y="2109184"/>
              <a:ext cx="7069" cy="8556"/>
            </a:xfrm>
            <a:custGeom>
              <a:avLst/>
              <a:gdLst>
                <a:gd name="T0" fmla="*/ 2 w 6"/>
                <a:gd name="T1" fmla="*/ 8 h 8"/>
                <a:gd name="T2" fmla="*/ 6 w 6"/>
                <a:gd name="T3" fmla="*/ 4 h 8"/>
                <a:gd name="T4" fmla="*/ 0 w 6"/>
                <a:gd name="T5" fmla="*/ 0 h 8"/>
                <a:gd name="T6" fmla="*/ 2 w 6"/>
                <a:gd name="T7" fmla="*/ 8 h 8"/>
              </a:gdLst>
              <a:ahLst/>
              <a:cxnLst>
                <a:cxn ang="0">
                  <a:pos x="T0" y="T1"/>
                </a:cxn>
                <a:cxn ang="0">
                  <a:pos x="T2" y="T3"/>
                </a:cxn>
                <a:cxn ang="0">
                  <a:pos x="T4" y="T5"/>
                </a:cxn>
                <a:cxn ang="0">
                  <a:pos x="T6" y="T7"/>
                </a:cxn>
              </a:cxnLst>
              <a:rect l="0" t="0" r="r" b="b"/>
              <a:pathLst>
                <a:path w="6" h="8">
                  <a:moveTo>
                    <a:pt x="2" y="8"/>
                  </a:moveTo>
                  <a:lnTo>
                    <a:pt x="6" y="4"/>
                  </a:lnTo>
                  <a:lnTo>
                    <a:pt x="0" y="0"/>
                  </a:lnTo>
                  <a:lnTo>
                    <a:pt x="2"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9" name="Freeform 150">
              <a:extLst>
                <a:ext uri="{FF2B5EF4-FFF2-40B4-BE49-F238E27FC236}">
                  <a16:creationId xmlns:a16="http://schemas.microsoft.com/office/drawing/2014/main" id="{FAB638C1-714C-ABAE-C083-6075115325EF}"/>
                </a:ext>
              </a:extLst>
            </p:cNvPr>
            <p:cNvSpPr>
              <a:spLocks/>
            </p:cNvSpPr>
            <p:nvPr/>
          </p:nvSpPr>
          <p:spPr bwMode="auto">
            <a:xfrm>
              <a:off x="5445516" y="2109184"/>
              <a:ext cx="7069" cy="8556"/>
            </a:xfrm>
            <a:custGeom>
              <a:avLst/>
              <a:gdLst>
                <a:gd name="T0" fmla="*/ 2 w 6"/>
                <a:gd name="T1" fmla="*/ 8 h 8"/>
                <a:gd name="T2" fmla="*/ 6 w 6"/>
                <a:gd name="T3" fmla="*/ 4 h 8"/>
                <a:gd name="T4" fmla="*/ 0 w 6"/>
                <a:gd name="T5" fmla="*/ 0 h 8"/>
                <a:gd name="T6" fmla="*/ 2 w 6"/>
                <a:gd name="T7" fmla="*/ 8 h 8"/>
              </a:gdLst>
              <a:ahLst/>
              <a:cxnLst>
                <a:cxn ang="0">
                  <a:pos x="T0" y="T1"/>
                </a:cxn>
                <a:cxn ang="0">
                  <a:pos x="T2" y="T3"/>
                </a:cxn>
                <a:cxn ang="0">
                  <a:pos x="T4" y="T5"/>
                </a:cxn>
                <a:cxn ang="0">
                  <a:pos x="T6" y="T7"/>
                </a:cxn>
              </a:cxnLst>
              <a:rect l="0" t="0" r="r" b="b"/>
              <a:pathLst>
                <a:path w="6" h="8">
                  <a:moveTo>
                    <a:pt x="2" y="8"/>
                  </a:moveTo>
                  <a:lnTo>
                    <a:pt x="6" y="4"/>
                  </a:lnTo>
                  <a:lnTo>
                    <a:pt x="0" y="0"/>
                  </a:lnTo>
                  <a:lnTo>
                    <a:pt x="2"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0" name="Freeform 151">
              <a:extLst>
                <a:ext uri="{FF2B5EF4-FFF2-40B4-BE49-F238E27FC236}">
                  <a16:creationId xmlns:a16="http://schemas.microsoft.com/office/drawing/2014/main" id="{53AF9F69-8DA1-7BB1-3896-5280383CBA4F}"/>
                </a:ext>
              </a:extLst>
            </p:cNvPr>
            <p:cNvSpPr>
              <a:spLocks/>
            </p:cNvSpPr>
            <p:nvPr/>
          </p:nvSpPr>
          <p:spPr bwMode="auto">
            <a:xfrm>
              <a:off x="5452585" y="2100627"/>
              <a:ext cx="8248" cy="14973"/>
            </a:xfrm>
            <a:custGeom>
              <a:avLst/>
              <a:gdLst>
                <a:gd name="T0" fmla="*/ 7 w 7"/>
                <a:gd name="T1" fmla="*/ 0 h 14"/>
                <a:gd name="T2" fmla="*/ 5 w 7"/>
                <a:gd name="T3" fmla="*/ 6 h 14"/>
                <a:gd name="T4" fmla="*/ 0 w 7"/>
                <a:gd name="T5" fmla="*/ 12 h 14"/>
                <a:gd name="T6" fmla="*/ 5 w 7"/>
                <a:gd name="T7" fmla="*/ 14 h 14"/>
                <a:gd name="T8" fmla="*/ 7 w 7"/>
                <a:gd name="T9" fmla="*/ 8 h 14"/>
                <a:gd name="T10" fmla="*/ 7 w 7"/>
                <a:gd name="T11" fmla="*/ 0 h 14"/>
              </a:gdLst>
              <a:ahLst/>
              <a:cxnLst>
                <a:cxn ang="0">
                  <a:pos x="T0" y="T1"/>
                </a:cxn>
                <a:cxn ang="0">
                  <a:pos x="T2" y="T3"/>
                </a:cxn>
                <a:cxn ang="0">
                  <a:pos x="T4" y="T5"/>
                </a:cxn>
                <a:cxn ang="0">
                  <a:pos x="T6" y="T7"/>
                </a:cxn>
                <a:cxn ang="0">
                  <a:pos x="T8" y="T9"/>
                </a:cxn>
                <a:cxn ang="0">
                  <a:pos x="T10" y="T11"/>
                </a:cxn>
              </a:cxnLst>
              <a:rect l="0" t="0" r="r" b="b"/>
              <a:pathLst>
                <a:path w="7" h="14">
                  <a:moveTo>
                    <a:pt x="7" y="0"/>
                  </a:moveTo>
                  <a:lnTo>
                    <a:pt x="5" y="6"/>
                  </a:lnTo>
                  <a:lnTo>
                    <a:pt x="0" y="12"/>
                  </a:lnTo>
                  <a:lnTo>
                    <a:pt x="5" y="14"/>
                  </a:lnTo>
                  <a:lnTo>
                    <a:pt x="7" y="8"/>
                  </a:lnTo>
                  <a:lnTo>
                    <a:pt x="7"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1" name="Freeform 152">
              <a:extLst>
                <a:ext uri="{FF2B5EF4-FFF2-40B4-BE49-F238E27FC236}">
                  <a16:creationId xmlns:a16="http://schemas.microsoft.com/office/drawing/2014/main" id="{38155775-E9A4-D690-46B8-9142470D641A}"/>
                </a:ext>
              </a:extLst>
            </p:cNvPr>
            <p:cNvSpPr>
              <a:spLocks/>
            </p:cNvSpPr>
            <p:nvPr/>
          </p:nvSpPr>
          <p:spPr bwMode="auto">
            <a:xfrm>
              <a:off x="5452585" y="2100627"/>
              <a:ext cx="8248" cy="14973"/>
            </a:xfrm>
            <a:custGeom>
              <a:avLst/>
              <a:gdLst>
                <a:gd name="T0" fmla="*/ 7 w 7"/>
                <a:gd name="T1" fmla="*/ 0 h 14"/>
                <a:gd name="T2" fmla="*/ 5 w 7"/>
                <a:gd name="T3" fmla="*/ 6 h 14"/>
                <a:gd name="T4" fmla="*/ 0 w 7"/>
                <a:gd name="T5" fmla="*/ 12 h 14"/>
                <a:gd name="T6" fmla="*/ 5 w 7"/>
                <a:gd name="T7" fmla="*/ 14 h 14"/>
                <a:gd name="T8" fmla="*/ 7 w 7"/>
                <a:gd name="T9" fmla="*/ 8 h 14"/>
                <a:gd name="T10" fmla="*/ 7 w 7"/>
                <a:gd name="T11" fmla="*/ 0 h 14"/>
              </a:gdLst>
              <a:ahLst/>
              <a:cxnLst>
                <a:cxn ang="0">
                  <a:pos x="T0" y="T1"/>
                </a:cxn>
                <a:cxn ang="0">
                  <a:pos x="T2" y="T3"/>
                </a:cxn>
                <a:cxn ang="0">
                  <a:pos x="T4" y="T5"/>
                </a:cxn>
                <a:cxn ang="0">
                  <a:pos x="T6" y="T7"/>
                </a:cxn>
                <a:cxn ang="0">
                  <a:pos x="T8" y="T9"/>
                </a:cxn>
                <a:cxn ang="0">
                  <a:pos x="T10" y="T11"/>
                </a:cxn>
              </a:cxnLst>
              <a:rect l="0" t="0" r="r" b="b"/>
              <a:pathLst>
                <a:path w="7" h="14">
                  <a:moveTo>
                    <a:pt x="7" y="0"/>
                  </a:moveTo>
                  <a:lnTo>
                    <a:pt x="5" y="6"/>
                  </a:lnTo>
                  <a:lnTo>
                    <a:pt x="0" y="12"/>
                  </a:lnTo>
                  <a:lnTo>
                    <a:pt x="5" y="14"/>
                  </a:lnTo>
                  <a:lnTo>
                    <a:pt x="7" y="8"/>
                  </a:lnTo>
                  <a:lnTo>
                    <a:pt x="7"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2" name="Freeform 153">
              <a:extLst>
                <a:ext uri="{FF2B5EF4-FFF2-40B4-BE49-F238E27FC236}">
                  <a16:creationId xmlns:a16="http://schemas.microsoft.com/office/drawing/2014/main" id="{0E629141-3E81-EBCF-411F-D4A58D1C0D3C}"/>
                </a:ext>
              </a:extLst>
            </p:cNvPr>
            <p:cNvSpPr>
              <a:spLocks/>
            </p:cNvSpPr>
            <p:nvPr/>
          </p:nvSpPr>
          <p:spPr bwMode="auto">
            <a:xfrm>
              <a:off x="5458476" y="2115600"/>
              <a:ext cx="11782" cy="23529"/>
            </a:xfrm>
            <a:custGeom>
              <a:avLst/>
              <a:gdLst>
                <a:gd name="T0" fmla="*/ 6 w 10"/>
                <a:gd name="T1" fmla="*/ 2 h 22"/>
                <a:gd name="T2" fmla="*/ 0 w 10"/>
                <a:gd name="T3" fmla="*/ 0 h 22"/>
                <a:gd name="T4" fmla="*/ 2 w 10"/>
                <a:gd name="T5" fmla="*/ 15 h 22"/>
                <a:gd name="T6" fmla="*/ 6 w 10"/>
                <a:gd name="T7" fmla="*/ 22 h 22"/>
                <a:gd name="T8" fmla="*/ 10 w 10"/>
                <a:gd name="T9" fmla="*/ 17 h 22"/>
                <a:gd name="T10" fmla="*/ 10 w 10"/>
                <a:gd name="T11" fmla="*/ 13 h 22"/>
                <a:gd name="T12" fmla="*/ 6 w 10"/>
                <a:gd name="T13" fmla="*/ 2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6" y="2"/>
                  </a:moveTo>
                  <a:lnTo>
                    <a:pt x="0" y="0"/>
                  </a:lnTo>
                  <a:lnTo>
                    <a:pt x="2" y="15"/>
                  </a:lnTo>
                  <a:lnTo>
                    <a:pt x="6" y="22"/>
                  </a:lnTo>
                  <a:lnTo>
                    <a:pt x="10" y="17"/>
                  </a:lnTo>
                  <a:lnTo>
                    <a:pt x="10" y="13"/>
                  </a:lnTo>
                  <a:lnTo>
                    <a:pt x="6"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3" name="Freeform 154">
              <a:extLst>
                <a:ext uri="{FF2B5EF4-FFF2-40B4-BE49-F238E27FC236}">
                  <a16:creationId xmlns:a16="http://schemas.microsoft.com/office/drawing/2014/main" id="{E3E77F27-3A80-2A9C-CAB0-931A71C97573}"/>
                </a:ext>
              </a:extLst>
            </p:cNvPr>
            <p:cNvSpPr>
              <a:spLocks/>
            </p:cNvSpPr>
            <p:nvPr/>
          </p:nvSpPr>
          <p:spPr bwMode="auto">
            <a:xfrm>
              <a:off x="5458476" y="2115600"/>
              <a:ext cx="11782" cy="23529"/>
            </a:xfrm>
            <a:custGeom>
              <a:avLst/>
              <a:gdLst>
                <a:gd name="T0" fmla="*/ 6 w 10"/>
                <a:gd name="T1" fmla="*/ 2 h 22"/>
                <a:gd name="T2" fmla="*/ 0 w 10"/>
                <a:gd name="T3" fmla="*/ 0 h 22"/>
                <a:gd name="T4" fmla="*/ 2 w 10"/>
                <a:gd name="T5" fmla="*/ 15 h 22"/>
                <a:gd name="T6" fmla="*/ 6 w 10"/>
                <a:gd name="T7" fmla="*/ 22 h 22"/>
                <a:gd name="T8" fmla="*/ 10 w 10"/>
                <a:gd name="T9" fmla="*/ 17 h 22"/>
                <a:gd name="T10" fmla="*/ 10 w 10"/>
                <a:gd name="T11" fmla="*/ 13 h 22"/>
                <a:gd name="T12" fmla="*/ 6 w 10"/>
                <a:gd name="T13" fmla="*/ 2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6" y="2"/>
                  </a:moveTo>
                  <a:lnTo>
                    <a:pt x="0" y="0"/>
                  </a:lnTo>
                  <a:lnTo>
                    <a:pt x="2" y="15"/>
                  </a:lnTo>
                  <a:lnTo>
                    <a:pt x="6" y="22"/>
                  </a:lnTo>
                  <a:lnTo>
                    <a:pt x="10" y="17"/>
                  </a:lnTo>
                  <a:lnTo>
                    <a:pt x="10" y="13"/>
                  </a:lnTo>
                  <a:lnTo>
                    <a:pt x="6"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nvGrpSpPr>
            <p:cNvPr id="214" name="Group 71">
              <a:extLst>
                <a:ext uri="{FF2B5EF4-FFF2-40B4-BE49-F238E27FC236}">
                  <a16:creationId xmlns:a16="http://schemas.microsoft.com/office/drawing/2014/main" id="{AD3E61EA-9BED-0D84-41F8-9793E560CB59}"/>
                </a:ext>
              </a:extLst>
            </p:cNvPr>
            <p:cNvGrpSpPr/>
            <p:nvPr/>
          </p:nvGrpSpPr>
          <p:grpSpPr>
            <a:xfrm>
              <a:off x="5120332" y="2225757"/>
              <a:ext cx="133137" cy="276996"/>
              <a:chOff x="4813819" y="2127748"/>
              <a:chExt cx="108558" cy="225859"/>
            </a:xfrm>
            <a:grpFill/>
            <a:effectLst/>
          </p:grpSpPr>
          <p:sp>
            <p:nvSpPr>
              <p:cNvPr id="247" name="Freeform 131">
                <a:extLst>
                  <a:ext uri="{FF2B5EF4-FFF2-40B4-BE49-F238E27FC236}">
                    <a16:creationId xmlns:a16="http://schemas.microsoft.com/office/drawing/2014/main" id="{8E277A3E-3B2D-CEAD-8639-2B5E39BE368D}"/>
                  </a:ext>
                </a:extLst>
              </p:cNvPr>
              <p:cNvSpPr>
                <a:spLocks/>
              </p:cNvSpPr>
              <p:nvPr/>
            </p:nvSpPr>
            <p:spPr bwMode="auto">
              <a:xfrm>
                <a:off x="4813819" y="2127748"/>
                <a:ext cx="108558" cy="225859"/>
              </a:xfrm>
              <a:custGeom>
                <a:avLst/>
                <a:gdLst>
                  <a:gd name="T0" fmla="*/ 15 w 113"/>
                  <a:gd name="T1" fmla="*/ 15 h 259"/>
                  <a:gd name="T2" fmla="*/ 5 w 113"/>
                  <a:gd name="T3" fmla="*/ 40 h 259"/>
                  <a:gd name="T4" fmla="*/ 2 w 113"/>
                  <a:gd name="T5" fmla="*/ 51 h 259"/>
                  <a:gd name="T6" fmla="*/ 7 w 113"/>
                  <a:gd name="T7" fmla="*/ 60 h 259"/>
                  <a:gd name="T8" fmla="*/ 0 w 113"/>
                  <a:gd name="T9" fmla="*/ 73 h 259"/>
                  <a:gd name="T10" fmla="*/ 9 w 113"/>
                  <a:gd name="T11" fmla="*/ 92 h 259"/>
                  <a:gd name="T12" fmla="*/ 17 w 113"/>
                  <a:gd name="T13" fmla="*/ 102 h 259"/>
                  <a:gd name="T14" fmla="*/ 28 w 113"/>
                  <a:gd name="T15" fmla="*/ 107 h 259"/>
                  <a:gd name="T16" fmla="*/ 51 w 113"/>
                  <a:gd name="T17" fmla="*/ 126 h 259"/>
                  <a:gd name="T18" fmla="*/ 39 w 113"/>
                  <a:gd name="T19" fmla="*/ 139 h 259"/>
                  <a:gd name="T20" fmla="*/ 32 w 113"/>
                  <a:gd name="T21" fmla="*/ 147 h 259"/>
                  <a:gd name="T22" fmla="*/ 30 w 113"/>
                  <a:gd name="T23" fmla="*/ 149 h 259"/>
                  <a:gd name="T24" fmla="*/ 28 w 113"/>
                  <a:gd name="T25" fmla="*/ 162 h 259"/>
                  <a:gd name="T26" fmla="*/ 19 w 113"/>
                  <a:gd name="T27" fmla="*/ 169 h 259"/>
                  <a:gd name="T28" fmla="*/ 7 w 113"/>
                  <a:gd name="T29" fmla="*/ 177 h 259"/>
                  <a:gd name="T30" fmla="*/ 2 w 113"/>
                  <a:gd name="T31" fmla="*/ 194 h 259"/>
                  <a:gd name="T32" fmla="*/ 0 w 113"/>
                  <a:gd name="T33" fmla="*/ 199 h 259"/>
                  <a:gd name="T34" fmla="*/ 4 w 113"/>
                  <a:gd name="T35" fmla="*/ 207 h 259"/>
                  <a:gd name="T36" fmla="*/ 17 w 113"/>
                  <a:gd name="T37" fmla="*/ 222 h 259"/>
                  <a:gd name="T38" fmla="*/ 30 w 113"/>
                  <a:gd name="T39" fmla="*/ 228 h 259"/>
                  <a:gd name="T40" fmla="*/ 49 w 113"/>
                  <a:gd name="T41" fmla="*/ 233 h 259"/>
                  <a:gd name="T42" fmla="*/ 66 w 113"/>
                  <a:gd name="T43" fmla="*/ 241 h 259"/>
                  <a:gd name="T44" fmla="*/ 64 w 113"/>
                  <a:gd name="T45" fmla="*/ 259 h 259"/>
                  <a:gd name="T46" fmla="*/ 73 w 113"/>
                  <a:gd name="T47" fmla="*/ 254 h 259"/>
                  <a:gd name="T48" fmla="*/ 79 w 113"/>
                  <a:gd name="T49" fmla="*/ 239 h 259"/>
                  <a:gd name="T50" fmla="*/ 86 w 113"/>
                  <a:gd name="T51" fmla="*/ 218 h 259"/>
                  <a:gd name="T52" fmla="*/ 83 w 113"/>
                  <a:gd name="T53" fmla="*/ 214 h 259"/>
                  <a:gd name="T54" fmla="*/ 96 w 113"/>
                  <a:gd name="T55" fmla="*/ 207 h 259"/>
                  <a:gd name="T56" fmla="*/ 96 w 113"/>
                  <a:gd name="T57" fmla="*/ 194 h 259"/>
                  <a:gd name="T58" fmla="*/ 99 w 113"/>
                  <a:gd name="T59" fmla="*/ 184 h 259"/>
                  <a:gd name="T60" fmla="*/ 105 w 113"/>
                  <a:gd name="T61" fmla="*/ 169 h 259"/>
                  <a:gd name="T62" fmla="*/ 105 w 113"/>
                  <a:gd name="T63" fmla="*/ 156 h 259"/>
                  <a:gd name="T64" fmla="*/ 105 w 113"/>
                  <a:gd name="T65" fmla="*/ 139 h 259"/>
                  <a:gd name="T66" fmla="*/ 105 w 113"/>
                  <a:gd name="T67" fmla="*/ 132 h 259"/>
                  <a:gd name="T68" fmla="*/ 111 w 113"/>
                  <a:gd name="T69" fmla="*/ 130 h 259"/>
                  <a:gd name="T70" fmla="*/ 111 w 113"/>
                  <a:gd name="T71" fmla="*/ 150 h 259"/>
                  <a:gd name="T72" fmla="*/ 111 w 113"/>
                  <a:gd name="T73" fmla="*/ 124 h 259"/>
                  <a:gd name="T74" fmla="*/ 109 w 113"/>
                  <a:gd name="T75" fmla="*/ 96 h 259"/>
                  <a:gd name="T76" fmla="*/ 92 w 113"/>
                  <a:gd name="T77" fmla="*/ 85 h 259"/>
                  <a:gd name="T78" fmla="*/ 81 w 113"/>
                  <a:gd name="T79" fmla="*/ 85 h 259"/>
                  <a:gd name="T80" fmla="*/ 84 w 113"/>
                  <a:gd name="T81" fmla="*/ 58 h 259"/>
                  <a:gd name="T82" fmla="*/ 94 w 113"/>
                  <a:gd name="T83" fmla="*/ 53 h 259"/>
                  <a:gd name="T84" fmla="*/ 96 w 113"/>
                  <a:gd name="T85" fmla="*/ 38 h 259"/>
                  <a:gd name="T86" fmla="*/ 96 w 113"/>
                  <a:gd name="T87" fmla="*/ 23 h 259"/>
                  <a:gd name="T88" fmla="*/ 17 w 113"/>
                  <a:gd name="T89" fmla="*/ 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3" h="259">
                    <a:moveTo>
                      <a:pt x="17" y="9"/>
                    </a:moveTo>
                    <a:lnTo>
                      <a:pt x="15" y="15"/>
                    </a:lnTo>
                    <a:lnTo>
                      <a:pt x="15" y="23"/>
                    </a:lnTo>
                    <a:lnTo>
                      <a:pt x="5" y="40"/>
                    </a:lnTo>
                    <a:lnTo>
                      <a:pt x="0" y="47"/>
                    </a:lnTo>
                    <a:lnTo>
                      <a:pt x="2" y="51"/>
                    </a:lnTo>
                    <a:lnTo>
                      <a:pt x="5" y="53"/>
                    </a:lnTo>
                    <a:lnTo>
                      <a:pt x="7" y="60"/>
                    </a:lnTo>
                    <a:lnTo>
                      <a:pt x="5" y="66"/>
                    </a:lnTo>
                    <a:lnTo>
                      <a:pt x="0" y="73"/>
                    </a:lnTo>
                    <a:lnTo>
                      <a:pt x="4" y="85"/>
                    </a:lnTo>
                    <a:lnTo>
                      <a:pt x="9" y="92"/>
                    </a:lnTo>
                    <a:lnTo>
                      <a:pt x="17" y="94"/>
                    </a:lnTo>
                    <a:lnTo>
                      <a:pt x="17" y="102"/>
                    </a:lnTo>
                    <a:lnTo>
                      <a:pt x="24" y="105"/>
                    </a:lnTo>
                    <a:lnTo>
                      <a:pt x="28" y="107"/>
                    </a:lnTo>
                    <a:lnTo>
                      <a:pt x="34" y="113"/>
                    </a:lnTo>
                    <a:lnTo>
                      <a:pt x="51" y="126"/>
                    </a:lnTo>
                    <a:lnTo>
                      <a:pt x="47" y="132"/>
                    </a:lnTo>
                    <a:lnTo>
                      <a:pt x="39" y="139"/>
                    </a:lnTo>
                    <a:lnTo>
                      <a:pt x="34" y="147"/>
                    </a:lnTo>
                    <a:lnTo>
                      <a:pt x="32" y="147"/>
                    </a:lnTo>
                    <a:lnTo>
                      <a:pt x="32" y="149"/>
                    </a:lnTo>
                    <a:lnTo>
                      <a:pt x="30" y="149"/>
                    </a:lnTo>
                    <a:lnTo>
                      <a:pt x="28" y="156"/>
                    </a:lnTo>
                    <a:lnTo>
                      <a:pt x="28" y="162"/>
                    </a:lnTo>
                    <a:lnTo>
                      <a:pt x="20" y="167"/>
                    </a:lnTo>
                    <a:lnTo>
                      <a:pt x="19" y="169"/>
                    </a:lnTo>
                    <a:lnTo>
                      <a:pt x="13" y="171"/>
                    </a:lnTo>
                    <a:lnTo>
                      <a:pt x="7" y="177"/>
                    </a:lnTo>
                    <a:lnTo>
                      <a:pt x="4" y="184"/>
                    </a:lnTo>
                    <a:lnTo>
                      <a:pt x="2" y="194"/>
                    </a:lnTo>
                    <a:lnTo>
                      <a:pt x="0" y="197"/>
                    </a:lnTo>
                    <a:lnTo>
                      <a:pt x="0" y="199"/>
                    </a:lnTo>
                    <a:lnTo>
                      <a:pt x="4" y="207"/>
                    </a:lnTo>
                    <a:lnTo>
                      <a:pt x="4" y="207"/>
                    </a:lnTo>
                    <a:lnTo>
                      <a:pt x="4" y="211"/>
                    </a:lnTo>
                    <a:lnTo>
                      <a:pt x="17" y="222"/>
                    </a:lnTo>
                    <a:lnTo>
                      <a:pt x="22" y="224"/>
                    </a:lnTo>
                    <a:lnTo>
                      <a:pt x="30" y="228"/>
                    </a:lnTo>
                    <a:lnTo>
                      <a:pt x="41" y="237"/>
                    </a:lnTo>
                    <a:lnTo>
                      <a:pt x="49" y="233"/>
                    </a:lnTo>
                    <a:lnTo>
                      <a:pt x="62" y="233"/>
                    </a:lnTo>
                    <a:lnTo>
                      <a:pt x="66" y="241"/>
                    </a:lnTo>
                    <a:lnTo>
                      <a:pt x="62" y="252"/>
                    </a:lnTo>
                    <a:lnTo>
                      <a:pt x="64" y="259"/>
                    </a:lnTo>
                    <a:lnTo>
                      <a:pt x="69" y="258"/>
                    </a:lnTo>
                    <a:lnTo>
                      <a:pt x="73" y="254"/>
                    </a:lnTo>
                    <a:lnTo>
                      <a:pt x="75" y="246"/>
                    </a:lnTo>
                    <a:lnTo>
                      <a:pt x="79" y="239"/>
                    </a:lnTo>
                    <a:lnTo>
                      <a:pt x="83" y="226"/>
                    </a:lnTo>
                    <a:lnTo>
                      <a:pt x="86" y="218"/>
                    </a:lnTo>
                    <a:lnTo>
                      <a:pt x="83" y="218"/>
                    </a:lnTo>
                    <a:lnTo>
                      <a:pt x="83" y="214"/>
                    </a:lnTo>
                    <a:lnTo>
                      <a:pt x="88" y="207"/>
                    </a:lnTo>
                    <a:lnTo>
                      <a:pt x="96" y="207"/>
                    </a:lnTo>
                    <a:lnTo>
                      <a:pt x="92" y="201"/>
                    </a:lnTo>
                    <a:lnTo>
                      <a:pt x="96" y="194"/>
                    </a:lnTo>
                    <a:lnTo>
                      <a:pt x="94" y="188"/>
                    </a:lnTo>
                    <a:lnTo>
                      <a:pt x="99" y="184"/>
                    </a:lnTo>
                    <a:lnTo>
                      <a:pt x="101" y="177"/>
                    </a:lnTo>
                    <a:lnTo>
                      <a:pt x="105" y="169"/>
                    </a:lnTo>
                    <a:lnTo>
                      <a:pt x="109" y="164"/>
                    </a:lnTo>
                    <a:lnTo>
                      <a:pt x="105" y="156"/>
                    </a:lnTo>
                    <a:lnTo>
                      <a:pt x="107" y="150"/>
                    </a:lnTo>
                    <a:lnTo>
                      <a:pt x="105" y="139"/>
                    </a:lnTo>
                    <a:lnTo>
                      <a:pt x="103" y="132"/>
                    </a:lnTo>
                    <a:lnTo>
                      <a:pt x="105" y="132"/>
                    </a:lnTo>
                    <a:lnTo>
                      <a:pt x="107" y="124"/>
                    </a:lnTo>
                    <a:lnTo>
                      <a:pt x="111" y="130"/>
                    </a:lnTo>
                    <a:lnTo>
                      <a:pt x="109" y="137"/>
                    </a:lnTo>
                    <a:lnTo>
                      <a:pt x="111" y="150"/>
                    </a:lnTo>
                    <a:lnTo>
                      <a:pt x="113" y="143"/>
                    </a:lnTo>
                    <a:lnTo>
                      <a:pt x="111" y="124"/>
                    </a:lnTo>
                    <a:lnTo>
                      <a:pt x="109" y="117"/>
                    </a:lnTo>
                    <a:lnTo>
                      <a:pt x="109" y="96"/>
                    </a:lnTo>
                    <a:lnTo>
                      <a:pt x="107" y="87"/>
                    </a:lnTo>
                    <a:lnTo>
                      <a:pt x="92" y="85"/>
                    </a:lnTo>
                    <a:lnTo>
                      <a:pt x="86" y="87"/>
                    </a:lnTo>
                    <a:lnTo>
                      <a:pt x="81" y="85"/>
                    </a:lnTo>
                    <a:lnTo>
                      <a:pt x="81" y="66"/>
                    </a:lnTo>
                    <a:lnTo>
                      <a:pt x="84" y="58"/>
                    </a:lnTo>
                    <a:lnTo>
                      <a:pt x="86" y="58"/>
                    </a:lnTo>
                    <a:lnTo>
                      <a:pt x="94" y="53"/>
                    </a:lnTo>
                    <a:lnTo>
                      <a:pt x="92" y="47"/>
                    </a:lnTo>
                    <a:lnTo>
                      <a:pt x="96" y="38"/>
                    </a:lnTo>
                    <a:lnTo>
                      <a:pt x="96" y="30"/>
                    </a:lnTo>
                    <a:lnTo>
                      <a:pt x="96" y="23"/>
                    </a:lnTo>
                    <a:lnTo>
                      <a:pt x="24" y="0"/>
                    </a:lnTo>
                    <a:lnTo>
                      <a:pt x="17" y="9"/>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8" name="Freeform 324">
                <a:extLst>
                  <a:ext uri="{FF2B5EF4-FFF2-40B4-BE49-F238E27FC236}">
                    <a16:creationId xmlns:a16="http://schemas.microsoft.com/office/drawing/2014/main" id="{3E0B54C6-166C-E904-8F35-6D816278AE95}"/>
                  </a:ext>
                </a:extLst>
              </p:cNvPr>
              <p:cNvSpPr>
                <a:spLocks/>
              </p:cNvSpPr>
              <p:nvPr/>
            </p:nvSpPr>
            <p:spPr bwMode="auto">
              <a:xfrm>
                <a:off x="4914692" y="2269019"/>
                <a:ext cx="5764" cy="17441"/>
              </a:xfrm>
              <a:custGeom>
                <a:avLst/>
                <a:gdLst>
                  <a:gd name="T0" fmla="*/ 6 w 6"/>
                  <a:gd name="T1" fmla="*/ 0 h 20"/>
                  <a:gd name="T2" fmla="*/ 0 w 6"/>
                  <a:gd name="T3" fmla="*/ 20 h 20"/>
                  <a:gd name="T4" fmla="*/ 6 w 6"/>
                  <a:gd name="T5" fmla="*/ 5 h 20"/>
                  <a:gd name="T6" fmla="*/ 6 w 6"/>
                  <a:gd name="T7" fmla="*/ 0 h 20"/>
                </a:gdLst>
                <a:ahLst/>
                <a:cxnLst>
                  <a:cxn ang="0">
                    <a:pos x="T0" y="T1"/>
                  </a:cxn>
                  <a:cxn ang="0">
                    <a:pos x="T2" y="T3"/>
                  </a:cxn>
                  <a:cxn ang="0">
                    <a:pos x="T4" y="T5"/>
                  </a:cxn>
                  <a:cxn ang="0">
                    <a:pos x="T6" y="T7"/>
                  </a:cxn>
                </a:cxnLst>
                <a:rect l="0" t="0" r="r" b="b"/>
                <a:pathLst>
                  <a:path w="6" h="20">
                    <a:moveTo>
                      <a:pt x="6" y="0"/>
                    </a:moveTo>
                    <a:lnTo>
                      <a:pt x="0" y="20"/>
                    </a:lnTo>
                    <a:lnTo>
                      <a:pt x="6" y="5"/>
                    </a:lnTo>
                    <a:lnTo>
                      <a:pt x="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9" name="Freeform 325">
                <a:extLst>
                  <a:ext uri="{FF2B5EF4-FFF2-40B4-BE49-F238E27FC236}">
                    <a16:creationId xmlns:a16="http://schemas.microsoft.com/office/drawing/2014/main" id="{1A61201E-DBF0-7DF3-BDF6-68E79DBA5C70}"/>
                  </a:ext>
                </a:extLst>
              </p:cNvPr>
              <p:cNvSpPr>
                <a:spLocks/>
              </p:cNvSpPr>
              <p:nvPr/>
            </p:nvSpPr>
            <p:spPr bwMode="auto">
              <a:xfrm>
                <a:off x="4914692" y="2269019"/>
                <a:ext cx="5764" cy="17441"/>
              </a:xfrm>
              <a:custGeom>
                <a:avLst/>
                <a:gdLst>
                  <a:gd name="T0" fmla="*/ 6 w 6"/>
                  <a:gd name="T1" fmla="*/ 0 h 20"/>
                  <a:gd name="T2" fmla="*/ 0 w 6"/>
                  <a:gd name="T3" fmla="*/ 20 h 20"/>
                  <a:gd name="T4" fmla="*/ 6 w 6"/>
                  <a:gd name="T5" fmla="*/ 5 h 20"/>
                  <a:gd name="T6" fmla="*/ 6 w 6"/>
                  <a:gd name="T7" fmla="*/ 0 h 20"/>
                </a:gdLst>
                <a:ahLst/>
                <a:cxnLst>
                  <a:cxn ang="0">
                    <a:pos x="T0" y="T1"/>
                  </a:cxn>
                  <a:cxn ang="0">
                    <a:pos x="T2" y="T3"/>
                  </a:cxn>
                  <a:cxn ang="0">
                    <a:pos x="T4" y="T5"/>
                  </a:cxn>
                  <a:cxn ang="0">
                    <a:pos x="T6" y="T7"/>
                  </a:cxn>
                </a:cxnLst>
                <a:rect l="0" t="0" r="r" b="b"/>
                <a:pathLst>
                  <a:path w="6" h="20">
                    <a:moveTo>
                      <a:pt x="6" y="0"/>
                    </a:moveTo>
                    <a:lnTo>
                      <a:pt x="0" y="20"/>
                    </a:lnTo>
                    <a:lnTo>
                      <a:pt x="6" y="5"/>
                    </a:lnTo>
                    <a:lnTo>
                      <a:pt x="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grpSp>
          <p:nvGrpSpPr>
            <p:cNvPr id="215" name="Group 72">
              <a:extLst>
                <a:ext uri="{FF2B5EF4-FFF2-40B4-BE49-F238E27FC236}">
                  <a16:creationId xmlns:a16="http://schemas.microsoft.com/office/drawing/2014/main" id="{811D39F6-1ABB-BBA3-F557-DF1D29983F6D}"/>
                </a:ext>
              </a:extLst>
            </p:cNvPr>
            <p:cNvGrpSpPr/>
            <p:nvPr/>
          </p:nvGrpSpPr>
          <p:grpSpPr>
            <a:xfrm>
              <a:off x="4659655" y="1789410"/>
              <a:ext cx="752871" cy="509073"/>
              <a:chOff x="4438189" y="1771956"/>
              <a:chExt cx="613881" cy="415091"/>
            </a:xfrm>
            <a:grpFill/>
            <a:effectLst/>
          </p:grpSpPr>
          <p:sp>
            <p:nvSpPr>
              <p:cNvPr id="245" name="Freeform 326">
                <a:extLst>
                  <a:ext uri="{FF2B5EF4-FFF2-40B4-BE49-F238E27FC236}">
                    <a16:creationId xmlns:a16="http://schemas.microsoft.com/office/drawing/2014/main" id="{1F20DE5A-7860-9313-ABB2-342CFCDB0456}"/>
                  </a:ext>
                </a:extLst>
              </p:cNvPr>
              <p:cNvSpPr>
                <a:spLocks/>
              </p:cNvSpPr>
              <p:nvPr/>
            </p:nvSpPr>
            <p:spPr bwMode="auto">
              <a:xfrm>
                <a:off x="4438189" y="1771956"/>
                <a:ext cx="490913" cy="398523"/>
              </a:xfrm>
              <a:custGeom>
                <a:avLst/>
                <a:gdLst>
                  <a:gd name="T0" fmla="*/ 511 w 511"/>
                  <a:gd name="T1" fmla="*/ 402 h 457"/>
                  <a:gd name="T2" fmla="*/ 505 w 511"/>
                  <a:gd name="T3" fmla="*/ 389 h 457"/>
                  <a:gd name="T4" fmla="*/ 489 w 511"/>
                  <a:gd name="T5" fmla="*/ 307 h 457"/>
                  <a:gd name="T6" fmla="*/ 490 w 511"/>
                  <a:gd name="T7" fmla="*/ 233 h 457"/>
                  <a:gd name="T8" fmla="*/ 487 w 511"/>
                  <a:gd name="T9" fmla="*/ 222 h 457"/>
                  <a:gd name="T10" fmla="*/ 460 w 511"/>
                  <a:gd name="T11" fmla="*/ 143 h 457"/>
                  <a:gd name="T12" fmla="*/ 455 w 511"/>
                  <a:gd name="T13" fmla="*/ 145 h 457"/>
                  <a:gd name="T14" fmla="*/ 453 w 511"/>
                  <a:gd name="T15" fmla="*/ 119 h 457"/>
                  <a:gd name="T16" fmla="*/ 443 w 511"/>
                  <a:gd name="T17" fmla="*/ 98 h 457"/>
                  <a:gd name="T18" fmla="*/ 445 w 511"/>
                  <a:gd name="T19" fmla="*/ 81 h 457"/>
                  <a:gd name="T20" fmla="*/ 443 w 511"/>
                  <a:gd name="T21" fmla="*/ 66 h 457"/>
                  <a:gd name="T22" fmla="*/ 442 w 511"/>
                  <a:gd name="T23" fmla="*/ 53 h 457"/>
                  <a:gd name="T24" fmla="*/ 432 w 511"/>
                  <a:gd name="T25" fmla="*/ 40 h 457"/>
                  <a:gd name="T26" fmla="*/ 427 w 511"/>
                  <a:gd name="T27" fmla="*/ 15 h 457"/>
                  <a:gd name="T28" fmla="*/ 425 w 511"/>
                  <a:gd name="T29" fmla="*/ 4 h 457"/>
                  <a:gd name="T30" fmla="*/ 372 w 511"/>
                  <a:gd name="T31" fmla="*/ 15 h 457"/>
                  <a:gd name="T32" fmla="*/ 317 w 511"/>
                  <a:gd name="T33" fmla="*/ 25 h 457"/>
                  <a:gd name="T34" fmla="*/ 278 w 511"/>
                  <a:gd name="T35" fmla="*/ 58 h 457"/>
                  <a:gd name="T36" fmla="*/ 257 w 511"/>
                  <a:gd name="T37" fmla="*/ 103 h 457"/>
                  <a:gd name="T38" fmla="*/ 244 w 511"/>
                  <a:gd name="T39" fmla="*/ 122 h 457"/>
                  <a:gd name="T40" fmla="*/ 223 w 511"/>
                  <a:gd name="T41" fmla="*/ 143 h 457"/>
                  <a:gd name="T42" fmla="*/ 229 w 511"/>
                  <a:gd name="T43" fmla="*/ 154 h 457"/>
                  <a:gd name="T44" fmla="*/ 229 w 511"/>
                  <a:gd name="T45" fmla="*/ 150 h 457"/>
                  <a:gd name="T46" fmla="*/ 237 w 511"/>
                  <a:gd name="T47" fmla="*/ 158 h 457"/>
                  <a:gd name="T48" fmla="*/ 242 w 511"/>
                  <a:gd name="T49" fmla="*/ 160 h 457"/>
                  <a:gd name="T50" fmla="*/ 235 w 511"/>
                  <a:gd name="T51" fmla="*/ 169 h 457"/>
                  <a:gd name="T52" fmla="*/ 242 w 511"/>
                  <a:gd name="T53" fmla="*/ 188 h 457"/>
                  <a:gd name="T54" fmla="*/ 246 w 511"/>
                  <a:gd name="T55" fmla="*/ 201 h 457"/>
                  <a:gd name="T56" fmla="*/ 233 w 511"/>
                  <a:gd name="T57" fmla="*/ 209 h 457"/>
                  <a:gd name="T58" fmla="*/ 218 w 511"/>
                  <a:gd name="T59" fmla="*/ 222 h 457"/>
                  <a:gd name="T60" fmla="*/ 208 w 511"/>
                  <a:gd name="T61" fmla="*/ 237 h 457"/>
                  <a:gd name="T62" fmla="*/ 197 w 511"/>
                  <a:gd name="T63" fmla="*/ 246 h 457"/>
                  <a:gd name="T64" fmla="*/ 177 w 511"/>
                  <a:gd name="T65" fmla="*/ 246 h 457"/>
                  <a:gd name="T66" fmla="*/ 148 w 511"/>
                  <a:gd name="T67" fmla="*/ 258 h 457"/>
                  <a:gd name="T68" fmla="*/ 103 w 511"/>
                  <a:gd name="T69" fmla="*/ 250 h 457"/>
                  <a:gd name="T70" fmla="*/ 62 w 511"/>
                  <a:gd name="T71" fmla="*/ 261 h 457"/>
                  <a:gd name="T72" fmla="*/ 49 w 511"/>
                  <a:gd name="T73" fmla="*/ 269 h 457"/>
                  <a:gd name="T74" fmla="*/ 36 w 511"/>
                  <a:gd name="T75" fmla="*/ 276 h 457"/>
                  <a:gd name="T76" fmla="*/ 39 w 511"/>
                  <a:gd name="T77" fmla="*/ 290 h 457"/>
                  <a:gd name="T78" fmla="*/ 52 w 511"/>
                  <a:gd name="T79" fmla="*/ 297 h 457"/>
                  <a:gd name="T80" fmla="*/ 51 w 511"/>
                  <a:gd name="T81" fmla="*/ 305 h 457"/>
                  <a:gd name="T82" fmla="*/ 58 w 511"/>
                  <a:gd name="T83" fmla="*/ 327 h 457"/>
                  <a:gd name="T84" fmla="*/ 43 w 511"/>
                  <a:gd name="T85" fmla="*/ 348 h 457"/>
                  <a:gd name="T86" fmla="*/ 30 w 511"/>
                  <a:gd name="T87" fmla="*/ 363 h 457"/>
                  <a:gd name="T88" fmla="*/ 4 w 511"/>
                  <a:gd name="T89" fmla="*/ 393 h 457"/>
                  <a:gd name="T90" fmla="*/ 2 w 511"/>
                  <a:gd name="T91" fmla="*/ 397 h 457"/>
                  <a:gd name="T92" fmla="*/ 69 w 511"/>
                  <a:gd name="T93" fmla="*/ 410 h 457"/>
                  <a:gd name="T94" fmla="*/ 276 w 511"/>
                  <a:gd name="T95" fmla="*/ 369 h 457"/>
                  <a:gd name="T96" fmla="*/ 349 w 511"/>
                  <a:gd name="T97" fmla="*/ 354 h 457"/>
                  <a:gd name="T98" fmla="*/ 361 w 511"/>
                  <a:gd name="T99" fmla="*/ 363 h 457"/>
                  <a:gd name="T100" fmla="*/ 374 w 511"/>
                  <a:gd name="T101" fmla="*/ 367 h 457"/>
                  <a:gd name="T102" fmla="*/ 381 w 511"/>
                  <a:gd name="T103" fmla="*/ 389 h 457"/>
                  <a:gd name="T104" fmla="*/ 400 w 511"/>
                  <a:gd name="T105" fmla="*/ 401 h 457"/>
                  <a:gd name="T106" fmla="*/ 415 w 511"/>
                  <a:gd name="T107" fmla="*/ 406 h 457"/>
                  <a:gd name="T108" fmla="*/ 487 w 511"/>
                  <a:gd name="T109" fmla="*/ 431 h 457"/>
                  <a:gd name="T110" fmla="*/ 475 w 511"/>
                  <a:gd name="T111" fmla="*/ 408 h 457"/>
                  <a:gd name="T112" fmla="*/ 475 w 511"/>
                  <a:gd name="T113" fmla="*/ 399 h 457"/>
                  <a:gd name="T114" fmla="*/ 483 w 511"/>
                  <a:gd name="T115" fmla="*/ 410 h 457"/>
                  <a:gd name="T116" fmla="*/ 489 w 511"/>
                  <a:gd name="T117" fmla="*/ 442 h 457"/>
                  <a:gd name="T118" fmla="*/ 489 w 511"/>
                  <a:gd name="T119" fmla="*/ 457 h 457"/>
                  <a:gd name="T120" fmla="*/ 498 w 511"/>
                  <a:gd name="T121" fmla="*/ 448 h 457"/>
                  <a:gd name="T122" fmla="*/ 505 w 511"/>
                  <a:gd name="T123" fmla="*/ 425 h 457"/>
                  <a:gd name="T124" fmla="*/ 500 w 511"/>
                  <a:gd name="T125" fmla="*/ 414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1" h="457">
                    <a:moveTo>
                      <a:pt x="500" y="414"/>
                    </a:moveTo>
                    <a:lnTo>
                      <a:pt x="511" y="402"/>
                    </a:lnTo>
                    <a:lnTo>
                      <a:pt x="511" y="397"/>
                    </a:lnTo>
                    <a:lnTo>
                      <a:pt x="505" y="389"/>
                    </a:lnTo>
                    <a:lnTo>
                      <a:pt x="492" y="312"/>
                    </a:lnTo>
                    <a:lnTo>
                      <a:pt x="489" y="307"/>
                    </a:lnTo>
                    <a:lnTo>
                      <a:pt x="490" y="241"/>
                    </a:lnTo>
                    <a:lnTo>
                      <a:pt x="490" y="233"/>
                    </a:lnTo>
                    <a:lnTo>
                      <a:pt x="487" y="228"/>
                    </a:lnTo>
                    <a:lnTo>
                      <a:pt x="487" y="222"/>
                    </a:lnTo>
                    <a:lnTo>
                      <a:pt x="472" y="152"/>
                    </a:lnTo>
                    <a:lnTo>
                      <a:pt x="460" y="143"/>
                    </a:lnTo>
                    <a:lnTo>
                      <a:pt x="458" y="152"/>
                    </a:lnTo>
                    <a:lnTo>
                      <a:pt x="455" y="145"/>
                    </a:lnTo>
                    <a:lnTo>
                      <a:pt x="457" y="132"/>
                    </a:lnTo>
                    <a:lnTo>
                      <a:pt x="453" y="119"/>
                    </a:lnTo>
                    <a:lnTo>
                      <a:pt x="447" y="111"/>
                    </a:lnTo>
                    <a:lnTo>
                      <a:pt x="443" y="98"/>
                    </a:lnTo>
                    <a:lnTo>
                      <a:pt x="443" y="85"/>
                    </a:lnTo>
                    <a:lnTo>
                      <a:pt x="445" y="81"/>
                    </a:lnTo>
                    <a:lnTo>
                      <a:pt x="445" y="73"/>
                    </a:lnTo>
                    <a:lnTo>
                      <a:pt x="443" y="66"/>
                    </a:lnTo>
                    <a:lnTo>
                      <a:pt x="443" y="60"/>
                    </a:lnTo>
                    <a:lnTo>
                      <a:pt x="442" y="53"/>
                    </a:lnTo>
                    <a:lnTo>
                      <a:pt x="434" y="47"/>
                    </a:lnTo>
                    <a:lnTo>
                      <a:pt x="432" y="40"/>
                    </a:lnTo>
                    <a:lnTo>
                      <a:pt x="432" y="23"/>
                    </a:lnTo>
                    <a:lnTo>
                      <a:pt x="427" y="15"/>
                    </a:lnTo>
                    <a:lnTo>
                      <a:pt x="427" y="8"/>
                    </a:lnTo>
                    <a:lnTo>
                      <a:pt x="425" y="4"/>
                    </a:lnTo>
                    <a:lnTo>
                      <a:pt x="425" y="0"/>
                    </a:lnTo>
                    <a:lnTo>
                      <a:pt x="372" y="15"/>
                    </a:lnTo>
                    <a:lnTo>
                      <a:pt x="323" y="25"/>
                    </a:lnTo>
                    <a:lnTo>
                      <a:pt x="317" y="25"/>
                    </a:lnTo>
                    <a:lnTo>
                      <a:pt x="302" y="32"/>
                    </a:lnTo>
                    <a:lnTo>
                      <a:pt x="278" y="58"/>
                    </a:lnTo>
                    <a:lnTo>
                      <a:pt x="257" y="96"/>
                    </a:lnTo>
                    <a:lnTo>
                      <a:pt x="257" y="103"/>
                    </a:lnTo>
                    <a:lnTo>
                      <a:pt x="246" y="119"/>
                    </a:lnTo>
                    <a:lnTo>
                      <a:pt x="244" y="122"/>
                    </a:lnTo>
                    <a:lnTo>
                      <a:pt x="237" y="130"/>
                    </a:lnTo>
                    <a:lnTo>
                      <a:pt x="223" y="143"/>
                    </a:lnTo>
                    <a:lnTo>
                      <a:pt x="223" y="149"/>
                    </a:lnTo>
                    <a:lnTo>
                      <a:pt x="229" y="154"/>
                    </a:lnTo>
                    <a:lnTo>
                      <a:pt x="231" y="158"/>
                    </a:lnTo>
                    <a:lnTo>
                      <a:pt x="229" y="150"/>
                    </a:lnTo>
                    <a:lnTo>
                      <a:pt x="237" y="147"/>
                    </a:lnTo>
                    <a:lnTo>
                      <a:pt x="237" y="158"/>
                    </a:lnTo>
                    <a:lnTo>
                      <a:pt x="246" y="152"/>
                    </a:lnTo>
                    <a:lnTo>
                      <a:pt x="242" y="160"/>
                    </a:lnTo>
                    <a:lnTo>
                      <a:pt x="240" y="166"/>
                    </a:lnTo>
                    <a:lnTo>
                      <a:pt x="235" y="169"/>
                    </a:lnTo>
                    <a:lnTo>
                      <a:pt x="240" y="182"/>
                    </a:lnTo>
                    <a:lnTo>
                      <a:pt x="242" y="188"/>
                    </a:lnTo>
                    <a:lnTo>
                      <a:pt x="244" y="194"/>
                    </a:lnTo>
                    <a:lnTo>
                      <a:pt x="246" y="201"/>
                    </a:lnTo>
                    <a:lnTo>
                      <a:pt x="240" y="209"/>
                    </a:lnTo>
                    <a:lnTo>
                      <a:pt x="233" y="209"/>
                    </a:lnTo>
                    <a:lnTo>
                      <a:pt x="225" y="216"/>
                    </a:lnTo>
                    <a:lnTo>
                      <a:pt x="218" y="222"/>
                    </a:lnTo>
                    <a:lnTo>
                      <a:pt x="214" y="229"/>
                    </a:lnTo>
                    <a:lnTo>
                      <a:pt x="208" y="237"/>
                    </a:lnTo>
                    <a:lnTo>
                      <a:pt x="201" y="241"/>
                    </a:lnTo>
                    <a:lnTo>
                      <a:pt x="197" y="246"/>
                    </a:lnTo>
                    <a:lnTo>
                      <a:pt x="192" y="244"/>
                    </a:lnTo>
                    <a:lnTo>
                      <a:pt x="177" y="246"/>
                    </a:lnTo>
                    <a:lnTo>
                      <a:pt x="163" y="248"/>
                    </a:lnTo>
                    <a:lnTo>
                      <a:pt x="148" y="258"/>
                    </a:lnTo>
                    <a:lnTo>
                      <a:pt x="131" y="250"/>
                    </a:lnTo>
                    <a:lnTo>
                      <a:pt x="103" y="250"/>
                    </a:lnTo>
                    <a:lnTo>
                      <a:pt x="77" y="256"/>
                    </a:lnTo>
                    <a:lnTo>
                      <a:pt x="62" y="261"/>
                    </a:lnTo>
                    <a:lnTo>
                      <a:pt x="56" y="267"/>
                    </a:lnTo>
                    <a:lnTo>
                      <a:pt x="49" y="269"/>
                    </a:lnTo>
                    <a:lnTo>
                      <a:pt x="41" y="273"/>
                    </a:lnTo>
                    <a:lnTo>
                      <a:pt x="36" y="276"/>
                    </a:lnTo>
                    <a:lnTo>
                      <a:pt x="36" y="276"/>
                    </a:lnTo>
                    <a:lnTo>
                      <a:pt x="39" y="290"/>
                    </a:lnTo>
                    <a:lnTo>
                      <a:pt x="37" y="295"/>
                    </a:lnTo>
                    <a:lnTo>
                      <a:pt x="52" y="297"/>
                    </a:lnTo>
                    <a:lnTo>
                      <a:pt x="52" y="301"/>
                    </a:lnTo>
                    <a:lnTo>
                      <a:pt x="51" y="305"/>
                    </a:lnTo>
                    <a:lnTo>
                      <a:pt x="58" y="320"/>
                    </a:lnTo>
                    <a:lnTo>
                      <a:pt x="58" y="327"/>
                    </a:lnTo>
                    <a:lnTo>
                      <a:pt x="47" y="340"/>
                    </a:lnTo>
                    <a:lnTo>
                      <a:pt x="43" y="348"/>
                    </a:lnTo>
                    <a:lnTo>
                      <a:pt x="37" y="354"/>
                    </a:lnTo>
                    <a:lnTo>
                      <a:pt x="30" y="363"/>
                    </a:lnTo>
                    <a:lnTo>
                      <a:pt x="19" y="376"/>
                    </a:lnTo>
                    <a:lnTo>
                      <a:pt x="4" y="393"/>
                    </a:lnTo>
                    <a:lnTo>
                      <a:pt x="0" y="395"/>
                    </a:lnTo>
                    <a:lnTo>
                      <a:pt x="2" y="397"/>
                    </a:lnTo>
                    <a:lnTo>
                      <a:pt x="5" y="421"/>
                    </a:lnTo>
                    <a:lnTo>
                      <a:pt x="69" y="410"/>
                    </a:lnTo>
                    <a:lnTo>
                      <a:pt x="167" y="391"/>
                    </a:lnTo>
                    <a:lnTo>
                      <a:pt x="276" y="369"/>
                    </a:lnTo>
                    <a:lnTo>
                      <a:pt x="349" y="352"/>
                    </a:lnTo>
                    <a:lnTo>
                      <a:pt x="349" y="354"/>
                    </a:lnTo>
                    <a:lnTo>
                      <a:pt x="357" y="355"/>
                    </a:lnTo>
                    <a:lnTo>
                      <a:pt x="361" y="363"/>
                    </a:lnTo>
                    <a:lnTo>
                      <a:pt x="366" y="361"/>
                    </a:lnTo>
                    <a:lnTo>
                      <a:pt x="374" y="367"/>
                    </a:lnTo>
                    <a:lnTo>
                      <a:pt x="380" y="382"/>
                    </a:lnTo>
                    <a:lnTo>
                      <a:pt x="381" y="389"/>
                    </a:lnTo>
                    <a:lnTo>
                      <a:pt x="387" y="397"/>
                    </a:lnTo>
                    <a:lnTo>
                      <a:pt x="400" y="401"/>
                    </a:lnTo>
                    <a:lnTo>
                      <a:pt x="408" y="402"/>
                    </a:lnTo>
                    <a:lnTo>
                      <a:pt x="415" y="406"/>
                    </a:lnTo>
                    <a:lnTo>
                      <a:pt x="415" y="408"/>
                    </a:lnTo>
                    <a:lnTo>
                      <a:pt x="487" y="431"/>
                    </a:lnTo>
                    <a:lnTo>
                      <a:pt x="481" y="414"/>
                    </a:lnTo>
                    <a:lnTo>
                      <a:pt x="475" y="408"/>
                    </a:lnTo>
                    <a:lnTo>
                      <a:pt x="474" y="401"/>
                    </a:lnTo>
                    <a:lnTo>
                      <a:pt x="475" y="399"/>
                    </a:lnTo>
                    <a:lnTo>
                      <a:pt x="477" y="406"/>
                    </a:lnTo>
                    <a:lnTo>
                      <a:pt x="483" y="410"/>
                    </a:lnTo>
                    <a:lnTo>
                      <a:pt x="487" y="421"/>
                    </a:lnTo>
                    <a:lnTo>
                      <a:pt x="489" y="442"/>
                    </a:lnTo>
                    <a:lnTo>
                      <a:pt x="485" y="457"/>
                    </a:lnTo>
                    <a:lnTo>
                      <a:pt x="489" y="457"/>
                    </a:lnTo>
                    <a:lnTo>
                      <a:pt x="490" y="449"/>
                    </a:lnTo>
                    <a:lnTo>
                      <a:pt x="498" y="448"/>
                    </a:lnTo>
                    <a:lnTo>
                      <a:pt x="500" y="440"/>
                    </a:lnTo>
                    <a:lnTo>
                      <a:pt x="505" y="425"/>
                    </a:lnTo>
                    <a:lnTo>
                      <a:pt x="500" y="417"/>
                    </a:lnTo>
                    <a:lnTo>
                      <a:pt x="500" y="41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6" name="Freeform 329">
                <a:extLst>
                  <a:ext uri="{FF2B5EF4-FFF2-40B4-BE49-F238E27FC236}">
                    <a16:creationId xmlns:a16="http://schemas.microsoft.com/office/drawing/2014/main" id="{80F4C915-70B7-C763-FD19-8C9A89CCFBDD}"/>
                  </a:ext>
                </a:extLst>
              </p:cNvPr>
              <p:cNvSpPr>
                <a:spLocks/>
              </p:cNvSpPr>
              <p:nvPr/>
            </p:nvSpPr>
            <p:spPr bwMode="auto">
              <a:xfrm>
                <a:off x="4906045" y="2105075"/>
                <a:ext cx="146025" cy="81972"/>
              </a:xfrm>
              <a:custGeom>
                <a:avLst/>
                <a:gdLst>
                  <a:gd name="T0" fmla="*/ 139 w 152"/>
                  <a:gd name="T1" fmla="*/ 11 h 94"/>
                  <a:gd name="T2" fmla="*/ 135 w 152"/>
                  <a:gd name="T3" fmla="*/ 9 h 94"/>
                  <a:gd name="T4" fmla="*/ 129 w 152"/>
                  <a:gd name="T5" fmla="*/ 11 h 94"/>
                  <a:gd name="T6" fmla="*/ 122 w 152"/>
                  <a:gd name="T7" fmla="*/ 15 h 94"/>
                  <a:gd name="T8" fmla="*/ 112 w 152"/>
                  <a:gd name="T9" fmla="*/ 28 h 94"/>
                  <a:gd name="T10" fmla="*/ 109 w 152"/>
                  <a:gd name="T11" fmla="*/ 30 h 94"/>
                  <a:gd name="T12" fmla="*/ 101 w 152"/>
                  <a:gd name="T13" fmla="*/ 32 h 94"/>
                  <a:gd name="T14" fmla="*/ 107 w 152"/>
                  <a:gd name="T15" fmla="*/ 24 h 94"/>
                  <a:gd name="T16" fmla="*/ 114 w 152"/>
                  <a:gd name="T17" fmla="*/ 19 h 94"/>
                  <a:gd name="T18" fmla="*/ 114 w 152"/>
                  <a:gd name="T19" fmla="*/ 11 h 94"/>
                  <a:gd name="T20" fmla="*/ 120 w 152"/>
                  <a:gd name="T21" fmla="*/ 0 h 94"/>
                  <a:gd name="T22" fmla="*/ 99 w 152"/>
                  <a:gd name="T23" fmla="*/ 24 h 94"/>
                  <a:gd name="T24" fmla="*/ 86 w 152"/>
                  <a:gd name="T25" fmla="*/ 30 h 94"/>
                  <a:gd name="T26" fmla="*/ 65 w 152"/>
                  <a:gd name="T27" fmla="*/ 35 h 94"/>
                  <a:gd name="T28" fmla="*/ 60 w 152"/>
                  <a:gd name="T29" fmla="*/ 37 h 94"/>
                  <a:gd name="T30" fmla="*/ 56 w 152"/>
                  <a:gd name="T31" fmla="*/ 43 h 94"/>
                  <a:gd name="T32" fmla="*/ 49 w 152"/>
                  <a:gd name="T33" fmla="*/ 43 h 94"/>
                  <a:gd name="T34" fmla="*/ 35 w 152"/>
                  <a:gd name="T35" fmla="*/ 50 h 94"/>
                  <a:gd name="T36" fmla="*/ 30 w 152"/>
                  <a:gd name="T37" fmla="*/ 50 h 94"/>
                  <a:gd name="T38" fmla="*/ 22 w 152"/>
                  <a:gd name="T39" fmla="*/ 54 h 94"/>
                  <a:gd name="T40" fmla="*/ 24 w 152"/>
                  <a:gd name="T41" fmla="*/ 62 h 94"/>
                  <a:gd name="T42" fmla="*/ 17 w 152"/>
                  <a:gd name="T43" fmla="*/ 60 h 94"/>
                  <a:gd name="T44" fmla="*/ 15 w 152"/>
                  <a:gd name="T45" fmla="*/ 67 h 94"/>
                  <a:gd name="T46" fmla="*/ 2 w 152"/>
                  <a:gd name="T47" fmla="*/ 75 h 94"/>
                  <a:gd name="T48" fmla="*/ 0 w 152"/>
                  <a:gd name="T49" fmla="*/ 84 h 94"/>
                  <a:gd name="T50" fmla="*/ 0 w 152"/>
                  <a:gd name="T51" fmla="*/ 90 h 94"/>
                  <a:gd name="T52" fmla="*/ 2 w 152"/>
                  <a:gd name="T53" fmla="*/ 92 h 94"/>
                  <a:gd name="T54" fmla="*/ 15 w 152"/>
                  <a:gd name="T55" fmla="*/ 88 h 94"/>
                  <a:gd name="T56" fmla="*/ 7 w 152"/>
                  <a:gd name="T57" fmla="*/ 94 h 94"/>
                  <a:gd name="T58" fmla="*/ 22 w 152"/>
                  <a:gd name="T59" fmla="*/ 88 h 94"/>
                  <a:gd name="T60" fmla="*/ 47 w 152"/>
                  <a:gd name="T61" fmla="*/ 73 h 94"/>
                  <a:gd name="T62" fmla="*/ 49 w 152"/>
                  <a:gd name="T63" fmla="*/ 73 h 94"/>
                  <a:gd name="T64" fmla="*/ 58 w 152"/>
                  <a:gd name="T65" fmla="*/ 67 h 94"/>
                  <a:gd name="T66" fmla="*/ 64 w 152"/>
                  <a:gd name="T67" fmla="*/ 64 h 94"/>
                  <a:gd name="T68" fmla="*/ 79 w 152"/>
                  <a:gd name="T69" fmla="*/ 56 h 94"/>
                  <a:gd name="T70" fmla="*/ 86 w 152"/>
                  <a:gd name="T71" fmla="*/ 52 h 94"/>
                  <a:gd name="T72" fmla="*/ 94 w 152"/>
                  <a:gd name="T73" fmla="*/ 49 h 94"/>
                  <a:gd name="T74" fmla="*/ 99 w 152"/>
                  <a:gd name="T75" fmla="*/ 47 h 94"/>
                  <a:gd name="T76" fmla="*/ 112 w 152"/>
                  <a:gd name="T77" fmla="*/ 37 h 94"/>
                  <a:gd name="T78" fmla="*/ 114 w 152"/>
                  <a:gd name="T79" fmla="*/ 32 h 94"/>
                  <a:gd name="T80" fmla="*/ 122 w 152"/>
                  <a:gd name="T81" fmla="*/ 30 h 94"/>
                  <a:gd name="T82" fmla="*/ 135 w 152"/>
                  <a:gd name="T83" fmla="*/ 19 h 94"/>
                  <a:gd name="T84" fmla="*/ 143 w 152"/>
                  <a:gd name="T85" fmla="*/ 15 h 94"/>
                  <a:gd name="T86" fmla="*/ 152 w 152"/>
                  <a:gd name="T87" fmla="*/ 3 h 94"/>
                  <a:gd name="T88" fmla="*/ 144 w 152"/>
                  <a:gd name="T89" fmla="*/ 7 h 94"/>
                  <a:gd name="T90" fmla="*/ 139 w 152"/>
                  <a:gd name="T91" fmla="*/ 1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2" h="94">
                    <a:moveTo>
                      <a:pt x="139" y="11"/>
                    </a:moveTo>
                    <a:lnTo>
                      <a:pt x="135" y="9"/>
                    </a:lnTo>
                    <a:lnTo>
                      <a:pt x="129" y="11"/>
                    </a:lnTo>
                    <a:lnTo>
                      <a:pt x="122" y="15"/>
                    </a:lnTo>
                    <a:lnTo>
                      <a:pt x="112" y="28"/>
                    </a:lnTo>
                    <a:lnTo>
                      <a:pt x="109" y="30"/>
                    </a:lnTo>
                    <a:lnTo>
                      <a:pt x="101" y="32"/>
                    </a:lnTo>
                    <a:lnTo>
                      <a:pt x="107" y="24"/>
                    </a:lnTo>
                    <a:lnTo>
                      <a:pt x="114" y="19"/>
                    </a:lnTo>
                    <a:lnTo>
                      <a:pt x="114" y="11"/>
                    </a:lnTo>
                    <a:lnTo>
                      <a:pt x="120" y="0"/>
                    </a:lnTo>
                    <a:lnTo>
                      <a:pt x="99" y="24"/>
                    </a:lnTo>
                    <a:lnTo>
                      <a:pt x="86" y="30"/>
                    </a:lnTo>
                    <a:lnTo>
                      <a:pt x="65" y="35"/>
                    </a:lnTo>
                    <a:lnTo>
                      <a:pt x="60" y="37"/>
                    </a:lnTo>
                    <a:lnTo>
                      <a:pt x="56" y="43"/>
                    </a:lnTo>
                    <a:lnTo>
                      <a:pt x="49" y="43"/>
                    </a:lnTo>
                    <a:lnTo>
                      <a:pt x="35" y="50"/>
                    </a:lnTo>
                    <a:lnTo>
                      <a:pt x="30" y="50"/>
                    </a:lnTo>
                    <a:lnTo>
                      <a:pt x="22" y="54"/>
                    </a:lnTo>
                    <a:lnTo>
                      <a:pt x="24" y="62"/>
                    </a:lnTo>
                    <a:lnTo>
                      <a:pt x="17" y="60"/>
                    </a:lnTo>
                    <a:lnTo>
                      <a:pt x="15" y="67"/>
                    </a:lnTo>
                    <a:lnTo>
                      <a:pt x="2" y="75"/>
                    </a:lnTo>
                    <a:lnTo>
                      <a:pt x="0" y="84"/>
                    </a:lnTo>
                    <a:lnTo>
                      <a:pt x="0" y="90"/>
                    </a:lnTo>
                    <a:lnTo>
                      <a:pt x="2" y="92"/>
                    </a:lnTo>
                    <a:lnTo>
                      <a:pt x="15" y="88"/>
                    </a:lnTo>
                    <a:lnTo>
                      <a:pt x="7" y="94"/>
                    </a:lnTo>
                    <a:lnTo>
                      <a:pt x="22" y="88"/>
                    </a:lnTo>
                    <a:lnTo>
                      <a:pt x="47" y="73"/>
                    </a:lnTo>
                    <a:lnTo>
                      <a:pt x="49" y="73"/>
                    </a:lnTo>
                    <a:lnTo>
                      <a:pt x="58" y="67"/>
                    </a:lnTo>
                    <a:lnTo>
                      <a:pt x="64" y="64"/>
                    </a:lnTo>
                    <a:lnTo>
                      <a:pt x="79" y="56"/>
                    </a:lnTo>
                    <a:lnTo>
                      <a:pt x="86" y="52"/>
                    </a:lnTo>
                    <a:lnTo>
                      <a:pt x="94" y="49"/>
                    </a:lnTo>
                    <a:lnTo>
                      <a:pt x="99" y="47"/>
                    </a:lnTo>
                    <a:lnTo>
                      <a:pt x="112" y="37"/>
                    </a:lnTo>
                    <a:lnTo>
                      <a:pt x="114" y="32"/>
                    </a:lnTo>
                    <a:lnTo>
                      <a:pt x="122" y="30"/>
                    </a:lnTo>
                    <a:lnTo>
                      <a:pt x="135" y="19"/>
                    </a:lnTo>
                    <a:lnTo>
                      <a:pt x="143" y="15"/>
                    </a:lnTo>
                    <a:lnTo>
                      <a:pt x="152" y="3"/>
                    </a:lnTo>
                    <a:lnTo>
                      <a:pt x="144" y="7"/>
                    </a:lnTo>
                    <a:lnTo>
                      <a:pt x="139" y="1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grpSp>
          <p:nvGrpSpPr>
            <p:cNvPr id="216" name="Group 73">
              <a:extLst>
                <a:ext uri="{FF2B5EF4-FFF2-40B4-BE49-F238E27FC236}">
                  <a16:creationId xmlns:a16="http://schemas.microsoft.com/office/drawing/2014/main" id="{C9481800-A09D-4B5F-3E89-7836063196B4}"/>
                </a:ext>
              </a:extLst>
            </p:cNvPr>
            <p:cNvGrpSpPr/>
            <p:nvPr/>
          </p:nvGrpSpPr>
          <p:grpSpPr>
            <a:xfrm>
              <a:off x="5235796" y="1972291"/>
              <a:ext cx="349926" cy="173258"/>
              <a:chOff x="4907967" y="1921074"/>
              <a:chExt cx="285325" cy="141272"/>
            </a:xfrm>
            <a:grpFill/>
            <a:effectLst/>
          </p:grpSpPr>
          <p:sp>
            <p:nvSpPr>
              <p:cNvPr id="238" name="Freeform 144">
                <a:extLst>
                  <a:ext uri="{FF2B5EF4-FFF2-40B4-BE49-F238E27FC236}">
                    <a16:creationId xmlns:a16="http://schemas.microsoft.com/office/drawing/2014/main" id="{47007F23-FB83-C660-6825-49E40E7524B8}"/>
                  </a:ext>
                </a:extLst>
              </p:cNvPr>
              <p:cNvSpPr>
                <a:spLocks/>
              </p:cNvSpPr>
              <p:nvPr/>
            </p:nvSpPr>
            <p:spPr bwMode="auto">
              <a:xfrm>
                <a:off x="4907967" y="1921074"/>
                <a:ext cx="273797" cy="131678"/>
              </a:xfrm>
              <a:custGeom>
                <a:avLst/>
                <a:gdLst>
                  <a:gd name="T0" fmla="*/ 169 w 285"/>
                  <a:gd name="T1" fmla="*/ 6 h 151"/>
                  <a:gd name="T2" fmla="*/ 163 w 285"/>
                  <a:gd name="T3" fmla="*/ 13 h 151"/>
                  <a:gd name="T4" fmla="*/ 150 w 285"/>
                  <a:gd name="T5" fmla="*/ 30 h 151"/>
                  <a:gd name="T6" fmla="*/ 1 w 285"/>
                  <a:gd name="T7" fmla="*/ 62 h 151"/>
                  <a:gd name="T8" fmla="*/ 0 w 285"/>
                  <a:gd name="T9" fmla="*/ 136 h 151"/>
                  <a:gd name="T10" fmla="*/ 48 w 285"/>
                  <a:gd name="T11" fmla="*/ 130 h 151"/>
                  <a:gd name="T12" fmla="*/ 69 w 285"/>
                  <a:gd name="T13" fmla="*/ 126 h 151"/>
                  <a:gd name="T14" fmla="*/ 80 w 285"/>
                  <a:gd name="T15" fmla="*/ 122 h 151"/>
                  <a:gd name="T16" fmla="*/ 129 w 285"/>
                  <a:gd name="T17" fmla="*/ 111 h 151"/>
                  <a:gd name="T18" fmla="*/ 159 w 285"/>
                  <a:gd name="T19" fmla="*/ 104 h 151"/>
                  <a:gd name="T20" fmla="*/ 169 w 285"/>
                  <a:gd name="T21" fmla="*/ 115 h 151"/>
                  <a:gd name="T22" fmla="*/ 174 w 285"/>
                  <a:gd name="T23" fmla="*/ 122 h 151"/>
                  <a:gd name="T24" fmla="*/ 178 w 285"/>
                  <a:gd name="T25" fmla="*/ 128 h 151"/>
                  <a:gd name="T26" fmla="*/ 189 w 285"/>
                  <a:gd name="T27" fmla="*/ 126 h 151"/>
                  <a:gd name="T28" fmla="*/ 191 w 285"/>
                  <a:gd name="T29" fmla="*/ 128 h 151"/>
                  <a:gd name="T30" fmla="*/ 195 w 285"/>
                  <a:gd name="T31" fmla="*/ 136 h 151"/>
                  <a:gd name="T32" fmla="*/ 199 w 285"/>
                  <a:gd name="T33" fmla="*/ 151 h 151"/>
                  <a:gd name="T34" fmla="*/ 210 w 285"/>
                  <a:gd name="T35" fmla="*/ 143 h 151"/>
                  <a:gd name="T36" fmla="*/ 221 w 285"/>
                  <a:gd name="T37" fmla="*/ 126 h 151"/>
                  <a:gd name="T38" fmla="*/ 231 w 285"/>
                  <a:gd name="T39" fmla="*/ 115 h 151"/>
                  <a:gd name="T40" fmla="*/ 235 w 285"/>
                  <a:gd name="T41" fmla="*/ 136 h 151"/>
                  <a:gd name="T42" fmla="*/ 248 w 285"/>
                  <a:gd name="T43" fmla="*/ 130 h 151"/>
                  <a:gd name="T44" fmla="*/ 253 w 285"/>
                  <a:gd name="T45" fmla="*/ 122 h 151"/>
                  <a:gd name="T46" fmla="*/ 282 w 285"/>
                  <a:gd name="T47" fmla="*/ 109 h 151"/>
                  <a:gd name="T48" fmla="*/ 282 w 285"/>
                  <a:gd name="T49" fmla="*/ 89 h 151"/>
                  <a:gd name="T50" fmla="*/ 265 w 285"/>
                  <a:gd name="T51" fmla="*/ 72 h 151"/>
                  <a:gd name="T52" fmla="*/ 250 w 285"/>
                  <a:gd name="T53" fmla="*/ 70 h 151"/>
                  <a:gd name="T54" fmla="*/ 265 w 285"/>
                  <a:gd name="T55" fmla="*/ 75 h 151"/>
                  <a:gd name="T56" fmla="*/ 274 w 285"/>
                  <a:gd name="T57" fmla="*/ 83 h 151"/>
                  <a:gd name="T58" fmla="*/ 270 w 285"/>
                  <a:gd name="T59" fmla="*/ 100 h 151"/>
                  <a:gd name="T60" fmla="*/ 250 w 285"/>
                  <a:gd name="T61" fmla="*/ 109 h 151"/>
                  <a:gd name="T62" fmla="*/ 238 w 285"/>
                  <a:gd name="T63" fmla="*/ 107 h 151"/>
                  <a:gd name="T64" fmla="*/ 225 w 285"/>
                  <a:gd name="T65" fmla="*/ 92 h 151"/>
                  <a:gd name="T66" fmla="*/ 219 w 285"/>
                  <a:gd name="T67" fmla="*/ 83 h 151"/>
                  <a:gd name="T68" fmla="*/ 219 w 285"/>
                  <a:gd name="T69" fmla="*/ 79 h 151"/>
                  <a:gd name="T70" fmla="*/ 199 w 285"/>
                  <a:gd name="T71" fmla="*/ 64 h 151"/>
                  <a:gd name="T72" fmla="*/ 186 w 285"/>
                  <a:gd name="T73" fmla="*/ 64 h 151"/>
                  <a:gd name="T74" fmla="*/ 188 w 285"/>
                  <a:gd name="T75" fmla="*/ 58 h 151"/>
                  <a:gd name="T76" fmla="*/ 191 w 285"/>
                  <a:gd name="T77" fmla="*/ 43 h 151"/>
                  <a:gd name="T78" fmla="*/ 193 w 285"/>
                  <a:gd name="T79" fmla="*/ 34 h 151"/>
                  <a:gd name="T80" fmla="*/ 208 w 285"/>
                  <a:gd name="T81" fmla="*/ 19 h 151"/>
                  <a:gd name="T82" fmla="*/ 203 w 285"/>
                  <a:gd name="T83" fmla="*/ 21 h 151"/>
                  <a:gd name="T84" fmla="*/ 189 w 285"/>
                  <a:gd name="T85" fmla="*/ 17 h 151"/>
                  <a:gd name="T86" fmla="*/ 182 w 285"/>
                  <a:gd name="T87" fmla="*/ 8 h 151"/>
                  <a:gd name="T88" fmla="*/ 180 w 285"/>
                  <a:gd name="T8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5" h="151">
                    <a:moveTo>
                      <a:pt x="176" y="2"/>
                    </a:moveTo>
                    <a:lnTo>
                      <a:pt x="169" y="6"/>
                    </a:lnTo>
                    <a:lnTo>
                      <a:pt x="165" y="13"/>
                    </a:lnTo>
                    <a:lnTo>
                      <a:pt x="163" y="13"/>
                    </a:lnTo>
                    <a:lnTo>
                      <a:pt x="159" y="19"/>
                    </a:lnTo>
                    <a:lnTo>
                      <a:pt x="150" y="30"/>
                    </a:lnTo>
                    <a:lnTo>
                      <a:pt x="62" y="51"/>
                    </a:lnTo>
                    <a:lnTo>
                      <a:pt x="1" y="62"/>
                    </a:lnTo>
                    <a:lnTo>
                      <a:pt x="1" y="70"/>
                    </a:lnTo>
                    <a:lnTo>
                      <a:pt x="0" y="136"/>
                    </a:lnTo>
                    <a:lnTo>
                      <a:pt x="3" y="141"/>
                    </a:lnTo>
                    <a:lnTo>
                      <a:pt x="48" y="130"/>
                    </a:lnTo>
                    <a:lnTo>
                      <a:pt x="56" y="130"/>
                    </a:lnTo>
                    <a:lnTo>
                      <a:pt x="69" y="126"/>
                    </a:lnTo>
                    <a:lnTo>
                      <a:pt x="73" y="126"/>
                    </a:lnTo>
                    <a:lnTo>
                      <a:pt x="80" y="122"/>
                    </a:lnTo>
                    <a:lnTo>
                      <a:pt x="120" y="113"/>
                    </a:lnTo>
                    <a:lnTo>
                      <a:pt x="129" y="111"/>
                    </a:lnTo>
                    <a:lnTo>
                      <a:pt x="133" y="111"/>
                    </a:lnTo>
                    <a:lnTo>
                      <a:pt x="159" y="104"/>
                    </a:lnTo>
                    <a:lnTo>
                      <a:pt x="167" y="109"/>
                    </a:lnTo>
                    <a:lnTo>
                      <a:pt x="169" y="115"/>
                    </a:lnTo>
                    <a:lnTo>
                      <a:pt x="172" y="117"/>
                    </a:lnTo>
                    <a:lnTo>
                      <a:pt x="174" y="122"/>
                    </a:lnTo>
                    <a:lnTo>
                      <a:pt x="178" y="126"/>
                    </a:lnTo>
                    <a:lnTo>
                      <a:pt x="178" y="128"/>
                    </a:lnTo>
                    <a:lnTo>
                      <a:pt x="184" y="132"/>
                    </a:lnTo>
                    <a:lnTo>
                      <a:pt x="189" y="126"/>
                    </a:lnTo>
                    <a:lnTo>
                      <a:pt x="191" y="120"/>
                    </a:lnTo>
                    <a:lnTo>
                      <a:pt x="191" y="128"/>
                    </a:lnTo>
                    <a:lnTo>
                      <a:pt x="189" y="134"/>
                    </a:lnTo>
                    <a:lnTo>
                      <a:pt x="195" y="136"/>
                    </a:lnTo>
                    <a:lnTo>
                      <a:pt x="199" y="147"/>
                    </a:lnTo>
                    <a:lnTo>
                      <a:pt x="199" y="151"/>
                    </a:lnTo>
                    <a:lnTo>
                      <a:pt x="203" y="143"/>
                    </a:lnTo>
                    <a:lnTo>
                      <a:pt x="210" y="143"/>
                    </a:lnTo>
                    <a:lnTo>
                      <a:pt x="214" y="132"/>
                    </a:lnTo>
                    <a:lnTo>
                      <a:pt x="221" y="126"/>
                    </a:lnTo>
                    <a:lnTo>
                      <a:pt x="223" y="120"/>
                    </a:lnTo>
                    <a:lnTo>
                      <a:pt x="231" y="115"/>
                    </a:lnTo>
                    <a:lnTo>
                      <a:pt x="231" y="122"/>
                    </a:lnTo>
                    <a:lnTo>
                      <a:pt x="235" y="136"/>
                    </a:lnTo>
                    <a:lnTo>
                      <a:pt x="242" y="134"/>
                    </a:lnTo>
                    <a:lnTo>
                      <a:pt x="248" y="130"/>
                    </a:lnTo>
                    <a:lnTo>
                      <a:pt x="250" y="122"/>
                    </a:lnTo>
                    <a:lnTo>
                      <a:pt x="253" y="122"/>
                    </a:lnTo>
                    <a:lnTo>
                      <a:pt x="272" y="111"/>
                    </a:lnTo>
                    <a:lnTo>
                      <a:pt x="282" y="109"/>
                    </a:lnTo>
                    <a:lnTo>
                      <a:pt x="285" y="102"/>
                    </a:lnTo>
                    <a:lnTo>
                      <a:pt x="282" y="89"/>
                    </a:lnTo>
                    <a:lnTo>
                      <a:pt x="272" y="75"/>
                    </a:lnTo>
                    <a:lnTo>
                      <a:pt x="265" y="72"/>
                    </a:lnTo>
                    <a:lnTo>
                      <a:pt x="257" y="68"/>
                    </a:lnTo>
                    <a:lnTo>
                      <a:pt x="250" y="70"/>
                    </a:lnTo>
                    <a:lnTo>
                      <a:pt x="257" y="72"/>
                    </a:lnTo>
                    <a:lnTo>
                      <a:pt x="265" y="75"/>
                    </a:lnTo>
                    <a:lnTo>
                      <a:pt x="268" y="83"/>
                    </a:lnTo>
                    <a:lnTo>
                      <a:pt x="274" y="83"/>
                    </a:lnTo>
                    <a:lnTo>
                      <a:pt x="278" y="94"/>
                    </a:lnTo>
                    <a:lnTo>
                      <a:pt x="270" y="100"/>
                    </a:lnTo>
                    <a:lnTo>
                      <a:pt x="257" y="111"/>
                    </a:lnTo>
                    <a:lnTo>
                      <a:pt x="250" y="109"/>
                    </a:lnTo>
                    <a:lnTo>
                      <a:pt x="244" y="109"/>
                    </a:lnTo>
                    <a:lnTo>
                      <a:pt x="238" y="107"/>
                    </a:lnTo>
                    <a:lnTo>
                      <a:pt x="233" y="94"/>
                    </a:lnTo>
                    <a:lnTo>
                      <a:pt x="225" y="92"/>
                    </a:lnTo>
                    <a:lnTo>
                      <a:pt x="219" y="89"/>
                    </a:lnTo>
                    <a:lnTo>
                      <a:pt x="219" y="83"/>
                    </a:lnTo>
                    <a:lnTo>
                      <a:pt x="225" y="87"/>
                    </a:lnTo>
                    <a:lnTo>
                      <a:pt x="219" y="79"/>
                    </a:lnTo>
                    <a:lnTo>
                      <a:pt x="206" y="66"/>
                    </a:lnTo>
                    <a:lnTo>
                      <a:pt x="199" y="64"/>
                    </a:lnTo>
                    <a:lnTo>
                      <a:pt x="191" y="68"/>
                    </a:lnTo>
                    <a:lnTo>
                      <a:pt x="186" y="64"/>
                    </a:lnTo>
                    <a:lnTo>
                      <a:pt x="180" y="58"/>
                    </a:lnTo>
                    <a:lnTo>
                      <a:pt x="188" y="58"/>
                    </a:lnTo>
                    <a:lnTo>
                      <a:pt x="186" y="51"/>
                    </a:lnTo>
                    <a:lnTo>
                      <a:pt x="191" y="43"/>
                    </a:lnTo>
                    <a:lnTo>
                      <a:pt x="189" y="42"/>
                    </a:lnTo>
                    <a:lnTo>
                      <a:pt x="193" y="34"/>
                    </a:lnTo>
                    <a:lnTo>
                      <a:pt x="206" y="26"/>
                    </a:lnTo>
                    <a:lnTo>
                      <a:pt x="208" y="19"/>
                    </a:lnTo>
                    <a:lnTo>
                      <a:pt x="201" y="19"/>
                    </a:lnTo>
                    <a:lnTo>
                      <a:pt x="203" y="21"/>
                    </a:lnTo>
                    <a:lnTo>
                      <a:pt x="195" y="23"/>
                    </a:lnTo>
                    <a:lnTo>
                      <a:pt x="189" y="17"/>
                    </a:lnTo>
                    <a:lnTo>
                      <a:pt x="188" y="10"/>
                    </a:lnTo>
                    <a:lnTo>
                      <a:pt x="182" y="8"/>
                    </a:lnTo>
                    <a:lnTo>
                      <a:pt x="184" y="0"/>
                    </a:lnTo>
                    <a:lnTo>
                      <a:pt x="180" y="0"/>
                    </a:lnTo>
                    <a:lnTo>
                      <a:pt x="176" y="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9" name="Freeform 330">
                <a:extLst>
                  <a:ext uri="{FF2B5EF4-FFF2-40B4-BE49-F238E27FC236}">
                    <a16:creationId xmlns:a16="http://schemas.microsoft.com/office/drawing/2014/main" id="{8FC1A62B-0A0D-EF23-E048-137603EF4C8E}"/>
                  </a:ext>
                </a:extLst>
              </p:cNvPr>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0" name="Freeform 331">
                <a:extLst>
                  <a:ext uri="{FF2B5EF4-FFF2-40B4-BE49-F238E27FC236}">
                    <a16:creationId xmlns:a16="http://schemas.microsoft.com/office/drawing/2014/main" id="{97E5A9DB-8875-D0DE-A831-86640BA8E1EB}"/>
                  </a:ext>
                </a:extLst>
              </p:cNvPr>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1" name="Freeform 332">
                <a:extLst>
                  <a:ext uri="{FF2B5EF4-FFF2-40B4-BE49-F238E27FC236}">
                    <a16:creationId xmlns:a16="http://schemas.microsoft.com/office/drawing/2014/main" id="{06D3A769-D4FA-CCE1-46AA-9B68AE97D5D8}"/>
                  </a:ext>
                </a:extLst>
              </p:cNvPr>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2" name="Freeform 333">
                <a:extLst>
                  <a:ext uri="{FF2B5EF4-FFF2-40B4-BE49-F238E27FC236}">
                    <a16:creationId xmlns:a16="http://schemas.microsoft.com/office/drawing/2014/main" id="{2ED028B5-E998-7351-0290-B71356C4E4EE}"/>
                  </a:ext>
                </a:extLst>
              </p:cNvPr>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3" name="Freeform 334">
                <a:extLst>
                  <a:ext uri="{FF2B5EF4-FFF2-40B4-BE49-F238E27FC236}">
                    <a16:creationId xmlns:a16="http://schemas.microsoft.com/office/drawing/2014/main" id="{1684B434-14E4-B54D-1856-502FF34874BE}"/>
                  </a:ext>
                </a:extLst>
              </p:cNvPr>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4" name="Freeform 335">
                <a:extLst>
                  <a:ext uri="{FF2B5EF4-FFF2-40B4-BE49-F238E27FC236}">
                    <a16:creationId xmlns:a16="http://schemas.microsoft.com/office/drawing/2014/main" id="{3E97C7EB-1061-EB9E-30F1-6254E72DE700}"/>
                  </a:ext>
                </a:extLst>
              </p:cNvPr>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grpSp>
          <p:nvGrpSpPr>
            <p:cNvPr id="217" name="Group 74">
              <a:extLst>
                <a:ext uri="{FF2B5EF4-FFF2-40B4-BE49-F238E27FC236}">
                  <a16:creationId xmlns:a16="http://schemas.microsoft.com/office/drawing/2014/main" id="{775A5B21-0112-7E05-B7F3-A3EC21D27513}"/>
                </a:ext>
              </a:extLst>
            </p:cNvPr>
            <p:cNvGrpSpPr/>
            <p:nvPr/>
          </p:nvGrpSpPr>
          <p:grpSpPr>
            <a:xfrm>
              <a:off x="5346548" y="1421506"/>
              <a:ext cx="393519" cy="527254"/>
              <a:chOff x="4998272" y="1471973"/>
              <a:chExt cx="320870" cy="429916"/>
            </a:xfrm>
            <a:grpFill/>
            <a:effectLst/>
          </p:grpSpPr>
          <p:sp>
            <p:nvSpPr>
              <p:cNvPr id="233" name="Freeform 147">
                <a:extLst>
                  <a:ext uri="{FF2B5EF4-FFF2-40B4-BE49-F238E27FC236}">
                    <a16:creationId xmlns:a16="http://schemas.microsoft.com/office/drawing/2014/main" id="{595384FF-BD78-233D-2C57-65358F3C221A}"/>
                  </a:ext>
                </a:extLst>
              </p:cNvPr>
              <p:cNvSpPr>
                <a:spLocks/>
              </p:cNvSpPr>
              <p:nvPr/>
            </p:nvSpPr>
            <p:spPr bwMode="auto">
              <a:xfrm>
                <a:off x="4998272" y="1471973"/>
                <a:ext cx="299735" cy="429916"/>
              </a:xfrm>
              <a:custGeom>
                <a:avLst/>
                <a:gdLst>
                  <a:gd name="T0" fmla="*/ 295 w 312"/>
                  <a:gd name="T1" fmla="*/ 226 h 493"/>
                  <a:gd name="T2" fmla="*/ 291 w 312"/>
                  <a:gd name="T3" fmla="*/ 199 h 493"/>
                  <a:gd name="T4" fmla="*/ 280 w 312"/>
                  <a:gd name="T5" fmla="*/ 197 h 493"/>
                  <a:gd name="T6" fmla="*/ 263 w 312"/>
                  <a:gd name="T7" fmla="*/ 190 h 493"/>
                  <a:gd name="T8" fmla="*/ 255 w 312"/>
                  <a:gd name="T9" fmla="*/ 171 h 493"/>
                  <a:gd name="T10" fmla="*/ 246 w 312"/>
                  <a:gd name="T11" fmla="*/ 162 h 493"/>
                  <a:gd name="T12" fmla="*/ 225 w 312"/>
                  <a:gd name="T13" fmla="*/ 158 h 493"/>
                  <a:gd name="T14" fmla="*/ 219 w 312"/>
                  <a:gd name="T15" fmla="*/ 139 h 493"/>
                  <a:gd name="T16" fmla="*/ 182 w 312"/>
                  <a:gd name="T17" fmla="*/ 19 h 493"/>
                  <a:gd name="T18" fmla="*/ 148 w 312"/>
                  <a:gd name="T19" fmla="*/ 2 h 493"/>
                  <a:gd name="T20" fmla="*/ 127 w 312"/>
                  <a:gd name="T21" fmla="*/ 9 h 493"/>
                  <a:gd name="T22" fmla="*/ 109 w 312"/>
                  <a:gd name="T23" fmla="*/ 23 h 493"/>
                  <a:gd name="T24" fmla="*/ 86 w 312"/>
                  <a:gd name="T25" fmla="*/ 23 h 493"/>
                  <a:gd name="T26" fmla="*/ 69 w 312"/>
                  <a:gd name="T27" fmla="*/ 9 h 493"/>
                  <a:gd name="T28" fmla="*/ 35 w 312"/>
                  <a:gd name="T29" fmla="*/ 141 h 493"/>
                  <a:gd name="T30" fmla="*/ 35 w 312"/>
                  <a:gd name="T31" fmla="*/ 182 h 493"/>
                  <a:gd name="T32" fmla="*/ 37 w 312"/>
                  <a:gd name="T33" fmla="*/ 209 h 493"/>
                  <a:gd name="T34" fmla="*/ 20 w 312"/>
                  <a:gd name="T35" fmla="*/ 237 h 493"/>
                  <a:gd name="T36" fmla="*/ 20 w 312"/>
                  <a:gd name="T37" fmla="*/ 248 h 493"/>
                  <a:gd name="T38" fmla="*/ 18 w 312"/>
                  <a:gd name="T39" fmla="*/ 263 h 493"/>
                  <a:gd name="T40" fmla="*/ 0 w 312"/>
                  <a:gd name="T41" fmla="*/ 269 h 493"/>
                  <a:gd name="T42" fmla="*/ 60 w 312"/>
                  <a:gd name="T43" fmla="*/ 447 h 493"/>
                  <a:gd name="T44" fmla="*/ 65 w 312"/>
                  <a:gd name="T45" fmla="*/ 468 h 493"/>
                  <a:gd name="T46" fmla="*/ 80 w 312"/>
                  <a:gd name="T47" fmla="*/ 485 h 493"/>
                  <a:gd name="T48" fmla="*/ 95 w 312"/>
                  <a:gd name="T49" fmla="*/ 487 h 493"/>
                  <a:gd name="T50" fmla="*/ 95 w 312"/>
                  <a:gd name="T51" fmla="*/ 464 h 493"/>
                  <a:gd name="T52" fmla="*/ 105 w 312"/>
                  <a:gd name="T53" fmla="*/ 440 h 493"/>
                  <a:gd name="T54" fmla="*/ 109 w 312"/>
                  <a:gd name="T55" fmla="*/ 417 h 493"/>
                  <a:gd name="T56" fmla="*/ 125 w 312"/>
                  <a:gd name="T57" fmla="*/ 408 h 493"/>
                  <a:gd name="T58" fmla="*/ 129 w 312"/>
                  <a:gd name="T59" fmla="*/ 400 h 493"/>
                  <a:gd name="T60" fmla="*/ 139 w 312"/>
                  <a:gd name="T61" fmla="*/ 408 h 493"/>
                  <a:gd name="T62" fmla="*/ 129 w 312"/>
                  <a:gd name="T63" fmla="*/ 382 h 493"/>
                  <a:gd name="T64" fmla="*/ 131 w 312"/>
                  <a:gd name="T65" fmla="*/ 376 h 493"/>
                  <a:gd name="T66" fmla="*/ 139 w 312"/>
                  <a:gd name="T67" fmla="*/ 385 h 493"/>
                  <a:gd name="T68" fmla="*/ 148 w 312"/>
                  <a:gd name="T69" fmla="*/ 382 h 493"/>
                  <a:gd name="T70" fmla="*/ 150 w 312"/>
                  <a:gd name="T71" fmla="*/ 378 h 493"/>
                  <a:gd name="T72" fmla="*/ 152 w 312"/>
                  <a:gd name="T73" fmla="*/ 376 h 493"/>
                  <a:gd name="T74" fmla="*/ 159 w 312"/>
                  <a:gd name="T75" fmla="*/ 380 h 493"/>
                  <a:gd name="T76" fmla="*/ 169 w 312"/>
                  <a:gd name="T77" fmla="*/ 367 h 493"/>
                  <a:gd name="T78" fmla="*/ 184 w 312"/>
                  <a:gd name="T79" fmla="*/ 355 h 493"/>
                  <a:gd name="T80" fmla="*/ 182 w 312"/>
                  <a:gd name="T81" fmla="*/ 335 h 493"/>
                  <a:gd name="T82" fmla="*/ 180 w 312"/>
                  <a:gd name="T83" fmla="*/ 314 h 493"/>
                  <a:gd name="T84" fmla="*/ 193 w 312"/>
                  <a:gd name="T85" fmla="*/ 303 h 493"/>
                  <a:gd name="T86" fmla="*/ 199 w 312"/>
                  <a:gd name="T87" fmla="*/ 316 h 493"/>
                  <a:gd name="T88" fmla="*/ 219 w 312"/>
                  <a:gd name="T89" fmla="*/ 323 h 493"/>
                  <a:gd name="T90" fmla="*/ 216 w 312"/>
                  <a:gd name="T91" fmla="*/ 303 h 493"/>
                  <a:gd name="T92" fmla="*/ 227 w 312"/>
                  <a:gd name="T93" fmla="*/ 297 h 493"/>
                  <a:gd name="T94" fmla="*/ 248 w 312"/>
                  <a:gd name="T95" fmla="*/ 303 h 493"/>
                  <a:gd name="T96" fmla="*/ 253 w 312"/>
                  <a:gd name="T97" fmla="*/ 286 h 493"/>
                  <a:gd name="T98" fmla="*/ 257 w 312"/>
                  <a:gd name="T99" fmla="*/ 291 h 493"/>
                  <a:gd name="T100" fmla="*/ 261 w 312"/>
                  <a:gd name="T101" fmla="*/ 271 h 493"/>
                  <a:gd name="T102" fmla="*/ 272 w 312"/>
                  <a:gd name="T103" fmla="*/ 271 h 493"/>
                  <a:gd name="T104" fmla="*/ 283 w 312"/>
                  <a:gd name="T105" fmla="*/ 261 h 493"/>
                  <a:gd name="T106" fmla="*/ 291 w 312"/>
                  <a:gd name="T107" fmla="*/ 258 h 493"/>
                  <a:gd name="T108" fmla="*/ 304 w 312"/>
                  <a:gd name="T109" fmla="*/ 248 h 493"/>
                  <a:gd name="T110" fmla="*/ 304 w 312"/>
                  <a:gd name="T111" fmla="*/ 2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2" h="493">
                    <a:moveTo>
                      <a:pt x="306" y="224"/>
                    </a:moveTo>
                    <a:lnTo>
                      <a:pt x="302" y="231"/>
                    </a:lnTo>
                    <a:lnTo>
                      <a:pt x="295" y="226"/>
                    </a:lnTo>
                    <a:lnTo>
                      <a:pt x="304" y="214"/>
                    </a:lnTo>
                    <a:lnTo>
                      <a:pt x="291" y="201"/>
                    </a:lnTo>
                    <a:lnTo>
                      <a:pt x="291" y="199"/>
                    </a:lnTo>
                    <a:lnTo>
                      <a:pt x="289" y="199"/>
                    </a:lnTo>
                    <a:lnTo>
                      <a:pt x="285" y="197"/>
                    </a:lnTo>
                    <a:lnTo>
                      <a:pt x="280" y="197"/>
                    </a:lnTo>
                    <a:lnTo>
                      <a:pt x="274" y="205"/>
                    </a:lnTo>
                    <a:lnTo>
                      <a:pt x="266" y="197"/>
                    </a:lnTo>
                    <a:lnTo>
                      <a:pt x="263" y="190"/>
                    </a:lnTo>
                    <a:lnTo>
                      <a:pt x="263" y="184"/>
                    </a:lnTo>
                    <a:lnTo>
                      <a:pt x="257" y="177"/>
                    </a:lnTo>
                    <a:lnTo>
                      <a:pt x="255" y="171"/>
                    </a:lnTo>
                    <a:lnTo>
                      <a:pt x="257" y="164"/>
                    </a:lnTo>
                    <a:lnTo>
                      <a:pt x="253" y="160"/>
                    </a:lnTo>
                    <a:lnTo>
                      <a:pt x="246" y="162"/>
                    </a:lnTo>
                    <a:lnTo>
                      <a:pt x="240" y="162"/>
                    </a:lnTo>
                    <a:lnTo>
                      <a:pt x="233" y="158"/>
                    </a:lnTo>
                    <a:lnTo>
                      <a:pt x="225" y="158"/>
                    </a:lnTo>
                    <a:lnTo>
                      <a:pt x="223" y="152"/>
                    </a:lnTo>
                    <a:lnTo>
                      <a:pt x="223" y="147"/>
                    </a:lnTo>
                    <a:lnTo>
                      <a:pt x="219" y="139"/>
                    </a:lnTo>
                    <a:lnTo>
                      <a:pt x="219" y="132"/>
                    </a:lnTo>
                    <a:lnTo>
                      <a:pt x="212" y="109"/>
                    </a:lnTo>
                    <a:lnTo>
                      <a:pt x="182" y="19"/>
                    </a:lnTo>
                    <a:lnTo>
                      <a:pt x="176" y="17"/>
                    </a:lnTo>
                    <a:lnTo>
                      <a:pt x="161" y="8"/>
                    </a:lnTo>
                    <a:lnTo>
                      <a:pt x="148" y="2"/>
                    </a:lnTo>
                    <a:lnTo>
                      <a:pt x="141" y="0"/>
                    </a:lnTo>
                    <a:lnTo>
                      <a:pt x="133" y="2"/>
                    </a:lnTo>
                    <a:lnTo>
                      <a:pt x="127" y="9"/>
                    </a:lnTo>
                    <a:lnTo>
                      <a:pt x="120" y="13"/>
                    </a:lnTo>
                    <a:lnTo>
                      <a:pt x="114" y="21"/>
                    </a:lnTo>
                    <a:lnTo>
                      <a:pt x="109" y="23"/>
                    </a:lnTo>
                    <a:lnTo>
                      <a:pt x="101" y="30"/>
                    </a:lnTo>
                    <a:lnTo>
                      <a:pt x="94" y="28"/>
                    </a:lnTo>
                    <a:lnTo>
                      <a:pt x="86" y="23"/>
                    </a:lnTo>
                    <a:lnTo>
                      <a:pt x="82" y="8"/>
                    </a:lnTo>
                    <a:lnTo>
                      <a:pt x="75" y="8"/>
                    </a:lnTo>
                    <a:lnTo>
                      <a:pt x="69" y="9"/>
                    </a:lnTo>
                    <a:lnTo>
                      <a:pt x="37" y="103"/>
                    </a:lnTo>
                    <a:lnTo>
                      <a:pt x="41" y="132"/>
                    </a:lnTo>
                    <a:lnTo>
                      <a:pt x="35" y="141"/>
                    </a:lnTo>
                    <a:lnTo>
                      <a:pt x="31" y="162"/>
                    </a:lnTo>
                    <a:lnTo>
                      <a:pt x="35" y="169"/>
                    </a:lnTo>
                    <a:lnTo>
                      <a:pt x="35" y="182"/>
                    </a:lnTo>
                    <a:lnTo>
                      <a:pt x="43" y="188"/>
                    </a:lnTo>
                    <a:lnTo>
                      <a:pt x="33" y="203"/>
                    </a:lnTo>
                    <a:lnTo>
                      <a:pt x="37" y="209"/>
                    </a:lnTo>
                    <a:lnTo>
                      <a:pt x="26" y="222"/>
                    </a:lnTo>
                    <a:lnTo>
                      <a:pt x="22" y="229"/>
                    </a:lnTo>
                    <a:lnTo>
                      <a:pt x="20" y="237"/>
                    </a:lnTo>
                    <a:lnTo>
                      <a:pt x="20" y="239"/>
                    </a:lnTo>
                    <a:lnTo>
                      <a:pt x="26" y="252"/>
                    </a:lnTo>
                    <a:lnTo>
                      <a:pt x="20" y="248"/>
                    </a:lnTo>
                    <a:lnTo>
                      <a:pt x="18" y="250"/>
                    </a:lnTo>
                    <a:lnTo>
                      <a:pt x="16" y="256"/>
                    </a:lnTo>
                    <a:lnTo>
                      <a:pt x="18" y="263"/>
                    </a:lnTo>
                    <a:lnTo>
                      <a:pt x="11" y="265"/>
                    </a:lnTo>
                    <a:lnTo>
                      <a:pt x="5" y="263"/>
                    </a:lnTo>
                    <a:lnTo>
                      <a:pt x="0" y="269"/>
                    </a:lnTo>
                    <a:lnTo>
                      <a:pt x="1" y="273"/>
                    </a:lnTo>
                    <a:lnTo>
                      <a:pt x="52" y="427"/>
                    </a:lnTo>
                    <a:lnTo>
                      <a:pt x="60" y="447"/>
                    </a:lnTo>
                    <a:lnTo>
                      <a:pt x="60" y="455"/>
                    </a:lnTo>
                    <a:lnTo>
                      <a:pt x="62" y="463"/>
                    </a:lnTo>
                    <a:lnTo>
                      <a:pt x="65" y="468"/>
                    </a:lnTo>
                    <a:lnTo>
                      <a:pt x="71" y="474"/>
                    </a:lnTo>
                    <a:lnTo>
                      <a:pt x="78" y="478"/>
                    </a:lnTo>
                    <a:lnTo>
                      <a:pt x="80" y="485"/>
                    </a:lnTo>
                    <a:lnTo>
                      <a:pt x="86" y="491"/>
                    </a:lnTo>
                    <a:lnTo>
                      <a:pt x="90" y="493"/>
                    </a:lnTo>
                    <a:lnTo>
                      <a:pt x="95" y="487"/>
                    </a:lnTo>
                    <a:lnTo>
                      <a:pt x="97" y="479"/>
                    </a:lnTo>
                    <a:lnTo>
                      <a:pt x="95" y="472"/>
                    </a:lnTo>
                    <a:lnTo>
                      <a:pt x="95" y="464"/>
                    </a:lnTo>
                    <a:lnTo>
                      <a:pt x="103" y="459"/>
                    </a:lnTo>
                    <a:lnTo>
                      <a:pt x="109" y="446"/>
                    </a:lnTo>
                    <a:lnTo>
                      <a:pt x="105" y="440"/>
                    </a:lnTo>
                    <a:lnTo>
                      <a:pt x="114" y="425"/>
                    </a:lnTo>
                    <a:lnTo>
                      <a:pt x="109" y="423"/>
                    </a:lnTo>
                    <a:lnTo>
                      <a:pt x="109" y="417"/>
                    </a:lnTo>
                    <a:lnTo>
                      <a:pt x="110" y="410"/>
                    </a:lnTo>
                    <a:lnTo>
                      <a:pt x="122" y="395"/>
                    </a:lnTo>
                    <a:lnTo>
                      <a:pt x="125" y="408"/>
                    </a:lnTo>
                    <a:lnTo>
                      <a:pt x="125" y="400"/>
                    </a:lnTo>
                    <a:lnTo>
                      <a:pt x="125" y="408"/>
                    </a:lnTo>
                    <a:lnTo>
                      <a:pt x="129" y="400"/>
                    </a:lnTo>
                    <a:lnTo>
                      <a:pt x="131" y="393"/>
                    </a:lnTo>
                    <a:lnTo>
                      <a:pt x="133" y="395"/>
                    </a:lnTo>
                    <a:lnTo>
                      <a:pt x="139" y="408"/>
                    </a:lnTo>
                    <a:lnTo>
                      <a:pt x="141" y="400"/>
                    </a:lnTo>
                    <a:lnTo>
                      <a:pt x="131" y="380"/>
                    </a:lnTo>
                    <a:lnTo>
                      <a:pt x="129" y="382"/>
                    </a:lnTo>
                    <a:lnTo>
                      <a:pt x="129" y="376"/>
                    </a:lnTo>
                    <a:lnTo>
                      <a:pt x="133" y="369"/>
                    </a:lnTo>
                    <a:lnTo>
                      <a:pt x="131" y="376"/>
                    </a:lnTo>
                    <a:lnTo>
                      <a:pt x="142" y="399"/>
                    </a:lnTo>
                    <a:lnTo>
                      <a:pt x="144" y="393"/>
                    </a:lnTo>
                    <a:lnTo>
                      <a:pt x="139" y="385"/>
                    </a:lnTo>
                    <a:lnTo>
                      <a:pt x="141" y="376"/>
                    </a:lnTo>
                    <a:lnTo>
                      <a:pt x="144" y="374"/>
                    </a:lnTo>
                    <a:lnTo>
                      <a:pt x="148" y="382"/>
                    </a:lnTo>
                    <a:lnTo>
                      <a:pt x="146" y="387"/>
                    </a:lnTo>
                    <a:lnTo>
                      <a:pt x="154" y="391"/>
                    </a:lnTo>
                    <a:lnTo>
                      <a:pt x="150" y="378"/>
                    </a:lnTo>
                    <a:lnTo>
                      <a:pt x="150" y="370"/>
                    </a:lnTo>
                    <a:lnTo>
                      <a:pt x="152" y="369"/>
                    </a:lnTo>
                    <a:lnTo>
                      <a:pt x="152" y="376"/>
                    </a:lnTo>
                    <a:lnTo>
                      <a:pt x="154" y="384"/>
                    </a:lnTo>
                    <a:lnTo>
                      <a:pt x="159" y="387"/>
                    </a:lnTo>
                    <a:lnTo>
                      <a:pt x="159" y="380"/>
                    </a:lnTo>
                    <a:lnTo>
                      <a:pt x="159" y="372"/>
                    </a:lnTo>
                    <a:lnTo>
                      <a:pt x="161" y="367"/>
                    </a:lnTo>
                    <a:lnTo>
                      <a:pt x="169" y="367"/>
                    </a:lnTo>
                    <a:lnTo>
                      <a:pt x="176" y="370"/>
                    </a:lnTo>
                    <a:lnTo>
                      <a:pt x="178" y="363"/>
                    </a:lnTo>
                    <a:lnTo>
                      <a:pt x="184" y="355"/>
                    </a:lnTo>
                    <a:lnTo>
                      <a:pt x="182" y="348"/>
                    </a:lnTo>
                    <a:lnTo>
                      <a:pt x="182" y="340"/>
                    </a:lnTo>
                    <a:lnTo>
                      <a:pt x="182" y="335"/>
                    </a:lnTo>
                    <a:lnTo>
                      <a:pt x="184" y="327"/>
                    </a:lnTo>
                    <a:lnTo>
                      <a:pt x="184" y="320"/>
                    </a:lnTo>
                    <a:lnTo>
                      <a:pt x="180" y="314"/>
                    </a:lnTo>
                    <a:lnTo>
                      <a:pt x="189" y="308"/>
                    </a:lnTo>
                    <a:lnTo>
                      <a:pt x="188" y="297"/>
                    </a:lnTo>
                    <a:lnTo>
                      <a:pt x="193" y="303"/>
                    </a:lnTo>
                    <a:lnTo>
                      <a:pt x="193" y="310"/>
                    </a:lnTo>
                    <a:lnTo>
                      <a:pt x="199" y="308"/>
                    </a:lnTo>
                    <a:lnTo>
                      <a:pt x="199" y="316"/>
                    </a:lnTo>
                    <a:lnTo>
                      <a:pt x="195" y="320"/>
                    </a:lnTo>
                    <a:lnTo>
                      <a:pt x="208" y="320"/>
                    </a:lnTo>
                    <a:lnTo>
                      <a:pt x="219" y="323"/>
                    </a:lnTo>
                    <a:lnTo>
                      <a:pt x="214" y="316"/>
                    </a:lnTo>
                    <a:lnTo>
                      <a:pt x="214" y="310"/>
                    </a:lnTo>
                    <a:lnTo>
                      <a:pt x="216" y="303"/>
                    </a:lnTo>
                    <a:lnTo>
                      <a:pt x="214" y="297"/>
                    </a:lnTo>
                    <a:lnTo>
                      <a:pt x="221" y="303"/>
                    </a:lnTo>
                    <a:lnTo>
                      <a:pt x="227" y="297"/>
                    </a:lnTo>
                    <a:lnTo>
                      <a:pt x="225" y="290"/>
                    </a:lnTo>
                    <a:lnTo>
                      <a:pt x="244" y="295"/>
                    </a:lnTo>
                    <a:lnTo>
                      <a:pt x="248" y="303"/>
                    </a:lnTo>
                    <a:lnTo>
                      <a:pt x="251" y="295"/>
                    </a:lnTo>
                    <a:lnTo>
                      <a:pt x="248" y="290"/>
                    </a:lnTo>
                    <a:lnTo>
                      <a:pt x="253" y="286"/>
                    </a:lnTo>
                    <a:lnTo>
                      <a:pt x="255" y="291"/>
                    </a:lnTo>
                    <a:lnTo>
                      <a:pt x="255" y="286"/>
                    </a:lnTo>
                    <a:lnTo>
                      <a:pt x="257" y="291"/>
                    </a:lnTo>
                    <a:lnTo>
                      <a:pt x="259" y="286"/>
                    </a:lnTo>
                    <a:lnTo>
                      <a:pt x="257" y="278"/>
                    </a:lnTo>
                    <a:lnTo>
                      <a:pt x="261" y="271"/>
                    </a:lnTo>
                    <a:lnTo>
                      <a:pt x="266" y="278"/>
                    </a:lnTo>
                    <a:lnTo>
                      <a:pt x="270" y="278"/>
                    </a:lnTo>
                    <a:lnTo>
                      <a:pt x="272" y="271"/>
                    </a:lnTo>
                    <a:lnTo>
                      <a:pt x="278" y="271"/>
                    </a:lnTo>
                    <a:lnTo>
                      <a:pt x="278" y="265"/>
                    </a:lnTo>
                    <a:lnTo>
                      <a:pt x="283" y="261"/>
                    </a:lnTo>
                    <a:lnTo>
                      <a:pt x="285" y="261"/>
                    </a:lnTo>
                    <a:lnTo>
                      <a:pt x="285" y="258"/>
                    </a:lnTo>
                    <a:lnTo>
                      <a:pt x="291" y="258"/>
                    </a:lnTo>
                    <a:lnTo>
                      <a:pt x="287" y="252"/>
                    </a:lnTo>
                    <a:lnTo>
                      <a:pt x="298" y="252"/>
                    </a:lnTo>
                    <a:lnTo>
                      <a:pt x="304" y="248"/>
                    </a:lnTo>
                    <a:lnTo>
                      <a:pt x="312" y="235"/>
                    </a:lnTo>
                    <a:lnTo>
                      <a:pt x="312" y="228"/>
                    </a:lnTo>
                    <a:lnTo>
                      <a:pt x="304" y="222"/>
                    </a:lnTo>
                    <a:lnTo>
                      <a:pt x="306" y="22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4" name="Freeform 336">
                <a:extLst>
                  <a:ext uri="{FF2B5EF4-FFF2-40B4-BE49-F238E27FC236}">
                    <a16:creationId xmlns:a16="http://schemas.microsoft.com/office/drawing/2014/main" id="{3B0733ED-571C-661B-7D21-D8F23BDB3485}"/>
                  </a:ext>
                </a:extLst>
              </p:cNvPr>
              <p:cNvSpPr>
                <a:spLocks/>
              </p:cNvSpPr>
              <p:nvPr/>
            </p:nvSpPr>
            <p:spPr bwMode="auto">
              <a:xfrm>
                <a:off x="5212505" y="1730970"/>
                <a:ext cx="16332" cy="18313"/>
              </a:xfrm>
              <a:custGeom>
                <a:avLst/>
                <a:gdLst>
                  <a:gd name="T0" fmla="*/ 8 w 17"/>
                  <a:gd name="T1" fmla="*/ 0 h 21"/>
                  <a:gd name="T2" fmla="*/ 0 w 17"/>
                  <a:gd name="T3" fmla="*/ 13 h 21"/>
                  <a:gd name="T4" fmla="*/ 2 w 17"/>
                  <a:gd name="T5" fmla="*/ 21 h 21"/>
                  <a:gd name="T6" fmla="*/ 17 w 17"/>
                  <a:gd name="T7" fmla="*/ 13 h 21"/>
                  <a:gd name="T8" fmla="*/ 17 w 17"/>
                  <a:gd name="T9" fmla="*/ 6 h 21"/>
                  <a:gd name="T10" fmla="*/ 10 w 17"/>
                  <a:gd name="T11" fmla="*/ 2 h 21"/>
                  <a:gd name="T12" fmla="*/ 8 w 1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7" h="21">
                    <a:moveTo>
                      <a:pt x="8" y="0"/>
                    </a:moveTo>
                    <a:lnTo>
                      <a:pt x="0" y="13"/>
                    </a:lnTo>
                    <a:lnTo>
                      <a:pt x="2" y="21"/>
                    </a:lnTo>
                    <a:lnTo>
                      <a:pt x="17" y="13"/>
                    </a:lnTo>
                    <a:lnTo>
                      <a:pt x="17" y="6"/>
                    </a:lnTo>
                    <a:lnTo>
                      <a:pt x="10" y="2"/>
                    </a:lnTo>
                    <a:lnTo>
                      <a:pt x="8"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5" name="Freeform 337">
                <a:extLst>
                  <a:ext uri="{FF2B5EF4-FFF2-40B4-BE49-F238E27FC236}">
                    <a16:creationId xmlns:a16="http://schemas.microsoft.com/office/drawing/2014/main" id="{77D29592-F06F-43F8-774F-2CD4A1DB005F}"/>
                  </a:ext>
                </a:extLst>
              </p:cNvPr>
              <p:cNvSpPr>
                <a:spLocks/>
              </p:cNvSpPr>
              <p:nvPr/>
            </p:nvSpPr>
            <p:spPr bwMode="auto">
              <a:xfrm>
                <a:off x="5212505" y="1730970"/>
                <a:ext cx="16332" cy="18313"/>
              </a:xfrm>
              <a:custGeom>
                <a:avLst/>
                <a:gdLst>
                  <a:gd name="T0" fmla="*/ 8 w 17"/>
                  <a:gd name="T1" fmla="*/ 0 h 21"/>
                  <a:gd name="T2" fmla="*/ 0 w 17"/>
                  <a:gd name="T3" fmla="*/ 13 h 21"/>
                  <a:gd name="T4" fmla="*/ 2 w 17"/>
                  <a:gd name="T5" fmla="*/ 21 h 21"/>
                  <a:gd name="T6" fmla="*/ 17 w 17"/>
                  <a:gd name="T7" fmla="*/ 13 h 21"/>
                  <a:gd name="T8" fmla="*/ 17 w 17"/>
                  <a:gd name="T9" fmla="*/ 6 h 21"/>
                  <a:gd name="T10" fmla="*/ 10 w 17"/>
                  <a:gd name="T11" fmla="*/ 2 h 21"/>
                  <a:gd name="T12" fmla="*/ 8 w 1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7" h="21">
                    <a:moveTo>
                      <a:pt x="8" y="0"/>
                    </a:moveTo>
                    <a:lnTo>
                      <a:pt x="0" y="13"/>
                    </a:lnTo>
                    <a:lnTo>
                      <a:pt x="2" y="21"/>
                    </a:lnTo>
                    <a:lnTo>
                      <a:pt x="17" y="13"/>
                    </a:lnTo>
                    <a:lnTo>
                      <a:pt x="17" y="6"/>
                    </a:lnTo>
                    <a:lnTo>
                      <a:pt x="10" y="2"/>
                    </a:lnTo>
                    <a:lnTo>
                      <a:pt x="8"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6" name="Freeform 338">
                <a:extLst>
                  <a:ext uri="{FF2B5EF4-FFF2-40B4-BE49-F238E27FC236}">
                    <a16:creationId xmlns:a16="http://schemas.microsoft.com/office/drawing/2014/main" id="{21C2E929-98D8-CDB4-947E-DCCB820D8A29}"/>
                  </a:ext>
                </a:extLst>
              </p:cNvPr>
              <p:cNvSpPr>
                <a:spLocks/>
              </p:cNvSpPr>
              <p:nvPr/>
            </p:nvSpPr>
            <p:spPr bwMode="auto">
              <a:xfrm>
                <a:off x="5310496" y="1669055"/>
                <a:ext cx="8646" cy="17441"/>
              </a:xfrm>
              <a:custGeom>
                <a:avLst/>
                <a:gdLst>
                  <a:gd name="T0" fmla="*/ 4 w 9"/>
                  <a:gd name="T1" fmla="*/ 0 h 20"/>
                  <a:gd name="T2" fmla="*/ 0 w 9"/>
                  <a:gd name="T3" fmla="*/ 7 h 20"/>
                  <a:gd name="T4" fmla="*/ 0 w 9"/>
                  <a:gd name="T5" fmla="*/ 15 h 20"/>
                  <a:gd name="T6" fmla="*/ 4 w 9"/>
                  <a:gd name="T7" fmla="*/ 20 h 20"/>
                  <a:gd name="T8" fmla="*/ 9 w 9"/>
                  <a:gd name="T9" fmla="*/ 15 h 20"/>
                  <a:gd name="T10" fmla="*/ 9 w 9"/>
                  <a:gd name="T11" fmla="*/ 7 h 20"/>
                  <a:gd name="T12" fmla="*/ 4 w 9"/>
                  <a:gd name="T13" fmla="*/ 2 h 20"/>
                  <a:gd name="T14" fmla="*/ 4 w 9"/>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0">
                    <a:moveTo>
                      <a:pt x="4" y="0"/>
                    </a:moveTo>
                    <a:lnTo>
                      <a:pt x="0" y="7"/>
                    </a:lnTo>
                    <a:lnTo>
                      <a:pt x="0" y="15"/>
                    </a:lnTo>
                    <a:lnTo>
                      <a:pt x="4" y="20"/>
                    </a:lnTo>
                    <a:lnTo>
                      <a:pt x="9" y="15"/>
                    </a:lnTo>
                    <a:lnTo>
                      <a:pt x="9" y="7"/>
                    </a:lnTo>
                    <a:lnTo>
                      <a:pt x="4" y="2"/>
                    </a:lnTo>
                    <a:lnTo>
                      <a:pt x="4"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7" name="Freeform 339">
                <a:extLst>
                  <a:ext uri="{FF2B5EF4-FFF2-40B4-BE49-F238E27FC236}">
                    <a16:creationId xmlns:a16="http://schemas.microsoft.com/office/drawing/2014/main" id="{40432E2B-74C5-9D0C-BD42-4F584F06C63B}"/>
                  </a:ext>
                </a:extLst>
              </p:cNvPr>
              <p:cNvSpPr>
                <a:spLocks/>
              </p:cNvSpPr>
              <p:nvPr/>
            </p:nvSpPr>
            <p:spPr bwMode="auto">
              <a:xfrm>
                <a:off x="5310496" y="1669055"/>
                <a:ext cx="8646" cy="17441"/>
              </a:xfrm>
              <a:custGeom>
                <a:avLst/>
                <a:gdLst>
                  <a:gd name="T0" fmla="*/ 4 w 9"/>
                  <a:gd name="T1" fmla="*/ 0 h 20"/>
                  <a:gd name="T2" fmla="*/ 0 w 9"/>
                  <a:gd name="T3" fmla="*/ 7 h 20"/>
                  <a:gd name="T4" fmla="*/ 0 w 9"/>
                  <a:gd name="T5" fmla="*/ 15 h 20"/>
                  <a:gd name="T6" fmla="*/ 4 w 9"/>
                  <a:gd name="T7" fmla="*/ 20 h 20"/>
                  <a:gd name="T8" fmla="*/ 9 w 9"/>
                  <a:gd name="T9" fmla="*/ 15 h 20"/>
                  <a:gd name="T10" fmla="*/ 9 w 9"/>
                  <a:gd name="T11" fmla="*/ 7 h 20"/>
                  <a:gd name="T12" fmla="*/ 4 w 9"/>
                  <a:gd name="T13" fmla="*/ 2 h 20"/>
                  <a:gd name="T14" fmla="*/ 4 w 9"/>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0">
                    <a:moveTo>
                      <a:pt x="4" y="0"/>
                    </a:moveTo>
                    <a:lnTo>
                      <a:pt x="0" y="7"/>
                    </a:lnTo>
                    <a:lnTo>
                      <a:pt x="0" y="15"/>
                    </a:lnTo>
                    <a:lnTo>
                      <a:pt x="4" y="20"/>
                    </a:lnTo>
                    <a:lnTo>
                      <a:pt x="9" y="15"/>
                    </a:lnTo>
                    <a:lnTo>
                      <a:pt x="9" y="7"/>
                    </a:lnTo>
                    <a:lnTo>
                      <a:pt x="4" y="2"/>
                    </a:lnTo>
                    <a:lnTo>
                      <a:pt x="4"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218" name="Freeform 21">
              <a:extLst>
                <a:ext uri="{FF2B5EF4-FFF2-40B4-BE49-F238E27FC236}">
                  <a16:creationId xmlns:a16="http://schemas.microsoft.com/office/drawing/2014/main" id="{F29932C5-91B7-8CBA-DC2E-023E831D7E5F}"/>
                </a:ext>
              </a:extLst>
            </p:cNvPr>
            <p:cNvSpPr>
              <a:spLocks/>
            </p:cNvSpPr>
            <p:nvPr/>
          </p:nvSpPr>
          <p:spPr bwMode="auto">
            <a:xfrm>
              <a:off x="3615067" y="1782747"/>
              <a:ext cx="10019" cy="6669"/>
            </a:xfrm>
            <a:custGeom>
              <a:avLst/>
              <a:gdLst>
                <a:gd name="T0" fmla="*/ 0 w 14"/>
                <a:gd name="T1" fmla="*/ 10 h 10"/>
                <a:gd name="T2" fmla="*/ 0 w 14"/>
                <a:gd name="T3" fmla="*/ 10 h 10"/>
                <a:gd name="T4" fmla="*/ 14 w 14"/>
                <a:gd name="T5" fmla="*/ 3 h 10"/>
                <a:gd name="T6" fmla="*/ 14 w 14"/>
                <a:gd name="T7" fmla="*/ 0 h 10"/>
                <a:gd name="T8" fmla="*/ 0 w 14"/>
                <a:gd name="T9" fmla="*/ 10 h 10"/>
              </a:gdLst>
              <a:ahLst/>
              <a:cxnLst>
                <a:cxn ang="0">
                  <a:pos x="T0" y="T1"/>
                </a:cxn>
                <a:cxn ang="0">
                  <a:pos x="T2" y="T3"/>
                </a:cxn>
                <a:cxn ang="0">
                  <a:pos x="T4" y="T5"/>
                </a:cxn>
                <a:cxn ang="0">
                  <a:pos x="T6" y="T7"/>
                </a:cxn>
                <a:cxn ang="0">
                  <a:pos x="T8" y="T9"/>
                </a:cxn>
              </a:cxnLst>
              <a:rect l="0" t="0" r="r" b="b"/>
              <a:pathLst>
                <a:path w="14" h="10">
                  <a:moveTo>
                    <a:pt x="0" y="10"/>
                  </a:moveTo>
                  <a:lnTo>
                    <a:pt x="0" y="10"/>
                  </a:lnTo>
                  <a:lnTo>
                    <a:pt x="14" y="3"/>
                  </a:lnTo>
                  <a:lnTo>
                    <a:pt x="14" y="0"/>
                  </a:lnTo>
                  <a:lnTo>
                    <a:pt x="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9" name="Freeform 22">
              <a:extLst>
                <a:ext uri="{FF2B5EF4-FFF2-40B4-BE49-F238E27FC236}">
                  <a16:creationId xmlns:a16="http://schemas.microsoft.com/office/drawing/2014/main" id="{8E5ADD5F-F4D5-2290-3970-91C54EE2E82D}"/>
                </a:ext>
              </a:extLst>
            </p:cNvPr>
            <p:cNvSpPr>
              <a:spLocks/>
            </p:cNvSpPr>
            <p:nvPr/>
          </p:nvSpPr>
          <p:spPr bwMode="auto">
            <a:xfrm>
              <a:off x="3629539" y="1770521"/>
              <a:ext cx="3340" cy="8891"/>
            </a:xfrm>
            <a:custGeom>
              <a:avLst/>
              <a:gdLst>
                <a:gd name="T0" fmla="*/ 0 w 5"/>
                <a:gd name="T1" fmla="*/ 0 h 12"/>
                <a:gd name="T2" fmla="*/ 0 w 5"/>
                <a:gd name="T3" fmla="*/ 0 h 12"/>
                <a:gd name="T4" fmla="*/ 3 w 5"/>
                <a:gd name="T5" fmla="*/ 12 h 12"/>
                <a:gd name="T6" fmla="*/ 5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0" y="0"/>
                  </a:lnTo>
                  <a:lnTo>
                    <a:pt x="3" y="12"/>
                  </a:lnTo>
                  <a:lnTo>
                    <a:pt x="5" y="0"/>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0" name="Freeform 25">
              <a:extLst>
                <a:ext uri="{FF2B5EF4-FFF2-40B4-BE49-F238E27FC236}">
                  <a16:creationId xmlns:a16="http://schemas.microsoft.com/office/drawing/2014/main" id="{E7D5DD01-EC13-2120-AFC4-C72DCE0D0EFA}"/>
                </a:ext>
              </a:extLst>
            </p:cNvPr>
            <p:cNvSpPr>
              <a:spLocks/>
            </p:cNvSpPr>
            <p:nvPr/>
          </p:nvSpPr>
          <p:spPr bwMode="auto">
            <a:xfrm>
              <a:off x="3918957" y="1949455"/>
              <a:ext cx="33394" cy="56682"/>
            </a:xfrm>
            <a:custGeom>
              <a:avLst/>
              <a:gdLst>
                <a:gd name="T0" fmla="*/ 46 w 49"/>
                <a:gd name="T1" fmla="*/ 0 h 84"/>
                <a:gd name="T2" fmla="*/ 46 w 49"/>
                <a:gd name="T3" fmla="*/ 0 h 84"/>
                <a:gd name="T4" fmla="*/ 37 w 49"/>
                <a:gd name="T5" fmla="*/ 9 h 84"/>
                <a:gd name="T6" fmla="*/ 30 w 49"/>
                <a:gd name="T7" fmla="*/ 22 h 84"/>
                <a:gd name="T8" fmla="*/ 16 w 49"/>
                <a:gd name="T9" fmla="*/ 30 h 84"/>
                <a:gd name="T10" fmla="*/ 16 w 49"/>
                <a:gd name="T11" fmla="*/ 43 h 84"/>
                <a:gd name="T12" fmla="*/ 7 w 49"/>
                <a:gd name="T13" fmla="*/ 54 h 84"/>
                <a:gd name="T14" fmla="*/ 0 w 49"/>
                <a:gd name="T15" fmla="*/ 70 h 84"/>
                <a:gd name="T16" fmla="*/ 7 w 49"/>
                <a:gd name="T17" fmla="*/ 81 h 84"/>
                <a:gd name="T18" fmla="*/ 19 w 49"/>
                <a:gd name="T19" fmla="*/ 84 h 84"/>
                <a:gd name="T20" fmla="*/ 26 w 49"/>
                <a:gd name="T21" fmla="*/ 73 h 84"/>
                <a:gd name="T22" fmla="*/ 33 w 49"/>
                <a:gd name="T23" fmla="*/ 63 h 84"/>
                <a:gd name="T24" fmla="*/ 33 w 49"/>
                <a:gd name="T25" fmla="*/ 51 h 84"/>
                <a:gd name="T26" fmla="*/ 42 w 49"/>
                <a:gd name="T27" fmla="*/ 36 h 84"/>
                <a:gd name="T28" fmla="*/ 40 w 49"/>
                <a:gd name="T29" fmla="*/ 27 h 84"/>
                <a:gd name="T30" fmla="*/ 49 w 49"/>
                <a:gd name="T31" fmla="*/ 3 h 84"/>
                <a:gd name="T32" fmla="*/ 46 w 49"/>
                <a:gd name="T3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4">
                  <a:moveTo>
                    <a:pt x="46" y="0"/>
                  </a:moveTo>
                  <a:lnTo>
                    <a:pt x="46" y="0"/>
                  </a:lnTo>
                  <a:lnTo>
                    <a:pt x="37" y="9"/>
                  </a:lnTo>
                  <a:lnTo>
                    <a:pt x="30" y="22"/>
                  </a:lnTo>
                  <a:lnTo>
                    <a:pt x="16" y="30"/>
                  </a:lnTo>
                  <a:lnTo>
                    <a:pt x="16" y="43"/>
                  </a:lnTo>
                  <a:lnTo>
                    <a:pt x="7" y="54"/>
                  </a:lnTo>
                  <a:lnTo>
                    <a:pt x="0" y="70"/>
                  </a:lnTo>
                  <a:lnTo>
                    <a:pt x="7" y="81"/>
                  </a:lnTo>
                  <a:lnTo>
                    <a:pt x="19" y="84"/>
                  </a:lnTo>
                  <a:lnTo>
                    <a:pt x="26" y="73"/>
                  </a:lnTo>
                  <a:lnTo>
                    <a:pt x="33" y="63"/>
                  </a:lnTo>
                  <a:lnTo>
                    <a:pt x="33" y="51"/>
                  </a:lnTo>
                  <a:lnTo>
                    <a:pt x="42" y="36"/>
                  </a:lnTo>
                  <a:lnTo>
                    <a:pt x="40" y="27"/>
                  </a:lnTo>
                  <a:lnTo>
                    <a:pt x="49" y="3"/>
                  </a:lnTo>
                  <a:lnTo>
                    <a:pt x="46"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1" name="Freeform 26">
              <a:extLst>
                <a:ext uri="{FF2B5EF4-FFF2-40B4-BE49-F238E27FC236}">
                  <a16:creationId xmlns:a16="http://schemas.microsoft.com/office/drawing/2014/main" id="{8A3D6622-9762-6624-DD79-6994AF9F7C3D}"/>
                </a:ext>
              </a:extLst>
            </p:cNvPr>
            <p:cNvSpPr>
              <a:spLocks/>
            </p:cNvSpPr>
            <p:nvPr/>
          </p:nvSpPr>
          <p:spPr bwMode="auto">
            <a:xfrm>
              <a:off x="4216167" y="1824979"/>
              <a:ext cx="33394" cy="21117"/>
            </a:xfrm>
            <a:custGeom>
              <a:avLst/>
              <a:gdLst>
                <a:gd name="T0" fmla="*/ 12 w 49"/>
                <a:gd name="T1" fmla="*/ 31 h 31"/>
                <a:gd name="T2" fmla="*/ 12 w 49"/>
                <a:gd name="T3" fmla="*/ 31 h 31"/>
                <a:gd name="T4" fmla="*/ 37 w 49"/>
                <a:gd name="T5" fmla="*/ 27 h 31"/>
                <a:gd name="T6" fmla="*/ 49 w 49"/>
                <a:gd name="T7" fmla="*/ 21 h 31"/>
                <a:gd name="T8" fmla="*/ 42 w 49"/>
                <a:gd name="T9" fmla="*/ 10 h 31"/>
                <a:gd name="T10" fmla="*/ 29 w 49"/>
                <a:gd name="T11" fmla="*/ 0 h 31"/>
                <a:gd name="T12" fmla="*/ 19 w 49"/>
                <a:gd name="T13" fmla="*/ 0 h 31"/>
                <a:gd name="T14" fmla="*/ 22 w 49"/>
                <a:gd name="T15" fmla="*/ 10 h 31"/>
                <a:gd name="T16" fmla="*/ 12 w 49"/>
                <a:gd name="T17" fmla="*/ 18 h 31"/>
                <a:gd name="T18" fmla="*/ 0 w 49"/>
                <a:gd name="T19" fmla="*/ 21 h 31"/>
                <a:gd name="T20" fmla="*/ 12 w 49"/>
                <a:gd name="T21" fmla="*/ 27 h 31"/>
                <a:gd name="T22" fmla="*/ 12 w 49"/>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31">
                  <a:moveTo>
                    <a:pt x="12" y="31"/>
                  </a:moveTo>
                  <a:lnTo>
                    <a:pt x="12" y="31"/>
                  </a:lnTo>
                  <a:lnTo>
                    <a:pt x="37" y="27"/>
                  </a:lnTo>
                  <a:lnTo>
                    <a:pt x="49" y="21"/>
                  </a:lnTo>
                  <a:lnTo>
                    <a:pt x="42" y="10"/>
                  </a:lnTo>
                  <a:lnTo>
                    <a:pt x="29" y="0"/>
                  </a:lnTo>
                  <a:lnTo>
                    <a:pt x="19" y="0"/>
                  </a:lnTo>
                  <a:lnTo>
                    <a:pt x="22" y="10"/>
                  </a:lnTo>
                  <a:lnTo>
                    <a:pt x="12" y="18"/>
                  </a:lnTo>
                  <a:lnTo>
                    <a:pt x="0" y="21"/>
                  </a:lnTo>
                  <a:lnTo>
                    <a:pt x="12" y="27"/>
                  </a:lnTo>
                  <a:lnTo>
                    <a:pt x="12" y="3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2" name="Freeform 27">
              <a:extLst>
                <a:ext uri="{FF2B5EF4-FFF2-40B4-BE49-F238E27FC236}">
                  <a16:creationId xmlns:a16="http://schemas.microsoft.com/office/drawing/2014/main" id="{0F6A2DCF-5CEA-CDBE-344B-DA3E85E49B6B}"/>
                </a:ext>
              </a:extLst>
            </p:cNvPr>
            <p:cNvSpPr>
              <a:spLocks/>
            </p:cNvSpPr>
            <p:nvPr/>
          </p:nvSpPr>
          <p:spPr bwMode="auto">
            <a:xfrm>
              <a:off x="3730835" y="1631598"/>
              <a:ext cx="56771" cy="44456"/>
            </a:xfrm>
            <a:custGeom>
              <a:avLst/>
              <a:gdLst>
                <a:gd name="T0" fmla="*/ 18 w 86"/>
                <a:gd name="T1" fmla="*/ 61 h 67"/>
                <a:gd name="T2" fmla="*/ 18 w 86"/>
                <a:gd name="T3" fmla="*/ 61 h 67"/>
                <a:gd name="T4" fmla="*/ 27 w 86"/>
                <a:gd name="T5" fmla="*/ 51 h 67"/>
                <a:gd name="T6" fmla="*/ 34 w 86"/>
                <a:gd name="T7" fmla="*/ 43 h 67"/>
                <a:gd name="T8" fmla="*/ 60 w 86"/>
                <a:gd name="T9" fmla="*/ 33 h 67"/>
                <a:gd name="T10" fmla="*/ 71 w 86"/>
                <a:gd name="T11" fmla="*/ 24 h 67"/>
                <a:gd name="T12" fmla="*/ 76 w 86"/>
                <a:gd name="T13" fmla="*/ 13 h 67"/>
                <a:gd name="T14" fmla="*/ 86 w 86"/>
                <a:gd name="T15" fmla="*/ 3 h 67"/>
                <a:gd name="T16" fmla="*/ 83 w 86"/>
                <a:gd name="T17" fmla="*/ 0 h 67"/>
                <a:gd name="T18" fmla="*/ 71 w 86"/>
                <a:gd name="T19" fmla="*/ 6 h 67"/>
                <a:gd name="T20" fmla="*/ 50 w 86"/>
                <a:gd name="T21" fmla="*/ 22 h 67"/>
                <a:gd name="T22" fmla="*/ 23 w 86"/>
                <a:gd name="T23" fmla="*/ 33 h 67"/>
                <a:gd name="T24" fmla="*/ 0 w 86"/>
                <a:gd name="T25" fmla="*/ 49 h 67"/>
                <a:gd name="T26" fmla="*/ 0 w 86"/>
                <a:gd name="T27" fmla="*/ 54 h 67"/>
                <a:gd name="T28" fmla="*/ 4 w 86"/>
                <a:gd name="T29" fmla="*/ 67 h 67"/>
                <a:gd name="T30" fmla="*/ 18 w 86"/>
                <a:gd name="T31" fmla="*/ 6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67">
                  <a:moveTo>
                    <a:pt x="18" y="61"/>
                  </a:moveTo>
                  <a:lnTo>
                    <a:pt x="18" y="61"/>
                  </a:lnTo>
                  <a:lnTo>
                    <a:pt x="27" y="51"/>
                  </a:lnTo>
                  <a:lnTo>
                    <a:pt x="34" y="43"/>
                  </a:lnTo>
                  <a:lnTo>
                    <a:pt x="60" y="33"/>
                  </a:lnTo>
                  <a:lnTo>
                    <a:pt x="71" y="24"/>
                  </a:lnTo>
                  <a:lnTo>
                    <a:pt x="76" y="13"/>
                  </a:lnTo>
                  <a:lnTo>
                    <a:pt x="86" y="3"/>
                  </a:lnTo>
                  <a:lnTo>
                    <a:pt x="83" y="0"/>
                  </a:lnTo>
                  <a:lnTo>
                    <a:pt x="71" y="6"/>
                  </a:lnTo>
                  <a:lnTo>
                    <a:pt x="50" y="22"/>
                  </a:lnTo>
                  <a:lnTo>
                    <a:pt x="23" y="33"/>
                  </a:lnTo>
                  <a:lnTo>
                    <a:pt x="0" y="49"/>
                  </a:lnTo>
                  <a:lnTo>
                    <a:pt x="0" y="54"/>
                  </a:lnTo>
                  <a:lnTo>
                    <a:pt x="4" y="67"/>
                  </a:lnTo>
                  <a:lnTo>
                    <a:pt x="18" y="6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3" name="Freeform 28">
              <a:extLst>
                <a:ext uri="{FF2B5EF4-FFF2-40B4-BE49-F238E27FC236}">
                  <a16:creationId xmlns:a16="http://schemas.microsoft.com/office/drawing/2014/main" id="{AB3F7F4C-5B2E-382C-F668-7D13D337CDFD}"/>
                </a:ext>
              </a:extLst>
            </p:cNvPr>
            <p:cNvSpPr>
              <a:spLocks/>
            </p:cNvSpPr>
            <p:nvPr/>
          </p:nvSpPr>
          <p:spPr bwMode="auto">
            <a:xfrm>
              <a:off x="3787605" y="1707173"/>
              <a:ext cx="74582" cy="58904"/>
            </a:xfrm>
            <a:custGeom>
              <a:avLst/>
              <a:gdLst>
                <a:gd name="T0" fmla="*/ 4 w 110"/>
                <a:gd name="T1" fmla="*/ 65 h 88"/>
                <a:gd name="T2" fmla="*/ 4 w 110"/>
                <a:gd name="T3" fmla="*/ 65 h 88"/>
                <a:gd name="T4" fmla="*/ 27 w 110"/>
                <a:gd name="T5" fmla="*/ 65 h 88"/>
                <a:gd name="T6" fmla="*/ 16 w 110"/>
                <a:gd name="T7" fmla="*/ 78 h 88"/>
                <a:gd name="T8" fmla="*/ 30 w 110"/>
                <a:gd name="T9" fmla="*/ 88 h 88"/>
                <a:gd name="T10" fmla="*/ 46 w 110"/>
                <a:gd name="T11" fmla="*/ 57 h 88"/>
                <a:gd name="T12" fmla="*/ 67 w 110"/>
                <a:gd name="T13" fmla="*/ 37 h 88"/>
                <a:gd name="T14" fmla="*/ 80 w 110"/>
                <a:gd name="T15" fmla="*/ 27 h 88"/>
                <a:gd name="T16" fmla="*/ 83 w 110"/>
                <a:gd name="T17" fmla="*/ 14 h 88"/>
                <a:gd name="T18" fmla="*/ 99 w 110"/>
                <a:gd name="T19" fmla="*/ 14 h 88"/>
                <a:gd name="T20" fmla="*/ 110 w 110"/>
                <a:gd name="T21" fmla="*/ 6 h 88"/>
                <a:gd name="T22" fmla="*/ 99 w 110"/>
                <a:gd name="T23" fmla="*/ 0 h 88"/>
                <a:gd name="T24" fmla="*/ 73 w 110"/>
                <a:gd name="T25" fmla="*/ 0 h 88"/>
                <a:gd name="T26" fmla="*/ 46 w 110"/>
                <a:gd name="T27" fmla="*/ 9 h 88"/>
                <a:gd name="T28" fmla="*/ 23 w 110"/>
                <a:gd name="T29" fmla="*/ 21 h 88"/>
                <a:gd name="T30" fmla="*/ 8 w 110"/>
                <a:gd name="T31" fmla="*/ 45 h 88"/>
                <a:gd name="T32" fmla="*/ 0 w 110"/>
                <a:gd name="T33" fmla="*/ 54 h 88"/>
                <a:gd name="T34" fmla="*/ 4 w 110"/>
                <a:gd name="T35" fmla="*/ 6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88">
                  <a:moveTo>
                    <a:pt x="4" y="65"/>
                  </a:moveTo>
                  <a:lnTo>
                    <a:pt x="4" y="65"/>
                  </a:lnTo>
                  <a:lnTo>
                    <a:pt x="27" y="65"/>
                  </a:lnTo>
                  <a:lnTo>
                    <a:pt x="16" y="78"/>
                  </a:lnTo>
                  <a:lnTo>
                    <a:pt x="30" y="88"/>
                  </a:lnTo>
                  <a:lnTo>
                    <a:pt x="46" y="57"/>
                  </a:lnTo>
                  <a:lnTo>
                    <a:pt x="67" y="37"/>
                  </a:lnTo>
                  <a:lnTo>
                    <a:pt x="80" y="27"/>
                  </a:lnTo>
                  <a:lnTo>
                    <a:pt x="83" y="14"/>
                  </a:lnTo>
                  <a:lnTo>
                    <a:pt x="99" y="14"/>
                  </a:lnTo>
                  <a:lnTo>
                    <a:pt x="110" y="6"/>
                  </a:lnTo>
                  <a:lnTo>
                    <a:pt x="99" y="0"/>
                  </a:lnTo>
                  <a:lnTo>
                    <a:pt x="73" y="0"/>
                  </a:lnTo>
                  <a:lnTo>
                    <a:pt x="46" y="9"/>
                  </a:lnTo>
                  <a:lnTo>
                    <a:pt x="23" y="21"/>
                  </a:lnTo>
                  <a:lnTo>
                    <a:pt x="8" y="45"/>
                  </a:lnTo>
                  <a:lnTo>
                    <a:pt x="0" y="54"/>
                  </a:lnTo>
                  <a:lnTo>
                    <a:pt x="4" y="65"/>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4" name="Freeform 29">
              <a:extLst>
                <a:ext uri="{FF2B5EF4-FFF2-40B4-BE49-F238E27FC236}">
                  <a16:creationId xmlns:a16="http://schemas.microsoft.com/office/drawing/2014/main" id="{8FB96EB3-D352-318C-D15D-9D2F2BF265D6}"/>
                </a:ext>
              </a:extLst>
            </p:cNvPr>
            <p:cNvSpPr>
              <a:spLocks/>
            </p:cNvSpPr>
            <p:nvPr/>
          </p:nvSpPr>
          <p:spPr bwMode="auto">
            <a:xfrm>
              <a:off x="4070345" y="1882772"/>
              <a:ext cx="7792" cy="18894"/>
            </a:xfrm>
            <a:custGeom>
              <a:avLst/>
              <a:gdLst>
                <a:gd name="T0" fmla="*/ 4 w 13"/>
                <a:gd name="T1" fmla="*/ 7 h 28"/>
                <a:gd name="T2" fmla="*/ 4 w 13"/>
                <a:gd name="T3" fmla="*/ 7 h 28"/>
                <a:gd name="T4" fmla="*/ 0 w 13"/>
                <a:gd name="T5" fmla="*/ 16 h 28"/>
                <a:gd name="T6" fmla="*/ 0 w 13"/>
                <a:gd name="T7" fmla="*/ 28 h 28"/>
                <a:gd name="T8" fmla="*/ 13 w 13"/>
                <a:gd name="T9" fmla="*/ 24 h 28"/>
                <a:gd name="T10" fmla="*/ 13 w 13"/>
                <a:gd name="T11" fmla="*/ 4 h 28"/>
                <a:gd name="T12" fmla="*/ 13 w 13"/>
                <a:gd name="T13" fmla="*/ 0 h 28"/>
                <a:gd name="T14" fmla="*/ 4 w 13"/>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8">
                  <a:moveTo>
                    <a:pt x="4" y="7"/>
                  </a:moveTo>
                  <a:lnTo>
                    <a:pt x="4" y="7"/>
                  </a:lnTo>
                  <a:lnTo>
                    <a:pt x="0" y="16"/>
                  </a:lnTo>
                  <a:lnTo>
                    <a:pt x="0" y="28"/>
                  </a:lnTo>
                  <a:lnTo>
                    <a:pt x="13" y="24"/>
                  </a:lnTo>
                  <a:lnTo>
                    <a:pt x="13" y="4"/>
                  </a:lnTo>
                  <a:lnTo>
                    <a:pt x="13" y="0"/>
                  </a:lnTo>
                  <a:lnTo>
                    <a:pt x="4" y="7"/>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5" name="Freeform 43">
              <a:extLst>
                <a:ext uri="{FF2B5EF4-FFF2-40B4-BE49-F238E27FC236}">
                  <a16:creationId xmlns:a16="http://schemas.microsoft.com/office/drawing/2014/main" id="{E16913CE-E5D4-70A1-90D6-76103597D94C}"/>
                </a:ext>
              </a:extLst>
            </p:cNvPr>
            <p:cNvSpPr>
              <a:spLocks/>
            </p:cNvSpPr>
            <p:nvPr/>
          </p:nvSpPr>
          <p:spPr bwMode="auto">
            <a:xfrm>
              <a:off x="5183493" y="2609621"/>
              <a:ext cx="11132" cy="22228"/>
            </a:xfrm>
            <a:custGeom>
              <a:avLst/>
              <a:gdLst>
                <a:gd name="T0" fmla="*/ 7 w 17"/>
                <a:gd name="T1" fmla="*/ 12 h 33"/>
                <a:gd name="T2" fmla="*/ 7 w 17"/>
                <a:gd name="T3" fmla="*/ 12 h 33"/>
                <a:gd name="T4" fmla="*/ 7 w 17"/>
                <a:gd name="T5" fmla="*/ 23 h 33"/>
                <a:gd name="T6" fmla="*/ 0 w 17"/>
                <a:gd name="T7" fmla="*/ 33 h 33"/>
                <a:gd name="T8" fmla="*/ 10 w 17"/>
                <a:gd name="T9" fmla="*/ 23 h 33"/>
                <a:gd name="T10" fmla="*/ 17 w 17"/>
                <a:gd name="T11" fmla="*/ 0 h 33"/>
                <a:gd name="T12" fmla="*/ 14 w 17"/>
                <a:gd name="T13" fmla="*/ 3 h 33"/>
                <a:gd name="T14" fmla="*/ 7 w 17"/>
                <a:gd name="T15" fmla="*/ 12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3">
                  <a:moveTo>
                    <a:pt x="7" y="12"/>
                  </a:moveTo>
                  <a:lnTo>
                    <a:pt x="7" y="12"/>
                  </a:lnTo>
                  <a:lnTo>
                    <a:pt x="7" y="23"/>
                  </a:lnTo>
                  <a:lnTo>
                    <a:pt x="0" y="33"/>
                  </a:lnTo>
                  <a:lnTo>
                    <a:pt x="10" y="23"/>
                  </a:lnTo>
                  <a:lnTo>
                    <a:pt x="17" y="0"/>
                  </a:lnTo>
                  <a:lnTo>
                    <a:pt x="14" y="3"/>
                  </a:lnTo>
                  <a:lnTo>
                    <a:pt x="7" y="1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6" name="Freeform 44">
              <a:extLst>
                <a:ext uri="{FF2B5EF4-FFF2-40B4-BE49-F238E27FC236}">
                  <a16:creationId xmlns:a16="http://schemas.microsoft.com/office/drawing/2014/main" id="{0518E8C3-A364-9799-CB7E-401C98F24A1F}"/>
                </a:ext>
              </a:extLst>
            </p:cNvPr>
            <p:cNvSpPr>
              <a:spLocks/>
            </p:cNvSpPr>
            <p:nvPr/>
          </p:nvSpPr>
          <p:spPr bwMode="auto">
            <a:xfrm>
              <a:off x="5192397" y="2579614"/>
              <a:ext cx="6679" cy="32230"/>
            </a:xfrm>
            <a:custGeom>
              <a:avLst/>
              <a:gdLst>
                <a:gd name="T0" fmla="*/ 7 w 9"/>
                <a:gd name="T1" fmla="*/ 11 h 48"/>
                <a:gd name="T2" fmla="*/ 7 w 9"/>
                <a:gd name="T3" fmla="*/ 11 h 48"/>
                <a:gd name="T4" fmla="*/ 0 w 9"/>
                <a:gd name="T5" fmla="*/ 48 h 48"/>
                <a:gd name="T6" fmla="*/ 3 w 9"/>
                <a:gd name="T7" fmla="*/ 45 h 48"/>
                <a:gd name="T8" fmla="*/ 7 w 9"/>
                <a:gd name="T9" fmla="*/ 33 h 48"/>
                <a:gd name="T10" fmla="*/ 9 w 9"/>
                <a:gd name="T11" fmla="*/ 0 h 48"/>
                <a:gd name="T12" fmla="*/ 7 w 9"/>
                <a:gd name="T13" fmla="*/ 11 h 48"/>
              </a:gdLst>
              <a:ahLst/>
              <a:cxnLst>
                <a:cxn ang="0">
                  <a:pos x="T0" y="T1"/>
                </a:cxn>
                <a:cxn ang="0">
                  <a:pos x="T2" y="T3"/>
                </a:cxn>
                <a:cxn ang="0">
                  <a:pos x="T4" y="T5"/>
                </a:cxn>
                <a:cxn ang="0">
                  <a:pos x="T6" y="T7"/>
                </a:cxn>
                <a:cxn ang="0">
                  <a:pos x="T8" y="T9"/>
                </a:cxn>
                <a:cxn ang="0">
                  <a:pos x="T10" y="T11"/>
                </a:cxn>
                <a:cxn ang="0">
                  <a:pos x="T12" y="T13"/>
                </a:cxn>
              </a:cxnLst>
              <a:rect l="0" t="0" r="r" b="b"/>
              <a:pathLst>
                <a:path w="9" h="48">
                  <a:moveTo>
                    <a:pt x="7" y="11"/>
                  </a:moveTo>
                  <a:lnTo>
                    <a:pt x="7" y="11"/>
                  </a:lnTo>
                  <a:lnTo>
                    <a:pt x="0" y="48"/>
                  </a:lnTo>
                  <a:lnTo>
                    <a:pt x="3" y="45"/>
                  </a:lnTo>
                  <a:lnTo>
                    <a:pt x="7" y="33"/>
                  </a:lnTo>
                  <a:lnTo>
                    <a:pt x="9" y="0"/>
                  </a:lnTo>
                  <a:lnTo>
                    <a:pt x="7"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7" name="Freeform 45">
              <a:extLst>
                <a:ext uri="{FF2B5EF4-FFF2-40B4-BE49-F238E27FC236}">
                  <a16:creationId xmlns:a16="http://schemas.microsoft.com/office/drawing/2014/main" id="{AFC0299A-54AF-62DD-FDAD-B125A3246D5D}"/>
                </a:ext>
              </a:extLst>
            </p:cNvPr>
            <p:cNvSpPr>
              <a:spLocks/>
            </p:cNvSpPr>
            <p:nvPr/>
          </p:nvSpPr>
          <p:spPr bwMode="auto">
            <a:xfrm>
              <a:off x="5457326" y="2115052"/>
              <a:ext cx="12246" cy="23340"/>
            </a:xfrm>
            <a:custGeom>
              <a:avLst/>
              <a:gdLst>
                <a:gd name="T0" fmla="*/ 4 w 18"/>
                <a:gd name="T1" fmla="*/ 24 h 35"/>
                <a:gd name="T2" fmla="*/ 4 w 18"/>
                <a:gd name="T3" fmla="*/ 24 h 35"/>
                <a:gd name="T4" fmla="*/ 11 w 18"/>
                <a:gd name="T5" fmla="*/ 35 h 35"/>
                <a:gd name="T6" fmla="*/ 18 w 18"/>
                <a:gd name="T7" fmla="*/ 27 h 35"/>
                <a:gd name="T8" fmla="*/ 18 w 18"/>
                <a:gd name="T9" fmla="*/ 21 h 35"/>
                <a:gd name="T10" fmla="*/ 11 w 18"/>
                <a:gd name="T11" fmla="*/ 3 h 35"/>
                <a:gd name="T12" fmla="*/ 0 w 18"/>
                <a:gd name="T13" fmla="*/ 0 h 35"/>
                <a:gd name="T14" fmla="*/ 4 w 18"/>
                <a:gd name="T15" fmla="*/ 2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5">
                  <a:moveTo>
                    <a:pt x="4" y="24"/>
                  </a:moveTo>
                  <a:lnTo>
                    <a:pt x="4" y="24"/>
                  </a:lnTo>
                  <a:lnTo>
                    <a:pt x="11" y="35"/>
                  </a:lnTo>
                  <a:lnTo>
                    <a:pt x="18" y="27"/>
                  </a:lnTo>
                  <a:lnTo>
                    <a:pt x="18" y="21"/>
                  </a:lnTo>
                  <a:lnTo>
                    <a:pt x="11" y="3"/>
                  </a:lnTo>
                  <a:lnTo>
                    <a:pt x="0" y="0"/>
                  </a:lnTo>
                  <a:lnTo>
                    <a:pt x="4"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8" name="Freeform 51">
              <a:extLst>
                <a:ext uri="{FF2B5EF4-FFF2-40B4-BE49-F238E27FC236}">
                  <a16:creationId xmlns:a16="http://schemas.microsoft.com/office/drawing/2014/main" id="{D683F4A9-1D2D-3C78-E249-A11702ECF489}"/>
                </a:ext>
              </a:extLst>
            </p:cNvPr>
            <p:cNvSpPr>
              <a:spLocks/>
            </p:cNvSpPr>
            <p:nvPr/>
          </p:nvSpPr>
          <p:spPr bwMode="auto">
            <a:xfrm>
              <a:off x="5243602" y="2398457"/>
              <a:ext cx="6679" cy="22228"/>
            </a:xfrm>
            <a:custGeom>
              <a:avLst/>
              <a:gdLst>
                <a:gd name="T0" fmla="*/ 0 w 10"/>
                <a:gd name="T1" fmla="*/ 32 h 32"/>
                <a:gd name="T2" fmla="*/ 0 w 10"/>
                <a:gd name="T3" fmla="*/ 32 h 32"/>
                <a:gd name="T4" fmla="*/ 10 w 10"/>
                <a:gd name="T5" fmla="*/ 8 h 32"/>
                <a:gd name="T6" fmla="*/ 10 w 10"/>
                <a:gd name="T7" fmla="*/ 0 h 32"/>
                <a:gd name="T8" fmla="*/ 0 w 10"/>
                <a:gd name="T9" fmla="*/ 32 h 32"/>
              </a:gdLst>
              <a:ahLst/>
              <a:cxnLst>
                <a:cxn ang="0">
                  <a:pos x="T0" y="T1"/>
                </a:cxn>
                <a:cxn ang="0">
                  <a:pos x="T2" y="T3"/>
                </a:cxn>
                <a:cxn ang="0">
                  <a:pos x="T4" y="T5"/>
                </a:cxn>
                <a:cxn ang="0">
                  <a:pos x="T6" y="T7"/>
                </a:cxn>
                <a:cxn ang="0">
                  <a:pos x="T8" y="T9"/>
                </a:cxn>
              </a:cxnLst>
              <a:rect l="0" t="0" r="r" b="b"/>
              <a:pathLst>
                <a:path w="10" h="32">
                  <a:moveTo>
                    <a:pt x="0" y="32"/>
                  </a:moveTo>
                  <a:lnTo>
                    <a:pt x="0" y="32"/>
                  </a:lnTo>
                  <a:lnTo>
                    <a:pt x="10" y="8"/>
                  </a:lnTo>
                  <a:lnTo>
                    <a:pt x="10" y="0"/>
                  </a:lnTo>
                  <a:lnTo>
                    <a:pt x="0" y="3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9" name="Freeform 52">
              <a:extLst>
                <a:ext uri="{FF2B5EF4-FFF2-40B4-BE49-F238E27FC236}">
                  <a16:creationId xmlns:a16="http://schemas.microsoft.com/office/drawing/2014/main" id="{969F544B-A9A3-FBF8-5366-C27C6646CD89}"/>
                </a:ext>
              </a:extLst>
            </p:cNvPr>
            <p:cNvSpPr>
              <a:spLocks/>
            </p:cNvSpPr>
            <p:nvPr/>
          </p:nvSpPr>
          <p:spPr bwMode="auto">
            <a:xfrm>
              <a:off x="5505191" y="2125055"/>
              <a:ext cx="24490" cy="20005"/>
            </a:xfrm>
            <a:custGeom>
              <a:avLst/>
              <a:gdLst>
                <a:gd name="T0" fmla="*/ 15 w 36"/>
                <a:gd name="T1" fmla="*/ 0 h 30"/>
                <a:gd name="T2" fmla="*/ 15 w 36"/>
                <a:gd name="T3" fmla="*/ 0 h 30"/>
                <a:gd name="T4" fmla="*/ 10 w 36"/>
                <a:gd name="T5" fmla="*/ 9 h 30"/>
                <a:gd name="T6" fmla="*/ 0 w 36"/>
                <a:gd name="T7" fmla="*/ 30 h 30"/>
                <a:gd name="T8" fmla="*/ 22 w 36"/>
                <a:gd name="T9" fmla="*/ 17 h 30"/>
                <a:gd name="T10" fmla="*/ 36 w 36"/>
                <a:gd name="T11" fmla="*/ 9 h 30"/>
                <a:gd name="T12" fmla="*/ 26 w 36"/>
                <a:gd name="T13" fmla="*/ 0 h 30"/>
                <a:gd name="T14" fmla="*/ 15 w 36"/>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0">
                  <a:moveTo>
                    <a:pt x="15" y="0"/>
                  </a:moveTo>
                  <a:lnTo>
                    <a:pt x="15" y="0"/>
                  </a:lnTo>
                  <a:lnTo>
                    <a:pt x="10" y="9"/>
                  </a:lnTo>
                  <a:lnTo>
                    <a:pt x="0" y="30"/>
                  </a:lnTo>
                  <a:lnTo>
                    <a:pt x="22" y="17"/>
                  </a:lnTo>
                  <a:lnTo>
                    <a:pt x="36" y="9"/>
                  </a:lnTo>
                  <a:lnTo>
                    <a:pt x="26" y="0"/>
                  </a:lnTo>
                  <a:lnTo>
                    <a:pt x="15"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0" name="Freeform 53">
              <a:extLst>
                <a:ext uri="{FF2B5EF4-FFF2-40B4-BE49-F238E27FC236}">
                  <a16:creationId xmlns:a16="http://schemas.microsoft.com/office/drawing/2014/main" id="{EA63CBF0-6278-E6F9-0A30-70AA27790057}"/>
                </a:ext>
              </a:extLst>
            </p:cNvPr>
            <p:cNvSpPr>
              <a:spLocks/>
            </p:cNvSpPr>
            <p:nvPr/>
          </p:nvSpPr>
          <p:spPr bwMode="auto">
            <a:xfrm>
              <a:off x="5565302" y="2120610"/>
              <a:ext cx="20037" cy="15559"/>
            </a:xfrm>
            <a:custGeom>
              <a:avLst/>
              <a:gdLst>
                <a:gd name="T0" fmla="*/ 13 w 30"/>
                <a:gd name="T1" fmla="*/ 0 h 24"/>
                <a:gd name="T2" fmla="*/ 13 w 30"/>
                <a:gd name="T3" fmla="*/ 0 h 24"/>
                <a:gd name="T4" fmla="*/ 13 w 30"/>
                <a:gd name="T5" fmla="*/ 3 h 24"/>
                <a:gd name="T6" fmla="*/ 13 w 30"/>
                <a:gd name="T7" fmla="*/ 16 h 24"/>
                <a:gd name="T8" fmla="*/ 0 w 30"/>
                <a:gd name="T9" fmla="*/ 24 h 24"/>
                <a:gd name="T10" fmla="*/ 23 w 30"/>
                <a:gd name="T11" fmla="*/ 21 h 24"/>
                <a:gd name="T12" fmla="*/ 30 w 30"/>
                <a:gd name="T13" fmla="*/ 19 h 24"/>
                <a:gd name="T14" fmla="*/ 20 w 30"/>
                <a:gd name="T15" fmla="*/ 7 h 24"/>
                <a:gd name="T16" fmla="*/ 13 w 30"/>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4">
                  <a:moveTo>
                    <a:pt x="13" y="0"/>
                  </a:moveTo>
                  <a:lnTo>
                    <a:pt x="13" y="0"/>
                  </a:lnTo>
                  <a:lnTo>
                    <a:pt x="13" y="3"/>
                  </a:lnTo>
                  <a:lnTo>
                    <a:pt x="13" y="16"/>
                  </a:lnTo>
                  <a:lnTo>
                    <a:pt x="0" y="24"/>
                  </a:lnTo>
                  <a:lnTo>
                    <a:pt x="23" y="21"/>
                  </a:lnTo>
                  <a:lnTo>
                    <a:pt x="30" y="19"/>
                  </a:lnTo>
                  <a:lnTo>
                    <a:pt x="20" y="7"/>
                  </a:lnTo>
                  <a:lnTo>
                    <a:pt x="13"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1" name="Freeform 55">
              <a:extLst>
                <a:ext uri="{FF2B5EF4-FFF2-40B4-BE49-F238E27FC236}">
                  <a16:creationId xmlns:a16="http://schemas.microsoft.com/office/drawing/2014/main" id="{4482EBEC-12F5-48AB-1FA1-242071D94173}"/>
                </a:ext>
              </a:extLst>
            </p:cNvPr>
            <p:cNvSpPr>
              <a:spLocks/>
            </p:cNvSpPr>
            <p:nvPr/>
          </p:nvSpPr>
          <p:spPr bwMode="auto">
            <a:xfrm>
              <a:off x="5608717" y="1738292"/>
              <a:ext cx="20037" cy="22228"/>
            </a:xfrm>
            <a:custGeom>
              <a:avLst/>
              <a:gdLst>
                <a:gd name="T0" fmla="*/ 15 w 30"/>
                <a:gd name="T1" fmla="*/ 0 h 33"/>
                <a:gd name="T2" fmla="*/ 15 w 30"/>
                <a:gd name="T3" fmla="*/ 0 h 33"/>
                <a:gd name="T4" fmla="*/ 0 w 30"/>
                <a:gd name="T5" fmla="*/ 20 h 33"/>
                <a:gd name="T6" fmla="*/ 4 w 30"/>
                <a:gd name="T7" fmla="*/ 33 h 33"/>
                <a:gd name="T8" fmla="*/ 30 w 30"/>
                <a:gd name="T9" fmla="*/ 20 h 33"/>
                <a:gd name="T10" fmla="*/ 30 w 30"/>
                <a:gd name="T11" fmla="*/ 9 h 33"/>
                <a:gd name="T12" fmla="*/ 18 w 30"/>
                <a:gd name="T13" fmla="*/ 3 h 33"/>
                <a:gd name="T14" fmla="*/ 15 w 30"/>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3">
                  <a:moveTo>
                    <a:pt x="15" y="0"/>
                  </a:moveTo>
                  <a:lnTo>
                    <a:pt x="15" y="0"/>
                  </a:lnTo>
                  <a:lnTo>
                    <a:pt x="0" y="20"/>
                  </a:lnTo>
                  <a:lnTo>
                    <a:pt x="4" y="33"/>
                  </a:lnTo>
                  <a:lnTo>
                    <a:pt x="30" y="20"/>
                  </a:lnTo>
                  <a:lnTo>
                    <a:pt x="30" y="9"/>
                  </a:lnTo>
                  <a:lnTo>
                    <a:pt x="18" y="3"/>
                  </a:lnTo>
                  <a:lnTo>
                    <a:pt x="15"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2" name="Freeform 56">
              <a:extLst>
                <a:ext uri="{FF2B5EF4-FFF2-40B4-BE49-F238E27FC236}">
                  <a16:creationId xmlns:a16="http://schemas.microsoft.com/office/drawing/2014/main" id="{177B6F20-A254-BC7E-9EDF-34A0DB41208B}"/>
                </a:ext>
              </a:extLst>
            </p:cNvPr>
            <p:cNvSpPr>
              <a:spLocks/>
            </p:cNvSpPr>
            <p:nvPr/>
          </p:nvSpPr>
          <p:spPr bwMode="auto">
            <a:xfrm>
              <a:off x="5729022" y="1662714"/>
              <a:ext cx="11132" cy="21117"/>
            </a:xfrm>
            <a:custGeom>
              <a:avLst/>
              <a:gdLst>
                <a:gd name="T0" fmla="*/ 0 w 16"/>
                <a:gd name="T1" fmla="*/ 11 h 32"/>
                <a:gd name="T2" fmla="*/ 0 w 16"/>
                <a:gd name="T3" fmla="*/ 11 h 32"/>
                <a:gd name="T4" fmla="*/ 0 w 16"/>
                <a:gd name="T5" fmla="*/ 24 h 32"/>
                <a:gd name="T6" fmla="*/ 7 w 16"/>
                <a:gd name="T7" fmla="*/ 32 h 32"/>
                <a:gd name="T8" fmla="*/ 16 w 16"/>
                <a:gd name="T9" fmla="*/ 24 h 32"/>
                <a:gd name="T10" fmla="*/ 16 w 16"/>
                <a:gd name="T11" fmla="*/ 11 h 32"/>
                <a:gd name="T12" fmla="*/ 7 w 16"/>
                <a:gd name="T13" fmla="*/ 3 h 32"/>
                <a:gd name="T14" fmla="*/ 7 w 16"/>
                <a:gd name="T15" fmla="*/ 0 h 32"/>
                <a:gd name="T16" fmla="*/ 0 w 16"/>
                <a:gd name="T17"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2">
                  <a:moveTo>
                    <a:pt x="0" y="11"/>
                  </a:moveTo>
                  <a:lnTo>
                    <a:pt x="0" y="11"/>
                  </a:lnTo>
                  <a:lnTo>
                    <a:pt x="0" y="24"/>
                  </a:lnTo>
                  <a:lnTo>
                    <a:pt x="7" y="32"/>
                  </a:lnTo>
                  <a:lnTo>
                    <a:pt x="16" y="24"/>
                  </a:lnTo>
                  <a:lnTo>
                    <a:pt x="16" y="11"/>
                  </a:lnTo>
                  <a:lnTo>
                    <a:pt x="7" y="3"/>
                  </a:lnTo>
                  <a:lnTo>
                    <a:pt x="7" y="0"/>
                  </a:lnTo>
                  <a:lnTo>
                    <a:pt x="0"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2" name="Rectangle: Rounded Corners 2">
            <a:extLst>
              <a:ext uri="{FF2B5EF4-FFF2-40B4-BE49-F238E27FC236}">
                <a16:creationId xmlns:a16="http://schemas.microsoft.com/office/drawing/2014/main" id="{0BCC0FFA-A905-1E47-961B-33FD12A4286F}"/>
              </a:ext>
            </a:extLst>
          </p:cNvPr>
          <p:cNvSpPr/>
          <p:nvPr/>
        </p:nvSpPr>
        <p:spPr>
          <a:xfrm>
            <a:off x="3781286" y="1107650"/>
            <a:ext cx="1768910" cy="369284"/>
          </a:xfrm>
          <a:prstGeom prst="roundRect">
            <a:avLst>
              <a:gd name="adj" fmla="val 50000"/>
            </a:avLst>
          </a:prstGeom>
          <a:solidFill>
            <a:srgbClr val="FFE184"/>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b="1">
                <a:solidFill>
                  <a:schemeClr val="tx1"/>
                </a:solidFill>
              </a:rPr>
              <a:t>Temperature</a:t>
            </a:r>
            <a:endParaRPr lang="it-IT">
              <a:solidFill>
                <a:schemeClr val="tx1"/>
              </a:solidFill>
            </a:endParaRPr>
          </a:p>
        </p:txBody>
      </p:sp>
      <p:sp>
        <p:nvSpPr>
          <p:cNvPr id="4" name="Rectangle: Rounded Corners 3">
            <a:extLst>
              <a:ext uri="{FF2B5EF4-FFF2-40B4-BE49-F238E27FC236}">
                <a16:creationId xmlns:a16="http://schemas.microsoft.com/office/drawing/2014/main" id="{7DF2D1B8-5D29-FB9E-B4B4-BE1F0630D4BE}"/>
              </a:ext>
            </a:extLst>
          </p:cNvPr>
          <p:cNvSpPr/>
          <p:nvPr/>
        </p:nvSpPr>
        <p:spPr>
          <a:xfrm>
            <a:off x="3781285" y="1826971"/>
            <a:ext cx="1768911" cy="369284"/>
          </a:xfrm>
          <a:prstGeom prst="roundRect">
            <a:avLst>
              <a:gd name="adj" fmla="val 50000"/>
            </a:avLst>
          </a:prstGeom>
          <a:solidFill>
            <a:srgbClr val="FFE184"/>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b="1">
                <a:solidFill>
                  <a:schemeClr val="tx1"/>
                </a:solidFill>
                <a:ea typeface="+mn-lt"/>
                <a:cs typeface="+mn-lt"/>
              </a:rPr>
              <a:t>Drought</a:t>
            </a:r>
            <a:endParaRPr lang="it-IT" b="1">
              <a:solidFill>
                <a:schemeClr val="tx1"/>
              </a:solidFill>
            </a:endParaRPr>
          </a:p>
        </p:txBody>
      </p:sp>
      <p:sp>
        <p:nvSpPr>
          <p:cNvPr id="5" name="Rectangle: Rounded Corners 4">
            <a:extLst>
              <a:ext uri="{FF2B5EF4-FFF2-40B4-BE49-F238E27FC236}">
                <a16:creationId xmlns:a16="http://schemas.microsoft.com/office/drawing/2014/main" id="{2112A6C8-EB70-8564-03CB-3EC4AABFC812}"/>
              </a:ext>
            </a:extLst>
          </p:cNvPr>
          <p:cNvSpPr/>
          <p:nvPr/>
        </p:nvSpPr>
        <p:spPr>
          <a:xfrm>
            <a:off x="3778392" y="2520625"/>
            <a:ext cx="1771805" cy="369284"/>
          </a:xfrm>
          <a:prstGeom prst="roundRect">
            <a:avLst>
              <a:gd name="adj" fmla="val 50000"/>
            </a:avLst>
          </a:prstGeom>
          <a:solidFill>
            <a:srgbClr val="FFE184"/>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Precipitation</a:t>
            </a:r>
          </a:p>
        </p:txBody>
      </p:sp>
      <p:cxnSp>
        <p:nvCxnSpPr>
          <p:cNvPr id="10" name="Connector: Elbow 8">
            <a:extLst>
              <a:ext uri="{FF2B5EF4-FFF2-40B4-BE49-F238E27FC236}">
                <a16:creationId xmlns:a16="http://schemas.microsoft.com/office/drawing/2014/main" id="{3EC843B0-1C35-E432-E813-676AF0362C0D}"/>
              </a:ext>
            </a:extLst>
          </p:cNvPr>
          <p:cNvCxnSpPr>
            <a:cxnSpLocks/>
            <a:stCxn id="2" idx="1"/>
            <a:endCxn id="292" idx="3"/>
          </p:cNvCxnSpPr>
          <p:nvPr/>
        </p:nvCxnSpPr>
        <p:spPr>
          <a:xfrm rot="10800000" flipV="1">
            <a:off x="3119094" y="1292292"/>
            <a:ext cx="662192" cy="1214870"/>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82" name="Connector: Elbow 8">
            <a:extLst>
              <a:ext uri="{FF2B5EF4-FFF2-40B4-BE49-F238E27FC236}">
                <a16:creationId xmlns:a16="http://schemas.microsoft.com/office/drawing/2014/main" id="{F1F6AC55-0FF9-ADCA-F133-C108035166CF}"/>
              </a:ext>
            </a:extLst>
          </p:cNvPr>
          <p:cNvCxnSpPr>
            <a:cxnSpLocks/>
            <a:stCxn id="4" idx="1"/>
            <a:endCxn id="292" idx="3"/>
          </p:cNvCxnSpPr>
          <p:nvPr/>
        </p:nvCxnSpPr>
        <p:spPr>
          <a:xfrm rot="10800000" flipV="1">
            <a:off x="3119095" y="2011612"/>
            <a:ext cx="662191" cy="495549"/>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83" name="Connector: Elbow 8">
            <a:extLst>
              <a:ext uri="{FF2B5EF4-FFF2-40B4-BE49-F238E27FC236}">
                <a16:creationId xmlns:a16="http://schemas.microsoft.com/office/drawing/2014/main" id="{3BA40038-F314-7C2D-AB30-EF526563DD6A}"/>
              </a:ext>
            </a:extLst>
          </p:cNvPr>
          <p:cNvCxnSpPr>
            <a:cxnSpLocks/>
            <a:stCxn id="5" idx="1"/>
            <a:endCxn id="292" idx="3"/>
          </p:cNvCxnSpPr>
          <p:nvPr/>
        </p:nvCxnSpPr>
        <p:spPr>
          <a:xfrm rot="10800000">
            <a:off x="3119094" y="2507163"/>
            <a:ext cx="659298" cy="198105"/>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85" name="Rectangle: Rounded Corners 61">
            <a:extLst>
              <a:ext uri="{FF2B5EF4-FFF2-40B4-BE49-F238E27FC236}">
                <a16:creationId xmlns:a16="http://schemas.microsoft.com/office/drawing/2014/main" id="{7E4D2C0C-C400-20F1-AE8B-D40EDB352529}"/>
              </a:ext>
            </a:extLst>
          </p:cNvPr>
          <p:cNvSpPr/>
          <p:nvPr/>
        </p:nvSpPr>
        <p:spPr>
          <a:xfrm>
            <a:off x="5889999" y="927332"/>
            <a:ext cx="1016034"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chemeClr val="tx1"/>
                </a:solidFill>
                <a:ea typeface="Open Sans Light"/>
                <a:cs typeface="Open Sans Light"/>
              </a:rPr>
              <a:t>Maximum</a:t>
            </a:r>
            <a:endParaRPr lang="it-IT"/>
          </a:p>
        </p:txBody>
      </p:sp>
      <p:sp>
        <p:nvSpPr>
          <p:cNvPr id="286" name="Rectangle: Rounded Corners 62">
            <a:extLst>
              <a:ext uri="{FF2B5EF4-FFF2-40B4-BE49-F238E27FC236}">
                <a16:creationId xmlns:a16="http://schemas.microsoft.com/office/drawing/2014/main" id="{5D7A7841-B688-4FEC-3B1F-C58CF7AA5ADC}"/>
              </a:ext>
            </a:extLst>
          </p:cNvPr>
          <p:cNvSpPr/>
          <p:nvPr/>
        </p:nvSpPr>
        <p:spPr>
          <a:xfrm>
            <a:off x="5889999" y="1324163"/>
            <a:ext cx="1016034"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chemeClr val="tx1"/>
                </a:solidFill>
              </a:rPr>
              <a:t>Minimum</a:t>
            </a:r>
            <a:endParaRPr lang="it-IT">
              <a:solidFill>
                <a:schemeClr val="tx1"/>
              </a:solidFill>
            </a:endParaRPr>
          </a:p>
        </p:txBody>
      </p:sp>
      <p:sp>
        <p:nvSpPr>
          <p:cNvPr id="287" name="Rectangle: Rounded Corners 80">
            <a:extLst>
              <a:ext uri="{FF2B5EF4-FFF2-40B4-BE49-F238E27FC236}">
                <a16:creationId xmlns:a16="http://schemas.microsoft.com/office/drawing/2014/main" id="{BF81F707-E137-3BE8-A767-6FC42688F80F}"/>
              </a:ext>
            </a:extLst>
          </p:cNvPr>
          <p:cNvSpPr/>
          <p:nvPr/>
        </p:nvSpPr>
        <p:spPr>
          <a:xfrm>
            <a:off x="5899728" y="1869833"/>
            <a:ext cx="1016034"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PDSI</a:t>
            </a:r>
          </a:p>
        </p:txBody>
      </p:sp>
      <p:cxnSp>
        <p:nvCxnSpPr>
          <p:cNvPr id="289" name="Connector: Elbow 8">
            <a:extLst>
              <a:ext uri="{FF2B5EF4-FFF2-40B4-BE49-F238E27FC236}">
                <a16:creationId xmlns:a16="http://schemas.microsoft.com/office/drawing/2014/main" id="{C11026B4-3C63-E86A-9D31-D92EB639D107}"/>
              </a:ext>
            </a:extLst>
          </p:cNvPr>
          <p:cNvCxnSpPr>
            <a:cxnSpLocks/>
            <a:stCxn id="287" idx="1"/>
            <a:endCxn id="4" idx="3"/>
          </p:cNvCxnSpPr>
          <p:nvPr/>
        </p:nvCxnSpPr>
        <p:spPr>
          <a:xfrm rot="10800000" flipV="1">
            <a:off x="5550196" y="2008557"/>
            <a:ext cx="349532" cy="3056"/>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0" name="Connector: Elbow 8">
            <a:extLst>
              <a:ext uri="{FF2B5EF4-FFF2-40B4-BE49-F238E27FC236}">
                <a16:creationId xmlns:a16="http://schemas.microsoft.com/office/drawing/2014/main" id="{6BC8A6ED-6953-C7DA-E641-BE41002D4A16}"/>
              </a:ext>
            </a:extLst>
          </p:cNvPr>
          <p:cNvCxnSpPr>
            <a:cxnSpLocks/>
            <a:stCxn id="286" idx="1"/>
            <a:endCxn id="2" idx="3"/>
          </p:cNvCxnSpPr>
          <p:nvPr/>
        </p:nvCxnSpPr>
        <p:spPr>
          <a:xfrm rot="10800000">
            <a:off x="5550197" y="1292293"/>
            <a:ext cx="339803" cy="170595"/>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Connector: Elbow 8">
            <a:extLst>
              <a:ext uri="{FF2B5EF4-FFF2-40B4-BE49-F238E27FC236}">
                <a16:creationId xmlns:a16="http://schemas.microsoft.com/office/drawing/2014/main" id="{D975213A-788D-4BB4-9478-94520F3F2A16}"/>
              </a:ext>
            </a:extLst>
          </p:cNvPr>
          <p:cNvCxnSpPr>
            <a:cxnSpLocks/>
            <a:stCxn id="285" idx="1"/>
            <a:endCxn id="2" idx="3"/>
          </p:cNvCxnSpPr>
          <p:nvPr/>
        </p:nvCxnSpPr>
        <p:spPr>
          <a:xfrm rot="10800000" flipV="1">
            <a:off x="5550197" y="1066056"/>
            <a:ext cx="339803" cy="226236"/>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Connector: Elbow 8">
            <a:extLst>
              <a:ext uri="{FF2B5EF4-FFF2-40B4-BE49-F238E27FC236}">
                <a16:creationId xmlns:a16="http://schemas.microsoft.com/office/drawing/2014/main" id="{8F6D79E2-DCF9-6632-F298-1EFE19E7172F}"/>
              </a:ext>
            </a:extLst>
          </p:cNvPr>
          <p:cNvCxnSpPr>
            <a:cxnSpLocks/>
          </p:cNvCxnSpPr>
          <p:nvPr/>
        </p:nvCxnSpPr>
        <p:spPr>
          <a:xfrm flipH="1">
            <a:off x="5550197" y="648094"/>
            <a:ext cx="339803" cy="639933"/>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4" name="Rectangle: Rounded Corners 61">
            <a:extLst>
              <a:ext uri="{FF2B5EF4-FFF2-40B4-BE49-F238E27FC236}">
                <a16:creationId xmlns:a16="http://schemas.microsoft.com/office/drawing/2014/main" id="{36677DFF-F8D7-A503-4DEB-40163421C666}"/>
              </a:ext>
            </a:extLst>
          </p:cNvPr>
          <p:cNvSpPr/>
          <p:nvPr/>
        </p:nvSpPr>
        <p:spPr>
          <a:xfrm>
            <a:off x="5885734" y="509369"/>
            <a:ext cx="1016034"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chemeClr val="tx1"/>
                </a:solidFill>
                <a:ea typeface="Open Sans Light"/>
                <a:cs typeface="Open Sans Light"/>
              </a:rPr>
              <a:t>Average</a:t>
            </a:r>
            <a:endParaRPr lang="it-IT"/>
          </a:p>
        </p:txBody>
      </p:sp>
      <p:grpSp>
        <p:nvGrpSpPr>
          <p:cNvPr id="303" name="Gruppo 302">
            <a:extLst>
              <a:ext uri="{FF2B5EF4-FFF2-40B4-BE49-F238E27FC236}">
                <a16:creationId xmlns:a16="http://schemas.microsoft.com/office/drawing/2014/main" id="{D78C02D6-630D-A154-A2B3-FF3ACD813CC0}"/>
              </a:ext>
            </a:extLst>
          </p:cNvPr>
          <p:cNvGrpSpPr/>
          <p:nvPr/>
        </p:nvGrpSpPr>
        <p:grpSpPr>
          <a:xfrm>
            <a:off x="6046365" y="4222499"/>
            <a:ext cx="2743199" cy="635077"/>
            <a:chOff x="5834500" y="788228"/>
            <a:chExt cx="2743199" cy="635077"/>
          </a:xfrm>
        </p:grpSpPr>
        <p:pic>
          <p:nvPicPr>
            <p:cNvPr id="301" name="Elemento grafico 16">
              <a:extLst>
                <a:ext uri="{FF2B5EF4-FFF2-40B4-BE49-F238E27FC236}">
                  <a16:creationId xmlns:a16="http://schemas.microsoft.com/office/drawing/2014/main" id="{28C593D3-3081-AD20-6DEC-32037F4A8E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34500" y="788228"/>
              <a:ext cx="2743199" cy="588981"/>
            </a:xfrm>
            <a:prstGeom prst="rect">
              <a:avLst/>
            </a:prstGeom>
          </p:spPr>
        </p:pic>
        <p:pic>
          <p:nvPicPr>
            <p:cNvPr id="302" name="Elemento grafico 301">
              <a:extLst>
                <a:ext uri="{FF2B5EF4-FFF2-40B4-BE49-F238E27FC236}">
                  <a16:creationId xmlns:a16="http://schemas.microsoft.com/office/drawing/2014/main" id="{56ECC9BA-753D-D788-D65E-D79C7893154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23382"/>
            <a:stretch/>
          </p:blipFill>
          <p:spPr>
            <a:xfrm>
              <a:off x="6475921" y="834324"/>
              <a:ext cx="2101778" cy="588981"/>
            </a:xfrm>
            <a:prstGeom prst="rect">
              <a:avLst/>
            </a:prstGeom>
          </p:spPr>
        </p:pic>
      </p:grpSp>
      <p:sp>
        <p:nvSpPr>
          <p:cNvPr id="304" name="CasellaDiTesto 303">
            <a:extLst>
              <a:ext uri="{FF2B5EF4-FFF2-40B4-BE49-F238E27FC236}">
                <a16:creationId xmlns:a16="http://schemas.microsoft.com/office/drawing/2014/main" id="{72487403-EDD0-4095-7394-DB3840C33DE0}"/>
              </a:ext>
            </a:extLst>
          </p:cNvPr>
          <p:cNvSpPr txBox="1"/>
          <p:nvPr/>
        </p:nvSpPr>
        <p:spPr>
          <a:xfrm>
            <a:off x="475934" y="236605"/>
            <a:ext cx="2945344" cy="646331"/>
          </a:xfrm>
          <a:prstGeom prst="rect">
            <a:avLst/>
          </a:prstGeom>
          <a:noFill/>
        </p:spPr>
        <p:txBody>
          <a:bodyPr wrap="square">
            <a:spAutoFit/>
          </a:bodyPr>
          <a:lstStyle/>
          <a:p>
            <a:r>
              <a:rPr lang="en-AU" sz="3600" b="1">
                <a:solidFill>
                  <a:srgbClr val="593700"/>
                </a:solidFill>
                <a:latin typeface="Helvetica" pitchFamily="2" charset="0"/>
                <a:ea typeface="Hiragino Maru Gothic Pro W4" panose="020F0400000000000000" pitchFamily="34" charset="-128"/>
                <a:cs typeface="Poppins" pitchFamily="2" charset="77"/>
              </a:rPr>
              <a:t>Data</a:t>
            </a:r>
          </a:p>
        </p:txBody>
      </p:sp>
      <p:sp>
        <p:nvSpPr>
          <p:cNvPr id="305" name="CasellaDiTesto 304">
            <a:extLst>
              <a:ext uri="{FF2B5EF4-FFF2-40B4-BE49-F238E27FC236}">
                <a16:creationId xmlns:a16="http://schemas.microsoft.com/office/drawing/2014/main" id="{29F59717-96E5-6C90-31EA-A1D1062B4FA6}"/>
              </a:ext>
            </a:extLst>
          </p:cNvPr>
          <p:cNvSpPr txBox="1"/>
          <p:nvPr/>
        </p:nvSpPr>
        <p:spPr>
          <a:xfrm>
            <a:off x="379692" y="1278031"/>
            <a:ext cx="2005389" cy="307777"/>
          </a:xfrm>
          <a:prstGeom prst="rect">
            <a:avLst/>
          </a:prstGeom>
          <a:noFill/>
        </p:spPr>
        <p:txBody>
          <a:bodyPr wrap="square" rtlCol="0">
            <a:spAutoFit/>
          </a:bodyPr>
          <a:lstStyle/>
          <a:p>
            <a:r>
              <a:rPr lang="it-IT">
                <a:latin typeface="Helvetica" pitchFamily="2" charset="0"/>
                <a:ea typeface="Open Sans" panose="020B0606030504020204" pitchFamily="34" charset="0"/>
                <a:cs typeface="Calibri" panose="020F0502020204030204" pitchFamily="34" charset="0"/>
              </a:rPr>
              <a:t>For </a:t>
            </a:r>
            <a:r>
              <a:rPr lang="en-GB">
                <a:latin typeface="Helvetica" pitchFamily="2" charset="0"/>
                <a:ea typeface="Open Sans" panose="020B0606030504020204" pitchFamily="34" charset="0"/>
                <a:cs typeface="Calibri" panose="020F0502020204030204" pitchFamily="34" charset="0"/>
              </a:rPr>
              <a:t>each</a:t>
            </a:r>
            <a:r>
              <a:rPr lang="it-IT">
                <a:latin typeface="Helvetica" pitchFamily="2" charset="0"/>
                <a:ea typeface="Open Sans" panose="020B0606030504020204" pitchFamily="34" charset="0"/>
                <a:cs typeface="Calibri" panose="020F0502020204030204" pitchFamily="34" charset="0"/>
              </a:rPr>
              <a:t> state in US:</a:t>
            </a:r>
          </a:p>
        </p:txBody>
      </p:sp>
      <p:sp>
        <p:nvSpPr>
          <p:cNvPr id="312" name="Triangolo 311">
            <a:extLst>
              <a:ext uri="{FF2B5EF4-FFF2-40B4-BE49-F238E27FC236}">
                <a16:creationId xmlns:a16="http://schemas.microsoft.com/office/drawing/2014/main" id="{BCF7F34A-A229-1680-3805-02940504A007}"/>
              </a:ext>
            </a:extLst>
          </p:cNvPr>
          <p:cNvSpPr/>
          <p:nvPr/>
        </p:nvSpPr>
        <p:spPr>
          <a:xfrm rot="14408049">
            <a:off x="1559052" y="3032676"/>
            <a:ext cx="212848" cy="617405"/>
          </a:xfrm>
          <a:prstGeom prst="triangle">
            <a:avLst>
              <a:gd name="adj" fmla="val 57200"/>
            </a:avLst>
          </a:prstGeom>
          <a:solidFill>
            <a:srgbClr val="FFF1D0">
              <a:alpha val="66000"/>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310" name="Oval 8">
            <a:extLst>
              <a:ext uri="{FF2B5EF4-FFF2-40B4-BE49-F238E27FC236}">
                <a16:creationId xmlns:a16="http://schemas.microsoft.com/office/drawing/2014/main" id="{AFC2FEA9-50B3-2211-7A7F-A0072081308E}"/>
              </a:ext>
            </a:extLst>
          </p:cNvPr>
          <p:cNvSpPr/>
          <p:nvPr/>
        </p:nvSpPr>
        <p:spPr>
          <a:xfrm rot="2466765">
            <a:off x="1681741" y="2703423"/>
            <a:ext cx="627182" cy="586859"/>
          </a:xfrm>
          <a:prstGeom prst="ellipse">
            <a:avLst/>
          </a:prstGeom>
          <a:solidFill>
            <a:srgbClr val="FFF1D0">
              <a:alpha val="66000"/>
            </a:srgbClr>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1" name="Oval 9">
            <a:extLst>
              <a:ext uri="{FF2B5EF4-FFF2-40B4-BE49-F238E27FC236}">
                <a16:creationId xmlns:a16="http://schemas.microsoft.com/office/drawing/2014/main" id="{F69BD6E3-E546-FCC8-1701-23F450796F4D}"/>
              </a:ext>
            </a:extLst>
          </p:cNvPr>
          <p:cNvSpPr/>
          <p:nvPr/>
        </p:nvSpPr>
        <p:spPr>
          <a:xfrm rot="2466765">
            <a:off x="1720692" y="2189984"/>
            <a:ext cx="914319" cy="870793"/>
          </a:xfrm>
          <a:prstGeom prst="ellipse">
            <a:avLst/>
          </a:prstGeom>
          <a:solidFill>
            <a:srgbClr val="FFF1D0">
              <a:alpha val="66000"/>
            </a:srgbClr>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2" name="Rectangle: Rounded Corners 1">
            <a:extLst>
              <a:ext uri="{FF2B5EF4-FFF2-40B4-BE49-F238E27FC236}">
                <a16:creationId xmlns:a16="http://schemas.microsoft.com/office/drawing/2014/main" id="{4C433CCE-AF57-9417-D6C9-2501033302CD}"/>
              </a:ext>
            </a:extLst>
          </p:cNvPr>
          <p:cNvSpPr/>
          <p:nvPr/>
        </p:nvSpPr>
        <p:spPr>
          <a:xfrm>
            <a:off x="1873679" y="2119396"/>
            <a:ext cx="1245415" cy="775531"/>
          </a:xfrm>
          <a:prstGeom prst="roundRect">
            <a:avLst>
              <a:gd name="adj" fmla="val 50000"/>
            </a:avLst>
          </a:prstGeom>
          <a:solidFill>
            <a:srgbClr val="FFD34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solidFill>
                  <a:srgbClr val="000000"/>
                </a:solidFill>
                <a:ea typeface="Open Sans Light"/>
                <a:cs typeface="Open Sans Light"/>
              </a:rPr>
              <a:t>Possible explanatory factors</a:t>
            </a:r>
          </a:p>
        </p:txBody>
      </p:sp>
    </p:spTree>
    <p:extLst>
      <p:ext uri="{BB962C8B-B14F-4D97-AF65-F5344CB8AC3E}">
        <p14:creationId xmlns:p14="http://schemas.microsoft.com/office/powerpoint/2010/main" val="1306851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9B321"/>
        </a:solidFill>
        <a:effectLst/>
      </p:bgPr>
    </p:bg>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2A1A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cs typeface="Arial"/>
              <a:sym typeface="Arial"/>
            </a:endParaRPr>
          </a:p>
        </p:txBody>
      </p:sp>
      <p:sp>
        <p:nvSpPr>
          <p:cNvPr id="12" name="CasellaDiTesto 11">
            <a:extLst>
              <a:ext uri="{FF2B5EF4-FFF2-40B4-BE49-F238E27FC236}">
                <a16:creationId xmlns:a16="http://schemas.microsoft.com/office/drawing/2014/main" id="{A3871276-0A1A-F9CA-A146-D9C74E46F221}"/>
              </a:ext>
            </a:extLst>
          </p:cNvPr>
          <p:cNvSpPr txBox="1"/>
          <p:nvPr/>
        </p:nvSpPr>
        <p:spPr>
          <a:xfrm>
            <a:off x="769384" y="909756"/>
            <a:ext cx="6718812" cy="33239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AU" sz="7000" b="1" i="0" u="none" strike="noStrike" kern="0" cap="none" spc="0" normalizeH="0" baseline="0" noProof="0">
                <a:ln>
                  <a:noFill/>
                </a:ln>
                <a:solidFill>
                  <a:srgbClr val="2A1A00"/>
                </a:solidFill>
                <a:effectLst/>
                <a:uLnTx/>
                <a:uFillTx/>
                <a:latin typeface="Helvetica" pitchFamily="2" charset="0"/>
                <a:ea typeface="Hiragino Maru Gothic Pro W4" panose="020F0400000000000000" pitchFamily="34" charset="-128"/>
                <a:cs typeface="Poppins" pitchFamily="2" charset="77"/>
                <a:sym typeface="Arial"/>
              </a:rPr>
              <a:t>GENERAL TRENDS IN DATA</a:t>
            </a:r>
          </a:p>
        </p:txBody>
      </p:sp>
      <p:pic>
        <p:nvPicPr>
          <p:cNvPr id="5" name="object 7">
            <a:extLst>
              <a:ext uri="{FF2B5EF4-FFF2-40B4-BE49-F238E27FC236}">
                <a16:creationId xmlns:a16="http://schemas.microsoft.com/office/drawing/2014/main" id="{781B78DB-49CC-F8AE-4B5E-793FD940E238}"/>
              </a:ext>
            </a:extLst>
          </p:cNvPr>
          <p:cNvPicPr/>
          <p:nvPr/>
        </p:nvPicPr>
        <p:blipFill>
          <a:blip r:embed="rId2" cstate="print"/>
          <a:stretch>
            <a:fillRect/>
          </a:stretch>
        </p:blipFill>
        <p:spPr>
          <a:xfrm>
            <a:off x="6195844" y="2273046"/>
            <a:ext cx="2737104" cy="2737104"/>
          </a:xfrm>
          <a:prstGeom prst="rect">
            <a:avLst/>
          </a:prstGeom>
        </p:spPr>
      </p:pic>
    </p:spTree>
    <p:extLst>
      <p:ext uri="{BB962C8B-B14F-4D97-AF65-F5344CB8AC3E}">
        <p14:creationId xmlns:p14="http://schemas.microsoft.com/office/powerpoint/2010/main" val="3992614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304" name="CasellaDiTesto 303">
            <a:extLst>
              <a:ext uri="{FF2B5EF4-FFF2-40B4-BE49-F238E27FC236}">
                <a16:creationId xmlns:a16="http://schemas.microsoft.com/office/drawing/2014/main" id="{72487403-EDD0-4095-7394-DB3840C33DE0}"/>
              </a:ext>
            </a:extLst>
          </p:cNvPr>
          <p:cNvSpPr txBox="1"/>
          <p:nvPr/>
        </p:nvSpPr>
        <p:spPr>
          <a:xfrm>
            <a:off x="475934" y="236605"/>
            <a:ext cx="6744998" cy="646331"/>
          </a:xfrm>
          <a:prstGeom prst="rect">
            <a:avLst/>
          </a:prstGeom>
          <a:noFill/>
        </p:spPr>
        <p:txBody>
          <a:bodyPr wrap="square">
            <a:spAutoFit/>
          </a:bodyPr>
          <a:lstStyle/>
          <a:p>
            <a:r>
              <a:rPr lang="en-AU" sz="3600" b="1">
                <a:solidFill>
                  <a:srgbClr val="593700"/>
                </a:solidFill>
                <a:latin typeface="Helvetica" pitchFamily="2" charset="0"/>
                <a:ea typeface="Hiragino Maru Gothic Pro W4" panose="020F0400000000000000" pitchFamily="34" charset="-128"/>
                <a:cs typeface="Poppins" pitchFamily="2" charset="77"/>
              </a:rPr>
              <a:t>Losses are higher in winter</a:t>
            </a:r>
          </a:p>
        </p:txBody>
      </p:sp>
      <p:pic>
        <p:nvPicPr>
          <p:cNvPr id="6" name="Immagine 5">
            <a:extLst>
              <a:ext uri="{FF2B5EF4-FFF2-40B4-BE49-F238E27FC236}">
                <a16:creationId xmlns:a16="http://schemas.microsoft.com/office/drawing/2014/main" id="{1709AD05-E7FC-53EF-4E52-9766A186B337}"/>
              </a:ext>
            </a:extLst>
          </p:cNvPr>
          <p:cNvPicPr>
            <a:picLocks noChangeAspect="1"/>
          </p:cNvPicPr>
          <p:nvPr/>
        </p:nvPicPr>
        <p:blipFill rotWithShape="1">
          <a:blip r:embed="rId3"/>
          <a:srcRect r="3018"/>
          <a:stretch/>
        </p:blipFill>
        <p:spPr>
          <a:xfrm>
            <a:off x="1163727" y="1118134"/>
            <a:ext cx="6816546" cy="2744073"/>
          </a:xfrm>
          <a:prstGeom prst="rect">
            <a:avLst/>
          </a:prstGeom>
        </p:spPr>
      </p:pic>
      <p:sp>
        <p:nvSpPr>
          <p:cNvPr id="4" name="CasellaDiTesto 3">
            <a:extLst>
              <a:ext uri="{FF2B5EF4-FFF2-40B4-BE49-F238E27FC236}">
                <a16:creationId xmlns:a16="http://schemas.microsoft.com/office/drawing/2014/main" id="{F6014D94-19B1-B970-215B-EED9FCD500E8}"/>
              </a:ext>
            </a:extLst>
          </p:cNvPr>
          <p:cNvSpPr txBox="1"/>
          <p:nvPr/>
        </p:nvSpPr>
        <p:spPr>
          <a:xfrm>
            <a:off x="920750" y="4097405"/>
            <a:ext cx="7302500" cy="523220"/>
          </a:xfrm>
          <a:prstGeom prst="rect">
            <a:avLst/>
          </a:prstGeom>
          <a:noFill/>
        </p:spPr>
        <p:txBody>
          <a:bodyPr wrap="square">
            <a:spAutoFit/>
          </a:bodyPr>
          <a:lstStyle/>
          <a:p>
            <a:r>
              <a:rPr lang="it-IT" b="1">
                <a:latin typeface="Helvetica" pitchFamily="2" charset="0"/>
              </a:rPr>
              <a:t>Global </a:t>
            </a:r>
            <a:r>
              <a:rPr lang="it-IT" b="1" err="1">
                <a:latin typeface="Helvetica" pitchFamily="2" charset="0"/>
              </a:rPr>
              <a:t>Permutational</a:t>
            </a:r>
            <a:r>
              <a:rPr lang="it-IT" b="1">
                <a:latin typeface="Helvetica" pitchFamily="2" charset="0"/>
              </a:rPr>
              <a:t> test for </a:t>
            </a:r>
            <a:r>
              <a:rPr lang="it-IT" b="1" err="1">
                <a:latin typeface="Helvetica" pitchFamily="2" charset="0"/>
              </a:rPr>
              <a:t>functional</a:t>
            </a:r>
            <a:r>
              <a:rPr lang="it-IT" b="1">
                <a:latin typeface="Helvetica" pitchFamily="2" charset="0"/>
              </a:rPr>
              <a:t> data: </a:t>
            </a:r>
            <a:r>
              <a:rPr lang="it-IT" err="1">
                <a:latin typeface="Helvetica" pitchFamily="2" charset="0"/>
              </a:rPr>
              <a:t>there</a:t>
            </a:r>
            <a:r>
              <a:rPr lang="it-IT">
                <a:latin typeface="Helvetica" pitchFamily="2" charset="0"/>
              </a:rPr>
              <a:t> </a:t>
            </a:r>
            <a:r>
              <a:rPr lang="it-IT" err="1">
                <a:latin typeface="Helvetica" pitchFamily="2" charset="0"/>
              </a:rPr>
              <a:t>is</a:t>
            </a:r>
            <a:r>
              <a:rPr lang="it-IT" b="1">
                <a:latin typeface="Helvetica" pitchFamily="2" charset="0"/>
              </a:rPr>
              <a:t> </a:t>
            </a:r>
            <a:r>
              <a:rPr lang="it-IT" err="1">
                <a:latin typeface="Helvetica" pitchFamily="2" charset="0"/>
              </a:rPr>
              <a:t>statistical</a:t>
            </a:r>
            <a:r>
              <a:rPr lang="it-IT">
                <a:latin typeface="Helvetica" pitchFamily="2" charset="0"/>
              </a:rPr>
              <a:t> </a:t>
            </a:r>
            <a:r>
              <a:rPr lang="it-IT" err="1">
                <a:latin typeface="Helvetica" pitchFamily="2" charset="0"/>
              </a:rPr>
              <a:t>evidence</a:t>
            </a:r>
            <a:r>
              <a:rPr lang="it-IT">
                <a:latin typeface="Helvetica" pitchFamily="2" charset="0"/>
              </a:rPr>
              <a:t> of </a:t>
            </a:r>
            <a:r>
              <a:rPr lang="it-IT" err="1">
                <a:latin typeface="Helvetica" pitchFamily="2" charset="0"/>
              </a:rPr>
              <a:t>difference</a:t>
            </a:r>
            <a:r>
              <a:rPr lang="it-IT">
                <a:latin typeface="Helvetica" pitchFamily="2" charset="0"/>
              </a:rPr>
              <a:t> in </a:t>
            </a:r>
            <a:r>
              <a:rPr lang="it-IT" err="1">
                <a:latin typeface="Helvetica" pitchFamily="2" charset="0"/>
              </a:rPr>
              <a:t>distribution</a:t>
            </a:r>
            <a:r>
              <a:rPr lang="it-IT">
                <a:latin typeface="Helvetica" pitchFamily="2" charset="0"/>
              </a:rPr>
              <a:t> </a:t>
            </a:r>
            <a:r>
              <a:rPr lang="it-IT" err="1">
                <a:latin typeface="Helvetica" pitchFamily="2" charset="0"/>
              </a:rPr>
              <a:t>between</a:t>
            </a:r>
            <a:r>
              <a:rPr lang="it-IT">
                <a:latin typeface="Helvetica" pitchFamily="2" charset="0"/>
              </a:rPr>
              <a:t> </a:t>
            </a:r>
            <a:r>
              <a:rPr lang="it-IT" err="1">
                <a:latin typeface="Helvetica" pitchFamily="2" charset="0"/>
              </a:rPr>
              <a:t>summer</a:t>
            </a:r>
            <a:r>
              <a:rPr lang="it-IT">
                <a:latin typeface="Helvetica" pitchFamily="2" charset="0"/>
              </a:rPr>
              <a:t> and winter.</a:t>
            </a:r>
          </a:p>
        </p:txBody>
      </p:sp>
    </p:spTree>
    <p:extLst>
      <p:ext uri="{BB962C8B-B14F-4D97-AF65-F5344CB8AC3E}">
        <p14:creationId xmlns:p14="http://schemas.microsoft.com/office/powerpoint/2010/main" val="1241297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B321"/>
        </a:solidFill>
        <a:effectLst/>
      </p:bgPr>
    </p:bg>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2A1A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cs typeface="Arial"/>
              <a:sym typeface="Arial"/>
            </a:endParaRPr>
          </a:p>
        </p:txBody>
      </p:sp>
      <p:sp>
        <p:nvSpPr>
          <p:cNvPr id="12" name="CasellaDiTesto 11">
            <a:extLst>
              <a:ext uri="{FF2B5EF4-FFF2-40B4-BE49-F238E27FC236}">
                <a16:creationId xmlns:a16="http://schemas.microsoft.com/office/drawing/2014/main" id="{A3871276-0A1A-F9CA-A146-D9C74E46F221}"/>
              </a:ext>
            </a:extLst>
          </p:cNvPr>
          <p:cNvSpPr txBox="1"/>
          <p:nvPr/>
        </p:nvSpPr>
        <p:spPr>
          <a:xfrm>
            <a:off x="769383" y="909756"/>
            <a:ext cx="7513379" cy="33239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7000" b="1">
                <a:solidFill>
                  <a:srgbClr val="2A1A00"/>
                </a:solidFill>
                <a:latin typeface="Helvetica" pitchFamily="2" charset="0"/>
                <a:ea typeface="Hiragino Maru Gothic Pro W4" panose="020F0400000000000000" pitchFamily="34" charset="-128"/>
                <a:cs typeface="Poppins" pitchFamily="2" charset="77"/>
              </a:rPr>
              <a:t>INFLUENCE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7000" b="1">
                <a:solidFill>
                  <a:srgbClr val="2A1A00"/>
                </a:solidFill>
                <a:latin typeface="Helvetica" pitchFamily="2" charset="0"/>
                <a:ea typeface="Hiragino Maru Gothic Pro W4" panose="020F0400000000000000" pitchFamily="34" charset="-128"/>
                <a:cs typeface="Poppins" pitchFamily="2" charset="77"/>
              </a:rPr>
              <a:t>OF THE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AU" sz="7000" b="1" i="0" u="none" strike="noStrike" kern="0" cap="none" spc="0" normalizeH="0" baseline="0" noProof="0">
                <a:ln>
                  <a:noFill/>
                </a:ln>
                <a:solidFill>
                  <a:srgbClr val="2A1A00"/>
                </a:solidFill>
                <a:effectLst/>
                <a:uLnTx/>
                <a:uFillTx/>
                <a:latin typeface="Helvetica" pitchFamily="2" charset="0"/>
                <a:ea typeface="Hiragino Maru Gothic Pro W4" panose="020F0400000000000000" pitchFamily="34" charset="-128"/>
                <a:cs typeface="Poppins" pitchFamily="2" charset="77"/>
                <a:sym typeface="Arial"/>
              </a:rPr>
              <a:t>WEATHER</a:t>
            </a:r>
          </a:p>
        </p:txBody>
      </p:sp>
      <p:pic>
        <p:nvPicPr>
          <p:cNvPr id="2" name="object 7">
            <a:extLst>
              <a:ext uri="{FF2B5EF4-FFF2-40B4-BE49-F238E27FC236}">
                <a16:creationId xmlns:a16="http://schemas.microsoft.com/office/drawing/2014/main" id="{9EDFA48C-64BB-CCF5-704A-50D4FACCC9EE}"/>
              </a:ext>
            </a:extLst>
          </p:cNvPr>
          <p:cNvPicPr/>
          <p:nvPr/>
        </p:nvPicPr>
        <p:blipFill>
          <a:blip r:embed="rId3" cstate="print"/>
          <a:stretch>
            <a:fillRect/>
          </a:stretch>
        </p:blipFill>
        <p:spPr>
          <a:xfrm>
            <a:off x="6195844" y="2273046"/>
            <a:ext cx="2737104" cy="2737104"/>
          </a:xfrm>
          <a:prstGeom prst="rect">
            <a:avLst/>
          </a:prstGeom>
        </p:spPr>
      </p:pic>
    </p:spTree>
    <p:extLst>
      <p:ext uri="{BB962C8B-B14F-4D97-AF65-F5344CB8AC3E}">
        <p14:creationId xmlns:p14="http://schemas.microsoft.com/office/powerpoint/2010/main" val="2954345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304" name="CasellaDiTesto 303">
            <a:extLst>
              <a:ext uri="{FF2B5EF4-FFF2-40B4-BE49-F238E27FC236}">
                <a16:creationId xmlns:a16="http://schemas.microsoft.com/office/drawing/2014/main" id="{72487403-EDD0-4095-7394-DB3840C33DE0}"/>
              </a:ext>
            </a:extLst>
          </p:cNvPr>
          <p:cNvSpPr txBox="1"/>
          <p:nvPr/>
        </p:nvSpPr>
        <p:spPr>
          <a:xfrm>
            <a:off x="475934" y="236605"/>
            <a:ext cx="8522292" cy="1200329"/>
          </a:xfrm>
          <a:prstGeom prst="rect">
            <a:avLst/>
          </a:prstGeom>
          <a:noFill/>
        </p:spPr>
        <p:txBody>
          <a:bodyPr wrap="square">
            <a:spAutoFit/>
          </a:bodyPr>
          <a:lstStyle/>
          <a:p>
            <a:r>
              <a:rPr lang="en-AU" sz="3600" b="1">
                <a:solidFill>
                  <a:srgbClr val="593700"/>
                </a:solidFill>
                <a:latin typeface="Helvetica" pitchFamily="2" charset="0"/>
                <a:ea typeface="Hiragino Maru Gothic Pro W4" panose="020F0400000000000000" pitchFamily="34" charset="-128"/>
                <a:cs typeface="Poppins" pitchFamily="2" charset="77"/>
              </a:rPr>
              <a:t>An apparent paradox: increased colony mortality in warmer states </a:t>
            </a:r>
          </a:p>
        </p:txBody>
      </p:sp>
      <p:sp>
        <p:nvSpPr>
          <p:cNvPr id="5" name="CasellaDiTesto 4">
            <a:extLst>
              <a:ext uri="{FF2B5EF4-FFF2-40B4-BE49-F238E27FC236}">
                <a16:creationId xmlns:a16="http://schemas.microsoft.com/office/drawing/2014/main" id="{925383FB-73BF-86ED-B1A1-A836FBAC7EF4}"/>
              </a:ext>
            </a:extLst>
          </p:cNvPr>
          <p:cNvSpPr txBox="1"/>
          <p:nvPr/>
        </p:nvSpPr>
        <p:spPr>
          <a:xfrm>
            <a:off x="3359333" y="3321258"/>
            <a:ext cx="2039723" cy="2031325"/>
          </a:xfrm>
          <a:prstGeom prst="rect">
            <a:avLst/>
          </a:prstGeom>
          <a:noFill/>
        </p:spPr>
        <p:txBody>
          <a:bodyPr wrap="square" rtlCol="0">
            <a:spAutoFit/>
          </a:bodyPr>
          <a:lstStyle/>
          <a:p>
            <a:endParaRPr lang="en-US">
              <a:solidFill>
                <a:srgbClr val="002060"/>
              </a:solidFill>
              <a:latin typeface="Calibri" panose="020F0502020204030204" pitchFamily="34" charset="0"/>
              <a:cs typeface="Calibri" panose="020F0502020204030204" pitchFamily="34" charset="0"/>
            </a:endParaRPr>
          </a:p>
          <a:p>
            <a:r>
              <a:rPr lang="en-US" b="1">
                <a:solidFill>
                  <a:srgbClr val="FF0000"/>
                </a:solidFill>
                <a:latin typeface="Calibri" panose="020F0502020204030204" pitchFamily="34" charset="0"/>
                <a:cs typeface="Calibri" panose="020F0502020204030204" pitchFamily="34" charset="0"/>
              </a:rPr>
              <a:t>Cluster 1:Subtropical/ Mediterranean</a:t>
            </a:r>
            <a:endParaRPr lang="en-US">
              <a:solidFill>
                <a:srgbClr val="FF0000"/>
              </a:solidFill>
              <a:latin typeface="Calibri" panose="020F0502020204030204" pitchFamily="34" charset="0"/>
              <a:cs typeface="Calibri" panose="020F0502020204030204" pitchFamily="34" charset="0"/>
            </a:endParaRPr>
          </a:p>
          <a:p>
            <a:endParaRPr lang="en-US">
              <a:latin typeface="Calibri" panose="020F0502020204030204" pitchFamily="34" charset="0"/>
              <a:cs typeface="Calibri" panose="020F0502020204030204" pitchFamily="34" charset="0"/>
            </a:endParaRPr>
          </a:p>
          <a:p>
            <a:r>
              <a:rPr lang="en-US" b="1">
                <a:solidFill>
                  <a:srgbClr val="92D050"/>
                </a:solidFill>
                <a:latin typeface="Calibri" panose="020F0502020204030204" pitchFamily="34" charset="0"/>
                <a:cs typeface="Calibri" panose="020F0502020204030204" pitchFamily="34" charset="0"/>
              </a:rPr>
              <a:t>Cluster 2: Alpine</a:t>
            </a:r>
          </a:p>
          <a:p>
            <a:endParaRPr lang="en-US">
              <a:latin typeface="Calibri" panose="020F0502020204030204" pitchFamily="34" charset="0"/>
              <a:cs typeface="Calibri" panose="020F0502020204030204" pitchFamily="34" charset="0"/>
            </a:endParaRPr>
          </a:p>
          <a:p>
            <a:r>
              <a:rPr lang="en-US" b="1">
                <a:solidFill>
                  <a:srgbClr val="002060"/>
                </a:solidFill>
                <a:latin typeface="Calibri" panose="020F0502020204030204" pitchFamily="34" charset="0"/>
                <a:cs typeface="Calibri" panose="020F0502020204030204" pitchFamily="34" charset="0"/>
              </a:rPr>
              <a:t>Cluster 3: Continental</a:t>
            </a:r>
          </a:p>
          <a:p>
            <a:endParaRPr lang="en-US">
              <a:solidFill>
                <a:srgbClr val="FF0000"/>
              </a:solidFill>
              <a:latin typeface="Calibri" panose="020F0502020204030204" pitchFamily="34" charset="0"/>
              <a:cs typeface="Calibri" panose="020F0502020204030204" pitchFamily="34" charset="0"/>
            </a:endParaRPr>
          </a:p>
          <a:p>
            <a:endParaRPr lang="en-US">
              <a:solidFill>
                <a:srgbClr val="002060"/>
              </a:solidFill>
              <a:latin typeface="Calibri" panose="020F0502020204030204" pitchFamily="34" charset="0"/>
              <a:cs typeface="Calibri" panose="020F0502020204030204" pitchFamily="34" charset="0"/>
            </a:endParaRPr>
          </a:p>
        </p:txBody>
      </p:sp>
      <p:pic>
        <p:nvPicPr>
          <p:cNvPr id="8" name="Immagine 3">
            <a:extLst>
              <a:ext uri="{FF2B5EF4-FFF2-40B4-BE49-F238E27FC236}">
                <a16:creationId xmlns:a16="http://schemas.microsoft.com/office/drawing/2014/main" id="{82CB85AE-889C-FF3D-279E-98CFE736A779}"/>
              </a:ext>
            </a:extLst>
          </p:cNvPr>
          <p:cNvPicPr>
            <a:picLocks noChangeAspect="1"/>
          </p:cNvPicPr>
          <p:nvPr/>
        </p:nvPicPr>
        <p:blipFill>
          <a:blip r:embed="rId3"/>
          <a:stretch>
            <a:fillRect/>
          </a:stretch>
        </p:blipFill>
        <p:spPr>
          <a:xfrm>
            <a:off x="5277576" y="1895062"/>
            <a:ext cx="3713130" cy="2849454"/>
          </a:xfrm>
          <a:prstGeom prst="rect">
            <a:avLst/>
          </a:prstGeom>
        </p:spPr>
      </p:pic>
      <p:sp>
        <p:nvSpPr>
          <p:cNvPr id="9" name="CasellaDiTesto 8">
            <a:extLst>
              <a:ext uri="{FF2B5EF4-FFF2-40B4-BE49-F238E27FC236}">
                <a16:creationId xmlns:a16="http://schemas.microsoft.com/office/drawing/2014/main" id="{54A172E5-1B8C-6625-5DD9-5064DDE2F27F}"/>
              </a:ext>
            </a:extLst>
          </p:cNvPr>
          <p:cNvSpPr txBox="1"/>
          <p:nvPr/>
        </p:nvSpPr>
        <p:spPr>
          <a:xfrm>
            <a:off x="697003" y="3913519"/>
            <a:ext cx="2173453" cy="461665"/>
          </a:xfrm>
          <a:prstGeom prst="rect">
            <a:avLst/>
          </a:prstGeom>
          <a:noFill/>
        </p:spPr>
        <p:txBody>
          <a:bodyPr wrap="square" lIns="91440" tIns="45720" rIns="91440" bIns="45720" anchor="t">
            <a:spAutoFit/>
          </a:bodyPr>
          <a:lstStyle/>
          <a:p>
            <a:endParaRPr lang="it-IT" sz="2400">
              <a:latin typeface="Helvetica" pitchFamily="2" charset="0"/>
              <a:cs typeface="Calibri" panose="020F0502020204030204" pitchFamily="34" charset="0"/>
            </a:endParaRPr>
          </a:p>
        </p:txBody>
      </p:sp>
      <p:sp>
        <p:nvSpPr>
          <p:cNvPr id="4" name="CasellaDiTesto 3">
            <a:extLst>
              <a:ext uri="{FF2B5EF4-FFF2-40B4-BE49-F238E27FC236}">
                <a16:creationId xmlns:a16="http://schemas.microsoft.com/office/drawing/2014/main" id="{F961F4E9-4FDF-ACD5-88DA-C12B68B1DB43}"/>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005FF6"/>
              </a:solidFill>
              <a:latin typeface="TIMSansWeb"/>
            </a:endParaRPr>
          </a:p>
        </p:txBody>
      </p:sp>
      <p:pic>
        <p:nvPicPr>
          <p:cNvPr id="2" name="Immagine 5" descr="Immagine che contiene mappa&#10;&#10;Descrizione generata automaticamente">
            <a:extLst>
              <a:ext uri="{FF2B5EF4-FFF2-40B4-BE49-F238E27FC236}">
                <a16:creationId xmlns:a16="http://schemas.microsoft.com/office/drawing/2014/main" id="{C4B63527-3458-FD3B-06CD-F7DAE4841687}"/>
              </a:ext>
            </a:extLst>
          </p:cNvPr>
          <p:cNvPicPr>
            <a:picLocks noChangeAspect="1"/>
          </p:cNvPicPr>
          <p:nvPr/>
        </p:nvPicPr>
        <p:blipFill rotWithShape="1">
          <a:blip r:embed="rId4"/>
          <a:srcRect t="11380" r="203"/>
          <a:stretch/>
        </p:blipFill>
        <p:spPr>
          <a:xfrm>
            <a:off x="323693" y="1941242"/>
            <a:ext cx="3384119" cy="2519829"/>
          </a:xfrm>
          <a:prstGeom prst="rect">
            <a:avLst/>
          </a:prstGeom>
        </p:spPr>
      </p:pic>
      <p:sp>
        <p:nvSpPr>
          <p:cNvPr id="6" name="CasellaDiTesto 5">
            <a:extLst>
              <a:ext uri="{FF2B5EF4-FFF2-40B4-BE49-F238E27FC236}">
                <a16:creationId xmlns:a16="http://schemas.microsoft.com/office/drawing/2014/main" id="{91F55EC1-F996-0B64-E790-420DED23989C}"/>
              </a:ext>
            </a:extLst>
          </p:cNvPr>
          <p:cNvSpPr txBox="1"/>
          <p:nvPr/>
        </p:nvSpPr>
        <p:spPr>
          <a:xfrm>
            <a:off x="968541" y="1570120"/>
            <a:ext cx="295976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100"/>
              <a:t>Cluster by minimum temperature</a:t>
            </a:r>
          </a:p>
        </p:txBody>
      </p:sp>
    </p:spTree>
    <p:extLst>
      <p:ext uri="{BB962C8B-B14F-4D97-AF65-F5344CB8AC3E}">
        <p14:creationId xmlns:p14="http://schemas.microsoft.com/office/powerpoint/2010/main" val="342204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304" name="CasellaDiTesto 303">
            <a:extLst>
              <a:ext uri="{FF2B5EF4-FFF2-40B4-BE49-F238E27FC236}">
                <a16:creationId xmlns:a16="http://schemas.microsoft.com/office/drawing/2014/main" id="{72487403-EDD0-4095-7394-DB3840C33DE0}"/>
              </a:ext>
            </a:extLst>
          </p:cNvPr>
          <p:cNvSpPr txBox="1"/>
          <p:nvPr/>
        </p:nvSpPr>
        <p:spPr>
          <a:xfrm>
            <a:off x="475934" y="236605"/>
            <a:ext cx="8668066" cy="1200329"/>
          </a:xfrm>
          <a:prstGeom prst="rect">
            <a:avLst/>
          </a:prstGeom>
          <a:noFill/>
        </p:spPr>
        <p:txBody>
          <a:bodyPr wrap="square">
            <a:spAutoFit/>
          </a:bodyPr>
          <a:lstStyle/>
          <a:p>
            <a:r>
              <a:rPr lang="en-AU" sz="3600" b="1">
                <a:solidFill>
                  <a:srgbClr val="593700"/>
                </a:solidFill>
                <a:latin typeface="Helvetica" pitchFamily="2" charset="0"/>
                <a:ea typeface="Hiragino Maru Gothic Pro W4" panose="020F0400000000000000" pitchFamily="34" charset="-128"/>
                <a:cs typeface="Poppins" pitchFamily="2" charset="77"/>
              </a:rPr>
              <a:t>Cold winters do not kill a healthy colony</a:t>
            </a:r>
          </a:p>
        </p:txBody>
      </p:sp>
      <p:sp>
        <p:nvSpPr>
          <p:cNvPr id="2" name="CasellaDiTesto 1">
            <a:extLst>
              <a:ext uri="{FF2B5EF4-FFF2-40B4-BE49-F238E27FC236}">
                <a16:creationId xmlns:a16="http://schemas.microsoft.com/office/drawing/2014/main" id="{81281367-B732-0C99-254E-2C07892DF795}"/>
              </a:ext>
            </a:extLst>
          </p:cNvPr>
          <p:cNvSpPr txBox="1"/>
          <p:nvPr/>
        </p:nvSpPr>
        <p:spPr>
          <a:xfrm>
            <a:off x="357188" y="1532893"/>
            <a:ext cx="4724098" cy="3416320"/>
          </a:xfrm>
          <a:prstGeom prst="rect">
            <a:avLst/>
          </a:prstGeom>
          <a:noFill/>
        </p:spPr>
        <p:txBody>
          <a:bodyPr wrap="square">
            <a:spAutoFit/>
          </a:bodyPr>
          <a:lstStyle/>
          <a:p>
            <a:pPr marL="342900" indent="-342900">
              <a:buFont typeface="Arial" panose="020B0604020202020204" pitchFamily="34" charset="0"/>
              <a:buChar char="•"/>
            </a:pPr>
            <a:r>
              <a:rPr lang="en-AU" sz="2400">
                <a:latin typeface="Helvetica" pitchFamily="2" charset="0"/>
                <a:cs typeface="Calibri" panose="020F0502020204030204" pitchFamily="34" charset="0"/>
              </a:rPr>
              <a:t>As temperature drops below 10°C, bees come together to form a “</a:t>
            </a:r>
            <a:r>
              <a:rPr lang="en-AU" sz="2400" b="1">
                <a:latin typeface="Helvetica" pitchFamily="2" charset="0"/>
                <a:cs typeface="Calibri" panose="020F0502020204030204" pitchFamily="34" charset="0"/>
              </a:rPr>
              <a:t>winter cluster</a:t>
            </a:r>
            <a:r>
              <a:rPr lang="en-AU" sz="2400">
                <a:latin typeface="Helvetica" pitchFamily="2" charset="0"/>
                <a:cs typeface="Calibri" panose="020F0502020204030204" pitchFamily="34" charset="0"/>
              </a:rPr>
              <a:t>” (they can stay at 25</a:t>
            </a:r>
            <a:r>
              <a:rPr lang="it-IT" sz="2400">
                <a:latin typeface="Helvetica" pitchFamily="2" charset="0"/>
                <a:cs typeface="Calibri" panose="020F0502020204030204" pitchFamily="34" charset="0"/>
              </a:rPr>
              <a:t>-30°C)</a:t>
            </a:r>
            <a:r>
              <a:rPr lang="en-AU" sz="2400">
                <a:latin typeface="Helvetica" pitchFamily="2" charset="0"/>
                <a:cs typeface="Calibri" panose="020F0502020204030204" pitchFamily="34" charset="0"/>
              </a:rPr>
              <a:t>.</a:t>
            </a:r>
          </a:p>
          <a:p>
            <a:pPr marL="342900" indent="-342900">
              <a:buFont typeface="Arial" panose="020B0604020202020204" pitchFamily="34" charset="0"/>
              <a:buChar char="•"/>
            </a:pPr>
            <a:r>
              <a:rPr lang="en-US" sz="2400">
                <a:solidFill>
                  <a:srgbClr val="333132"/>
                </a:solidFill>
                <a:latin typeface="Helvetica" pitchFamily="2" charset="0"/>
                <a:ea typeface="Calibri" panose="020F0502020204030204" pitchFamily="34" charset="0"/>
                <a:cs typeface="Calibri" panose="020F0502020204030204" pitchFamily="34" charset="0"/>
              </a:rPr>
              <a:t>During late autumn, </a:t>
            </a:r>
            <a:r>
              <a:rPr lang="en-US" sz="2400" b="1">
                <a:solidFill>
                  <a:srgbClr val="E99C16"/>
                </a:solidFill>
                <a:latin typeface="Helvetica" pitchFamily="2" charset="0"/>
                <a:ea typeface="Calibri" panose="020F0502020204030204" pitchFamily="34" charset="0"/>
                <a:cs typeface="Calibri" panose="020F0502020204030204" pitchFamily="34" charset="0"/>
              </a:rPr>
              <a:t>cold spells </a:t>
            </a:r>
            <a:r>
              <a:rPr lang="en-US" sz="2400">
                <a:solidFill>
                  <a:srgbClr val="333132"/>
                </a:solidFill>
                <a:latin typeface="Helvetica" pitchFamily="2" charset="0"/>
                <a:ea typeface="Calibri" panose="020F0502020204030204" pitchFamily="34" charset="0"/>
                <a:cs typeface="Calibri" panose="020F0502020204030204" pitchFamily="34" charset="0"/>
              </a:rPr>
              <a:t>with </a:t>
            </a:r>
            <a:r>
              <a:rPr lang="en-US" sz="2400" b="1">
                <a:solidFill>
                  <a:srgbClr val="333132"/>
                </a:solidFill>
                <a:latin typeface="Helvetica" pitchFamily="2" charset="0"/>
                <a:ea typeface="Calibri" panose="020F0502020204030204" pitchFamily="34" charset="0"/>
                <a:cs typeface="Calibri" panose="020F0502020204030204" pitchFamily="34" charset="0"/>
              </a:rPr>
              <a:t>adequate duration and intensity </a:t>
            </a:r>
            <a:r>
              <a:rPr lang="en-US" sz="2400" b="1">
                <a:solidFill>
                  <a:srgbClr val="CB6E28"/>
                </a:solidFill>
                <a:latin typeface="Helvetica" pitchFamily="2" charset="0"/>
                <a:ea typeface="Calibri" panose="020F0502020204030204" pitchFamily="34" charset="0"/>
                <a:cs typeface="Calibri" panose="020F0502020204030204" pitchFamily="34" charset="0"/>
              </a:rPr>
              <a:t>trigger colony wintering </a:t>
            </a:r>
            <a:r>
              <a:rPr lang="en-US" sz="2400">
                <a:solidFill>
                  <a:srgbClr val="333132"/>
                </a:solidFill>
                <a:latin typeface="Helvetica" pitchFamily="2" charset="0"/>
                <a:ea typeface="Calibri" panose="020F0502020204030204" pitchFamily="34" charset="0"/>
                <a:cs typeface="Calibri" panose="020F0502020204030204" pitchFamily="34" charset="0"/>
              </a:rPr>
              <a:t>at the right time</a:t>
            </a:r>
            <a:endParaRPr lang="en-AU" sz="2400">
              <a:latin typeface="Helvetica" pitchFamily="2" charset="0"/>
              <a:cs typeface="Calibri" panose="020F0502020204030204" pitchFamily="34" charset="0"/>
            </a:endParaRPr>
          </a:p>
        </p:txBody>
      </p:sp>
      <p:pic>
        <p:nvPicPr>
          <p:cNvPr id="5" name="Picture 2" descr="The Winter Cluster - Wildflower Meadows">
            <a:extLst>
              <a:ext uri="{FF2B5EF4-FFF2-40B4-BE49-F238E27FC236}">
                <a16:creationId xmlns:a16="http://schemas.microsoft.com/office/drawing/2014/main" id="{42FF3AB6-FEAF-B50A-5325-7BADE90F5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1286" y="1436934"/>
            <a:ext cx="3586780" cy="3062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095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9B321"/>
        </a:solidFill>
        <a:effectLst/>
      </p:bgPr>
    </p:bg>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2A1A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cs typeface="Arial"/>
              <a:sym typeface="Arial"/>
            </a:endParaRPr>
          </a:p>
        </p:txBody>
      </p:sp>
      <p:sp>
        <p:nvSpPr>
          <p:cNvPr id="12" name="CasellaDiTesto 11">
            <a:extLst>
              <a:ext uri="{FF2B5EF4-FFF2-40B4-BE49-F238E27FC236}">
                <a16:creationId xmlns:a16="http://schemas.microsoft.com/office/drawing/2014/main" id="{A3871276-0A1A-F9CA-A146-D9C74E46F221}"/>
              </a:ext>
            </a:extLst>
          </p:cNvPr>
          <p:cNvSpPr txBox="1"/>
          <p:nvPr/>
        </p:nvSpPr>
        <p:spPr>
          <a:xfrm>
            <a:off x="855109" y="1698426"/>
            <a:ext cx="6718812" cy="2246769"/>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7000" b="1">
                <a:solidFill>
                  <a:srgbClr val="2A1A00"/>
                </a:solidFill>
                <a:latin typeface="Helvetica"/>
                <a:ea typeface="Hiragino Maru Gothic Pro W4"/>
                <a:cs typeface="Poppins"/>
              </a:rPr>
              <a:t>IMPACT</a:t>
            </a:r>
            <a:r>
              <a:rPr kumimoji="0" lang="en-AU" sz="7000" b="1" i="0" u="none" strike="noStrike" kern="0" cap="none" spc="0" normalizeH="0" baseline="0" noProof="0">
                <a:ln>
                  <a:noFill/>
                </a:ln>
                <a:solidFill>
                  <a:srgbClr val="2A1A00"/>
                </a:solidFill>
                <a:effectLst/>
                <a:uLnTx/>
                <a:uFillTx/>
                <a:latin typeface="Helvetica"/>
                <a:ea typeface="Hiragino Maru Gothic Pro W4"/>
                <a:cs typeface="Poppins"/>
                <a:sym typeface="Arial"/>
              </a:rPr>
              <a:t> ON BEEKEEPERS </a:t>
            </a:r>
          </a:p>
        </p:txBody>
      </p:sp>
      <p:pic>
        <p:nvPicPr>
          <p:cNvPr id="5" name="object 7">
            <a:extLst>
              <a:ext uri="{FF2B5EF4-FFF2-40B4-BE49-F238E27FC236}">
                <a16:creationId xmlns:a16="http://schemas.microsoft.com/office/drawing/2014/main" id="{781B78DB-49CC-F8AE-4B5E-793FD940E238}"/>
              </a:ext>
            </a:extLst>
          </p:cNvPr>
          <p:cNvPicPr/>
          <p:nvPr/>
        </p:nvPicPr>
        <p:blipFill>
          <a:blip r:embed="rId2" cstate="print"/>
          <a:stretch>
            <a:fillRect/>
          </a:stretch>
        </p:blipFill>
        <p:spPr>
          <a:xfrm>
            <a:off x="6406896" y="0"/>
            <a:ext cx="2737104" cy="2737104"/>
          </a:xfrm>
          <a:prstGeom prst="rect">
            <a:avLst/>
          </a:prstGeom>
        </p:spPr>
      </p:pic>
    </p:spTree>
    <p:extLst>
      <p:ext uri="{BB962C8B-B14F-4D97-AF65-F5344CB8AC3E}">
        <p14:creationId xmlns:p14="http://schemas.microsoft.com/office/powerpoint/2010/main" val="717189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304" name="CasellaDiTesto 303">
            <a:extLst>
              <a:ext uri="{FF2B5EF4-FFF2-40B4-BE49-F238E27FC236}">
                <a16:creationId xmlns:a16="http://schemas.microsoft.com/office/drawing/2014/main" id="{72487403-EDD0-4095-7394-DB3840C33DE0}"/>
              </a:ext>
            </a:extLst>
          </p:cNvPr>
          <p:cNvSpPr txBox="1"/>
          <p:nvPr/>
        </p:nvSpPr>
        <p:spPr>
          <a:xfrm>
            <a:off x="475934" y="236605"/>
            <a:ext cx="8522292" cy="2308324"/>
          </a:xfrm>
          <a:prstGeom prst="rect">
            <a:avLst/>
          </a:prstGeom>
          <a:noFill/>
        </p:spPr>
        <p:txBody>
          <a:bodyPr wrap="square" lIns="91440" tIns="45720" rIns="91440" bIns="45720" anchor="t">
            <a:spAutoFit/>
          </a:bodyPr>
          <a:lstStyle/>
          <a:p>
            <a:r>
              <a:rPr lang="en-AU" sz="3600" b="1">
                <a:solidFill>
                  <a:srgbClr val="593700"/>
                </a:solidFill>
                <a:latin typeface="Helvetica"/>
                <a:ea typeface="Hiragino Maru Gothic Pro W4"/>
                <a:cs typeface="Poppins"/>
              </a:rPr>
              <a:t>Should government be worried about beekeepers not able to cope with colony losses?</a:t>
            </a:r>
          </a:p>
          <a:p>
            <a:endParaRPr lang="en-AU" sz="3600" b="1">
              <a:solidFill>
                <a:srgbClr val="593700"/>
              </a:solidFill>
              <a:latin typeface="Helvetica" pitchFamily="2" charset="0"/>
              <a:ea typeface="Hiragino Maru Gothic Pro W4" panose="020F0400000000000000" pitchFamily="34" charset="-128"/>
              <a:cs typeface="Poppins" pitchFamily="2" charset="77"/>
            </a:endParaRPr>
          </a:p>
        </p:txBody>
      </p:sp>
      <p:sp>
        <p:nvSpPr>
          <p:cNvPr id="6" name="CasellaDiTesto 5">
            <a:extLst>
              <a:ext uri="{FF2B5EF4-FFF2-40B4-BE49-F238E27FC236}">
                <a16:creationId xmlns:a16="http://schemas.microsoft.com/office/drawing/2014/main" id="{B144C4A7-5475-EF10-C5BF-A00A7FBE301B}"/>
              </a:ext>
            </a:extLst>
          </p:cNvPr>
          <p:cNvSpPr txBox="1"/>
          <p:nvPr/>
        </p:nvSpPr>
        <p:spPr>
          <a:xfrm>
            <a:off x="471331" y="1741899"/>
            <a:ext cx="4346906" cy="461665"/>
          </a:xfrm>
          <a:prstGeom prst="rect">
            <a:avLst/>
          </a:prstGeom>
          <a:noFill/>
        </p:spPr>
        <p:txBody>
          <a:bodyPr wrap="square" lIns="91440" tIns="45720" rIns="91440" bIns="45720" anchor="t">
            <a:spAutoFit/>
          </a:bodyPr>
          <a:lstStyle/>
          <a:p>
            <a:endParaRPr lang="it-IT" sz="2400">
              <a:latin typeface="Helvetica" pitchFamily="2"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6A3D97BC-5219-B34E-9939-A1E48009A14E}"/>
                  </a:ext>
                </a:extLst>
              </p:cNvPr>
              <p:cNvSpPr txBox="1"/>
              <p:nvPr/>
            </p:nvSpPr>
            <p:spPr>
              <a:xfrm>
                <a:off x="471331" y="1982356"/>
                <a:ext cx="8522291" cy="2466060"/>
              </a:xfrm>
              <a:prstGeom prst="rect">
                <a:avLst/>
              </a:prstGeom>
              <a:noFill/>
            </p:spPr>
            <p:txBody>
              <a:bodyPr wrap="square">
                <a:spAutoFit/>
              </a:bodyPr>
              <a:lstStyle/>
              <a:p>
                <a:r>
                  <a:rPr lang="en-US" sz="2400" b="1">
                    <a:latin typeface="Helvetica" pitchFamily="2" charset="0"/>
                    <a:cs typeface="Calibri" panose="020F0502020204030204" pitchFamily="34" charset="0"/>
                  </a:rPr>
                  <a:t>Introduction of a new metric</a:t>
                </a:r>
                <a:r>
                  <a:rPr lang="en-US" sz="2400">
                    <a:latin typeface="Helvetica" pitchFamily="2" charset="0"/>
                    <a:cs typeface="Calibri" panose="020F0502020204030204" pitchFamily="34" charset="0"/>
                  </a:rPr>
                  <a:t>: cumulative “</a:t>
                </a:r>
                <a:r>
                  <a:rPr lang="en-US" sz="2400" i="1">
                    <a:latin typeface="Helvetica" pitchFamily="2" charset="0"/>
                    <a:cs typeface="Calibri" panose="020F0502020204030204" pitchFamily="34" charset="0"/>
                  </a:rPr>
                  <a:t>after-action</a:t>
                </a:r>
                <a:r>
                  <a:rPr lang="en-US" sz="2400">
                    <a:latin typeface="Helvetica" pitchFamily="2" charset="0"/>
                    <a:cs typeface="Calibri" panose="020F0502020204030204" pitchFamily="34" charset="0"/>
                  </a:rPr>
                  <a:t>” loss</a:t>
                </a:r>
              </a:p>
              <a:p>
                <a:endParaRPr lang="en-US" sz="2400">
                  <a:latin typeface="Helvetica" pitchFamily="2"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it-IT" sz="1800" i="1" smtClean="0">
                          <a:effectLst/>
                          <a:latin typeface="Cambria Math" panose="02040503050406030204" pitchFamily="18" charset="0"/>
                          <a:ea typeface="Times New Roman" panose="02020603050405020304" pitchFamily="18" charset="0"/>
                          <a:cs typeface="Times New Roman" panose="02020603050405020304" pitchFamily="18" charset="0"/>
                        </a:rPr>
                        <m:t>𝐴𝐴</m:t>
                      </m:r>
                      <m:sSub>
                        <m:sSubPr>
                          <m:ctrlPr>
                            <a:rPr lang="it-IT"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𝐴𝐴</m:t>
                      </m:r>
                      <m:sSub>
                        <m:sSubPr>
                          <m:ctrlPr>
                            <a:rPr lang="it-IT"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it-IT"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𝐶𝑜𝑙𝑜𝑛𝑦</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𝑙𝑜𝑠</m:t>
                          </m:r>
                          <m:sSub>
                            <m:sSubPr>
                              <m:ctrlPr>
                                <a:rPr lang="it-IT"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𝐶</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𝑜𝑙𝑜𝑛𝑦</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𝑎𝑑𝑑𝑒</m:t>
                          </m:r>
                          <m:sSub>
                            <m:sSubPr>
                              <m:ctrlPr>
                                <a:rPr lang="it-IT"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num>
                        <m:den>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𝐶</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𝑜𝑙𝑜𝑛𝑦</m:t>
                          </m:r>
                          <m:r>
                            <a:rPr lang="it-IT"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𝑚𝑎</m:t>
                          </m:r>
                          <m:sSub>
                            <m:sSubPr>
                              <m:ctrlPr>
                                <a:rPr lang="it-IT"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den>
                      </m:f>
                    </m:oMath>
                  </m:oMathPara>
                </a14:m>
                <a:endParaRPr lang="it-IT" sz="1800">
                  <a:effectLst/>
                  <a:latin typeface="Calibri" panose="020F0502020204030204" pitchFamily="34" charset="0"/>
                  <a:ea typeface="Calibri" panose="020F0502020204030204" pitchFamily="34" charset="0"/>
                  <a:cs typeface="Times New Roman" panose="02020603050405020304" pitchFamily="18" charset="0"/>
                </a:endParaRPr>
              </a:p>
              <a:p>
                <a:endParaRPr lang="it-IT" sz="1600">
                  <a:effectLst/>
                  <a:latin typeface="Calibri" panose="020F0502020204030204" pitchFamily="34" charset="0"/>
                  <a:ea typeface="Calibri" panose="020F0502020204030204" pitchFamily="34" charset="0"/>
                  <a:cs typeface="Times New Roman" panose="02020603050405020304" pitchFamily="18" charset="0"/>
                </a:endParaRPr>
              </a:p>
              <a:p>
                <a:endParaRPr lang="it-IT" sz="500">
                  <a:effectLst/>
                  <a:latin typeface="Calibri" panose="020F0502020204030204" pitchFamily="34" charset="0"/>
                  <a:ea typeface="Calibri" panose="020F0502020204030204" pitchFamily="34" charset="0"/>
                  <a:cs typeface="Times New Roman" panose="02020603050405020304" pitchFamily="18" charset="0"/>
                </a:endParaRPr>
              </a:p>
              <a:p>
                <a:r>
                  <a:rPr lang="en-GB" sz="2400">
                    <a:latin typeface="Helvetica" pitchFamily="2" charset="0"/>
                    <a:cs typeface="Calibri" panose="020F0502020204030204" pitchFamily="34" charset="0"/>
                  </a:rPr>
                  <a:t>Under a survival-analysis approach,</a:t>
                </a:r>
                <a:endParaRPr lang="it-IT" sz="2400">
                  <a:latin typeface="Helvetica" pitchFamily="2" charset="0"/>
                  <a:cs typeface="Calibri" panose="020F0502020204030204" pitchFamily="34" charset="0"/>
                </a:endParaRPr>
              </a:p>
              <a:p>
                <a:r>
                  <a:rPr lang="en-US" sz="2400" b="1">
                    <a:latin typeface="Helvetica" pitchFamily="2" charset="0"/>
                    <a:cs typeface="Calibri" panose="020F0502020204030204" pitchFamily="34" charset="0"/>
                  </a:rPr>
                  <a:t>Time to death</a:t>
                </a:r>
                <a:r>
                  <a:rPr lang="en-US" sz="2400">
                    <a:latin typeface="Helvetica" pitchFamily="2" charset="0"/>
                    <a:cs typeface="Calibri" panose="020F0502020204030204" pitchFamily="34" charset="0"/>
                  </a:rPr>
                  <a:t> = first time when </a:t>
                </a:r>
                <a14:m>
                  <m:oMath xmlns:m="http://schemas.openxmlformats.org/officeDocument/2006/math">
                    <m:r>
                      <a:rPr lang="it-IT" sz="2400" i="1">
                        <a:latin typeface="Cambria Math" panose="02040503050406030204" pitchFamily="18" charset="0"/>
                        <a:ea typeface="Calibri" panose="020F0502020204030204" pitchFamily="34" charset="0"/>
                        <a:cs typeface="Times New Roman" panose="02020603050405020304" pitchFamily="18" charset="0"/>
                      </a:rPr>
                      <m:t>𝐴</m:t>
                    </m:r>
                    <m:r>
                      <a:rPr lang="it-IT" sz="2400" b="0" i="1" smtClean="0">
                        <a:latin typeface="Cambria Math" panose="02040503050406030204" pitchFamily="18" charset="0"/>
                        <a:ea typeface="Calibri" panose="020F0502020204030204" pitchFamily="34" charset="0"/>
                        <a:cs typeface="Times New Roman" panose="02020603050405020304" pitchFamily="18" charset="0"/>
                      </a:rPr>
                      <m:t>𝐴</m:t>
                    </m:r>
                    <m:r>
                      <a:rPr lang="it-IT" sz="2400" i="1">
                        <a:latin typeface="Cambria Math" panose="02040503050406030204" pitchFamily="18" charset="0"/>
                        <a:ea typeface="Calibri" panose="020F0502020204030204" pitchFamily="34" charset="0"/>
                        <a:cs typeface="Times New Roman" panose="02020603050405020304" pitchFamily="18" charset="0"/>
                      </a:rPr>
                      <m:t> </m:t>
                    </m:r>
                    <m:r>
                      <a:rPr lang="it-IT" sz="2400" i="1">
                        <a:latin typeface="Cambria Math" panose="02040503050406030204" pitchFamily="18" charset="0"/>
                        <a:ea typeface="Calibri" panose="020F0502020204030204" pitchFamily="34" charset="0"/>
                        <a:cs typeface="Times New Roman" panose="02020603050405020304" pitchFamily="18" charset="0"/>
                      </a:rPr>
                      <m:t>𝐿𝑜𝑠𝑠</m:t>
                    </m:r>
                    <m:r>
                      <a:rPr lang="it-IT" sz="2400" i="1">
                        <a:latin typeface="Cambria Math" panose="02040503050406030204" pitchFamily="18" charset="0"/>
                        <a:ea typeface="Calibri" panose="020F0502020204030204" pitchFamily="34" charset="0"/>
                        <a:cs typeface="Times New Roman" panose="02020603050405020304" pitchFamily="18" charset="0"/>
                      </a:rPr>
                      <m:t> &gt;20%</m:t>
                    </m:r>
                  </m:oMath>
                </a14:m>
                <a:endParaRPr lang="it-IT" sz="2400">
                  <a:latin typeface="Helvetica" pitchFamily="2" charset="0"/>
                  <a:cs typeface="Calibri" panose="020F0502020204030204" pitchFamily="34" charset="0"/>
                </a:endParaRPr>
              </a:p>
            </p:txBody>
          </p:sp>
        </mc:Choice>
        <mc:Fallback>
          <p:sp>
            <p:nvSpPr>
              <p:cNvPr id="8" name="CasellaDiTesto 7">
                <a:extLst>
                  <a:ext uri="{FF2B5EF4-FFF2-40B4-BE49-F238E27FC236}">
                    <a16:creationId xmlns:a16="http://schemas.microsoft.com/office/drawing/2014/main" id="{6A3D97BC-5219-B34E-9939-A1E48009A14E}"/>
                  </a:ext>
                </a:extLst>
              </p:cNvPr>
              <p:cNvSpPr txBox="1">
                <a:spLocks noRot="1" noChangeAspect="1" noMove="1" noResize="1" noEditPoints="1" noAdjustHandles="1" noChangeArrowheads="1" noChangeShapeType="1" noTextEdit="1"/>
              </p:cNvSpPr>
              <p:nvPr/>
            </p:nvSpPr>
            <p:spPr>
              <a:xfrm>
                <a:off x="471331" y="1982356"/>
                <a:ext cx="8522291" cy="2466060"/>
              </a:xfrm>
              <a:prstGeom prst="rect">
                <a:avLst/>
              </a:prstGeom>
              <a:blipFill>
                <a:blip r:embed="rId3"/>
                <a:stretch>
                  <a:fillRect l="-1042" t="-2051" b="-5128"/>
                </a:stretch>
              </a:blipFill>
            </p:spPr>
            <p:txBody>
              <a:bodyPr/>
              <a:lstStyle/>
              <a:p>
                <a:r>
                  <a:rPr lang="en-US">
                    <a:noFill/>
                  </a:rPr>
                  <a:t> </a:t>
                </a:r>
              </a:p>
            </p:txBody>
          </p:sp>
        </mc:Fallback>
      </mc:AlternateContent>
    </p:spTree>
    <p:extLst>
      <p:ext uri="{BB962C8B-B14F-4D97-AF65-F5344CB8AC3E}">
        <p14:creationId xmlns:p14="http://schemas.microsoft.com/office/powerpoint/2010/main" val="3243441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304" name="CasellaDiTesto 303">
            <a:extLst>
              <a:ext uri="{FF2B5EF4-FFF2-40B4-BE49-F238E27FC236}">
                <a16:creationId xmlns:a16="http://schemas.microsoft.com/office/drawing/2014/main" id="{72487403-EDD0-4095-7394-DB3840C33DE0}"/>
              </a:ext>
            </a:extLst>
          </p:cNvPr>
          <p:cNvSpPr txBox="1"/>
          <p:nvPr/>
        </p:nvSpPr>
        <p:spPr>
          <a:xfrm>
            <a:off x="475934" y="236605"/>
            <a:ext cx="3377609" cy="3416320"/>
          </a:xfrm>
          <a:prstGeom prst="rect">
            <a:avLst/>
          </a:prstGeom>
          <a:noFill/>
        </p:spPr>
        <p:txBody>
          <a:bodyPr wrap="square" lIns="91440" tIns="45720" rIns="91440" bIns="45720" anchor="t">
            <a:spAutoFit/>
          </a:bodyPr>
          <a:lstStyle/>
          <a:p>
            <a:r>
              <a:rPr lang="en-AU" sz="3600" b="1">
                <a:solidFill>
                  <a:srgbClr val="593700"/>
                </a:solidFill>
                <a:latin typeface="Helvetica"/>
                <a:ea typeface="Hiragino Maru Gothic Pro W4"/>
                <a:cs typeface="Poppins"/>
              </a:rPr>
              <a:t>In many states, </a:t>
            </a:r>
          </a:p>
          <a:p>
            <a:r>
              <a:rPr lang="en-AU" sz="3600" b="1">
                <a:solidFill>
                  <a:srgbClr val="593700"/>
                </a:solidFill>
                <a:latin typeface="Helvetica"/>
                <a:ea typeface="Hiragino Maru Gothic Pro W4"/>
                <a:cs typeface="Poppins"/>
              </a:rPr>
              <a:t>beekeepers </a:t>
            </a:r>
          </a:p>
          <a:p>
            <a:r>
              <a:rPr lang="en-AU" sz="3600" b="1">
                <a:solidFill>
                  <a:srgbClr val="593700"/>
                </a:solidFill>
                <a:latin typeface="Helvetica"/>
                <a:ea typeface="Hiragino Maru Gothic Pro W4"/>
                <a:cs typeface="Poppins"/>
              </a:rPr>
              <a:t>do not cope </a:t>
            </a:r>
          </a:p>
          <a:p>
            <a:r>
              <a:rPr lang="en-AU" sz="3600" b="1">
                <a:solidFill>
                  <a:srgbClr val="593700"/>
                </a:solidFill>
                <a:latin typeface="Helvetica"/>
                <a:ea typeface="Hiragino Maru Gothic Pro W4"/>
                <a:cs typeface="Poppins"/>
              </a:rPr>
              <a:t>with first </a:t>
            </a:r>
          </a:p>
          <a:p>
            <a:r>
              <a:rPr lang="en-AU" sz="3600" b="1">
                <a:solidFill>
                  <a:srgbClr val="593700"/>
                </a:solidFill>
                <a:latin typeface="Helvetica"/>
                <a:ea typeface="Hiragino Maru Gothic Pro W4"/>
                <a:cs typeface="Poppins"/>
              </a:rPr>
              <a:t>year losses</a:t>
            </a:r>
            <a:endParaRPr lang="en-AU" sz="3600" b="1">
              <a:solidFill>
                <a:srgbClr val="593700"/>
              </a:solidFill>
              <a:latin typeface="Helvetica" pitchFamily="2" charset="0"/>
              <a:ea typeface="Hiragino Maru Gothic Pro W4" panose="020F0400000000000000" pitchFamily="34" charset="-128"/>
              <a:cs typeface="Poppins" pitchFamily="2" charset="77"/>
            </a:endParaRPr>
          </a:p>
        </p:txBody>
      </p:sp>
      <p:sp>
        <p:nvSpPr>
          <p:cNvPr id="6" name="CasellaDiTesto 5">
            <a:extLst>
              <a:ext uri="{FF2B5EF4-FFF2-40B4-BE49-F238E27FC236}">
                <a16:creationId xmlns:a16="http://schemas.microsoft.com/office/drawing/2014/main" id="{B144C4A7-5475-EF10-C5BF-A00A7FBE301B}"/>
              </a:ext>
            </a:extLst>
          </p:cNvPr>
          <p:cNvSpPr txBox="1"/>
          <p:nvPr/>
        </p:nvSpPr>
        <p:spPr>
          <a:xfrm>
            <a:off x="471331" y="1741899"/>
            <a:ext cx="4346906" cy="461665"/>
          </a:xfrm>
          <a:prstGeom prst="rect">
            <a:avLst/>
          </a:prstGeom>
          <a:noFill/>
        </p:spPr>
        <p:txBody>
          <a:bodyPr wrap="square" lIns="91440" tIns="45720" rIns="91440" bIns="45720" anchor="t">
            <a:spAutoFit/>
          </a:bodyPr>
          <a:lstStyle/>
          <a:p>
            <a:endParaRPr lang="it-IT" sz="2400">
              <a:latin typeface="Helvetica" pitchFamily="2" charset="0"/>
              <a:cs typeface="Calibri" panose="020F0502020204030204" pitchFamily="34" charset="0"/>
            </a:endParaRPr>
          </a:p>
        </p:txBody>
      </p:sp>
      <p:pic>
        <p:nvPicPr>
          <p:cNvPr id="5" name="Immagine 4">
            <a:extLst>
              <a:ext uri="{FF2B5EF4-FFF2-40B4-BE49-F238E27FC236}">
                <a16:creationId xmlns:a16="http://schemas.microsoft.com/office/drawing/2014/main" id="{EBD4D955-29C4-3B19-719F-3E9BDE4B32C8}"/>
              </a:ext>
            </a:extLst>
          </p:cNvPr>
          <p:cNvPicPr>
            <a:picLocks noChangeAspect="1"/>
          </p:cNvPicPr>
          <p:nvPr/>
        </p:nvPicPr>
        <p:blipFill rotWithShape="1">
          <a:blip r:embed="rId3"/>
          <a:srcRect r="10222"/>
          <a:stretch/>
        </p:blipFill>
        <p:spPr>
          <a:xfrm>
            <a:off x="3200400" y="119538"/>
            <a:ext cx="5764306" cy="4904424"/>
          </a:xfrm>
          <a:prstGeom prst="rect">
            <a:avLst/>
          </a:prstGeom>
        </p:spPr>
      </p:pic>
      <p:cxnSp>
        <p:nvCxnSpPr>
          <p:cNvPr id="9" name="Connettore 1 8">
            <a:extLst>
              <a:ext uri="{FF2B5EF4-FFF2-40B4-BE49-F238E27FC236}">
                <a16:creationId xmlns:a16="http://schemas.microsoft.com/office/drawing/2014/main" id="{3709A630-CDDD-A2FD-F3B2-969E71E76A0A}"/>
              </a:ext>
            </a:extLst>
          </p:cNvPr>
          <p:cNvCxnSpPr>
            <a:cxnSpLocks/>
          </p:cNvCxnSpPr>
          <p:nvPr/>
        </p:nvCxnSpPr>
        <p:spPr>
          <a:xfrm flipH="1">
            <a:off x="4818237" y="150106"/>
            <a:ext cx="4574" cy="4661966"/>
          </a:xfrm>
          <a:prstGeom prst="line">
            <a:avLst/>
          </a:prstGeom>
        </p:spPr>
        <p:style>
          <a:lnRef idx="3">
            <a:schemeClr val="dk1"/>
          </a:lnRef>
          <a:fillRef idx="0">
            <a:schemeClr val="dk1"/>
          </a:fillRef>
          <a:effectRef idx="2">
            <a:schemeClr val="dk1"/>
          </a:effectRef>
          <a:fontRef idx="minor">
            <a:schemeClr val="tx1"/>
          </a:fontRef>
        </p:style>
      </p:cxnSp>
      <p:sp>
        <p:nvSpPr>
          <p:cNvPr id="13" name="CasellaDiTesto 12">
            <a:extLst>
              <a:ext uri="{FF2B5EF4-FFF2-40B4-BE49-F238E27FC236}">
                <a16:creationId xmlns:a16="http://schemas.microsoft.com/office/drawing/2014/main" id="{31BA7178-DAB6-4C72-961F-28E1E099C1FC}"/>
              </a:ext>
            </a:extLst>
          </p:cNvPr>
          <p:cNvSpPr txBox="1"/>
          <p:nvPr/>
        </p:nvSpPr>
        <p:spPr>
          <a:xfrm>
            <a:off x="4436075" y="4805569"/>
            <a:ext cx="1194030" cy="338554"/>
          </a:xfrm>
          <a:prstGeom prst="rect">
            <a:avLst/>
          </a:prstGeom>
          <a:noFill/>
        </p:spPr>
        <p:txBody>
          <a:bodyPr wrap="square" rtlCol="0">
            <a:spAutoFit/>
          </a:bodyPr>
          <a:lstStyle/>
          <a:p>
            <a:r>
              <a:rPr lang="en-US" sz="1600" b="1">
                <a:solidFill>
                  <a:srgbClr val="593700"/>
                </a:solidFill>
                <a:latin typeface="Helvetica" pitchFamily="2" charset="0"/>
              </a:rPr>
              <a:t>1</a:t>
            </a:r>
            <a:r>
              <a:rPr lang="en-US" sz="1600" b="1" baseline="30000">
                <a:solidFill>
                  <a:srgbClr val="593700"/>
                </a:solidFill>
                <a:latin typeface="Helvetica" pitchFamily="2" charset="0"/>
              </a:rPr>
              <a:t>st</a:t>
            </a:r>
            <a:r>
              <a:rPr lang="en-US" sz="1600" b="1">
                <a:solidFill>
                  <a:srgbClr val="593700"/>
                </a:solidFill>
                <a:latin typeface="Helvetica" pitchFamily="2" charset="0"/>
              </a:rPr>
              <a:t>  year</a:t>
            </a:r>
          </a:p>
        </p:txBody>
      </p:sp>
    </p:spTree>
    <p:extLst>
      <p:ext uri="{BB962C8B-B14F-4D97-AF65-F5344CB8AC3E}">
        <p14:creationId xmlns:p14="http://schemas.microsoft.com/office/powerpoint/2010/main" val="3994890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EB6D6508-8B51-4D62-DE9C-D46F70040B75}"/>
              </a:ext>
            </a:extLst>
          </p:cNvPr>
          <p:cNvSpPr txBox="1"/>
          <p:nvPr/>
        </p:nvSpPr>
        <p:spPr>
          <a:xfrm>
            <a:off x="1" y="1910030"/>
            <a:ext cx="9144000" cy="1323439"/>
          </a:xfrm>
          <a:prstGeom prst="rect">
            <a:avLst/>
          </a:prstGeom>
          <a:noFill/>
        </p:spPr>
        <p:txBody>
          <a:bodyPr wrap="square" rtlCol="0">
            <a:spAutoFit/>
          </a:bodyPr>
          <a:lstStyle/>
          <a:p>
            <a:pPr algn="ctr"/>
            <a:r>
              <a:rPr lang="en-US" sz="4000" b="1">
                <a:solidFill>
                  <a:schemeClr val="bg1"/>
                </a:solidFill>
                <a:latin typeface="Poppins" pitchFamily="2" charset="77"/>
                <a:ea typeface="Hiragino Maru Gothic Pro W4" panose="020F0400000000000000" pitchFamily="34" charset="-128"/>
                <a:cs typeface="Poppins" pitchFamily="2" charset="77"/>
              </a:rPr>
              <a:t>Why a project on </a:t>
            </a:r>
          </a:p>
          <a:p>
            <a:pPr algn="ctr"/>
            <a:r>
              <a:rPr lang="en-US" sz="4000" b="1" i="1">
                <a:solidFill>
                  <a:srgbClr val="FFC000"/>
                </a:solidFill>
                <a:latin typeface="+mj-lt"/>
                <a:ea typeface="Hiragino Maru Gothic Pro W4" panose="020F0400000000000000" pitchFamily="34" charset="-128"/>
                <a:cs typeface="Poppins" pitchFamily="2" charset="77"/>
              </a:rPr>
              <a:t>bee health </a:t>
            </a:r>
            <a:r>
              <a:rPr lang="en-US" sz="4000" b="1">
                <a:solidFill>
                  <a:schemeClr val="bg1"/>
                </a:solidFill>
                <a:latin typeface="Poppins" pitchFamily="2" charset="77"/>
                <a:ea typeface="Hiragino Maru Gothic Pro W4" panose="020F0400000000000000" pitchFamily="34" charset="-128"/>
                <a:cs typeface="Poppins" pitchFamily="2" charset="77"/>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304" name="CasellaDiTesto 303">
            <a:extLst>
              <a:ext uri="{FF2B5EF4-FFF2-40B4-BE49-F238E27FC236}">
                <a16:creationId xmlns:a16="http://schemas.microsoft.com/office/drawing/2014/main" id="{72487403-EDD0-4095-7394-DB3840C33DE0}"/>
              </a:ext>
            </a:extLst>
          </p:cNvPr>
          <p:cNvSpPr txBox="1"/>
          <p:nvPr/>
        </p:nvSpPr>
        <p:spPr>
          <a:xfrm>
            <a:off x="475934" y="236605"/>
            <a:ext cx="8522292" cy="646331"/>
          </a:xfrm>
          <a:prstGeom prst="rect">
            <a:avLst/>
          </a:prstGeom>
          <a:noFill/>
        </p:spPr>
        <p:txBody>
          <a:bodyPr wrap="square" lIns="91440" tIns="45720" rIns="91440" bIns="45720" anchor="t">
            <a:spAutoFit/>
          </a:bodyPr>
          <a:lstStyle/>
          <a:p>
            <a:endParaRPr lang="en-AU" sz="3600" b="1">
              <a:solidFill>
                <a:srgbClr val="593700"/>
              </a:solidFill>
              <a:latin typeface="Helvetica" pitchFamily="2" charset="0"/>
              <a:ea typeface="Hiragino Maru Gothic Pro W4" panose="020F0400000000000000" pitchFamily="34" charset="-128"/>
              <a:cs typeface="Poppins" pitchFamily="2" charset="77"/>
            </a:endParaRPr>
          </a:p>
        </p:txBody>
      </p:sp>
      <p:sp>
        <p:nvSpPr>
          <p:cNvPr id="6" name="CasellaDiTesto 5">
            <a:extLst>
              <a:ext uri="{FF2B5EF4-FFF2-40B4-BE49-F238E27FC236}">
                <a16:creationId xmlns:a16="http://schemas.microsoft.com/office/drawing/2014/main" id="{B144C4A7-5475-EF10-C5BF-A00A7FBE301B}"/>
              </a:ext>
            </a:extLst>
          </p:cNvPr>
          <p:cNvSpPr txBox="1"/>
          <p:nvPr/>
        </p:nvSpPr>
        <p:spPr>
          <a:xfrm>
            <a:off x="471331" y="1741899"/>
            <a:ext cx="4346906" cy="461665"/>
          </a:xfrm>
          <a:prstGeom prst="rect">
            <a:avLst/>
          </a:prstGeom>
          <a:noFill/>
        </p:spPr>
        <p:txBody>
          <a:bodyPr wrap="square" lIns="91440" tIns="45720" rIns="91440" bIns="45720" anchor="t">
            <a:spAutoFit/>
          </a:bodyPr>
          <a:lstStyle/>
          <a:p>
            <a:endParaRPr lang="it-IT" sz="2400">
              <a:latin typeface="Helvetica" pitchFamily="2" charset="0"/>
              <a:cs typeface="Calibri" panose="020F0502020204030204" pitchFamily="34" charset="0"/>
            </a:endParaRPr>
          </a:p>
        </p:txBody>
      </p:sp>
      <p:sp>
        <p:nvSpPr>
          <p:cNvPr id="4" name="CasellaDiTesto 3">
            <a:extLst>
              <a:ext uri="{FF2B5EF4-FFF2-40B4-BE49-F238E27FC236}">
                <a16:creationId xmlns:a16="http://schemas.microsoft.com/office/drawing/2014/main" id="{E3F0F102-00C6-60E0-1F19-8005E1E750CE}"/>
              </a:ext>
            </a:extLst>
          </p:cNvPr>
          <p:cNvSpPr txBox="1"/>
          <p:nvPr/>
        </p:nvSpPr>
        <p:spPr>
          <a:xfrm>
            <a:off x="354491" y="59567"/>
            <a:ext cx="8765177" cy="954107"/>
          </a:xfrm>
          <a:prstGeom prst="rect">
            <a:avLst/>
          </a:prstGeom>
          <a:noFill/>
        </p:spPr>
        <p:txBody>
          <a:bodyPr wrap="square" lIns="91440" tIns="45720" rIns="91440" bIns="45720" anchor="t">
            <a:spAutoFit/>
          </a:bodyPr>
          <a:lstStyle/>
          <a:p>
            <a:r>
              <a:rPr lang="en-AU" sz="2800" b="1">
                <a:solidFill>
                  <a:srgbClr val="593700"/>
                </a:solidFill>
                <a:latin typeface="Helvetica" pitchFamily="2" charset="0"/>
                <a:ea typeface="Hiragino Maru Gothic Pro W4" panose="020F0400000000000000" pitchFamily="34" charset="-128"/>
                <a:cs typeface="Poppins" pitchFamily="2" charset="77"/>
              </a:rPr>
              <a:t>Dry conditions and fall heatwaves are linked </a:t>
            </a:r>
          </a:p>
          <a:p>
            <a:r>
              <a:rPr lang="en-AU" sz="2800" b="1">
                <a:solidFill>
                  <a:srgbClr val="593700"/>
                </a:solidFill>
                <a:latin typeface="Helvetica" pitchFamily="2" charset="0"/>
                <a:ea typeface="Hiragino Maru Gothic Pro W4" panose="020F0400000000000000" pitchFamily="34" charset="-128"/>
                <a:cs typeface="Poppins" pitchFamily="2" charset="77"/>
              </a:rPr>
              <a:t>with increased colony mortality </a:t>
            </a:r>
          </a:p>
        </p:txBody>
      </p:sp>
      <p:pic>
        <p:nvPicPr>
          <p:cNvPr id="11" name="Immagine 10">
            <a:extLst>
              <a:ext uri="{FF2B5EF4-FFF2-40B4-BE49-F238E27FC236}">
                <a16:creationId xmlns:a16="http://schemas.microsoft.com/office/drawing/2014/main" id="{63FA61EF-BFE8-0956-2D4F-6E9620B263A2}"/>
              </a:ext>
            </a:extLst>
          </p:cNvPr>
          <p:cNvPicPr>
            <a:picLocks noChangeAspect="1"/>
          </p:cNvPicPr>
          <p:nvPr/>
        </p:nvPicPr>
        <p:blipFill rotWithShape="1">
          <a:blip r:embed="rId3"/>
          <a:srcRect l="33909"/>
          <a:stretch/>
        </p:blipFill>
        <p:spPr>
          <a:xfrm>
            <a:off x="3825549" y="1264946"/>
            <a:ext cx="4495770" cy="3805300"/>
          </a:xfrm>
          <a:prstGeom prst="rect">
            <a:avLst/>
          </a:prstGeom>
        </p:spPr>
      </p:pic>
      <p:grpSp>
        <p:nvGrpSpPr>
          <p:cNvPr id="12" name="Gruppo 11">
            <a:extLst>
              <a:ext uri="{FF2B5EF4-FFF2-40B4-BE49-F238E27FC236}">
                <a16:creationId xmlns:a16="http://schemas.microsoft.com/office/drawing/2014/main" id="{C48CB7EB-0D7B-2F75-554A-ABC4FD4B153D}"/>
              </a:ext>
            </a:extLst>
          </p:cNvPr>
          <p:cNvGrpSpPr/>
          <p:nvPr/>
        </p:nvGrpSpPr>
        <p:grpSpPr>
          <a:xfrm>
            <a:off x="2115880" y="3246743"/>
            <a:ext cx="539888" cy="461665"/>
            <a:chOff x="6199845" y="3317593"/>
            <a:chExt cx="3216457" cy="1875334"/>
          </a:xfrm>
          <a:solidFill>
            <a:srgbClr val="F9766D"/>
          </a:solidFill>
        </p:grpSpPr>
        <p:sp>
          <p:nvSpPr>
            <p:cNvPr id="13" name="Freeform 32">
              <a:extLst>
                <a:ext uri="{FF2B5EF4-FFF2-40B4-BE49-F238E27FC236}">
                  <a16:creationId xmlns:a16="http://schemas.microsoft.com/office/drawing/2014/main" id="{06F0A122-3910-72C1-C958-D86283C643A4}"/>
                </a:ext>
              </a:extLst>
            </p:cNvPr>
            <p:cNvSpPr>
              <a:spLocks/>
            </p:cNvSpPr>
            <p:nvPr/>
          </p:nvSpPr>
          <p:spPr bwMode="auto">
            <a:xfrm>
              <a:off x="6627531" y="3740038"/>
              <a:ext cx="868334" cy="402125"/>
            </a:xfrm>
            <a:custGeom>
              <a:avLst/>
              <a:gdLst>
                <a:gd name="T0" fmla="*/ 716 w 737"/>
                <a:gd name="T1" fmla="*/ 67 h 376"/>
                <a:gd name="T2" fmla="*/ 609 w 737"/>
                <a:gd name="T3" fmla="*/ 15 h 376"/>
                <a:gd name="T4" fmla="*/ 222 w 737"/>
                <a:gd name="T5" fmla="*/ 11 h 376"/>
                <a:gd name="T6" fmla="*/ 2 w 737"/>
                <a:gd name="T7" fmla="*/ 0 h 376"/>
                <a:gd name="T8" fmla="*/ 117 w 737"/>
                <a:gd name="T9" fmla="*/ 60 h 376"/>
                <a:gd name="T10" fmla="*/ 241 w 737"/>
                <a:gd name="T11" fmla="*/ 66 h 376"/>
                <a:gd name="T12" fmla="*/ 256 w 737"/>
                <a:gd name="T13" fmla="*/ 69 h 376"/>
                <a:gd name="T14" fmla="*/ 250 w 737"/>
                <a:gd name="T15" fmla="*/ 274 h 376"/>
                <a:gd name="T16" fmla="*/ 263 w 737"/>
                <a:gd name="T17" fmla="*/ 280 h 376"/>
                <a:gd name="T18" fmla="*/ 282 w 737"/>
                <a:gd name="T19" fmla="*/ 297 h 376"/>
                <a:gd name="T20" fmla="*/ 295 w 737"/>
                <a:gd name="T21" fmla="*/ 297 h 376"/>
                <a:gd name="T22" fmla="*/ 307 w 737"/>
                <a:gd name="T23" fmla="*/ 287 h 376"/>
                <a:gd name="T24" fmla="*/ 314 w 737"/>
                <a:gd name="T25" fmla="*/ 295 h 376"/>
                <a:gd name="T26" fmla="*/ 320 w 737"/>
                <a:gd name="T27" fmla="*/ 308 h 376"/>
                <a:gd name="T28" fmla="*/ 329 w 737"/>
                <a:gd name="T29" fmla="*/ 316 h 376"/>
                <a:gd name="T30" fmla="*/ 339 w 737"/>
                <a:gd name="T31" fmla="*/ 316 h 376"/>
                <a:gd name="T32" fmla="*/ 359 w 737"/>
                <a:gd name="T33" fmla="*/ 325 h 376"/>
                <a:gd name="T34" fmla="*/ 372 w 737"/>
                <a:gd name="T35" fmla="*/ 323 h 376"/>
                <a:gd name="T36" fmla="*/ 382 w 737"/>
                <a:gd name="T37" fmla="*/ 333 h 376"/>
                <a:gd name="T38" fmla="*/ 395 w 737"/>
                <a:gd name="T39" fmla="*/ 325 h 376"/>
                <a:gd name="T40" fmla="*/ 418 w 737"/>
                <a:gd name="T41" fmla="*/ 325 h 376"/>
                <a:gd name="T42" fmla="*/ 421 w 737"/>
                <a:gd name="T43" fmla="*/ 340 h 376"/>
                <a:gd name="T44" fmla="*/ 429 w 737"/>
                <a:gd name="T45" fmla="*/ 346 h 376"/>
                <a:gd name="T46" fmla="*/ 436 w 737"/>
                <a:gd name="T47" fmla="*/ 355 h 376"/>
                <a:gd name="T48" fmla="*/ 453 w 737"/>
                <a:gd name="T49" fmla="*/ 342 h 376"/>
                <a:gd name="T50" fmla="*/ 463 w 737"/>
                <a:gd name="T51" fmla="*/ 351 h 376"/>
                <a:gd name="T52" fmla="*/ 472 w 737"/>
                <a:gd name="T53" fmla="*/ 359 h 376"/>
                <a:gd name="T54" fmla="*/ 491 w 737"/>
                <a:gd name="T55" fmla="*/ 355 h 376"/>
                <a:gd name="T56" fmla="*/ 495 w 737"/>
                <a:gd name="T57" fmla="*/ 361 h 376"/>
                <a:gd name="T58" fmla="*/ 498 w 737"/>
                <a:gd name="T59" fmla="*/ 370 h 376"/>
                <a:gd name="T60" fmla="*/ 506 w 737"/>
                <a:gd name="T61" fmla="*/ 357 h 376"/>
                <a:gd name="T62" fmla="*/ 515 w 737"/>
                <a:gd name="T63" fmla="*/ 348 h 376"/>
                <a:gd name="T64" fmla="*/ 523 w 737"/>
                <a:gd name="T65" fmla="*/ 348 h 376"/>
                <a:gd name="T66" fmla="*/ 536 w 737"/>
                <a:gd name="T67" fmla="*/ 357 h 376"/>
                <a:gd name="T68" fmla="*/ 549 w 737"/>
                <a:gd name="T69" fmla="*/ 353 h 376"/>
                <a:gd name="T70" fmla="*/ 560 w 737"/>
                <a:gd name="T71" fmla="*/ 364 h 376"/>
                <a:gd name="T72" fmla="*/ 574 w 737"/>
                <a:gd name="T73" fmla="*/ 372 h 376"/>
                <a:gd name="T74" fmla="*/ 585 w 737"/>
                <a:gd name="T75" fmla="*/ 366 h 376"/>
                <a:gd name="T76" fmla="*/ 600 w 737"/>
                <a:gd name="T77" fmla="*/ 357 h 376"/>
                <a:gd name="T78" fmla="*/ 613 w 737"/>
                <a:gd name="T79" fmla="*/ 357 h 376"/>
                <a:gd name="T80" fmla="*/ 626 w 737"/>
                <a:gd name="T81" fmla="*/ 351 h 376"/>
                <a:gd name="T82" fmla="*/ 647 w 737"/>
                <a:gd name="T83" fmla="*/ 353 h 376"/>
                <a:gd name="T84" fmla="*/ 658 w 737"/>
                <a:gd name="T85" fmla="*/ 355 h 376"/>
                <a:gd name="T86" fmla="*/ 668 w 737"/>
                <a:gd name="T87" fmla="*/ 346 h 376"/>
                <a:gd name="T88" fmla="*/ 690 w 737"/>
                <a:gd name="T89" fmla="*/ 355 h 376"/>
                <a:gd name="T90" fmla="*/ 711 w 737"/>
                <a:gd name="T91" fmla="*/ 368 h 376"/>
                <a:gd name="T92" fmla="*/ 737 w 737"/>
                <a:gd name="T93" fmla="*/ 376 h 376"/>
                <a:gd name="T94" fmla="*/ 732 w 737"/>
                <a:gd name="T95" fmla="*/ 15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37" h="376">
                  <a:moveTo>
                    <a:pt x="732" y="158"/>
                  </a:moveTo>
                  <a:lnTo>
                    <a:pt x="716" y="67"/>
                  </a:lnTo>
                  <a:lnTo>
                    <a:pt x="715" y="13"/>
                  </a:lnTo>
                  <a:lnTo>
                    <a:pt x="609" y="15"/>
                  </a:lnTo>
                  <a:lnTo>
                    <a:pt x="416" y="15"/>
                  </a:lnTo>
                  <a:lnTo>
                    <a:pt x="222" y="11"/>
                  </a:lnTo>
                  <a:lnTo>
                    <a:pt x="87" y="5"/>
                  </a:lnTo>
                  <a:lnTo>
                    <a:pt x="2" y="0"/>
                  </a:lnTo>
                  <a:lnTo>
                    <a:pt x="0" y="54"/>
                  </a:lnTo>
                  <a:lnTo>
                    <a:pt x="117" y="60"/>
                  </a:lnTo>
                  <a:lnTo>
                    <a:pt x="205" y="66"/>
                  </a:lnTo>
                  <a:lnTo>
                    <a:pt x="241" y="66"/>
                  </a:lnTo>
                  <a:lnTo>
                    <a:pt x="248" y="66"/>
                  </a:lnTo>
                  <a:lnTo>
                    <a:pt x="256" y="69"/>
                  </a:lnTo>
                  <a:lnTo>
                    <a:pt x="250" y="263"/>
                  </a:lnTo>
                  <a:lnTo>
                    <a:pt x="250" y="274"/>
                  </a:lnTo>
                  <a:lnTo>
                    <a:pt x="256" y="274"/>
                  </a:lnTo>
                  <a:lnTo>
                    <a:pt x="263" y="280"/>
                  </a:lnTo>
                  <a:lnTo>
                    <a:pt x="275" y="293"/>
                  </a:lnTo>
                  <a:lnTo>
                    <a:pt x="282" y="297"/>
                  </a:lnTo>
                  <a:lnTo>
                    <a:pt x="288" y="293"/>
                  </a:lnTo>
                  <a:lnTo>
                    <a:pt x="295" y="297"/>
                  </a:lnTo>
                  <a:lnTo>
                    <a:pt x="303" y="295"/>
                  </a:lnTo>
                  <a:lnTo>
                    <a:pt x="307" y="287"/>
                  </a:lnTo>
                  <a:lnTo>
                    <a:pt x="309" y="291"/>
                  </a:lnTo>
                  <a:lnTo>
                    <a:pt x="314" y="295"/>
                  </a:lnTo>
                  <a:lnTo>
                    <a:pt x="320" y="302"/>
                  </a:lnTo>
                  <a:lnTo>
                    <a:pt x="320" y="308"/>
                  </a:lnTo>
                  <a:lnTo>
                    <a:pt x="322" y="316"/>
                  </a:lnTo>
                  <a:lnTo>
                    <a:pt x="329" y="316"/>
                  </a:lnTo>
                  <a:lnTo>
                    <a:pt x="331" y="317"/>
                  </a:lnTo>
                  <a:lnTo>
                    <a:pt x="339" y="316"/>
                  </a:lnTo>
                  <a:lnTo>
                    <a:pt x="346" y="319"/>
                  </a:lnTo>
                  <a:lnTo>
                    <a:pt x="359" y="325"/>
                  </a:lnTo>
                  <a:lnTo>
                    <a:pt x="367" y="323"/>
                  </a:lnTo>
                  <a:lnTo>
                    <a:pt x="372" y="323"/>
                  </a:lnTo>
                  <a:lnTo>
                    <a:pt x="376" y="327"/>
                  </a:lnTo>
                  <a:lnTo>
                    <a:pt x="382" y="333"/>
                  </a:lnTo>
                  <a:lnTo>
                    <a:pt x="389" y="331"/>
                  </a:lnTo>
                  <a:lnTo>
                    <a:pt x="395" y="325"/>
                  </a:lnTo>
                  <a:lnTo>
                    <a:pt x="410" y="327"/>
                  </a:lnTo>
                  <a:lnTo>
                    <a:pt x="418" y="325"/>
                  </a:lnTo>
                  <a:lnTo>
                    <a:pt x="416" y="333"/>
                  </a:lnTo>
                  <a:lnTo>
                    <a:pt x="421" y="340"/>
                  </a:lnTo>
                  <a:lnTo>
                    <a:pt x="427" y="340"/>
                  </a:lnTo>
                  <a:lnTo>
                    <a:pt x="429" y="346"/>
                  </a:lnTo>
                  <a:lnTo>
                    <a:pt x="429" y="355"/>
                  </a:lnTo>
                  <a:lnTo>
                    <a:pt x="436" y="355"/>
                  </a:lnTo>
                  <a:lnTo>
                    <a:pt x="442" y="353"/>
                  </a:lnTo>
                  <a:lnTo>
                    <a:pt x="453" y="342"/>
                  </a:lnTo>
                  <a:lnTo>
                    <a:pt x="461" y="346"/>
                  </a:lnTo>
                  <a:lnTo>
                    <a:pt x="463" y="351"/>
                  </a:lnTo>
                  <a:lnTo>
                    <a:pt x="470" y="351"/>
                  </a:lnTo>
                  <a:lnTo>
                    <a:pt x="472" y="359"/>
                  </a:lnTo>
                  <a:lnTo>
                    <a:pt x="480" y="359"/>
                  </a:lnTo>
                  <a:lnTo>
                    <a:pt x="491" y="355"/>
                  </a:lnTo>
                  <a:lnTo>
                    <a:pt x="497" y="355"/>
                  </a:lnTo>
                  <a:lnTo>
                    <a:pt x="495" y="361"/>
                  </a:lnTo>
                  <a:lnTo>
                    <a:pt x="497" y="368"/>
                  </a:lnTo>
                  <a:lnTo>
                    <a:pt x="498" y="370"/>
                  </a:lnTo>
                  <a:lnTo>
                    <a:pt x="504" y="370"/>
                  </a:lnTo>
                  <a:lnTo>
                    <a:pt x="506" y="357"/>
                  </a:lnTo>
                  <a:lnTo>
                    <a:pt x="513" y="351"/>
                  </a:lnTo>
                  <a:lnTo>
                    <a:pt x="515" y="348"/>
                  </a:lnTo>
                  <a:lnTo>
                    <a:pt x="517" y="346"/>
                  </a:lnTo>
                  <a:lnTo>
                    <a:pt x="523" y="348"/>
                  </a:lnTo>
                  <a:lnTo>
                    <a:pt x="529" y="355"/>
                  </a:lnTo>
                  <a:lnTo>
                    <a:pt x="536" y="357"/>
                  </a:lnTo>
                  <a:lnTo>
                    <a:pt x="542" y="351"/>
                  </a:lnTo>
                  <a:lnTo>
                    <a:pt x="549" y="353"/>
                  </a:lnTo>
                  <a:lnTo>
                    <a:pt x="553" y="361"/>
                  </a:lnTo>
                  <a:lnTo>
                    <a:pt x="560" y="364"/>
                  </a:lnTo>
                  <a:lnTo>
                    <a:pt x="568" y="366"/>
                  </a:lnTo>
                  <a:lnTo>
                    <a:pt x="574" y="372"/>
                  </a:lnTo>
                  <a:lnTo>
                    <a:pt x="577" y="366"/>
                  </a:lnTo>
                  <a:lnTo>
                    <a:pt x="585" y="366"/>
                  </a:lnTo>
                  <a:lnTo>
                    <a:pt x="592" y="357"/>
                  </a:lnTo>
                  <a:lnTo>
                    <a:pt x="600" y="357"/>
                  </a:lnTo>
                  <a:lnTo>
                    <a:pt x="607" y="351"/>
                  </a:lnTo>
                  <a:lnTo>
                    <a:pt x="613" y="357"/>
                  </a:lnTo>
                  <a:lnTo>
                    <a:pt x="621" y="357"/>
                  </a:lnTo>
                  <a:lnTo>
                    <a:pt x="626" y="351"/>
                  </a:lnTo>
                  <a:lnTo>
                    <a:pt x="639" y="346"/>
                  </a:lnTo>
                  <a:lnTo>
                    <a:pt x="647" y="353"/>
                  </a:lnTo>
                  <a:lnTo>
                    <a:pt x="653" y="355"/>
                  </a:lnTo>
                  <a:lnTo>
                    <a:pt x="658" y="355"/>
                  </a:lnTo>
                  <a:lnTo>
                    <a:pt x="664" y="351"/>
                  </a:lnTo>
                  <a:lnTo>
                    <a:pt x="668" y="346"/>
                  </a:lnTo>
                  <a:lnTo>
                    <a:pt x="673" y="346"/>
                  </a:lnTo>
                  <a:lnTo>
                    <a:pt x="690" y="355"/>
                  </a:lnTo>
                  <a:lnTo>
                    <a:pt x="703" y="366"/>
                  </a:lnTo>
                  <a:lnTo>
                    <a:pt x="711" y="368"/>
                  </a:lnTo>
                  <a:lnTo>
                    <a:pt x="716" y="372"/>
                  </a:lnTo>
                  <a:lnTo>
                    <a:pt x="737" y="376"/>
                  </a:lnTo>
                  <a:lnTo>
                    <a:pt x="735" y="188"/>
                  </a:lnTo>
                  <a:lnTo>
                    <a:pt x="732" y="15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 name="Freeform 34">
              <a:extLst>
                <a:ext uri="{FF2B5EF4-FFF2-40B4-BE49-F238E27FC236}">
                  <a16:creationId xmlns:a16="http://schemas.microsoft.com/office/drawing/2014/main" id="{C4C5D3BD-EDE9-35DA-E99F-100319666007}"/>
                </a:ext>
              </a:extLst>
            </p:cNvPr>
            <p:cNvSpPr>
              <a:spLocks/>
            </p:cNvSpPr>
            <p:nvPr/>
          </p:nvSpPr>
          <p:spPr bwMode="auto">
            <a:xfrm>
              <a:off x="7185999" y="4889731"/>
              <a:ext cx="27099" cy="118713"/>
            </a:xfrm>
            <a:custGeom>
              <a:avLst/>
              <a:gdLst>
                <a:gd name="T0" fmla="*/ 9 w 23"/>
                <a:gd name="T1" fmla="*/ 62 h 111"/>
                <a:gd name="T2" fmla="*/ 9 w 23"/>
                <a:gd name="T3" fmla="*/ 68 h 111"/>
                <a:gd name="T4" fmla="*/ 13 w 23"/>
                <a:gd name="T5" fmla="*/ 75 h 111"/>
                <a:gd name="T6" fmla="*/ 19 w 23"/>
                <a:gd name="T7" fmla="*/ 90 h 111"/>
                <a:gd name="T8" fmla="*/ 19 w 23"/>
                <a:gd name="T9" fmla="*/ 105 h 111"/>
                <a:gd name="T10" fmla="*/ 23 w 23"/>
                <a:gd name="T11" fmla="*/ 111 h 111"/>
                <a:gd name="T12" fmla="*/ 19 w 23"/>
                <a:gd name="T13" fmla="*/ 90 h 111"/>
                <a:gd name="T14" fmla="*/ 17 w 23"/>
                <a:gd name="T15" fmla="*/ 77 h 111"/>
                <a:gd name="T16" fmla="*/ 4 w 23"/>
                <a:gd name="T17" fmla="*/ 38 h 111"/>
                <a:gd name="T18" fmla="*/ 2 w 23"/>
                <a:gd name="T19" fmla="*/ 13 h 111"/>
                <a:gd name="T20" fmla="*/ 2 w 23"/>
                <a:gd name="T21" fmla="*/ 0 h 111"/>
                <a:gd name="T22" fmla="*/ 0 w 23"/>
                <a:gd name="T23" fmla="*/ 15 h 111"/>
                <a:gd name="T24" fmla="*/ 2 w 23"/>
                <a:gd name="T25" fmla="*/ 23 h 111"/>
                <a:gd name="T26" fmla="*/ 0 w 23"/>
                <a:gd name="T27" fmla="*/ 36 h 111"/>
                <a:gd name="T28" fmla="*/ 6 w 23"/>
                <a:gd name="T29" fmla="*/ 41 h 111"/>
                <a:gd name="T30" fmla="*/ 4 w 23"/>
                <a:gd name="T31" fmla="*/ 49 h 111"/>
                <a:gd name="T32" fmla="*/ 9 w 23"/>
                <a:gd name="T33" fmla="*/ 6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11">
                  <a:moveTo>
                    <a:pt x="9" y="62"/>
                  </a:moveTo>
                  <a:lnTo>
                    <a:pt x="9" y="68"/>
                  </a:lnTo>
                  <a:lnTo>
                    <a:pt x="13" y="75"/>
                  </a:lnTo>
                  <a:lnTo>
                    <a:pt x="19" y="90"/>
                  </a:lnTo>
                  <a:lnTo>
                    <a:pt x="19" y="105"/>
                  </a:lnTo>
                  <a:lnTo>
                    <a:pt x="23" y="111"/>
                  </a:lnTo>
                  <a:lnTo>
                    <a:pt x="19" y="90"/>
                  </a:lnTo>
                  <a:lnTo>
                    <a:pt x="17" y="77"/>
                  </a:lnTo>
                  <a:lnTo>
                    <a:pt x="4" y="38"/>
                  </a:lnTo>
                  <a:lnTo>
                    <a:pt x="2" y="13"/>
                  </a:lnTo>
                  <a:lnTo>
                    <a:pt x="2" y="0"/>
                  </a:lnTo>
                  <a:lnTo>
                    <a:pt x="0" y="15"/>
                  </a:lnTo>
                  <a:lnTo>
                    <a:pt x="2" y="23"/>
                  </a:lnTo>
                  <a:lnTo>
                    <a:pt x="0" y="36"/>
                  </a:lnTo>
                  <a:lnTo>
                    <a:pt x="6" y="41"/>
                  </a:lnTo>
                  <a:lnTo>
                    <a:pt x="4" y="49"/>
                  </a:lnTo>
                  <a:lnTo>
                    <a:pt x="9" y="6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 name="Freeform 35">
              <a:extLst>
                <a:ext uri="{FF2B5EF4-FFF2-40B4-BE49-F238E27FC236}">
                  <a16:creationId xmlns:a16="http://schemas.microsoft.com/office/drawing/2014/main" id="{DAAE3F22-04D8-EAEB-647F-9EAF3DC23634}"/>
                </a:ext>
              </a:extLst>
            </p:cNvPr>
            <p:cNvSpPr>
              <a:spLocks/>
            </p:cNvSpPr>
            <p:nvPr/>
          </p:nvSpPr>
          <p:spPr bwMode="auto">
            <a:xfrm>
              <a:off x="7185999" y="4889731"/>
              <a:ext cx="27099" cy="118713"/>
            </a:xfrm>
            <a:custGeom>
              <a:avLst/>
              <a:gdLst>
                <a:gd name="T0" fmla="*/ 9 w 23"/>
                <a:gd name="T1" fmla="*/ 62 h 111"/>
                <a:gd name="T2" fmla="*/ 9 w 23"/>
                <a:gd name="T3" fmla="*/ 68 h 111"/>
                <a:gd name="T4" fmla="*/ 13 w 23"/>
                <a:gd name="T5" fmla="*/ 75 h 111"/>
                <a:gd name="T6" fmla="*/ 19 w 23"/>
                <a:gd name="T7" fmla="*/ 90 h 111"/>
                <a:gd name="T8" fmla="*/ 19 w 23"/>
                <a:gd name="T9" fmla="*/ 105 h 111"/>
                <a:gd name="T10" fmla="*/ 23 w 23"/>
                <a:gd name="T11" fmla="*/ 111 h 111"/>
                <a:gd name="T12" fmla="*/ 19 w 23"/>
                <a:gd name="T13" fmla="*/ 90 h 111"/>
                <a:gd name="T14" fmla="*/ 17 w 23"/>
                <a:gd name="T15" fmla="*/ 77 h 111"/>
                <a:gd name="T16" fmla="*/ 4 w 23"/>
                <a:gd name="T17" fmla="*/ 38 h 111"/>
                <a:gd name="T18" fmla="*/ 2 w 23"/>
                <a:gd name="T19" fmla="*/ 13 h 111"/>
                <a:gd name="T20" fmla="*/ 2 w 23"/>
                <a:gd name="T21" fmla="*/ 0 h 111"/>
                <a:gd name="T22" fmla="*/ 0 w 23"/>
                <a:gd name="T23" fmla="*/ 15 h 111"/>
                <a:gd name="T24" fmla="*/ 2 w 23"/>
                <a:gd name="T25" fmla="*/ 23 h 111"/>
                <a:gd name="T26" fmla="*/ 0 w 23"/>
                <a:gd name="T27" fmla="*/ 36 h 111"/>
                <a:gd name="T28" fmla="*/ 6 w 23"/>
                <a:gd name="T29" fmla="*/ 41 h 111"/>
                <a:gd name="T30" fmla="*/ 4 w 23"/>
                <a:gd name="T31" fmla="*/ 49 h 111"/>
                <a:gd name="T32" fmla="*/ 9 w 23"/>
                <a:gd name="T33" fmla="*/ 6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11">
                  <a:moveTo>
                    <a:pt x="9" y="62"/>
                  </a:moveTo>
                  <a:lnTo>
                    <a:pt x="9" y="68"/>
                  </a:lnTo>
                  <a:lnTo>
                    <a:pt x="13" y="75"/>
                  </a:lnTo>
                  <a:lnTo>
                    <a:pt x="19" y="90"/>
                  </a:lnTo>
                  <a:lnTo>
                    <a:pt x="19" y="105"/>
                  </a:lnTo>
                  <a:lnTo>
                    <a:pt x="23" y="111"/>
                  </a:lnTo>
                  <a:lnTo>
                    <a:pt x="19" y="90"/>
                  </a:lnTo>
                  <a:lnTo>
                    <a:pt x="17" y="77"/>
                  </a:lnTo>
                  <a:lnTo>
                    <a:pt x="4" y="38"/>
                  </a:lnTo>
                  <a:lnTo>
                    <a:pt x="2" y="13"/>
                  </a:lnTo>
                  <a:lnTo>
                    <a:pt x="2" y="0"/>
                  </a:lnTo>
                  <a:lnTo>
                    <a:pt x="0" y="15"/>
                  </a:lnTo>
                  <a:lnTo>
                    <a:pt x="2" y="23"/>
                  </a:lnTo>
                  <a:lnTo>
                    <a:pt x="0" y="36"/>
                  </a:lnTo>
                  <a:lnTo>
                    <a:pt x="6" y="41"/>
                  </a:lnTo>
                  <a:lnTo>
                    <a:pt x="4" y="49"/>
                  </a:lnTo>
                  <a:lnTo>
                    <a:pt x="9" y="6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 name="Freeform 36">
              <a:extLst>
                <a:ext uri="{FF2B5EF4-FFF2-40B4-BE49-F238E27FC236}">
                  <a16:creationId xmlns:a16="http://schemas.microsoft.com/office/drawing/2014/main" id="{69B70DEA-48FE-3A55-AB2F-18B30AEDE793}"/>
                </a:ext>
              </a:extLst>
            </p:cNvPr>
            <p:cNvSpPr>
              <a:spLocks/>
            </p:cNvSpPr>
            <p:nvPr/>
          </p:nvSpPr>
          <p:spPr bwMode="auto">
            <a:xfrm>
              <a:off x="6199845" y="3797790"/>
              <a:ext cx="1406773" cy="1242737"/>
            </a:xfrm>
            <a:custGeom>
              <a:avLst/>
              <a:gdLst>
                <a:gd name="T0" fmla="*/ 1181 w 1194"/>
                <a:gd name="T1" fmla="*/ 645 h 1162"/>
                <a:gd name="T2" fmla="*/ 1194 w 1194"/>
                <a:gd name="T3" fmla="*/ 598 h 1162"/>
                <a:gd name="T4" fmla="*/ 1173 w 1194"/>
                <a:gd name="T5" fmla="*/ 555 h 1162"/>
                <a:gd name="T6" fmla="*/ 1140 w 1194"/>
                <a:gd name="T7" fmla="*/ 389 h 1162"/>
                <a:gd name="T8" fmla="*/ 1079 w 1194"/>
                <a:gd name="T9" fmla="*/ 318 h 1162"/>
                <a:gd name="T10" fmla="*/ 1021 w 1194"/>
                <a:gd name="T11" fmla="*/ 301 h 1162"/>
                <a:gd name="T12" fmla="*/ 970 w 1194"/>
                <a:gd name="T13" fmla="*/ 297 h 1162"/>
                <a:gd name="T14" fmla="*/ 923 w 1194"/>
                <a:gd name="T15" fmla="*/ 310 h 1162"/>
                <a:gd name="T16" fmla="*/ 880 w 1194"/>
                <a:gd name="T17" fmla="*/ 292 h 1162"/>
                <a:gd name="T18" fmla="*/ 858 w 1194"/>
                <a:gd name="T19" fmla="*/ 307 h 1162"/>
                <a:gd name="T20" fmla="*/ 824 w 1194"/>
                <a:gd name="T21" fmla="*/ 292 h 1162"/>
                <a:gd name="T22" fmla="*/ 784 w 1194"/>
                <a:gd name="T23" fmla="*/ 286 h 1162"/>
                <a:gd name="T24" fmla="*/ 739 w 1194"/>
                <a:gd name="T25" fmla="*/ 273 h 1162"/>
                <a:gd name="T26" fmla="*/ 692 w 1194"/>
                <a:gd name="T27" fmla="*/ 262 h 1162"/>
                <a:gd name="T28" fmla="*/ 666 w 1194"/>
                <a:gd name="T29" fmla="*/ 241 h 1162"/>
                <a:gd name="T30" fmla="*/ 613 w 1194"/>
                <a:gd name="T31" fmla="*/ 220 h 1162"/>
                <a:gd name="T32" fmla="*/ 363 w 1194"/>
                <a:gd name="T33" fmla="*/ 0 h 1162"/>
                <a:gd name="T34" fmla="*/ 316 w 1194"/>
                <a:gd name="T35" fmla="*/ 485 h 1162"/>
                <a:gd name="T36" fmla="*/ 10 w 1194"/>
                <a:gd name="T37" fmla="*/ 480 h 1162"/>
                <a:gd name="T38" fmla="*/ 31 w 1194"/>
                <a:gd name="T39" fmla="*/ 506 h 1162"/>
                <a:gd name="T40" fmla="*/ 93 w 1194"/>
                <a:gd name="T41" fmla="*/ 577 h 1162"/>
                <a:gd name="T42" fmla="*/ 147 w 1194"/>
                <a:gd name="T43" fmla="*/ 624 h 1162"/>
                <a:gd name="T44" fmla="*/ 162 w 1194"/>
                <a:gd name="T45" fmla="*/ 683 h 1162"/>
                <a:gd name="T46" fmla="*/ 220 w 1194"/>
                <a:gd name="T47" fmla="*/ 767 h 1162"/>
                <a:gd name="T48" fmla="*/ 282 w 1194"/>
                <a:gd name="T49" fmla="*/ 803 h 1162"/>
                <a:gd name="T50" fmla="*/ 322 w 1194"/>
                <a:gd name="T51" fmla="*/ 788 h 1162"/>
                <a:gd name="T52" fmla="*/ 356 w 1194"/>
                <a:gd name="T53" fmla="*/ 730 h 1162"/>
                <a:gd name="T54" fmla="*/ 407 w 1194"/>
                <a:gd name="T55" fmla="*/ 728 h 1162"/>
                <a:gd name="T56" fmla="*/ 467 w 1194"/>
                <a:gd name="T57" fmla="*/ 735 h 1162"/>
                <a:gd name="T58" fmla="*/ 499 w 1194"/>
                <a:gd name="T59" fmla="*/ 769 h 1162"/>
                <a:gd name="T60" fmla="*/ 548 w 1194"/>
                <a:gd name="T61" fmla="*/ 850 h 1162"/>
                <a:gd name="T62" fmla="*/ 568 w 1194"/>
                <a:gd name="T63" fmla="*/ 903 h 1162"/>
                <a:gd name="T64" fmla="*/ 604 w 1194"/>
                <a:gd name="T65" fmla="*/ 946 h 1162"/>
                <a:gd name="T66" fmla="*/ 638 w 1194"/>
                <a:gd name="T67" fmla="*/ 997 h 1162"/>
                <a:gd name="T68" fmla="*/ 653 w 1194"/>
                <a:gd name="T69" fmla="*/ 1049 h 1162"/>
                <a:gd name="T70" fmla="*/ 690 w 1194"/>
                <a:gd name="T71" fmla="*/ 1102 h 1162"/>
                <a:gd name="T72" fmla="*/ 730 w 1194"/>
                <a:gd name="T73" fmla="*/ 1121 h 1162"/>
                <a:gd name="T74" fmla="*/ 813 w 1194"/>
                <a:gd name="T75" fmla="*/ 1143 h 1162"/>
                <a:gd name="T76" fmla="*/ 861 w 1194"/>
                <a:gd name="T77" fmla="*/ 1149 h 1162"/>
                <a:gd name="T78" fmla="*/ 846 w 1194"/>
                <a:gd name="T79" fmla="*/ 1132 h 1162"/>
                <a:gd name="T80" fmla="*/ 829 w 1194"/>
                <a:gd name="T81" fmla="*/ 1053 h 1162"/>
                <a:gd name="T82" fmla="*/ 835 w 1194"/>
                <a:gd name="T83" fmla="*/ 1010 h 1162"/>
                <a:gd name="T84" fmla="*/ 814 w 1194"/>
                <a:gd name="T85" fmla="*/ 1002 h 1162"/>
                <a:gd name="T86" fmla="*/ 846 w 1194"/>
                <a:gd name="T87" fmla="*/ 963 h 1162"/>
                <a:gd name="T88" fmla="*/ 850 w 1194"/>
                <a:gd name="T89" fmla="*/ 946 h 1162"/>
                <a:gd name="T90" fmla="*/ 858 w 1194"/>
                <a:gd name="T91" fmla="*/ 925 h 1162"/>
                <a:gd name="T92" fmla="*/ 884 w 1194"/>
                <a:gd name="T93" fmla="*/ 905 h 1162"/>
                <a:gd name="T94" fmla="*/ 895 w 1194"/>
                <a:gd name="T95" fmla="*/ 884 h 1162"/>
                <a:gd name="T96" fmla="*/ 918 w 1194"/>
                <a:gd name="T97" fmla="*/ 882 h 1162"/>
                <a:gd name="T98" fmla="*/ 935 w 1194"/>
                <a:gd name="T99" fmla="*/ 867 h 1162"/>
                <a:gd name="T100" fmla="*/ 957 w 1194"/>
                <a:gd name="T101" fmla="*/ 865 h 1162"/>
                <a:gd name="T102" fmla="*/ 985 w 1194"/>
                <a:gd name="T103" fmla="*/ 863 h 1162"/>
                <a:gd name="T104" fmla="*/ 1017 w 1194"/>
                <a:gd name="T105" fmla="*/ 843 h 1162"/>
                <a:gd name="T106" fmla="*/ 1072 w 1194"/>
                <a:gd name="T107" fmla="*/ 790 h 1162"/>
                <a:gd name="T108" fmla="*/ 1063 w 1194"/>
                <a:gd name="T109" fmla="*/ 747 h 1162"/>
                <a:gd name="T110" fmla="*/ 1098 w 1194"/>
                <a:gd name="T111" fmla="*/ 762 h 1162"/>
                <a:gd name="T112" fmla="*/ 1093 w 1194"/>
                <a:gd name="T113" fmla="*/ 777 h 1162"/>
                <a:gd name="T114" fmla="*/ 1168 w 1194"/>
                <a:gd name="T115" fmla="*/ 71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4" h="1162">
                  <a:moveTo>
                    <a:pt x="1181" y="705"/>
                  </a:moveTo>
                  <a:lnTo>
                    <a:pt x="1183" y="698"/>
                  </a:lnTo>
                  <a:lnTo>
                    <a:pt x="1179" y="681"/>
                  </a:lnTo>
                  <a:lnTo>
                    <a:pt x="1175" y="673"/>
                  </a:lnTo>
                  <a:lnTo>
                    <a:pt x="1181" y="666"/>
                  </a:lnTo>
                  <a:lnTo>
                    <a:pt x="1179" y="653"/>
                  </a:lnTo>
                  <a:lnTo>
                    <a:pt x="1181" y="645"/>
                  </a:lnTo>
                  <a:lnTo>
                    <a:pt x="1187" y="638"/>
                  </a:lnTo>
                  <a:lnTo>
                    <a:pt x="1189" y="630"/>
                  </a:lnTo>
                  <a:lnTo>
                    <a:pt x="1192" y="624"/>
                  </a:lnTo>
                  <a:lnTo>
                    <a:pt x="1190" y="617"/>
                  </a:lnTo>
                  <a:lnTo>
                    <a:pt x="1194" y="609"/>
                  </a:lnTo>
                  <a:lnTo>
                    <a:pt x="1190" y="604"/>
                  </a:lnTo>
                  <a:lnTo>
                    <a:pt x="1194" y="598"/>
                  </a:lnTo>
                  <a:lnTo>
                    <a:pt x="1192" y="591"/>
                  </a:lnTo>
                  <a:lnTo>
                    <a:pt x="1192" y="585"/>
                  </a:lnTo>
                  <a:lnTo>
                    <a:pt x="1190" y="583"/>
                  </a:lnTo>
                  <a:lnTo>
                    <a:pt x="1179" y="570"/>
                  </a:lnTo>
                  <a:lnTo>
                    <a:pt x="1179" y="562"/>
                  </a:lnTo>
                  <a:lnTo>
                    <a:pt x="1175" y="557"/>
                  </a:lnTo>
                  <a:lnTo>
                    <a:pt x="1173" y="555"/>
                  </a:lnTo>
                  <a:lnTo>
                    <a:pt x="1170" y="547"/>
                  </a:lnTo>
                  <a:lnTo>
                    <a:pt x="1164" y="540"/>
                  </a:lnTo>
                  <a:lnTo>
                    <a:pt x="1166" y="530"/>
                  </a:lnTo>
                  <a:lnTo>
                    <a:pt x="1160" y="515"/>
                  </a:lnTo>
                  <a:lnTo>
                    <a:pt x="1157" y="510"/>
                  </a:lnTo>
                  <a:lnTo>
                    <a:pt x="1143" y="498"/>
                  </a:lnTo>
                  <a:lnTo>
                    <a:pt x="1140" y="389"/>
                  </a:lnTo>
                  <a:lnTo>
                    <a:pt x="1138" y="331"/>
                  </a:lnTo>
                  <a:lnTo>
                    <a:pt x="1117" y="327"/>
                  </a:lnTo>
                  <a:lnTo>
                    <a:pt x="1110" y="331"/>
                  </a:lnTo>
                  <a:lnTo>
                    <a:pt x="1102" y="327"/>
                  </a:lnTo>
                  <a:lnTo>
                    <a:pt x="1102" y="324"/>
                  </a:lnTo>
                  <a:lnTo>
                    <a:pt x="1100" y="322"/>
                  </a:lnTo>
                  <a:lnTo>
                    <a:pt x="1079" y="318"/>
                  </a:lnTo>
                  <a:lnTo>
                    <a:pt x="1074" y="314"/>
                  </a:lnTo>
                  <a:lnTo>
                    <a:pt x="1066" y="312"/>
                  </a:lnTo>
                  <a:lnTo>
                    <a:pt x="1053" y="301"/>
                  </a:lnTo>
                  <a:lnTo>
                    <a:pt x="1036" y="292"/>
                  </a:lnTo>
                  <a:lnTo>
                    <a:pt x="1031" y="292"/>
                  </a:lnTo>
                  <a:lnTo>
                    <a:pt x="1027" y="297"/>
                  </a:lnTo>
                  <a:lnTo>
                    <a:pt x="1021" y="301"/>
                  </a:lnTo>
                  <a:lnTo>
                    <a:pt x="1016" y="301"/>
                  </a:lnTo>
                  <a:lnTo>
                    <a:pt x="1010" y="299"/>
                  </a:lnTo>
                  <a:lnTo>
                    <a:pt x="1002" y="292"/>
                  </a:lnTo>
                  <a:lnTo>
                    <a:pt x="989" y="297"/>
                  </a:lnTo>
                  <a:lnTo>
                    <a:pt x="984" y="303"/>
                  </a:lnTo>
                  <a:lnTo>
                    <a:pt x="976" y="303"/>
                  </a:lnTo>
                  <a:lnTo>
                    <a:pt x="970" y="297"/>
                  </a:lnTo>
                  <a:lnTo>
                    <a:pt x="963" y="303"/>
                  </a:lnTo>
                  <a:lnTo>
                    <a:pt x="955" y="303"/>
                  </a:lnTo>
                  <a:lnTo>
                    <a:pt x="948" y="312"/>
                  </a:lnTo>
                  <a:lnTo>
                    <a:pt x="940" y="312"/>
                  </a:lnTo>
                  <a:lnTo>
                    <a:pt x="937" y="318"/>
                  </a:lnTo>
                  <a:lnTo>
                    <a:pt x="931" y="312"/>
                  </a:lnTo>
                  <a:lnTo>
                    <a:pt x="923" y="310"/>
                  </a:lnTo>
                  <a:lnTo>
                    <a:pt x="916" y="307"/>
                  </a:lnTo>
                  <a:lnTo>
                    <a:pt x="912" y="299"/>
                  </a:lnTo>
                  <a:lnTo>
                    <a:pt x="905" y="297"/>
                  </a:lnTo>
                  <a:lnTo>
                    <a:pt x="899" y="303"/>
                  </a:lnTo>
                  <a:lnTo>
                    <a:pt x="892" y="301"/>
                  </a:lnTo>
                  <a:lnTo>
                    <a:pt x="886" y="294"/>
                  </a:lnTo>
                  <a:lnTo>
                    <a:pt x="880" y="292"/>
                  </a:lnTo>
                  <a:lnTo>
                    <a:pt x="878" y="294"/>
                  </a:lnTo>
                  <a:lnTo>
                    <a:pt x="876" y="297"/>
                  </a:lnTo>
                  <a:lnTo>
                    <a:pt x="869" y="303"/>
                  </a:lnTo>
                  <a:lnTo>
                    <a:pt x="867" y="316"/>
                  </a:lnTo>
                  <a:lnTo>
                    <a:pt x="861" y="316"/>
                  </a:lnTo>
                  <a:lnTo>
                    <a:pt x="860" y="314"/>
                  </a:lnTo>
                  <a:lnTo>
                    <a:pt x="858" y="307"/>
                  </a:lnTo>
                  <a:lnTo>
                    <a:pt x="860" y="301"/>
                  </a:lnTo>
                  <a:lnTo>
                    <a:pt x="854" y="301"/>
                  </a:lnTo>
                  <a:lnTo>
                    <a:pt x="843" y="305"/>
                  </a:lnTo>
                  <a:lnTo>
                    <a:pt x="835" y="305"/>
                  </a:lnTo>
                  <a:lnTo>
                    <a:pt x="833" y="297"/>
                  </a:lnTo>
                  <a:lnTo>
                    <a:pt x="826" y="297"/>
                  </a:lnTo>
                  <a:lnTo>
                    <a:pt x="824" y="292"/>
                  </a:lnTo>
                  <a:lnTo>
                    <a:pt x="816" y="288"/>
                  </a:lnTo>
                  <a:lnTo>
                    <a:pt x="805" y="299"/>
                  </a:lnTo>
                  <a:lnTo>
                    <a:pt x="799" y="301"/>
                  </a:lnTo>
                  <a:lnTo>
                    <a:pt x="792" y="301"/>
                  </a:lnTo>
                  <a:lnTo>
                    <a:pt x="792" y="292"/>
                  </a:lnTo>
                  <a:lnTo>
                    <a:pt x="790" y="286"/>
                  </a:lnTo>
                  <a:lnTo>
                    <a:pt x="784" y="286"/>
                  </a:lnTo>
                  <a:lnTo>
                    <a:pt x="779" y="279"/>
                  </a:lnTo>
                  <a:lnTo>
                    <a:pt x="781" y="271"/>
                  </a:lnTo>
                  <a:lnTo>
                    <a:pt x="773" y="273"/>
                  </a:lnTo>
                  <a:lnTo>
                    <a:pt x="758" y="271"/>
                  </a:lnTo>
                  <a:lnTo>
                    <a:pt x="752" y="277"/>
                  </a:lnTo>
                  <a:lnTo>
                    <a:pt x="745" y="279"/>
                  </a:lnTo>
                  <a:lnTo>
                    <a:pt x="739" y="273"/>
                  </a:lnTo>
                  <a:lnTo>
                    <a:pt x="735" y="269"/>
                  </a:lnTo>
                  <a:lnTo>
                    <a:pt x="730" y="269"/>
                  </a:lnTo>
                  <a:lnTo>
                    <a:pt x="722" y="271"/>
                  </a:lnTo>
                  <a:lnTo>
                    <a:pt x="709" y="265"/>
                  </a:lnTo>
                  <a:lnTo>
                    <a:pt x="702" y="262"/>
                  </a:lnTo>
                  <a:lnTo>
                    <a:pt x="694" y="263"/>
                  </a:lnTo>
                  <a:lnTo>
                    <a:pt x="692" y="262"/>
                  </a:lnTo>
                  <a:lnTo>
                    <a:pt x="685" y="262"/>
                  </a:lnTo>
                  <a:lnTo>
                    <a:pt x="683" y="254"/>
                  </a:lnTo>
                  <a:lnTo>
                    <a:pt x="683" y="248"/>
                  </a:lnTo>
                  <a:lnTo>
                    <a:pt x="677" y="241"/>
                  </a:lnTo>
                  <a:lnTo>
                    <a:pt x="672" y="237"/>
                  </a:lnTo>
                  <a:lnTo>
                    <a:pt x="670" y="233"/>
                  </a:lnTo>
                  <a:lnTo>
                    <a:pt x="666" y="241"/>
                  </a:lnTo>
                  <a:lnTo>
                    <a:pt x="658" y="243"/>
                  </a:lnTo>
                  <a:lnTo>
                    <a:pt x="651" y="239"/>
                  </a:lnTo>
                  <a:lnTo>
                    <a:pt x="645" y="243"/>
                  </a:lnTo>
                  <a:lnTo>
                    <a:pt x="638" y="239"/>
                  </a:lnTo>
                  <a:lnTo>
                    <a:pt x="626" y="226"/>
                  </a:lnTo>
                  <a:lnTo>
                    <a:pt x="619" y="220"/>
                  </a:lnTo>
                  <a:lnTo>
                    <a:pt x="613" y="220"/>
                  </a:lnTo>
                  <a:lnTo>
                    <a:pt x="613" y="209"/>
                  </a:lnTo>
                  <a:lnTo>
                    <a:pt x="619" y="15"/>
                  </a:lnTo>
                  <a:lnTo>
                    <a:pt x="611" y="12"/>
                  </a:lnTo>
                  <a:lnTo>
                    <a:pt x="604" y="12"/>
                  </a:lnTo>
                  <a:lnTo>
                    <a:pt x="568" y="12"/>
                  </a:lnTo>
                  <a:lnTo>
                    <a:pt x="480" y="6"/>
                  </a:lnTo>
                  <a:lnTo>
                    <a:pt x="363" y="0"/>
                  </a:lnTo>
                  <a:lnTo>
                    <a:pt x="360" y="2"/>
                  </a:lnTo>
                  <a:lnTo>
                    <a:pt x="358" y="8"/>
                  </a:lnTo>
                  <a:lnTo>
                    <a:pt x="343" y="269"/>
                  </a:lnTo>
                  <a:lnTo>
                    <a:pt x="333" y="367"/>
                  </a:lnTo>
                  <a:lnTo>
                    <a:pt x="326" y="478"/>
                  </a:lnTo>
                  <a:lnTo>
                    <a:pt x="320" y="485"/>
                  </a:lnTo>
                  <a:lnTo>
                    <a:pt x="316" y="485"/>
                  </a:lnTo>
                  <a:lnTo>
                    <a:pt x="237" y="480"/>
                  </a:lnTo>
                  <a:lnTo>
                    <a:pt x="158" y="474"/>
                  </a:lnTo>
                  <a:lnTo>
                    <a:pt x="70" y="467"/>
                  </a:lnTo>
                  <a:lnTo>
                    <a:pt x="0" y="459"/>
                  </a:lnTo>
                  <a:lnTo>
                    <a:pt x="0" y="463"/>
                  </a:lnTo>
                  <a:lnTo>
                    <a:pt x="4" y="476"/>
                  </a:lnTo>
                  <a:lnTo>
                    <a:pt x="10" y="480"/>
                  </a:lnTo>
                  <a:lnTo>
                    <a:pt x="10" y="483"/>
                  </a:lnTo>
                  <a:lnTo>
                    <a:pt x="16" y="487"/>
                  </a:lnTo>
                  <a:lnTo>
                    <a:pt x="16" y="487"/>
                  </a:lnTo>
                  <a:lnTo>
                    <a:pt x="19" y="487"/>
                  </a:lnTo>
                  <a:lnTo>
                    <a:pt x="25" y="493"/>
                  </a:lnTo>
                  <a:lnTo>
                    <a:pt x="29" y="500"/>
                  </a:lnTo>
                  <a:lnTo>
                    <a:pt x="31" y="506"/>
                  </a:lnTo>
                  <a:lnTo>
                    <a:pt x="36" y="519"/>
                  </a:lnTo>
                  <a:lnTo>
                    <a:pt x="44" y="525"/>
                  </a:lnTo>
                  <a:lnTo>
                    <a:pt x="57" y="532"/>
                  </a:lnTo>
                  <a:lnTo>
                    <a:pt x="63" y="538"/>
                  </a:lnTo>
                  <a:lnTo>
                    <a:pt x="78" y="557"/>
                  </a:lnTo>
                  <a:lnTo>
                    <a:pt x="91" y="570"/>
                  </a:lnTo>
                  <a:lnTo>
                    <a:pt x="93" y="577"/>
                  </a:lnTo>
                  <a:lnTo>
                    <a:pt x="106" y="591"/>
                  </a:lnTo>
                  <a:lnTo>
                    <a:pt x="113" y="596"/>
                  </a:lnTo>
                  <a:lnTo>
                    <a:pt x="119" y="598"/>
                  </a:lnTo>
                  <a:lnTo>
                    <a:pt x="132" y="611"/>
                  </a:lnTo>
                  <a:lnTo>
                    <a:pt x="140" y="615"/>
                  </a:lnTo>
                  <a:lnTo>
                    <a:pt x="141" y="621"/>
                  </a:lnTo>
                  <a:lnTo>
                    <a:pt x="147" y="624"/>
                  </a:lnTo>
                  <a:lnTo>
                    <a:pt x="149" y="632"/>
                  </a:lnTo>
                  <a:lnTo>
                    <a:pt x="151" y="645"/>
                  </a:lnTo>
                  <a:lnTo>
                    <a:pt x="155" y="649"/>
                  </a:lnTo>
                  <a:lnTo>
                    <a:pt x="160" y="662"/>
                  </a:lnTo>
                  <a:lnTo>
                    <a:pt x="164" y="668"/>
                  </a:lnTo>
                  <a:lnTo>
                    <a:pt x="164" y="675"/>
                  </a:lnTo>
                  <a:lnTo>
                    <a:pt x="162" y="683"/>
                  </a:lnTo>
                  <a:lnTo>
                    <a:pt x="162" y="696"/>
                  </a:lnTo>
                  <a:lnTo>
                    <a:pt x="177" y="730"/>
                  </a:lnTo>
                  <a:lnTo>
                    <a:pt x="187" y="739"/>
                  </a:lnTo>
                  <a:lnTo>
                    <a:pt x="194" y="743"/>
                  </a:lnTo>
                  <a:lnTo>
                    <a:pt x="200" y="747"/>
                  </a:lnTo>
                  <a:lnTo>
                    <a:pt x="205" y="754"/>
                  </a:lnTo>
                  <a:lnTo>
                    <a:pt x="220" y="767"/>
                  </a:lnTo>
                  <a:lnTo>
                    <a:pt x="226" y="771"/>
                  </a:lnTo>
                  <a:lnTo>
                    <a:pt x="241" y="773"/>
                  </a:lnTo>
                  <a:lnTo>
                    <a:pt x="245" y="780"/>
                  </a:lnTo>
                  <a:lnTo>
                    <a:pt x="264" y="790"/>
                  </a:lnTo>
                  <a:lnTo>
                    <a:pt x="269" y="797"/>
                  </a:lnTo>
                  <a:lnTo>
                    <a:pt x="277" y="803"/>
                  </a:lnTo>
                  <a:lnTo>
                    <a:pt x="282" y="803"/>
                  </a:lnTo>
                  <a:lnTo>
                    <a:pt x="282" y="805"/>
                  </a:lnTo>
                  <a:lnTo>
                    <a:pt x="290" y="807"/>
                  </a:lnTo>
                  <a:lnTo>
                    <a:pt x="301" y="807"/>
                  </a:lnTo>
                  <a:lnTo>
                    <a:pt x="303" y="801"/>
                  </a:lnTo>
                  <a:lnTo>
                    <a:pt x="311" y="796"/>
                  </a:lnTo>
                  <a:lnTo>
                    <a:pt x="314" y="790"/>
                  </a:lnTo>
                  <a:lnTo>
                    <a:pt x="322" y="788"/>
                  </a:lnTo>
                  <a:lnTo>
                    <a:pt x="324" y="780"/>
                  </a:lnTo>
                  <a:lnTo>
                    <a:pt x="326" y="773"/>
                  </a:lnTo>
                  <a:lnTo>
                    <a:pt x="329" y="771"/>
                  </a:lnTo>
                  <a:lnTo>
                    <a:pt x="341" y="743"/>
                  </a:lnTo>
                  <a:lnTo>
                    <a:pt x="346" y="733"/>
                  </a:lnTo>
                  <a:lnTo>
                    <a:pt x="350" y="732"/>
                  </a:lnTo>
                  <a:lnTo>
                    <a:pt x="356" y="730"/>
                  </a:lnTo>
                  <a:lnTo>
                    <a:pt x="363" y="726"/>
                  </a:lnTo>
                  <a:lnTo>
                    <a:pt x="371" y="728"/>
                  </a:lnTo>
                  <a:lnTo>
                    <a:pt x="376" y="726"/>
                  </a:lnTo>
                  <a:lnTo>
                    <a:pt x="380" y="718"/>
                  </a:lnTo>
                  <a:lnTo>
                    <a:pt x="388" y="718"/>
                  </a:lnTo>
                  <a:lnTo>
                    <a:pt x="399" y="726"/>
                  </a:lnTo>
                  <a:lnTo>
                    <a:pt x="407" y="728"/>
                  </a:lnTo>
                  <a:lnTo>
                    <a:pt x="414" y="726"/>
                  </a:lnTo>
                  <a:lnTo>
                    <a:pt x="420" y="728"/>
                  </a:lnTo>
                  <a:lnTo>
                    <a:pt x="427" y="728"/>
                  </a:lnTo>
                  <a:lnTo>
                    <a:pt x="446" y="733"/>
                  </a:lnTo>
                  <a:lnTo>
                    <a:pt x="454" y="728"/>
                  </a:lnTo>
                  <a:lnTo>
                    <a:pt x="459" y="732"/>
                  </a:lnTo>
                  <a:lnTo>
                    <a:pt x="467" y="735"/>
                  </a:lnTo>
                  <a:lnTo>
                    <a:pt x="469" y="743"/>
                  </a:lnTo>
                  <a:lnTo>
                    <a:pt x="474" y="749"/>
                  </a:lnTo>
                  <a:lnTo>
                    <a:pt x="476" y="754"/>
                  </a:lnTo>
                  <a:lnTo>
                    <a:pt x="482" y="752"/>
                  </a:lnTo>
                  <a:lnTo>
                    <a:pt x="485" y="760"/>
                  </a:lnTo>
                  <a:lnTo>
                    <a:pt x="491" y="765"/>
                  </a:lnTo>
                  <a:lnTo>
                    <a:pt x="499" y="769"/>
                  </a:lnTo>
                  <a:lnTo>
                    <a:pt x="499" y="775"/>
                  </a:lnTo>
                  <a:lnTo>
                    <a:pt x="519" y="790"/>
                  </a:lnTo>
                  <a:lnTo>
                    <a:pt x="527" y="803"/>
                  </a:lnTo>
                  <a:lnTo>
                    <a:pt x="532" y="811"/>
                  </a:lnTo>
                  <a:lnTo>
                    <a:pt x="536" y="827"/>
                  </a:lnTo>
                  <a:lnTo>
                    <a:pt x="544" y="843"/>
                  </a:lnTo>
                  <a:lnTo>
                    <a:pt x="548" y="850"/>
                  </a:lnTo>
                  <a:lnTo>
                    <a:pt x="548" y="852"/>
                  </a:lnTo>
                  <a:lnTo>
                    <a:pt x="551" y="858"/>
                  </a:lnTo>
                  <a:lnTo>
                    <a:pt x="555" y="865"/>
                  </a:lnTo>
                  <a:lnTo>
                    <a:pt x="561" y="873"/>
                  </a:lnTo>
                  <a:lnTo>
                    <a:pt x="559" y="874"/>
                  </a:lnTo>
                  <a:lnTo>
                    <a:pt x="563" y="888"/>
                  </a:lnTo>
                  <a:lnTo>
                    <a:pt x="568" y="903"/>
                  </a:lnTo>
                  <a:lnTo>
                    <a:pt x="576" y="908"/>
                  </a:lnTo>
                  <a:lnTo>
                    <a:pt x="583" y="910"/>
                  </a:lnTo>
                  <a:lnTo>
                    <a:pt x="589" y="920"/>
                  </a:lnTo>
                  <a:lnTo>
                    <a:pt x="591" y="927"/>
                  </a:lnTo>
                  <a:lnTo>
                    <a:pt x="596" y="931"/>
                  </a:lnTo>
                  <a:lnTo>
                    <a:pt x="602" y="938"/>
                  </a:lnTo>
                  <a:lnTo>
                    <a:pt x="604" y="946"/>
                  </a:lnTo>
                  <a:lnTo>
                    <a:pt x="617" y="965"/>
                  </a:lnTo>
                  <a:lnTo>
                    <a:pt x="628" y="967"/>
                  </a:lnTo>
                  <a:lnTo>
                    <a:pt x="634" y="972"/>
                  </a:lnTo>
                  <a:lnTo>
                    <a:pt x="636" y="976"/>
                  </a:lnTo>
                  <a:lnTo>
                    <a:pt x="636" y="984"/>
                  </a:lnTo>
                  <a:lnTo>
                    <a:pt x="638" y="989"/>
                  </a:lnTo>
                  <a:lnTo>
                    <a:pt x="638" y="997"/>
                  </a:lnTo>
                  <a:lnTo>
                    <a:pt x="634" y="1004"/>
                  </a:lnTo>
                  <a:lnTo>
                    <a:pt x="641" y="1010"/>
                  </a:lnTo>
                  <a:lnTo>
                    <a:pt x="641" y="1015"/>
                  </a:lnTo>
                  <a:lnTo>
                    <a:pt x="640" y="1023"/>
                  </a:lnTo>
                  <a:lnTo>
                    <a:pt x="641" y="1030"/>
                  </a:lnTo>
                  <a:lnTo>
                    <a:pt x="647" y="1036"/>
                  </a:lnTo>
                  <a:lnTo>
                    <a:pt x="653" y="1049"/>
                  </a:lnTo>
                  <a:lnTo>
                    <a:pt x="658" y="1057"/>
                  </a:lnTo>
                  <a:lnTo>
                    <a:pt x="664" y="1072"/>
                  </a:lnTo>
                  <a:lnTo>
                    <a:pt x="666" y="1085"/>
                  </a:lnTo>
                  <a:lnTo>
                    <a:pt x="673" y="1093"/>
                  </a:lnTo>
                  <a:lnTo>
                    <a:pt x="672" y="1100"/>
                  </a:lnTo>
                  <a:lnTo>
                    <a:pt x="675" y="1102"/>
                  </a:lnTo>
                  <a:lnTo>
                    <a:pt x="690" y="1102"/>
                  </a:lnTo>
                  <a:lnTo>
                    <a:pt x="696" y="1106"/>
                  </a:lnTo>
                  <a:lnTo>
                    <a:pt x="700" y="1106"/>
                  </a:lnTo>
                  <a:lnTo>
                    <a:pt x="707" y="1109"/>
                  </a:lnTo>
                  <a:lnTo>
                    <a:pt x="711" y="1117"/>
                  </a:lnTo>
                  <a:lnTo>
                    <a:pt x="717" y="1119"/>
                  </a:lnTo>
                  <a:lnTo>
                    <a:pt x="722" y="1117"/>
                  </a:lnTo>
                  <a:lnTo>
                    <a:pt x="730" y="1121"/>
                  </a:lnTo>
                  <a:lnTo>
                    <a:pt x="737" y="1123"/>
                  </a:lnTo>
                  <a:lnTo>
                    <a:pt x="751" y="1134"/>
                  </a:lnTo>
                  <a:lnTo>
                    <a:pt x="756" y="1138"/>
                  </a:lnTo>
                  <a:lnTo>
                    <a:pt x="784" y="1140"/>
                  </a:lnTo>
                  <a:lnTo>
                    <a:pt x="799" y="1140"/>
                  </a:lnTo>
                  <a:lnTo>
                    <a:pt x="807" y="1141"/>
                  </a:lnTo>
                  <a:lnTo>
                    <a:pt x="813" y="1143"/>
                  </a:lnTo>
                  <a:lnTo>
                    <a:pt x="826" y="1156"/>
                  </a:lnTo>
                  <a:lnTo>
                    <a:pt x="828" y="1156"/>
                  </a:lnTo>
                  <a:lnTo>
                    <a:pt x="835" y="1162"/>
                  </a:lnTo>
                  <a:lnTo>
                    <a:pt x="843" y="1162"/>
                  </a:lnTo>
                  <a:lnTo>
                    <a:pt x="843" y="1155"/>
                  </a:lnTo>
                  <a:lnTo>
                    <a:pt x="860" y="1151"/>
                  </a:lnTo>
                  <a:lnTo>
                    <a:pt x="861" y="1149"/>
                  </a:lnTo>
                  <a:lnTo>
                    <a:pt x="861" y="1141"/>
                  </a:lnTo>
                  <a:lnTo>
                    <a:pt x="854" y="1149"/>
                  </a:lnTo>
                  <a:lnTo>
                    <a:pt x="856" y="1141"/>
                  </a:lnTo>
                  <a:lnTo>
                    <a:pt x="850" y="1149"/>
                  </a:lnTo>
                  <a:lnTo>
                    <a:pt x="845" y="1140"/>
                  </a:lnTo>
                  <a:lnTo>
                    <a:pt x="852" y="1140"/>
                  </a:lnTo>
                  <a:lnTo>
                    <a:pt x="846" y="1132"/>
                  </a:lnTo>
                  <a:lnTo>
                    <a:pt x="845" y="1119"/>
                  </a:lnTo>
                  <a:lnTo>
                    <a:pt x="833" y="1094"/>
                  </a:lnTo>
                  <a:lnTo>
                    <a:pt x="835" y="1089"/>
                  </a:lnTo>
                  <a:lnTo>
                    <a:pt x="829" y="1064"/>
                  </a:lnTo>
                  <a:lnTo>
                    <a:pt x="822" y="1057"/>
                  </a:lnTo>
                  <a:lnTo>
                    <a:pt x="822" y="1051"/>
                  </a:lnTo>
                  <a:lnTo>
                    <a:pt x="829" y="1053"/>
                  </a:lnTo>
                  <a:lnTo>
                    <a:pt x="822" y="1046"/>
                  </a:lnTo>
                  <a:lnTo>
                    <a:pt x="822" y="1038"/>
                  </a:lnTo>
                  <a:lnTo>
                    <a:pt x="829" y="1038"/>
                  </a:lnTo>
                  <a:lnTo>
                    <a:pt x="829" y="1030"/>
                  </a:lnTo>
                  <a:lnTo>
                    <a:pt x="833" y="1025"/>
                  </a:lnTo>
                  <a:lnTo>
                    <a:pt x="833" y="1017"/>
                  </a:lnTo>
                  <a:lnTo>
                    <a:pt x="835" y="1010"/>
                  </a:lnTo>
                  <a:lnTo>
                    <a:pt x="822" y="1014"/>
                  </a:lnTo>
                  <a:lnTo>
                    <a:pt x="809" y="1010"/>
                  </a:lnTo>
                  <a:lnTo>
                    <a:pt x="809" y="1002"/>
                  </a:lnTo>
                  <a:lnTo>
                    <a:pt x="805" y="999"/>
                  </a:lnTo>
                  <a:lnTo>
                    <a:pt x="801" y="991"/>
                  </a:lnTo>
                  <a:lnTo>
                    <a:pt x="809" y="997"/>
                  </a:lnTo>
                  <a:lnTo>
                    <a:pt x="814" y="1002"/>
                  </a:lnTo>
                  <a:lnTo>
                    <a:pt x="820" y="1002"/>
                  </a:lnTo>
                  <a:lnTo>
                    <a:pt x="826" y="1000"/>
                  </a:lnTo>
                  <a:lnTo>
                    <a:pt x="831" y="1002"/>
                  </a:lnTo>
                  <a:lnTo>
                    <a:pt x="826" y="1008"/>
                  </a:lnTo>
                  <a:lnTo>
                    <a:pt x="835" y="1004"/>
                  </a:lnTo>
                  <a:lnTo>
                    <a:pt x="848" y="970"/>
                  </a:lnTo>
                  <a:lnTo>
                    <a:pt x="846" y="963"/>
                  </a:lnTo>
                  <a:lnTo>
                    <a:pt x="845" y="961"/>
                  </a:lnTo>
                  <a:lnTo>
                    <a:pt x="839" y="955"/>
                  </a:lnTo>
                  <a:lnTo>
                    <a:pt x="839" y="950"/>
                  </a:lnTo>
                  <a:lnTo>
                    <a:pt x="831" y="952"/>
                  </a:lnTo>
                  <a:lnTo>
                    <a:pt x="828" y="950"/>
                  </a:lnTo>
                  <a:lnTo>
                    <a:pt x="835" y="946"/>
                  </a:lnTo>
                  <a:lnTo>
                    <a:pt x="850" y="946"/>
                  </a:lnTo>
                  <a:lnTo>
                    <a:pt x="856" y="952"/>
                  </a:lnTo>
                  <a:lnTo>
                    <a:pt x="869" y="933"/>
                  </a:lnTo>
                  <a:lnTo>
                    <a:pt x="873" y="927"/>
                  </a:lnTo>
                  <a:lnTo>
                    <a:pt x="873" y="920"/>
                  </a:lnTo>
                  <a:lnTo>
                    <a:pt x="867" y="925"/>
                  </a:lnTo>
                  <a:lnTo>
                    <a:pt x="863" y="931"/>
                  </a:lnTo>
                  <a:lnTo>
                    <a:pt x="858" y="925"/>
                  </a:lnTo>
                  <a:lnTo>
                    <a:pt x="861" y="920"/>
                  </a:lnTo>
                  <a:lnTo>
                    <a:pt x="860" y="916"/>
                  </a:lnTo>
                  <a:lnTo>
                    <a:pt x="867" y="916"/>
                  </a:lnTo>
                  <a:lnTo>
                    <a:pt x="873" y="912"/>
                  </a:lnTo>
                  <a:lnTo>
                    <a:pt x="875" y="918"/>
                  </a:lnTo>
                  <a:lnTo>
                    <a:pt x="882" y="912"/>
                  </a:lnTo>
                  <a:lnTo>
                    <a:pt x="884" y="905"/>
                  </a:lnTo>
                  <a:lnTo>
                    <a:pt x="884" y="912"/>
                  </a:lnTo>
                  <a:lnTo>
                    <a:pt x="882" y="918"/>
                  </a:lnTo>
                  <a:lnTo>
                    <a:pt x="888" y="916"/>
                  </a:lnTo>
                  <a:lnTo>
                    <a:pt x="895" y="906"/>
                  </a:lnTo>
                  <a:lnTo>
                    <a:pt x="895" y="899"/>
                  </a:lnTo>
                  <a:lnTo>
                    <a:pt x="893" y="891"/>
                  </a:lnTo>
                  <a:lnTo>
                    <a:pt x="895" y="884"/>
                  </a:lnTo>
                  <a:lnTo>
                    <a:pt x="895" y="882"/>
                  </a:lnTo>
                  <a:lnTo>
                    <a:pt x="905" y="895"/>
                  </a:lnTo>
                  <a:lnTo>
                    <a:pt x="910" y="897"/>
                  </a:lnTo>
                  <a:lnTo>
                    <a:pt x="931" y="886"/>
                  </a:lnTo>
                  <a:lnTo>
                    <a:pt x="933" y="884"/>
                  </a:lnTo>
                  <a:lnTo>
                    <a:pt x="925" y="880"/>
                  </a:lnTo>
                  <a:lnTo>
                    <a:pt x="918" y="882"/>
                  </a:lnTo>
                  <a:lnTo>
                    <a:pt x="923" y="874"/>
                  </a:lnTo>
                  <a:lnTo>
                    <a:pt x="916" y="871"/>
                  </a:lnTo>
                  <a:lnTo>
                    <a:pt x="908" y="858"/>
                  </a:lnTo>
                  <a:lnTo>
                    <a:pt x="916" y="856"/>
                  </a:lnTo>
                  <a:lnTo>
                    <a:pt x="918" y="861"/>
                  </a:lnTo>
                  <a:lnTo>
                    <a:pt x="927" y="869"/>
                  </a:lnTo>
                  <a:lnTo>
                    <a:pt x="935" y="867"/>
                  </a:lnTo>
                  <a:lnTo>
                    <a:pt x="929" y="854"/>
                  </a:lnTo>
                  <a:lnTo>
                    <a:pt x="929" y="852"/>
                  </a:lnTo>
                  <a:lnTo>
                    <a:pt x="935" y="859"/>
                  </a:lnTo>
                  <a:lnTo>
                    <a:pt x="940" y="863"/>
                  </a:lnTo>
                  <a:lnTo>
                    <a:pt x="948" y="859"/>
                  </a:lnTo>
                  <a:lnTo>
                    <a:pt x="950" y="865"/>
                  </a:lnTo>
                  <a:lnTo>
                    <a:pt x="957" y="865"/>
                  </a:lnTo>
                  <a:lnTo>
                    <a:pt x="954" y="869"/>
                  </a:lnTo>
                  <a:lnTo>
                    <a:pt x="967" y="863"/>
                  </a:lnTo>
                  <a:lnTo>
                    <a:pt x="965" y="871"/>
                  </a:lnTo>
                  <a:lnTo>
                    <a:pt x="952" y="878"/>
                  </a:lnTo>
                  <a:lnTo>
                    <a:pt x="950" y="880"/>
                  </a:lnTo>
                  <a:lnTo>
                    <a:pt x="970" y="869"/>
                  </a:lnTo>
                  <a:lnTo>
                    <a:pt x="985" y="863"/>
                  </a:lnTo>
                  <a:lnTo>
                    <a:pt x="993" y="858"/>
                  </a:lnTo>
                  <a:lnTo>
                    <a:pt x="985" y="859"/>
                  </a:lnTo>
                  <a:lnTo>
                    <a:pt x="978" y="863"/>
                  </a:lnTo>
                  <a:lnTo>
                    <a:pt x="978" y="858"/>
                  </a:lnTo>
                  <a:lnTo>
                    <a:pt x="991" y="852"/>
                  </a:lnTo>
                  <a:lnTo>
                    <a:pt x="1004" y="852"/>
                  </a:lnTo>
                  <a:lnTo>
                    <a:pt x="1017" y="843"/>
                  </a:lnTo>
                  <a:lnTo>
                    <a:pt x="1029" y="837"/>
                  </a:lnTo>
                  <a:lnTo>
                    <a:pt x="1034" y="833"/>
                  </a:lnTo>
                  <a:lnTo>
                    <a:pt x="1048" y="820"/>
                  </a:lnTo>
                  <a:lnTo>
                    <a:pt x="1049" y="807"/>
                  </a:lnTo>
                  <a:lnTo>
                    <a:pt x="1061" y="799"/>
                  </a:lnTo>
                  <a:lnTo>
                    <a:pt x="1064" y="794"/>
                  </a:lnTo>
                  <a:lnTo>
                    <a:pt x="1072" y="790"/>
                  </a:lnTo>
                  <a:lnTo>
                    <a:pt x="1076" y="780"/>
                  </a:lnTo>
                  <a:lnTo>
                    <a:pt x="1068" y="779"/>
                  </a:lnTo>
                  <a:lnTo>
                    <a:pt x="1068" y="769"/>
                  </a:lnTo>
                  <a:lnTo>
                    <a:pt x="1061" y="764"/>
                  </a:lnTo>
                  <a:lnTo>
                    <a:pt x="1063" y="756"/>
                  </a:lnTo>
                  <a:lnTo>
                    <a:pt x="1059" y="749"/>
                  </a:lnTo>
                  <a:lnTo>
                    <a:pt x="1063" y="747"/>
                  </a:lnTo>
                  <a:lnTo>
                    <a:pt x="1072" y="752"/>
                  </a:lnTo>
                  <a:lnTo>
                    <a:pt x="1076" y="745"/>
                  </a:lnTo>
                  <a:lnTo>
                    <a:pt x="1081" y="741"/>
                  </a:lnTo>
                  <a:lnTo>
                    <a:pt x="1089" y="741"/>
                  </a:lnTo>
                  <a:lnTo>
                    <a:pt x="1089" y="752"/>
                  </a:lnTo>
                  <a:lnTo>
                    <a:pt x="1083" y="767"/>
                  </a:lnTo>
                  <a:lnTo>
                    <a:pt x="1098" y="762"/>
                  </a:lnTo>
                  <a:lnTo>
                    <a:pt x="1111" y="762"/>
                  </a:lnTo>
                  <a:lnTo>
                    <a:pt x="1110" y="765"/>
                  </a:lnTo>
                  <a:lnTo>
                    <a:pt x="1102" y="765"/>
                  </a:lnTo>
                  <a:lnTo>
                    <a:pt x="1087" y="777"/>
                  </a:lnTo>
                  <a:lnTo>
                    <a:pt x="1083" y="784"/>
                  </a:lnTo>
                  <a:lnTo>
                    <a:pt x="1085" y="784"/>
                  </a:lnTo>
                  <a:lnTo>
                    <a:pt x="1093" y="777"/>
                  </a:lnTo>
                  <a:lnTo>
                    <a:pt x="1100" y="773"/>
                  </a:lnTo>
                  <a:lnTo>
                    <a:pt x="1106" y="769"/>
                  </a:lnTo>
                  <a:lnTo>
                    <a:pt x="1126" y="760"/>
                  </a:lnTo>
                  <a:lnTo>
                    <a:pt x="1149" y="749"/>
                  </a:lnTo>
                  <a:lnTo>
                    <a:pt x="1170" y="747"/>
                  </a:lnTo>
                  <a:lnTo>
                    <a:pt x="1158" y="733"/>
                  </a:lnTo>
                  <a:lnTo>
                    <a:pt x="1168" y="718"/>
                  </a:lnTo>
                  <a:lnTo>
                    <a:pt x="1173" y="713"/>
                  </a:lnTo>
                  <a:lnTo>
                    <a:pt x="1173" y="713"/>
                  </a:lnTo>
                  <a:lnTo>
                    <a:pt x="1181" y="70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 name="Freeform 37">
              <a:extLst>
                <a:ext uri="{FF2B5EF4-FFF2-40B4-BE49-F238E27FC236}">
                  <a16:creationId xmlns:a16="http://schemas.microsoft.com/office/drawing/2014/main" id="{65A57A5E-E0B5-B9BE-8AF3-3329D5B5A884}"/>
                </a:ext>
              </a:extLst>
            </p:cNvPr>
            <p:cNvSpPr>
              <a:spLocks/>
            </p:cNvSpPr>
            <p:nvPr/>
          </p:nvSpPr>
          <p:spPr bwMode="auto">
            <a:xfrm>
              <a:off x="7188355" y="4815936"/>
              <a:ext cx="30633" cy="67378"/>
            </a:xfrm>
            <a:custGeom>
              <a:avLst/>
              <a:gdLst>
                <a:gd name="T0" fmla="*/ 26 w 26"/>
                <a:gd name="T1" fmla="*/ 0 h 63"/>
                <a:gd name="T2" fmla="*/ 19 w 26"/>
                <a:gd name="T3" fmla="*/ 15 h 63"/>
                <a:gd name="T4" fmla="*/ 15 w 26"/>
                <a:gd name="T5" fmla="*/ 20 h 63"/>
                <a:gd name="T6" fmla="*/ 6 w 26"/>
                <a:gd name="T7" fmla="*/ 37 h 63"/>
                <a:gd name="T8" fmla="*/ 0 w 26"/>
                <a:gd name="T9" fmla="*/ 50 h 63"/>
                <a:gd name="T10" fmla="*/ 0 w 26"/>
                <a:gd name="T11" fmla="*/ 63 h 63"/>
                <a:gd name="T12" fmla="*/ 7 w 26"/>
                <a:gd name="T13" fmla="*/ 43 h 63"/>
                <a:gd name="T14" fmla="*/ 13 w 26"/>
                <a:gd name="T15" fmla="*/ 30 h 63"/>
                <a:gd name="T16" fmla="*/ 26 w 26"/>
                <a:gd name="T17" fmla="*/ 7 h 63"/>
                <a:gd name="T18" fmla="*/ 26 w 26"/>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3">
                  <a:moveTo>
                    <a:pt x="26" y="0"/>
                  </a:moveTo>
                  <a:lnTo>
                    <a:pt x="19" y="15"/>
                  </a:lnTo>
                  <a:lnTo>
                    <a:pt x="15" y="20"/>
                  </a:lnTo>
                  <a:lnTo>
                    <a:pt x="6" y="37"/>
                  </a:lnTo>
                  <a:lnTo>
                    <a:pt x="0" y="50"/>
                  </a:lnTo>
                  <a:lnTo>
                    <a:pt x="0" y="63"/>
                  </a:lnTo>
                  <a:lnTo>
                    <a:pt x="7" y="43"/>
                  </a:lnTo>
                  <a:lnTo>
                    <a:pt x="13" y="30"/>
                  </a:lnTo>
                  <a:lnTo>
                    <a:pt x="26" y="7"/>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 name="Freeform 38">
              <a:extLst>
                <a:ext uri="{FF2B5EF4-FFF2-40B4-BE49-F238E27FC236}">
                  <a16:creationId xmlns:a16="http://schemas.microsoft.com/office/drawing/2014/main" id="{F1AB24C6-8DB5-8467-425D-9F3C5428BC80}"/>
                </a:ext>
              </a:extLst>
            </p:cNvPr>
            <p:cNvSpPr>
              <a:spLocks/>
            </p:cNvSpPr>
            <p:nvPr/>
          </p:nvSpPr>
          <p:spPr bwMode="auto">
            <a:xfrm>
              <a:off x="7188355" y="4815936"/>
              <a:ext cx="30633" cy="67378"/>
            </a:xfrm>
            <a:custGeom>
              <a:avLst/>
              <a:gdLst>
                <a:gd name="T0" fmla="*/ 26 w 26"/>
                <a:gd name="T1" fmla="*/ 0 h 63"/>
                <a:gd name="T2" fmla="*/ 19 w 26"/>
                <a:gd name="T3" fmla="*/ 15 h 63"/>
                <a:gd name="T4" fmla="*/ 15 w 26"/>
                <a:gd name="T5" fmla="*/ 20 h 63"/>
                <a:gd name="T6" fmla="*/ 6 w 26"/>
                <a:gd name="T7" fmla="*/ 37 h 63"/>
                <a:gd name="T8" fmla="*/ 0 w 26"/>
                <a:gd name="T9" fmla="*/ 50 h 63"/>
                <a:gd name="T10" fmla="*/ 0 w 26"/>
                <a:gd name="T11" fmla="*/ 63 h 63"/>
                <a:gd name="T12" fmla="*/ 7 w 26"/>
                <a:gd name="T13" fmla="*/ 43 h 63"/>
                <a:gd name="T14" fmla="*/ 13 w 26"/>
                <a:gd name="T15" fmla="*/ 30 h 63"/>
                <a:gd name="T16" fmla="*/ 26 w 26"/>
                <a:gd name="T17" fmla="*/ 7 h 63"/>
                <a:gd name="T18" fmla="*/ 26 w 26"/>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3">
                  <a:moveTo>
                    <a:pt x="26" y="0"/>
                  </a:moveTo>
                  <a:lnTo>
                    <a:pt x="19" y="15"/>
                  </a:lnTo>
                  <a:lnTo>
                    <a:pt x="15" y="20"/>
                  </a:lnTo>
                  <a:lnTo>
                    <a:pt x="6" y="37"/>
                  </a:lnTo>
                  <a:lnTo>
                    <a:pt x="0" y="50"/>
                  </a:lnTo>
                  <a:lnTo>
                    <a:pt x="0" y="63"/>
                  </a:lnTo>
                  <a:lnTo>
                    <a:pt x="7" y="43"/>
                  </a:lnTo>
                  <a:lnTo>
                    <a:pt x="13" y="30"/>
                  </a:lnTo>
                  <a:lnTo>
                    <a:pt x="26" y="7"/>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 name="Freeform 39">
              <a:extLst>
                <a:ext uri="{FF2B5EF4-FFF2-40B4-BE49-F238E27FC236}">
                  <a16:creationId xmlns:a16="http://schemas.microsoft.com/office/drawing/2014/main" id="{AA264618-B901-61DA-478C-EE44C6D52FB5}"/>
                </a:ext>
              </a:extLst>
            </p:cNvPr>
            <p:cNvSpPr>
              <a:spLocks/>
            </p:cNvSpPr>
            <p:nvPr/>
          </p:nvSpPr>
          <p:spPr bwMode="auto">
            <a:xfrm>
              <a:off x="7445203" y="4638402"/>
              <a:ext cx="30633" cy="26737"/>
            </a:xfrm>
            <a:custGeom>
              <a:avLst/>
              <a:gdLst>
                <a:gd name="T0" fmla="*/ 26 w 26"/>
                <a:gd name="T1" fmla="*/ 0 h 25"/>
                <a:gd name="T2" fmla="*/ 19 w 26"/>
                <a:gd name="T3" fmla="*/ 6 h 25"/>
                <a:gd name="T4" fmla="*/ 9 w 26"/>
                <a:gd name="T5" fmla="*/ 15 h 25"/>
                <a:gd name="T6" fmla="*/ 4 w 26"/>
                <a:gd name="T7" fmla="*/ 19 h 25"/>
                <a:gd name="T8" fmla="*/ 0 w 26"/>
                <a:gd name="T9" fmla="*/ 25 h 25"/>
                <a:gd name="T10" fmla="*/ 21 w 26"/>
                <a:gd name="T11" fmla="*/ 8 h 25"/>
                <a:gd name="T12" fmla="*/ 26 w 26"/>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6" h="25">
                  <a:moveTo>
                    <a:pt x="26" y="0"/>
                  </a:moveTo>
                  <a:lnTo>
                    <a:pt x="19" y="6"/>
                  </a:lnTo>
                  <a:lnTo>
                    <a:pt x="9" y="15"/>
                  </a:lnTo>
                  <a:lnTo>
                    <a:pt x="4" y="19"/>
                  </a:lnTo>
                  <a:lnTo>
                    <a:pt x="0" y="25"/>
                  </a:lnTo>
                  <a:lnTo>
                    <a:pt x="21" y="8"/>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 name="Freeform 40">
              <a:extLst>
                <a:ext uri="{FF2B5EF4-FFF2-40B4-BE49-F238E27FC236}">
                  <a16:creationId xmlns:a16="http://schemas.microsoft.com/office/drawing/2014/main" id="{010B6148-9E0F-4E30-2B28-F4455B7095DC}"/>
                </a:ext>
              </a:extLst>
            </p:cNvPr>
            <p:cNvSpPr>
              <a:spLocks/>
            </p:cNvSpPr>
            <p:nvPr/>
          </p:nvSpPr>
          <p:spPr bwMode="auto">
            <a:xfrm>
              <a:off x="7445203" y="4638402"/>
              <a:ext cx="30633" cy="26737"/>
            </a:xfrm>
            <a:custGeom>
              <a:avLst/>
              <a:gdLst>
                <a:gd name="T0" fmla="*/ 26 w 26"/>
                <a:gd name="T1" fmla="*/ 0 h 25"/>
                <a:gd name="T2" fmla="*/ 19 w 26"/>
                <a:gd name="T3" fmla="*/ 6 h 25"/>
                <a:gd name="T4" fmla="*/ 9 w 26"/>
                <a:gd name="T5" fmla="*/ 15 h 25"/>
                <a:gd name="T6" fmla="*/ 4 w 26"/>
                <a:gd name="T7" fmla="*/ 19 h 25"/>
                <a:gd name="T8" fmla="*/ 0 w 26"/>
                <a:gd name="T9" fmla="*/ 25 h 25"/>
                <a:gd name="T10" fmla="*/ 21 w 26"/>
                <a:gd name="T11" fmla="*/ 8 h 25"/>
                <a:gd name="T12" fmla="*/ 26 w 26"/>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6" h="25">
                  <a:moveTo>
                    <a:pt x="26" y="0"/>
                  </a:moveTo>
                  <a:lnTo>
                    <a:pt x="19" y="6"/>
                  </a:lnTo>
                  <a:lnTo>
                    <a:pt x="9" y="15"/>
                  </a:lnTo>
                  <a:lnTo>
                    <a:pt x="4" y="19"/>
                  </a:lnTo>
                  <a:lnTo>
                    <a:pt x="0" y="25"/>
                  </a:lnTo>
                  <a:lnTo>
                    <a:pt x="21" y="8"/>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 name="Freeform 41">
              <a:extLst>
                <a:ext uri="{FF2B5EF4-FFF2-40B4-BE49-F238E27FC236}">
                  <a16:creationId xmlns:a16="http://schemas.microsoft.com/office/drawing/2014/main" id="{BF4F3EF1-50CD-869C-F15E-75D8D022BA84}"/>
                </a:ext>
              </a:extLst>
            </p:cNvPr>
            <p:cNvSpPr>
              <a:spLocks/>
            </p:cNvSpPr>
            <p:nvPr/>
          </p:nvSpPr>
          <p:spPr bwMode="auto">
            <a:xfrm>
              <a:off x="7231949" y="4781713"/>
              <a:ext cx="18851" cy="23529"/>
            </a:xfrm>
            <a:custGeom>
              <a:avLst/>
              <a:gdLst>
                <a:gd name="T0" fmla="*/ 6 w 16"/>
                <a:gd name="T1" fmla="*/ 7 h 22"/>
                <a:gd name="T2" fmla="*/ 4 w 16"/>
                <a:gd name="T3" fmla="*/ 13 h 22"/>
                <a:gd name="T4" fmla="*/ 0 w 16"/>
                <a:gd name="T5" fmla="*/ 20 h 22"/>
                <a:gd name="T6" fmla="*/ 0 w 16"/>
                <a:gd name="T7" fmla="*/ 22 h 22"/>
                <a:gd name="T8" fmla="*/ 12 w 16"/>
                <a:gd name="T9" fmla="*/ 9 h 22"/>
                <a:gd name="T10" fmla="*/ 16 w 16"/>
                <a:gd name="T11" fmla="*/ 1 h 22"/>
                <a:gd name="T12" fmla="*/ 12 w 16"/>
                <a:gd name="T13" fmla="*/ 0 h 22"/>
                <a:gd name="T14" fmla="*/ 6 w 16"/>
                <a:gd name="T15" fmla="*/ 7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2">
                  <a:moveTo>
                    <a:pt x="6" y="7"/>
                  </a:moveTo>
                  <a:lnTo>
                    <a:pt x="4" y="13"/>
                  </a:lnTo>
                  <a:lnTo>
                    <a:pt x="0" y="20"/>
                  </a:lnTo>
                  <a:lnTo>
                    <a:pt x="0" y="22"/>
                  </a:lnTo>
                  <a:lnTo>
                    <a:pt x="12" y="9"/>
                  </a:lnTo>
                  <a:lnTo>
                    <a:pt x="16" y="1"/>
                  </a:lnTo>
                  <a:lnTo>
                    <a:pt x="12" y="0"/>
                  </a:lnTo>
                  <a:lnTo>
                    <a:pt x="6"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 name="Freeform 42">
              <a:extLst>
                <a:ext uri="{FF2B5EF4-FFF2-40B4-BE49-F238E27FC236}">
                  <a16:creationId xmlns:a16="http://schemas.microsoft.com/office/drawing/2014/main" id="{7F73DFA5-D2AE-0DE1-6597-9C9823F52339}"/>
                </a:ext>
              </a:extLst>
            </p:cNvPr>
            <p:cNvSpPr>
              <a:spLocks/>
            </p:cNvSpPr>
            <p:nvPr/>
          </p:nvSpPr>
          <p:spPr bwMode="auto">
            <a:xfrm>
              <a:off x="7231949" y="4781713"/>
              <a:ext cx="18851" cy="23529"/>
            </a:xfrm>
            <a:custGeom>
              <a:avLst/>
              <a:gdLst>
                <a:gd name="T0" fmla="*/ 6 w 16"/>
                <a:gd name="T1" fmla="*/ 7 h 22"/>
                <a:gd name="T2" fmla="*/ 4 w 16"/>
                <a:gd name="T3" fmla="*/ 13 h 22"/>
                <a:gd name="T4" fmla="*/ 0 w 16"/>
                <a:gd name="T5" fmla="*/ 20 h 22"/>
                <a:gd name="T6" fmla="*/ 0 w 16"/>
                <a:gd name="T7" fmla="*/ 22 h 22"/>
                <a:gd name="T8" fmla="*/ 12 w 16"/>
                <a:gd name="T9" fmla="*/ 9 h 22"/>
                <a:gd name="T10" fmla="*/ 16 w 16"/>
                <a:gd name="T11" fmla="*/ 1 h 22"/>
                <a:gd name="T12" fmla="*/ 12 w 16"/>
                <a:gd name="T13" fmla="*/ 0 h 22"/>
                <a:gd name="T14" fmla="*/ 6 w 16"/>
                <a:gd name="T15" fmla="*/ 7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2">
                  <a:moveTo>
                    <a:pt x="6" y="7"/>
                  </a:moveTo>
                  <a:lnTo>
                    <a:pt x="4" y="13"/>
                  </a:lnTo>
                  <a:lnTo>
                    <a:pt x="0" y="20"/>
                  </a:lnTo>
                  <a:lnTo>
                    <a:pt x="0" y="22"/>
                  </a:lnTo>
                  <a:lnTo>
                    <a:pt x="12" y="9"/>
                  </a:lnTo>
                  <a:lnTo>
                    <a:pt x="16" y="1"/>
                  </a:lnTo>
                  <a:lnTo>
                    <a:pt x="12" y="0"/>
                  </a:lnTo>
                  <a:lnTo>
                    <a:pt x="6"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 name="Freeform 43">
              <a:extLst>
                <a:ext uri="{FF2B5EF4-FFF2-40B4-BE49-F238E27FC236}">
                  <a16:creationId xmlns:a16="http://schemas.microsoft.com/office/drawing/2014/main" id="{46F688CB-35D9-E2CD-C608-EDECE02279B4}"/>
                </a:ext>
              </a:extLst>
            </p:cNvPr>
            <p:cNvSpPr>
              <a:spLocks/>
            </p:cNvSpPr>
            <p:nvPr/>
          </p:nvSpPr>
          <p:spPr bwMode="auto">
            <a:xfrm>
              <a:off x="7254334" y="4749628"/>
              <a:ext cx="44771" cy="32084"/>
            </a:xfrm>
            <a:custGeom>
              <a:avLst/>
              <a:gdLst>
                <a:gd name="T0" fmla="*/ 28 w 38"/>
                <a:gd name="T1" fmla="*/ 7 h 30"/>
                <a:gd name="T2" fmla="*/ 15 w 38"/>
                <a:gd name="T3" fmla="*/ 15 h 30"/>
                <a:gd name="T4" fmla="*/ 10 w 38"/>
                <a:gd name="T5" fmla="*/ 20 h 30"/>
                <a:gd name="T6" fmla="*/ 2 w 38"/>
                <a:gd name="T7" fmla="*/ 22 h 30"/>
                <a:gd name="T8" fmla="*/ 0 w 38"/>
                <a:gd name="T9" fmla="*/ 22 h 30"/>
                <a:gd name="T10" fmla="*/ 2 w 38"/>
                <a:gd name="T11" fmla="*/ 30 h 30"/>
                <a:gd name="T12" fmla="*/ 23 w 38"/>
                <a:gd name="T13" fmla="*/ 15 h 30"/>
                <a:gd name="T14" fmla="*/ 36 w 38"/>
                <a:gd name="T15" fmla="*/ 7 h 30"/>
                <a:gd name="T16" fmla="*/ 38 w 38"/>
                <a:gd name="T17" fmla="*/ 1 h 30"/>
                <a:gd name="T18" fmla="*/ 36 w 38"/>
                <a:gd name="T19" fmla="*/ 0 h 30"/>
                <a:gd name="T20" fmla="*/ 28 w 38"/>
                <a:gd name="T21"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28" y="7"/>
                  </a:moveTo>
                  <a:lnTo>
                    <a:pt x="15" y="15"/>
                  </a:lnTo>
                  <a:lnTo>
                    <a:pt x="10" y="20"/>
                  </a:lnTo>
                  <a:lnTo>
                    <a:pt x="2" y="22"/>
                  </a:lnTo>
                  <a:lnTo>
                    <a:pt x="0" y="22"/>
                  </a:lnTo>
                  <a:lnTo>
                    <a:pt x="2" y="30"/>
                  </a:lnTo>
                  <a:lnTo>
                    <a:pt x="23" y="15"/>
                  </a:lnTo>
                  <a:lnTo>
                    <a:pt x="36" y="7"/>
                  </a:lnTo>
                  <a:lnTo>
                    <a:pt x="38" y="1"/>
                  </a:lnTo>
                  <a:lnTo>
                    <a:pt x="36" y="0"/>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 name="Freeform 44">
              <a:extLst>
                <a:ext uri="{FF2B5EF4-FFF2-40B4-BE49-F238E27FC236}">
                  <a16:creationId xmlns:a16="http://schemas.microsoft.com/office/drawing/2014/main" id="{8175165C-934A-9E08-6D3B-FEFA7F4F0EC9}"/>
                </a:ext>
              </a:extLst>
            </p:cNvPr>
            <p:cNvSpPr>
              <a:spLocks/>
            </p:cNvSpPr>
            <p:nvPr/>
          </p:nvSpPr>
          <p:spPr bwMode="auto">
            <a:xfrm>
              <a:off x="7254334" y="4749628"/>
              <a:ext cx="44771" cy="32084"/>
            </a:xfrm>
            <a:custGeom>
              <a:avLst/>
              <a:gdLst>
                <a:gd name="T0" fmla="*/ 28 w 38"/>
                <a:gd name="T1" fmla="*/ 7 h 30"/>
                <a:gd name="T2" fmla="*/ 15 w 38"/>
                <a:gd name="T3" fmla="*/ 15 h 30"/>
                <a:gd name="T4" fmla="*/ 10 w 38"/>
                <a:gd name="T5" fmla="*/ 20 h 30"/>
                <a:gd name="T6" fmla="*/ 2 w 38"/>
                <a:gd name="T7" fmla="*/ 22 h 30"/>
                <a:gd name="T8" fmla="*/ 0 w 38"/>
                <a:gd name="T9" fmla="*/ 22 h 30"/>
                <a:gd name="T10" fmla="*/ 2 w 38"/>
                <a:gd name="T11" fmla="*/ 30 h 30"/>
                <a:gd name="T12" fmla="*/ 23 w 38"/>
                <a:gd name="T13" fmla="*/ 15 h 30"/>
                <a:gd name="T14" fmla="*/ 36 w 38"/>
                <a:gd name="T15" fmla="*/ 7 h 30"/>
                <a:gd name="T16" fmla="*/ 38 w 38"/>
                <a:gd name="T17" fmla="*/ 1 h 30"/>
                <a:gd name="T18" fmla="*/ 36 w 38"/>
                <a:gd name="T19" fmla="*/ 0 h 30"/>
                <a:gd name="T20" fmla="*/ 28 w 38"/>
                <a:gd name="T21"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28" y="7"/>
                  </a:moveTo>
                  <a:lnTo>
                    <a:pt x="15" y="15"/>
                  </a:lnTo>
                  <a:lnTo>
                    <a:pt x="10" y="20"/>
                  </a:lnTo>
                  <a:lnTo>
                    <a:pt x="2" y="22"/>
                  </a:lnTo>
                  <a:lnTo>
                    <a:pt x="0" y="22"/>
                  </a:lnTo>
                  <a:lnTo>
                    <a:pt x="2" y="30"/>
                  </a:lnTo>
                  <a:lnTo>
                    <a:pt x="23" y="15"/>
                  </a:lnTo>
                  <a:lnTo>
                    <a:pt x="36" y="7"/>
                  </a:lnTo>
                  <a:lnTo>
                    <a:pt x="38" y="1"/>
                  </a:lnTo>
                  <a:lnTo>
                    <a:pt x="36" y="0"/>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 name="Freeform 53">
              <a:extLst>
                <a:ext uri="{FF2B5EF4-FFF2-40B4-BE49-F238E27FC236}">
                  <a16:creationId xmlns:a16="http://schemas.microsoft.com/office/drawing/2014/main" id="{DE4E0552-6EDF-53B0-56EB-2A1D166FE088}"/>
                </a:ext>
              </a:extLst>
            </p:cNvPr>
            <p:cNvSpPr>
              <a:spLocks/>
            </p:cNvSpPr>
            <p:nvPr/>
          </p:nvSpPr>
          <p:spPr bwMode="auto">
            <a:xfrm>
              <a:off x="8537395" y="4515413"/>
              <a:ext cx="41237" cy="22459"/>
            </a:xfrm>
            <a:custGeom>
              <a:avLst/>
              <a:gdLst>
                <a:gd name="T0" fmla="*/ 17 w 35"/>
                <a:gd name="T1" fmla="*/ 15 h 21"/>
                <a:gd name="T2" fmla="*/ 30 w 35"/>
                <a:gd name="T3" fmla="*/ 6 h 21"/>
                <a:gd name="T4" fmla="*/ 35 w 35"/>
                <a:gd name="T5" fmla="*/ 0 h 21"/>
                <a:gd name="T6" fmla="*/ 28 w 35"/>
                <a:gd name="T7" fmla="*/ 6 h 21"/>
                <a:gd name="T8" fmla="*/ 28 w 35"/>
                <a:gd name="T9" fmla="*/ 8 h 21"/>
                <a:gd name="T10" fmla="*/ 20 w 35"/>
                <a:gd name="T11" fmla="*/ 12 h 21"/>
                <a:gd name="T12" fmla="*/ 15 w 35"/>
                <a:gd name="T13" fmla="*/ 15 h 21"/>
                <a:gd name="T14" fmla="*/ 7 w 35"/>
                <a:gd name="T15" fmla="*/ 19 h 21"/>
                <a:gd name="T16" fmla="*/ 0 w 35"/>
                <a:gd name="T17" fmla="*/ 19 h 21"/>
                <a:gd name="T18" fmla="*/ 5 w 35"/>
                <a:gd name="T19" fmla="*/ 21 h 21"/>
                <a:gd name="T20" fmla="*/ 13 w 35"/>
                <a:gd name="T21" fmla="*/ 17 h 21"/>
                <a:gd name="T22" fmla="*/ 17 w 35"/>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1">
                  <a:moveTo>
                    <a:pt x="17" y="15"/>
                  </a:moveTo>
                  <a:lnTo>
                    <a:pt x="30" y="6"/>
                  </a:lnTo>
                  <a:lnTo>
                    <a:pt x="35" y="0"/>
                  </a:lnTo>
                  <a:lnTo>
                    <a:pt x="28" y="6"/>
                  </a:lnTo>
                  <a:lnTo>
                    <a:pt x="28" y="8"/>
                  </a:lnTo>
                  <a:lnTo>
                    <a:pt x="20" y="12"/>
                  </a:lnTo>
                  <a:lnTo>
                    <a:pt x="15" y="15"/>
                  </a:lnTo>
                  <a:lnTo>
                    <a:pt x="7" y="19"/>
                  </a:lnTo>
                  <a:lnTo>
                    <a:pt x="0" y="19"/>
                  </a:lnTo>
                  <a:lnTo>
                    <a:pt x="5" y="21"/>
                  </a:lnTo>
                  <a:lnTo>
                    <a:pt x="13" y="17"/>
                  </a:lnTo>
                  <a:lnTo>
                    <a:pt x="17" y="1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 name="Freeform 54">
              <a:extLst>
                <a:ext uri="{FF2B5EF4-FFF2-40B4-BE49-F238E27FC236}">
                  <a16:creationId xmlns:a16="http://schemas.microsoft.com/office/drawing/2014/main" id="{FBE525E9-0F7D-C97D-9F84-E8A951EF0D8E}"/>
                </a:ext>
              </a:extLst>
            </p:cNvPr>
            <p:cNvSpPr>
              <a:spLocks/>
            </p:cNvSpPr>
            <p:nvPr/>
          </p:nvSpPr>
          <p:spPr bwMode="auto">
            <a:xfrm>
              <a:off x="8537395" y="4515413"/>
              <a:ext cx="41237" cy="22459"/>
            </a:xfrm>
            <a:custGeom>
              <a:avLst/>
              <a:gdLst>
                <a:gd name="T0" fmla="*/ 17 w 35"/>
                <a:gd name="T1" fmla="*/ 15 h 21"/>
                <a:gd name="T2" fmla="*/ 30 w 35"/>
                <a:gd name="T3" fmla="*/ 6 h 21"/>
                <a:gd name="T4" fmla="*/ 35 w 35"/>
                <a:gd name="T5" fmla="*/ 0 h 21"/>
                <a:gd name="T6" fmla="*/ 28 w 35"/>
                <a:gd name="T7" fmla="*/ 6 h 21"/>
                <a:gd name="T8" fmla="*/ 28 w 35"/>
                <a:gd name="T9" fmla="*/ 8 h 21"/>
                <a:gd name="T10" fmla="*/ 20 w 35"/>
                <a:gd name="T11" fmla="*/ 12 h 21"/>
                <a:gd name="T12" fmla="*/ 15 w 35"/>
                <a:gd name="T13" fmla="*/ 15 h 21"/>
                <a:gd name="T14" fmla="*/ 7 w 35"/>
                <a:gd name="T15" fmla="*/ 19 h 21"/>
                <a:gd name="T16" fmla="*/ 0 w 35"/>
                <a:gd name="T17" fmla="*/ 19 h 21"/>
                <a:gd name="T18" fmla="*/ 5 w 35"/>
                <a:gd name="T19" fmla="*/ 21 h 21"/>
                <a:gd name="T20" fmla="*/ 13 w 35"/>
                <a:gd name="T21" fmla="*/ 17 h 21"/>
                <a:gd name="T22" fmla="*/ 17 w 35"/>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1">
                  <a:moveTo>
                    <a:pt x="17" y="15"/>
                  </a:moveTo>
                  <a:lnTo>
                    <a:pt x="30" y="6"/>
                  </a:lnTo>
                  <a:lnTo>
                    <a:pt x="35" y="0"/>
                  </a:lnTo>
                  <a:lnTo>
                    <a:pt x="28" y="6"/>
                  </a:lnTo>
                  <a:lnTo>
                    <a:pt x="28" y="8"/>
                  </a:lnTo>
                  <a:lnTo>
                    <a:pt x="20" y="12"/>
                  </a:lnTo>
                  <a:lnTo>
                    <a:pt x="15" y="15"/>
                  </a:lnTo>
                  <a:lnTo>
                    <a:pt x="7" y="19"/>
                  </a:lnTo>
                  <a:lnTo>
                    <a:pt x="0" y="19"/>
                  </a:lnTo>
                  <a:lnTo>
                    <a:pt x="5" y="21"/>
                  </a:lnTo>
                  <a:lnTo>
                    <a:pt x="13" y="17"/>
                  </a:lnTo>
                  <a:lnTo>
                    <a:pt x="17" y="1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 name="Freeform 70">
              <a:extLst>
                <a:ext uri="{FF2B5EF4-FFF2-40B4-BE49-F238E27FC236}">
                  <a16:creationId xmlns:a16="http://schemas.microsoft.com/office/drawing/2014/main" id="{A43F3C6B-3701-FB87-96D9-F8A999101D35}"/>
                </a:ext>
              </a:extLst>
            </p:cNvPr>
            <p:cNvSpPr>
              <a:spLocks/>
            </p:cNvSpPr>
            <p:nvPr/>
          </p:nvSpPr>
          <p:spPr bwMode="auto">
            <a:xfrm>
              <a:off x="7471122" y="3792441"/>
              <a:ext cx="503095" cy="421375"/>
            </a:xfrm>
            <a:custGeom>
              <a:avLst/>
              <a:gdLst>
                <a:gd name="T0" fmla="*/ 391 w 427"/>
                <a:gd name="T1" fmla="*/ 150 h 394"/>
                <a:gd name="T2" fmla="*/ 399 w 427"/>
                <a:gd name="T3" fmla="*/ 146 h 394"/>
                <a:gd name="T4" fmla="*/ 395 w 427"/>
                <a:gd name="T5" fmla="*/ 120 h 394"/>
                <a:gd name="T6" fmla="*/ 391 w 427"/>
                <a:gd name="T7" fmla="*/ 114 h 394"/>
                <a:gd name="T8" fmla="*/ 401 w 427"/>
                <a:gd name="T9" fmla="*/ 116 h 394"/>
                <a:gd name="T10" fmla="*/ 399 w 427"/>
                <a:gd name="T11" fmla="*/ 103 h 394"/>
                <a:gd name="T12" fmla="*/ 407 w 427"/>
                <a:gd name="T13" fmla="*/ 97 h 394"/>
                <a:gd name="T14" fmla="*/ 407 w 427"/>
                <a:gd name="T15" fmla="*/ 86 h 394"/>
                <a:gd name="T16" fmla="*/ 410 w 427"/>
                <a:gd name="T17" fmla="*/ 80 h 394"/>
                <a:gd name="T18" fmla="*/ 423 w 427"/>
                <a:gd name="T19" fmla="*/ 71 h 394"/>
                <a:gd name="T20" fmla="*/ 427 w 427"/>
                <a:gd name="T21" fmla="*/ 62 h 394"/>
                <a:gd name="T22" fmla="*/ 423 w 427"/>
                <a:gd name="T23" fmla="*/ 52 h 394"/>
                <a:gd name="T24" fmla="*/ 369 w 427"/>
                <a:gd name="T25" fmla="*/ 50 h 394"/>
                <a:gd name="T26" fmla="*/ 378 w 427"/>
                <a:gd name="T27" fmla="*/ 35 h 394"/>
                <a:gd name="T28" fmla="*/ 391 w 427"/>
                <a:gd name="T29" fmla="*/ 24 h 394"/>
                <a:gd name="T30" fmla="*/ 390 w 427"/>
                <a:gd name="T31" fmla="*/ 11 h 394"/>
                <a:gd name="T32" fmla="*/ 376 w 427"/>
                <a:gd name="T33" fmla="*/ 0 h 394"/>
                <a:gd name="T34" fmla="*/ 85 w 427"/>
                <a:gd name="T35" fmla="*/ 17 h 394"/>
                <a:gd name="T36" fmla="*/ 16 w 427"/>
                <a:gd name="T37" fmla="*/ 109 h 394"/>
                <a:gd name="T38" fmla="*/ 21 w 427"/>
                <a:gd name="T39" fmla="*/ 327 h 394"/>
                <a:gd name="T40" fmla="*/ 23 w 427"/>
                <a:gd name="T41" fmla="*/ 332 h 394"/>
                <a:gd name="T42" fmla="*/ 38 w 427"/>
                <a:gd name="T43" fmla="*/ 332 h 394"/>
                <a:gd name="T44" fmla="*/ 61 w 427"/>
                <a:gd name="T45" fmla="*/ 394 h 394"/>
                <a:gd name="T46" fmla="*/ 318 w 427"/>
                <a:gd name="T47" fmla="*/ 383 h 394"/>
                <a:gd name="T48" fmla="*/ 316 w 427"/>
                <a:gd name="T49" fmla="*/ 368 h 394"/>
                <a:gd name="T50" fmla="*/ 324 w 427"/>
                <a:gd name="T51" fmla="*/ 366 h 394"/>
                <a:gd name="T52" fmla="*/ 320 w 427"/>
                <a:gd name="T53" fmla="*/ 353 h 394"/>
                <a:gd name="T54" fmla="*/ 320 w 427"/>
                <a:gd name="T55" fmla="*/ 340 h 394"/>
                <a:gd name="T56" fmla="*/ 313 w 427"/>
                <a:gd name="T57" fmla="*/ 338 h 394"/>
                <a:gd name="T58" fmla="*/ 314 w 427"/>
                <a:gd name="T59" fmla="*/ 329 h 394"/>
                <a:gd name="T60" fmla="*/ 313 w 427"/>
                <a:gd name="T61" fmla="*/ 329 h 394"/>
                <a:gd name="T62" fmla="*/ 314 w 427"/>
                <a:gd name="T63" fmla="*/ 317 h 394"/>
                <a:gd name="T64" fmla="*/ 314 w 427"/>
                <a:gd name="T65" fmla="*/ 306 h 394"/>
                <a:gd name="T66" fmla="*/ 322 w 427"/>
                <a:gd name="T67" fmla="*/ 306 h 394"/>
                <a:gd name="T68" fmla="*/ 314 w 427"/>
                <a:gd name="T69" fmla="*/ 299 h 394"/>
                <a:gd name="T70" fmla="*/ 324 w 427"/>
                <a:gd name="T71" fmla="*/ 295 h 394"/>
                <a:gd name="T72" fmla="*/ 324 w 427"/>
                <a:gd name="T73" fmla="*/ 280 h 394"/>
                <a:gd name="T74" fmla="*/ 337 w 427"/>
                <a:gd name="T75" fmla="*/ 270 h 394"/>
                <a:gd name="T76" fmla="*/ 333 w 427"/>
                <a:gd name="T77" fmla="*/ 255 h 394"/>
                <a:gd name="T78" fmla="*/ 331 w 427"/>
                <a:gd name="T79" fmla="*/ 250 h 394"/>
                <a:gd name="T80" fmla="*/ 339 w 427"/>
                <a:gd name="T81" fmla="*/ 248 h 394"/>
                <a:gd name="T82" fmla="*/ 344 w 427"/>
                <a:gd name="T83" fmla="*/ 233 h 394"/>
                <a:gd name="T84" fmla="*/ 356 w 427"/>
                <a:gd name="T85" fmla="*/ 231 h 394"/>
                <a:gd name="T86" fmla="*/ 360 w 427"/>
                <a:gd name="T87" fmla="*/ 220 h 394"/>
                <a:gd name="T88" fmla="*/ 360 w 427"/>
                <a:gd name="T89" fmla="*/ 206 h 394"/>
                <a:gd name="T90" fmla="*/ 361 w 427"/>
                <a:gd name="T91" fmla="*/ 203 h 394"/>
                <a:gd name="T92" fmla="*/ 361 w 427"/>
                <a:gd name="T93" fmla="*/ 195 h 394"/>
                <a:gd name="T94" fmla="*/ 363 w 427"/>
                <a:gd name="T95" fmla="*/ 193 h 394"/>
                <a:gd name="T96" fmla="*/ 367 w 427"/>
                <a:gd name="T97" fmla="*/ 178 h 394"/>
                <a:gd name="T98" fmla="*/ 378 w 427"/>
                <a:gd name="T99" fmla="*/ 178 h 394"/>
                <a:gd name="T100" fmla="*/ 382 w 427"/>
                <a:gd name="T101" fmla="*/ 165 h 394"/>
                <a:gd name="T102" fmla="*/ 380 w 427"/>
                <a:gd name="T103" fmla="*/ 16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7" h="394">
                  <a:moveTo>
                    <a:pt x="388" y="158"/>
                  </a:moveTo>
                  <a:lnTo>
                    <a:pt x="391" y="150"/>
                  </a:lnTo>
                  <a:lnTo>
                    <a:pt x="397" y="148"/>
                  </a:lnTo>
                  <a:lnTo>
                    <a:pt x="399" y="146"/>
                  </a:lnTo>
                  <a:lnTo>
                    <a:pt x="395" y="127"/>
                  </a:lnTo>
                  <a:lnTo>
                    <a:pt x="395" y="120"/>
                  </a:lnTo>
                  <a:lnTo>
                    <a:pt x="390" y="122"/>
                  </a:lnTo>
                  <a:lnTo>
                    <a:pt x="391" y="114"/>
                  </a:lnTo>
                  <a:lnTo>
                    <a:pt x="397" y="112"/>
                  </a:lnTo>
                  <a:lnTo>
                    <a:pt x="401" y="116"/>
                  </a:lnTo>
                  <a:lnTo>
                    <a:pt x="403" y="111"/>
                  </a:lnTo>
                  <a:lnTo>
                    <a:pt x="399" y="103"/>
                  </a:lnTo>
                  <a:lnTo>
                    <a:pt x="403" y="101"/>
                  </a:lnTo>
                  <a:lnTo>
                    <a:pt x="407" y="97"/>
                  </a:lnTo>
                  <a:lnTo>
                    <a:pt x="412" y="92"/>
                  </a:lnTo>
                  <a:lnTo>
                    <a:pt x="407" y="86"/>
                  </a:lnTo>
                  <a:lnTo>
                    <a:pt x="407" y="84"/>
                  </a:lnTo>
                  <a:lnTo>
                    <a:pt x="410" y="80"/>
                  </a:lnTo>
                  <a:lnTo>
                    <a:pt x="416" y="77"/>
                  </a:lnTo>
                  <a:lnTo>
                    <a:pt x="423" y="71"/>
                  </a:lnTo>
                  <a:lnTo>
                    <a:pt x="420" y="65"/>
                  </a:lnTo>
                  <a:lnTo>
                    <a:pt x="427" y="62"/>
                  </a:lnTo>
                  <a:lnTo>
                    <a:pt x="425" y="56"/>
                  </a:lnTo>
                  <a:lnTo>
                    <a:pt x="423" y="52"/>
                  </a:lnTo>
                  <a:lnTo>
                    <a:pt x="373" y="56"/>
                  </a:lnTo>
                  <a:lnTo>
                    <a:pt x="369" y="50"/>
                  </a:lnTo>
                  <a:lnTo>
                    <a:pt x="373" y="43"/>
                  </a:lnTo>
                  <a:lnTo>
                    <a:pt x="378" y="35"/>
                  </a:lnTo>
                  <a:lnTo>
                    <a:pt x="386" y="32"/>
                  </a:lnTo>
                  <a:lnTo>
                    <a:pt x="391" y="24"/>
                  </a:lnTo>
                  <a:lnTo>
                    <a:pt x="391" y="18"/>
                  </a:lnTo>
                  <a:lnTo>
                    <a:pt x="390" y="11"/>
                  </a:lnTo>
                  <a:lnTo>
                    <a:pt x="384" y="5"/>
                  </a:lnTo>
                  <a:lnTo>
                    <a:pt x="376" y="0"/>
                  </a:lnTo>
                  <a:lnTo>
                    <a:pt x="222" y="11"/>
                  </a:lnTo>
                  <a:lnTo>
                    <a:pt x="85" y="17"/>
                  </a:lnTo>
                  <a:lnTo>
                    <a:pt x="0" y="18"/>
                  </a:lnTo>
                  <a:lnTo>
                    <a:pt x="16" y="109"/>
                  </a:lnTo>
                  <a:lnTo>
                    <a:pt x="19" y="139"/>
                  </a:lnTo>
                  <a:lnTo>
                    <a:pt x="21" y="327"/>
                  </a:lnTo>
                  <a:lnTo>
                    <a:pt x="23" y="329"/>
                  </a:lnTo>
                  <a:lnTo>
                    <a:pt x="23" y="332"/>
                  </a:lnTo>
                  <a:lnTo>
                    <a:pt x="31" y="336"/>
                  </a:lnTo>
                  <a:lnTo>
                    <a:pt x="38" y="332"/>
                  </a:lnTo>
                  <a:lnTo>
                    <a:pt x="59" y="336"/>
                  </a:lnTo>
                  <a:lnTo>
                    <a:pt x="61" y="394"/>
                  </a:lnTo>
                  <a:lnTo>
                    <a:pt x="172" y="391"/>
                  </a:lnTo>
                  <a:lnTo>
                    <a:pt x="318" y="383"/>
                  </a:lnTo>
                  <a:lnTo>
                    <a:pt x="318" y="374"/>
                  </a:lnTo>
                  <a:lnTo>
                    <a:pt x="316" y="368"/>
                  </a:lnTo>
                  <a:lnTo>
                    <a:pt x="324" y="368"/>
                  </a:lnTo>
                  <a:lnTo>
                    <a:pt x="324" y="366"/>
                  </a:lnTo>
                  <a:lnTo>
                    <a:pt x="322" y="355"/>
                  </a:lnTo>
                  <a:lnTo>
                    <a:pt x="320" y="353"/>
                  </a:lnTo>
                  <a:lnTo>
                    <a:pt x="318" y="346"/>
                  </a:lnTo>
                  <a:lnTo>
                    <a:pt x="320" y="340"/>
                  </a:lnTo>
                  <a:lnTo>
                    <a:pt x="320" y="340"/>
                  </a:lnTo>
                  <a:lnTo>
                    <a:pt x="313" y="338"/>
                  </a:lnTo>
                  <a:lnTo>
                    <a:pt x="320" y="334"/>
                  </a:lnTo>
                  <a:lnTo>
                    <a:pt x="314" y="329"/>
                  </a:lnTo>
                  <a:lnTo>
                    <a:pt x="309" y="334"/>
                  </a:lnTo>
                  <a:lnTo>
                    <a:pt x="313" y="329"/>
                  </a:lnTo>
                  <a:lnTo>
                    <a:pt x="309" y="321"/>
                  </a:lnTo>
                  <a:lnTo>
                    <a:pt x="314" y="317"/>
                  </a:lnTo>
                  <a:lnTo>
                    <a:pt x="309" y="310"/>
                  </a:lnTo>
                  <a:lnTo>
                    <a:pt x="314" y="306"/>
                  </a:lnTo>
                  <a:lnTo>
                    <a:pt x="316" y="310"/>
                  </a:lnTo>
                  <a:lnTo>
                    <a:pt x="322" y="306"/>
                  </a:lnTo>
                  <a:lnTo>
                    <a:pt x="314" y="302"/>
                  </a:lnTo>
                  <a:lnTo>
                    <a:pt x="314" y="299"/>
                  </a:lnTo>
                  <a:lnTo>
                    <a:pt x="322" y="299"/>
                  </a:lnTo>
                  <a:lnTo>
                    <a:pt x="324" y="295"/>
                  </a:lnTo>
                  <a:lnTo>
                    <a:pt x="322" y="287"/>
                  </a:lnTo>
                  <a:lnTo>
                    <a:pt x="324" y="280"/>
                  </a:lnTo>
                  <a:lnTo>
                    <a:pt x="320" y="276"/>
                  </a:lnTo>
                  <a:lnTo>
                    <a:pt x="337" y="270"/>
                  </a:lnTo>
                  <a:lnTo>
                    <a:pt x="333" y="263"/>
                  </a:lnTo>
                  <a:lnTo>
                    <a:pt x="333" y="255"/>
                  </a:lnTo>
                  <a:lnTo>
                    <a:pt x="335" y="253"/>
                  </a:lnTo>
                  <a:lnTo>
                    <a:pt x="331" y="250"/>
                  </a:lnTo>
                  <a:lnTo>
                    <a:pt x="339" y="252"/>
                  </a:lnTo>
                  <a:lnTo>
                    <a:pt x="339" y="248"/>
                  </a:lnTo>
                  <a:lnTo>
                    <a:pt x="346" y="240"/>
                  </a:lnTo>
                  <a:lnTo>
                    <a:pt x="344" y="233"/>
                  </a:lnTo>
                  <a:lnTo>
                    <a:pt x="352" y="233"/>
                  </a:lnTo>
                  <a:lnTo>
                    <a:pt x="356" y="231"/>
                  </a:lnTo>
                  <a:lnTo>
                    <a:pt x="361" y="225"/>
                  </a:lnTo>
                  <a:lnTo>
                    <a:pt x="360" y="220"/>
                  </a:lnTo>
                  <a:lnTo>
                    <a:pt x="363" y="210"/>
                  </a:lnTo>
                  <a:lnTo>
                    <a:pt x="360" y="206"/>
                  </a:lnTo>
                  <a:lnTo>
                    <a:pt x="360" y="197"/>
                  </a:lnTo>
                  <a:lnTo>
                    <a:pt x="361" y="203"/>
                  </a:lnTo>
                  <a:lnTo>
                    <a:pt x="369" y="201"/>
                  </a:lnTo>
                  <a:lnTo>
                    <a:pt x="361" y="195"/>
                  </a:lnTo>
                  <a:lnTo>
                    <a:pt x="361" y="186"/>
                  </a:lnTo>
                  <a:lnTo>
                    <a:pt x="363" y="193"/>
                  </a:lnTo>
                  <a:lnTo>
                    <a:pt x="369" y="193"/>
                  </a:lnTo>
                  <a:lnTo>
                    <a:pt x="367" y="178"/>
                  </a:lnTo>
                  <a:lnTo>
                    <a:pt x="371" y="182"/>
                  </a:lnTo>
                  <a:lnTo>
                    <a:pt x="378" y="178"/>
                  </a:lnTo>
                  <a:lnTo>
                    <a:pt x="384" y="173"/>
                  </a:lnTo>
                  <a:lnTo>
                    <a:pt x="382" y="165"/>
                  </a:lnTo>
                  <a:lnTo>
                    <a:pt x="380" y="163"/>
                  </a:lnTo>
                  <a:lnTo>
                    <a:pt x="380" y="161"/>
                  </a:lnTo>
                  <a:lnTo>
                    <a:pt x="388" y="15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8" name="Freeform 45">
              <a:extLst>
                <a:ext uri="{FF2B5EF4-FFF2-40B4-BE49-F238E27FC236}">
                  <a16:creationId xmlns:a16="http://schemas.microsoft.com/office/drawing/2014/main" id="{0E4CE32E-0ED1-75AE-A6FA-5F97F0993085}"/>
                </a:ext>
              </a:extLst>
            </p:cNvPr>
            <p:cNvSpPr>
              <a:spLocks/>
            </p:cNvSpPr>
            <p:nvPr/>
          </p:nvSpPr>
          <p:spPr bwMode="auto">
            <a:xfrm>
              <a:off x="7777456" y="4594554"/>
              <a:ext cx="35346" cy="16043"/>
            </a:xfrm>
            <a:custGeom>
              <a:avLst/>
              <a:gdLst>
                <a:gd name="T0" fmla="*/ 19 w 30"/>
                <a:gd name="T1" fmla="*/ 15 h 15"/>
                <a:gd name="T2" fmla="*/ 26 w 30"/>
                <a:gd name="T3" fmla="*/ 13 h 15"/>
                <a:gd name="T4" fmla="*/ 30 w 30"/>
                <a:gd name="T5" fmla="*/ 7 h 15"/>
                <a:gd name="T6" fmla="*/ 30 w 30"/>
                <a:gd name="T7" fmla="*/ 7 h 15"/>
                <a:gd name="T8" fmla="*/ 28 w 30"/>
                <a:gd name="T9" fmla="*/ 5 h 15"/>
                <a:gd name="T10" fmla="*/ 15 w 30"/>
                <a:gd name="T11" fmla="*/ 0 h 15"/>
                <a:gd name="T12" fmla="*/ 0 w 30"/>
                <a:gd name="T13" fmla="*/ 4 h 15"/>
                <a:gd name="T14" fmla="*/ 4 w 30"/>
                <a:gd name="T15" fmla="*/ 9 h 15"/>
                <a:gd name="T16" fmla="*/ 11 w 30"/>
                <a:gd name="T17" fmla="*/ 11 h 15"/>
                <a:gd name="T18" fmla="*/ 19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19" y="15"/>
                  </a:moveTo>
                  <a:lnTo>
                    <a:pt x="26" y="13"/>
                  </a:lnTo>
                  <a:lnTo>
                    <a:pt x="30" y="7"/>
                  </a:lnTo>
                  <a:lnTo>
                    <a:pt x="30" y="7"/>
                  </a:lnTo>
                  <a:lnTo>
                    <a:pt x="28" y="5"/>
                  </a:lnTo>
                  <a:lnTo>
                    <a:pt x="15" y="0"/>
                  </a:lnTo>
                  <a:lnTo>
                    <a:pt x="0" y="4"/>
                  </a:lnTo>
                  <a:lnTo>
                    <a:pt x="4" y="9"/>
                  </a:lnTo>
                  <a:lnTo>
                    <a:pt x="11" y="11"/>
                  </a:lnTo>
                  <a:lnTo>
                    <a:pt x="19"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9" name="Freeform 46">
              <a:extLst>
                <a:ext uri="{FF2B5EF4-FFF2-40B4-BE49-F238E27FC236}">
                  <a16:creationId xmlns:a16="http://schemas.microsoft.com/office/drawing/2014/main" id="{730B9C6A-15D8-B451-33DC-B2AB35355C77}"/>
                </a:ext>
              </a:extLst>
            </p:cNvPr>
            <p:cNvSpPr>
              <a:spLocks/>
            </p:cNvSpPr>
            <p:nvPr/>
          </p:nvSpPr>
          <p:spPr bwMode="auto">
            <a:xfrm>
              <a:off x="7777456" y="4594554"/>
              <a:ext cx="35346" cy="16043"/>
            </a:xfrm>
            <a:custGeom>
              <a:avLst/>
              <a:gdLst>
                <a:gd name="T0" fmla="*/ 19 w 30"/>
                <a:gd name="T1" fmla="*/ 15 h 15"/>
                <a:gd name="T2" fmla="*/ 26 w 30"/>
                <a:gd name="T3" fmla="*/ 13 h 15"/>
                <a:gd name="T4" fmla="*/ 30 w 30"/>
                <a:gd name="T5" fmla="*/ 7 h 15"/>
                <a:gd name="T6" fmla="*/ 30 w 30"/>
                <a:gd name="T7" fmla="*/ 7 h 15"/>
                <a:gd name="T8" fmla="*/ 28 w 30"/>
                <a:gd name="T9" fmla="*/ 5 h 15"/>
                <a:gd name="T10" fmla="*/ 15 w 30"/>
                <a:gd name="T11" fmla="*/ 0 h 15"/>
                <a:gd name="T12" fmla="*/ 0 w 30"/>
                <a:gd name="T13" fmla="*/ 4 h 15"/>
                <a:gd name="T14" fmla="*/ 4 w 30"/>
                <a:gd name="T15" fmla="*/ 9 h 15"/>
                <a:gd name="T16" fmla="*/ 11 w 30"/>
                <a:gd name="T17" fmla="*/ 11 h 15"/>
                <a:gd name="T18" fmla="*/ 19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19" y="15"/>
                  </a:moveTo>
                  <a:lnTo>
                    <a:pt x="26" y="13"/>
                  </a:lnTo>
                  <a:lnTo>
                    <a:pt x="30" y="7"/>
                  </a:lnTo>
                  <a:lnTo>
                    <a:pt x="30" y="7"/>
                  </a:lnTo>
                  <a:lnTo>
                    <a:pt x="28" y="5"/>
                  </a:lnTo>
                  <a:lnTo>
                    <a:pt x="15" y="0"/>
                  </a:lnTo>
                  <a:lnTo>
                    <a:pt x="0" y="4"/>
                  </a:lnTo>
                  <a:lnTo>
                    <a:pt x="4" y="9"/>
                  </a:lnTo>
                  <a:lnTo>
                    <a:pt x="11" y="11"/>
                  </a:lnTo>
                  <a:lnTo>
                    <a:pt x="19"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0" name="Freeform 47">
              <a:extLst>
                <a:ext uri="{FF2B5EF4-FFF2-40B4-BE49-F238E27FC236}">
                  <a16:creationId xmlns:a16="http://schemas.microsoft.com/office/drawing/2014/main" id="{39ED02A9-EC9F-8141-1BF1-4EA69497D19D}"/>
                </a:ext>
              </a:extLst>
            </p:cNvPr>
            <p:cNvSpPr>
              <a:spLocks/>
            </p:cNvSpPr>
            <p:nvPr/>
          </p:nvSpPr>
          <p:spPr bwMode="auto">
            <a:xfrm>
              <a:off x="7858752" y="4620220"/>
              <a:ext cx="17673" cy="16043"/>
            </a:xfrm>
            <a:custGeom>
              <a:avLst/>
              <a:gdLst>
                <a:gd name="T0" fmla="*/ 14 w 15"/>
                <a:gd name="T1" fmla="*/ 15 h 15"/>
                <a:gd name="T2" fmla="*/ 15 w 15"/>
                <a:gd name="T3" fmla="*/ 13 h 15"/>
                <a:gd name="T4" fmla="*/ 14 w 15"/>
                <a:gd name="T5" fmla="*/ 8 h 15"/>
                <a:gd name="T6" fmla="*/ 8 w 15"/>
                <a:gd name="T7" fmla="*/ 0 h 15"/>
                <a:gd name="T8" fmla="*/ 2 w 15"/>
                <a:gd name="T9" fmla="*/ 8 h 15"/>
                <a:gd name="T10" fmla="*/ 0 w 15"/>
                <a:gd name="T11" fmla="*/ 10 h 15"/>
                <a:gd name="T12" fmla="*/ 8 w 15"/>
                <a:gd name="T13" fmla="*/ 15 h 15"/>
                <a:gd name="T14" fmla="*/ 14 w 15"/>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14" y="15"/>
                  </a:moveTo>
                  <a:lnTo>
                    <a:pt x="15" y="13"/>
                  </a:lnTo>
                  <a:lnTo>
                    <a:pt x="14" y="8"/>
                  </a:lnTo>
                  <a:lnTo>
                    <a:pt x="8" y="0"/>
                  </a:lnTo>
                  <a:lnTo>
                    <a:pt x="2" y="8"/>
                  </a:lnTo>
                  <a:lnTo>
                    <a:pt x="0" y="10"/>
                  </a:lnTo>
                  <a:lnTo>
                    <a:pt x="8" y="15"/>
                  </a:lnTo>
                  <a:lnTo>
                    <a:pt x="14"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1" name="Freeform 48">
              <a:extLst>
                <a:ext uri="{FF2B5EF4-FFF2-40B4-BE49-F238E27FC236}">
                  <a16:creationId xmlns:a16="http://schemas.microsoft.com/office/drawing/2014/main" id="{74C619EE-EE95-723C-69E7-CA700669E555}"/>
                </a:ext>
              </a:extLst>
            </p:cNvPr>
            <p:cNvSpPr>
              <a:spLocks/>
            </p:cNvSpPr>
            <p:nvPr/>
          </p:nvSpPr>
          <p:spPr bwMode="auto">
            <a:xfrm>
              <a:off x="7858752" y="4620220"/>
              <a:ext cx="17673" cy="16043"/>
            </a:xfrm>
            <a:custGeom>
              <a:avLst/>
              <a:gdLst>
                <a:gd name="T0" fmla="*/ 14 w 15"/>
                <a:gd name="T1" fmla="*/ 15 h 15"/>
                <a:gd name="T2" fmla="*/ 15 w 15"/>
                <a:gd name="T3" fmla="*/ 13 h 15"/>
                <a:gd name="T4" fmla="*/ 14 w 15"/>
                <a:gd name="T5" fmla="*/ 8 h 15"/>
                <a:gd name="T6" fmla="*/ 8 w 15"/>
                <a:gd name="T7" fmla="*/ 0 h 15"/>
                <a:gd name="T8" fmla="*/ 2 w 15"/>
                <a:gd name="T9" fmla="*/ 8 h 15"/>
                <a:gd name="T10" fmla="*/ 0 w 15"/>
                <a:gd name="T11" fmla="*/ 10 h 15"/>
                <a:gd name="T12" fmla="*/ 8 w 15"/>
                <a:gd name="T13" fmla="*/ 15 h 15"/>
                <a:gd name="T14" fmla="*/ 14 w 15"/>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14" y="15"/>
                  </a:moveTo>
                  <a:lnTo>
                    <a:pt x="15" y="13"/>
                  </a:lnTo>
                  <a:lnTo>
                    <a:pt x="14" y="8"/>
                  </a:lnTo>
                  <a:lnTo>
                    <a:pt x="8" y="0"/>
                  </a:lnTo>
                  <a:lnTo>
                    <a:pt x="2" y="8"/>
                  </a:lnTo>
                  <a:lnTo>
                    <a:pt x="0" y="10"/>
                  </a:lnTo>
                  <a:lnTo>
                    <a:pt x="8" y="15"/>
                  </a:lnTo>
                  <a:lnTo>
                    <a:pt x="14"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2" name="Freeform 71">
              <a:extLst>
                <a:ext uri="{FF2B5EF4-FFF2-40B4-BE49-F238E27FC236}">
                  <a16:creationId xmlns:a16="http://schemas.microsoft.com/office/drawing/2014/main" id="{56982363-C200-BCFE-5A7F-0B1E212E938F}"/>
                </a:ext>
              </a:extLst>
            </p:cNvPr>
            <p:cNvSpPr>
              <a:spLocks/>
            </p:cNvSpPr>
            <p:nvPr/>
          </p:nvSpPr>
          <p:spPr bwMode="auto">
            <a:xfrm>
              <a:off x="7542994" y="4202054"/>
              <a:ext cx="569071" cy="456668"/>
            </a:xfrm>
            <a:custGeom>
              <a:avLst/>
              <a:gdLst>
                <a:gd name="T0" fmla="*/ 411 w 483"/>
                <a:gd name="T1" fmla="*/ 263 h 427"/>
                <a:gd name="T2" fmla="*/ 402 w 483"/>
                <a:gd name="T3" fmla="*/ 216 h 427"/>
                <a:gd name="T4" fmla="*/ 233 w 483"/>
                <a:gd name="T5" fmla="*/ 213 h 427"/>
                <a:gd name="T6" fmla="*/ 236 w 483"/>
                <a:gd name="T7" fmla="*/ 183 h 427"/>
                <a:gd name="T8" fmla="*/ 244 w 483"/>
                <a:gd name="T9" fmla="*/ 154 h 427"/>
                <a:gd name="T10" fmla="*/ 248 w 483"/>
                <a:gd name="T11" fmla="*/ 132 h 427"/>
                <a:gd name="T12" fmla="*/ 265 w 483"/>
                <a:gd name="T13" fmla="*/ 102 h 427"/>
                <a:gd name="T14" fmla="*/ 263 w 483"/>
                <a:gd name="T15" fmla="*/ 90 h 427"/>
                <a:gd name="T16" fmla="*/ 285 w 483"/>
                <a:gd name="T17" fmla="*/ 73 h 427"/>
                <a:gd name="T18" fmla="*/ 267 w 483"/>
                <a:gd name="T19" fmla="*/ 55 h 427"/>
                <a:gd name="T20" fmla="*/ 263 w 483"/>
                <a:gd name="T21" fmla="*/ 43 h 427"/>
                <a:gd name="T22" fmla="*/ 265 w 483"/>
                <a:gd name="T23" fmla="*/ 13 h 427"/>
                <a:gd name="T24" fmla="*/ 257 w 483"/>
                <a:gd name="T25" fmla="*/ 0 h 427"/>
                <a:gd name="T26" fmla="*/ 20 w 483"/>
                <a:gd name="T27" fmla="*/ 137 h 427"/>
                <a:gd name="T28" fmla="*/ 35 w 483"/>
                <a:gd name="T29" fmla="*/ 179 h 427"/>
                <a:gd name="T30" fmla="*/ 52 w 483"/>
                <a:gd name="T31" fmla="*/ 213 h 427"/>
                <a:gd name="T32" fmla="*/ 52 w 483"/>
                <a:gd name="T33" fmla="*/ 246 h 427"/>
                <a:gd name="T34" fmla="*/ 41 w 483"/>
                <a:gd name="T35" fmla="*/ 288 h 427"/>
                <a:gd name="T36" fmla="*/ 33 w 483"/>
                <a:gd name="T37" fmla="*/ 335 h 427"/>
                <a:gd name="T38" fmla="*/ 28 w 483"/>
                <a:gd name="T39" fmla="*/ 354 h 427"/>
                <a:gd name="T40" fmla="*/ 75 w 483"/>
                <a:gd name="T41" fmla="*/ 354 h 427"/>
                <a:gd name="T42" fmla="*/ 84 w 483"/>
                <a:gd name="T43" fmla="*/ 340 h 427"/>
                <a:gd name="T44" fmla="*/ 90 w 483"/>
                <a:gd name="T45" fmla="*/ 357 h 427"/>
                <a:gd name="T46" fmla="*/ 171 w 483"/>
                <a:gd name="T47" fmla="*/ 378 h 427"/>
                <a:gd name="T48" fmla="*/ 184 w 483"/>
                <a:gd name="T49" fmla="*/ 357 h 427"/>
                <a:gd name="T50" fmla="*/ 214 w 483"/>
                <a:gd name="T51" fmla="*/ 354 h 427"/>
                <a:gd name="T52" fmla="*/ 242 w 483"/>
                <a:gd name="T53" fmla="*/ 365 h 427"/>
                <a:gd name="T54" fmla="*/ 272 w 483"/>
                <a:gd name="T55" fmla="*/ 371 h 427"/>
                <a:gd name="T56" fmla="*/ 276 w 483"/>
                <a:gd name="T57" fmla="*/ 387 h 427"/>
                <a:gd name="T58" fmla="*/ 297 w 483"/>
                <a:gd name="T59" fmla="*/ 406 h 427"/>
                <a:gd name="T60" fmla="*/ 332 w 483"/>
                <a:gd name="T61" fmla="*/ 412 h 427"/>
                <a:gd name="T62" fmla="*/ 351 w 483"/>
                <a:gd name="T63" fmla="*/ 391 h 427"/>
                <a:gd name="T64" fmla="*/ 370 w 483"/>
                <a:gd name="T65" fmla="*/ 416 h 427"/>
                <a:gd name="T66" fmla="*/ 389 w 483"/>
                <a:gd name="T67" fmla="*/ 391 h 427"/>
                <a:gd name="T68" fmla="*/ 396 w 483"/>
                <a:gd name="T69" fmla="*/ 374 h 427"/>
                <a:gd name="T70" fmla="*/ 415 w 483"/>
                <a:gd name="T71" fmla="*/ 387 h 427"/>
                <a:gd name="T72" fmla="*/ 443 w 483"/>
                <a:gd name="T73" fmla="*/ 399 h 427"/>
                <a:gd name="T74" fmla="*/ 455 w 483"/>
                <a:gd name="T75" fmla="*/ 414 h 427"/>
                <a:gd name="T76" fmla="*/ 473 w 483"/>
                <a:gd name="T77" fmla="*/ 418 h 427"/>
                <a:gd name="T78" fmla="*/ 483 w 483"/>
                <a:gd name="T79" fmla="*/ 395 h 427"/>
                <a:gd name="T80" fmla="*/ 447 w 483"/>
                <a:gd name="T81" fmla="*/ 378 h 427"/>
                <a:gd name="T82" fmla="*/ 417 w 483"/>
                <a:gd name="T83" fmla="*/ 357 h 427"/>
                <a:gd name="T84" fmla="*/ 430 w 483"/>
                <a:gd name="T85" fmla="*/ 348 h 427"/>
                <a:gd name="T86" fmla="*/ 445 w 483"/>
                <a:gd name="T87" fmla="*/ 331 h 427"/>
                <a:gd name="T88" fmla="*/ 426 w 483"/>
                <a:gd name="T89" fmla="*/ 312 h 427"/>
                <a:gd name="T90" fmla="*/ 406 w 483"/>
                <a:gd name="T91" fmla="*/ 322 h 427"/>
                <a:gd name="T92" fmla="*/ 417 w 483"/>
                <a:gd name="T93" fmla="*/ 299 h 427"/>
                <a:gd name="T94" fmla="*/ 391 w 483"/>
                <a:gd name="T95" fmla="*/ 307 h 427"/>
                <a:gd name="T96" fmla="*/ 346 w 483"/>
                <a:gd name="T97" fmla="*/ 299 h 427"/>
                <a:gd name="T98" fmla="*/ 383 w 483"/>
                <a:gd name="T99" fmla="*/ 282 h 427"/>
                <a:gd name="T100" fmla="*/ 411 w 483"/>
                <a:gd name="T101" fmla="*/ 295 h 427"/>
                <a:gd name="T102" fmla="*/ 424 w 483"/>
                <a:gd name="T103" fmla="*/ 29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3" h="427">
                  <a:moveTo>
                    <a:pt x="421" y="288"/>
                  </a:moveTo>
                  <a:lnTo>
                    <a:pt x="417" y="282"/>
                  </a:lnTo>
                  <a:lnTo>
                    <a:pt x="417" y="278"/>
                  </a:lnTo>
                  <a:lnTo>
                    <a:pt x="413" y="271"/>
                  </a:lnTo>
                  <a:lnTo>
                    <a:pt x="411" y="263"/>
                  </a:lnTo>
                  <a:lnTo>
                    <a:pt x="402" y="256"/>
                  </a:lnTo>
                  <a:lnTo>
                    <a:pt x="398" y="248"/>
                  </a:lnTo>
                  <a:lnTo>
                    <a:pt x="394" y="241"/>
                  </a:lnTo>
                  <a:lnTo>
                    <a:pt x="398" y="230"/>
                  </a:lnTo>
                  <a:lnTo>
                    <a:pt x="402" y="216"/>
                  </a:lnTo>
                  <a:lnTo>
                    <a:pt x="404" y="209"/>
                  </a:lnTo>
                  <a:lnTo>
                    <a:pt x="402" y="207"/>
                  </a:lnTo>
                  <a:lnTo>
                    <a:pt x="317" y="214"/>
                  </a:lnTo>
                  <a:lnTo>
                    <a:pt x="227" y="218"/>
                  </a:lnTo>
                  <a:lnTo>
                    <a:pt x="233" y="213"/>
                  </a:lnTo>
                  <a:lnTo>
                    <a:pt x="229" y="205"/>
                  </a:lnTo>
                  <a:lnTo>
                    <a:pt x="229" y="198"/>
                  </a:lnTo>
                  <a:lnTo>
                    <a:pt x="225" y="190"/>
                  </a:lnTo>
                  <a:lnTo>
                    <a:pt x="235" y="188"/>
                  </a:lnTo>
                  <a:lnTo>
                    <a:pt x="236" y="183"/>
                  </a:lnTo>
                  <a:lnTo>
                    <a:pt x="231" y="177"/>
                  </a:lnTo>
                  <a:lnTo>
                    <a:pt x="238" y="177"/>
                  </a:lnTo>
                  <a:lnTo>
                    <a:pt x="236" y="162"/>
                  </a:lnTo>
                  <a:lnTo>
                    <a:pt x="242" y="156"/>
                  </a:lnTo>
                  <a:lnTo>
                    <a:pt x="244" y="154"/>
                  </a:lnTo>
                  <a:lnTo>
                    <a:pt x="236" y="154"/>
                  </a:lnTo>
                  <a:lnTo>
                    <a:pt x="244" y="149"/>
                  </a:lnTo>
                  <a:lnTo>
                    <a:pt x="246" y="143"/>
                  </a:lnTo>
                  <a:lnTo>
                    <a:pt x="252" y="136"/>
                  </a:lnTo>
                  <a:lnTo>
                    <a:pt x="248" y="132"/>
                  </a:lnTo>
                  <a:lnTo>
                    <a:pt x="250" y="126"/>
                  </a:lnTo>
                  <a:lnTo>
                    <a:pt x="255" y="122"/>
                  </a:lnTo>
                  <a:lnTo>
                    <a:pt x="272" y="105"/>
                  </a:lnTo>
                  <a:lnTo>
                    <a:pt x="272" y="104"/>
                  </a:lnTo>
                  <a:lnTo>
                    <a:pt x="265" y="102"/>
                  </a:lnTo>
                  <a:lnTo>
                    <a:pt x="272" y="102"/>
                  </a:lnTo>
                  <a:lnTo>
                    <a:pt x="272" y="98"/>
                  </a:lnTo>
                  <a:lnTo>
                    <a:pt x="278" y="90"/>
                  </a:lnTo>
                  <a:lnTo>
                    <a:pt x="270" y="92"/>
                  </a:lnTo>
                  <a:lnTo>
                    <a:pt x="263" y="90"/>
                  </a:lnTo>
                  <a:lnTo>
                    <a:pt x="267" y="85"/>
                  </a:lnTo>
                  <a:lnTo>
                    <a:pt x="274" y="81"/>
                  </a:lnTo>
                  <a:lnTo>
                    <a:pt x="280" y="75"/>
                  </a:lnTo>
                  <a:lnTo>
                    <a:pt x="285" y="75"/>
                  </a:lnTo>
                  <a:lnTo>
                    <a:pt x="285" y="73"/>
                  </a:lnTo>
                  <a:lnTo>
                    <a:pt x="285" y="72"/>
                  </a:lnTo>
                  <a:lnTo>
                    <a:pt x="278" y="70"/>
                  </a:lnTo>
                  <a:lnTo>
                    <a:pt x="276" y="64"/>
                  </a:lnTo>
                  <a:lnTo>
                    <a:pt x="270" y="60"/>
                  </a:lnTo>
                  <a:lnTo>
                    <a:pt x="267" y="55"/>
                  </a:lnTo>
                  <a:lnTo>
                    <a:pt x="267" y="53"/>
                  </a:lnTo>
                  <a:lnTo>
                    <a:pt x="274" y="55"/>
                  </a:lnTo>
                  <a:lnTo>
                    <a:pt x="268" y="47"/>
                  </a:lnTo>
                  <a:lnTo>
                    <a:pt x="274" y="42"/>
                  </a:lnTo>
                  <a:lnTo>
                    <a:pt x="263" y="43"/>
                  </a:lnTo>
                  <a:lnTo>
                    <a:pt x="261" y="40"/>
                  </a:lnTo>
                  <a:lnTo>
                    <a:pt x="268" y="30"/>
                  </a:lnTo>
                  <a:lnTo>
                    <a:pt x="261" y="26"/>
                  </a:lnTo>
                  <a:lnTo>
                    <a:pt x="259" y="19"/>
                  </a:lnTo>
                  <a:lnTo>
                    <a:pt x="265" y="13"/>
                  </a:lnTo>
                  <a:lnTo>
                    <a:pt x="265" y="6"/>
                  </a:lnTo>
                  <a:lnTo>
                    <a:pt x="259" y="6"/>
                  </a:lnTo>
                  <a:lnTo>
                    <a:pt x="253" y="10"/>
                  </a:lnTo>
                  <a:lnTo>
                    <a:pt x="253" y="4"/>
                  </a:lnTo>
                  <a:lnTo>
                    <a:pt x="257" y="0"/>
                  </a:lnTo>
                  <a:lnTo>
                    <a:pt x="111" y="8"/>
                  </a:lnTo>
                  <a:lnTo>
                    <a:pt x="0" y="11"/>
                  </a:lnTo>
                  <a:lnTo>
                    <a:pt x="3" y="120"/>
                  </a:lnTo>
                  <a:lnTo>
                    <a:pt x="17" y="132"/>
                  </a:lnTo>
                  <a:lnTo>
                    <a:pt x="20" y="137"/>
                  </a:lnTo>
                  <a:lnTo>
                    <a:pt x="26" y="152"/>
                  </a:lnTo>
                  <a:lnTo>
                    <a:pt x="24" y="162"/>
                  </a:lnTo>
                  <a:lnTo>
                    <a:pt x="30" y="169"/>
                  </a:lnTo>
                  <a:lnTo>
                    <a:pt x="33" y="177"/>
                  </a:lnTo>
                  <a:lnTo>
                    <a:pt x="35" y="179"/>
                  </a:lnTo>
                  <a:lnTo>
                    <a:pt x="39" y="184"/>
                  </a:lnTo>
                  <a:lnTo>
                    <a:pt x="39" y="192"/>
                  </a:lnTo>
                  <a:lnTo>
                    <a:pt x="50" y="205"/>
                  </a:lnTo>
                  <a:lnTo>
                    <a:pt x="52" y="207"/>
                  </a:lnTo>
                  <a:lnTo>
                    <a:pt x="52" y="213"/>
                  </a:lnTo>
                  <a:lnTo>
                    <a:pt x="54" y="220"/>
                  </a:lnTo>
                  <a:lnTo>
                    <a:pt x="50" y="226"/>
                  </a:lnTo>
                  <a:lnTo>
                    <a:pt x="54" y="231"/>
                  </a:lnTo>
                  <a:lnTo>
                    <a:pt x="50" y="239"/>
                  </a:lnTo>
                  <a:lnTo>
                    <a:pt x="52" y="246"/>
                  </a:lnTo>
                  <a:lnTo>
                    <a:pt x="49" y="252"/>
                  </a:lnTo>
                  <a:lnTo>
                    <a:pt x="47" y="260"/>
                  </a:lnTo>
                  <a:lnTo>
                    <a:pt x="41" y="267"/>
                  </a:lnTo>
                  <a:lnTo>
                    <a:pt x="39" y="275"/>
                  </a:lnTo>
                  <a:lnTo>
                    <a:pt x="41" y="288"/>
                  </a:lnTo>
                  <a:lnTo>
                    <a:pt x="35" y="295"/>
                  </a:lnTo>
                  <a:lnTo>
                    <a:pt x="39" y="303"/>
                  </a:lnTo>
                  <a:lnTo>
                    <a:pt x="43" y="320"/>
                  </a:lnTo>
                  <a:lnTo>
                    <a:pt x="41" y="327"/>
                  </a:lnTo>
                  <a:lnTo>
                    <a:pt x="33" y="335"/>
                  </a:lnTo>
                  <a:lnTo>
                    <a:pt x="33" y="335"/>
                  </a:lnTo>
                  <a:lnTo>
                    <a:pt x="33" y="335"/>
                  </a:lnTo>
                  <a:lnTo>
                    <a:pt x="35" y="342"/>
                  </a:lnTo>
                  <a:lnTo>
                    <a:pt x="33" y="350"/>
                  </a:lnTo>
                  <a:lnTo>
                    <a:pt x="28" y="354"/>
                  </a:lnTo>
                  <a:lnTo>
                    <a:pt x="26" y="361"/>
                  </a:lnTo>
                  <a:lnTo>
                    <a:pt x="33" y="367"/>
                  </a:lnTo>
                  <a:lnTo>
                    <a:pt x="39" y="361"/>
                  </a:lnTo>
                  <a:lnTo>
                    <a:pt x="73" y="357"/>
                  </a:lnTo>
                  <a:lnTo>
                    <a:pt x="75" y="354"/>
                  </a:lnTo>
                  <a:lnTo>
                    <a:pt x="67" y="350"/>
                  </a:lnTo>
                  <a:lnTo>
                    <a:pt x="75" y="344"/>
                  </a:lnTo>
                  <a:lnTo>
                    <a:pt x="77" y="327"/>
                  </a:lnTo>
                  <a:lnTo>
                    <a:pt x="82" y="333"/>
                  </a:lnTo>
                  <a:lnTo>
                    <a:pt x="84" y="340"/>
                  </a:lnTo>
                  <a:lnTo>
                    <a:pt x="84" y="346"/>
                  </a:lnTo>
                  <a:lnTo>
                    <a:pt x="79" y="350"/>
                  </a:lnTo>
                  <a:lnTo>
                    <a:pt x="77" y="354"/>
                  </a:lnTo>
                  <a:lnTo>
                    <a:pt x="82" y="355"/>
                  </a:lnTo>
                  <a:lnTo>
                    <a:pt x="90" y="357"/>
                  </a:lnTo>
                  <a:lnTo>
                    <a:pt x="103" y="359"/>
                  </a:lnTo>
                  <a:lnTo>
                    <a:pt x="118" y="365"/>
                  </a:lnTo>
                  <a:lnTo>
                    <a:pt x="126" y="369"/>
                  </a:lnTo>
                  <a:lnTo>
                    <a:pt x="137" y="374"/>
                  </a:lnTo>
                  <a:lnTo>
                    <a:pt x="171" y="378"/>
                  </a:lnTo>
                  <a:lnTo>
                    <a:pt x="178" y="378"/>
                  </a:lnTo>
                  <a:lnTo>
                    <a:pt x="188" y="372"/>
                  </a:lnTo>
                  <a:lnTo>
                    <a:pt x="195" y="372"/>
                  </a:lnTo>
                  <a:lnTo>
                    <a:pt x="189" y="363"/>
                  </a:lnTo>
                  <a:lnTo>
                    <a:pt x="184" y="357"/>
                  </a:lnTo>
                  <a:lnTo>
                    <a:pt x="191" y="355"/>
                  </a:lnTo>
                  <a:lnTo>
                    <a:pt x="193" y="354"/>
                  </a:lnTo>
                  <a:lnTo>
                    <a:pt x="201" y="350"/>
                  </a:lnTo>
                  <a:lnTo>
                    <a:pt x="214" y="346"/>
                  </a:lnTo>
                  <a:lnTo>
                    <a:pt x="214" y="354"/>
                  </a:lnTo>
                  <a:lnTo>
                    <a:pt x="214" y="357"/>
                  </a:lnTo>
                  <a:lnTo>
                    <a:pt x="220" y="355"/>
                  </a:lnTo>
                  <a:lnTo>
                    <a:pt x="235" y="354"/>
                  </a:lnTo>
                  <a:lnTo>
                    <a:pt x="236" y="361"/>
                  </a:lnTo>
                  <a:lnTo>
                    <a:pt x="242" y="365"/>
                  </a:lnTo>
                  <a:lnTo>
                    <a:pt x="246" y="374"/>
                  </a:lnTo>
                  <a:lnTo>
                    <a:pt x="253" y="374"/>
                  </a:lnTo>
                  <a:lnTo>
                    <a:pt x="267" y="378"/>
                  </a:lnTo>
                  <a:lnTo>
                    <a:pt x="270" y="372"/>
                  </a:lnTo>
                  <a:lnTo>
                    <a:pt x="272" y="371"/>
                  </a:lnTo>
                  <a:lnTo>
                    <a:pt x="272" y="367"/>
                  </a:lnTo>
                  <a:lnTo>
                    <a:pt x="274" y="372"/>
                  </a:lnTo>
                  <a:lnTo>
                    <a:pt x="272" y="374"/>
                  </a:lnTo>
                  <a:lnTo>
                    <a:pt x="272" y="380"/>
                  </a:lnTo>
                  <a:lnTo>
                    <a:pt x="276" y="387"/>
                  </a:lnTo>
                  <a:lnTo>
                    <a:pt x="283" y="391"/>
                  </a:lnTo>
                  <a:lnTo>
                    <a:pt x="287" y="399"/>
                  </a:lnTo>
                  <a:lnTo>
                    <a:pt x="285" y="406"/>
                  </a:lnTo>
                  <a:lnTo>
                    <a:pt x="289" y="410"/>
                  </a:lnTo>
                  <a:lnTo>
                    <a:pt x="297" y="406"/>
                  </a:lnTo>
                  <a:lnTo>
                    <a:pt x="310" y="416"/>
                  </a:lnTo>
                  <a:lnTo>
                    <a:pt x="317" y="412"/>
                  </a:lnTo>
                  <a:lnTo>
                    <a:pt x="319" y="412"/>
                  </a:lnTo>
                  <a:lnTo>
                    <a:pt x="327" y="416"/>
                  </a:lnTo>
                  <a:lnTo>
                    <a:pt x="332" y="412"/>
                  </a:lnTo>
                  <a:lnTo>
                    <a:pt x="332" y="402"/>
                  </a:lnTo>
                  <a:lnTo>
                    <a:pt x="334" y="395"/>
                  </a:lnTo>
                  <a:lnTo>
                    <a:pt x="342" y="395"/>
                  </a:lnTo>
                  <a:lnTo>
                    <a:pt x="347" y="393"/>
                  </a:lnTo>
                  <a:lnTo>
                    <a:pt x="351" y="391"/>
                  </a:lnTo>
                  <a:lnTo>
                    <a:pt x="355" y="399"/>
                  </a:lnTo>
                  <a:lnTo>
                    <a:pt x="361" y="395"/>
                  </a:lnTo>
                  <a:lnTo>
                    <a:pt x="368" y="399"/>
                  </a:lnTo>
                  <a:lnTo>
                    <a:pt x="368" y="408"/>
                  </a:lnTo>
                  <a:lnTo>
                    <a:pt x="370" y="416"/>
                  </a:lnTo>
                  <a:lnTo>
                    <a:pt x="377" y="412"/>
                  </a:lnTo>
                  <a:lnTo>
                    <a:pt x="383" y="406"/>
                  </a:lnTo>
                  <a:lnTo>
                    <a:pt x="387" y="401"/>
                  </a:lnTo>
                  <a:lnTo>
                    <a:pt x="381" y="393"/>
                  </a:lnTo>
                  <a:lnTo>
                    <a:pt x="389" y="391"/>
                  </a:lnTo>
                  <a:lnTo>
                    <a:pt x="387" y="378"/>
                  </a:lnTo>
                  <a:lnTo>
                    <a:pt x="372" y="371"/>
                  </a:lnTo>
                  <a:lnTo>
                    <a:pt x="372" y="365"/>
                  </a:lnTo>
                  <a:lnTo>
                    <a:pt x="372" y="363"/>
                  </a:lnTo>
                  <a:lnTo>
                    <a:pt x="396" y="374"/>
                  </a:lnTo>
                  <a:lnTo>
                    <a:pt x="404" y="374"/>
                  </a:lnTo>
                  <a:lnTo>
                    <a:pt x="409" y="378"/>
                  </a:lnTo>
                  <a:lnTo>
                    <a:pt x="413" y="380"/>
                  </a:lnTo>
                  <a:lnTo>
                    <a:pt x="409" y="387"/>
                  </a:lnTo>
                  <a:lnTo>
                    <a:pt x="415" y="387"/>
                  </a:lnTo>
                  <a:lnTo>
                    <a:pt x="423" y="386"/>
                  </a:lnTo>
                  <a:lnTo>
                    <a:pt x="426" y="393"/>
                  </a:lnTo>
                  <a:lnTo>
                    <a:pt x="436" y="395"/>
                  </a:lnTo>
                  <a:lnTo>
                    <a:pt x="441" y="393"/>
                  </a:lnTo>
                  <a:lnTo>
                    <a:pt x="443" y="399"/>
                  </a:lnTo>
                  <a:lnTo>
                    <a:pt x="449" y="406"/>
                  </a:lnTo>
                  <a:lnTo>
                    <a:pt x="455" y="408"/>
                  </a:lnTo>
                  <a:lnTo>
                    <a:pt x="456" y="399"/>
                  </a:lnTo>
                  <a:lnTo>
                    <a:pt x="458" y="406"/>
                  </a:lnTo>
                  <a:lnTo>
                    <a:pt x="455" y="414"/>
                  </a:lnTo>
                  <a:lnTo>
                    <a:pt x="449" y="427"/>
                  </a:lnTo>
                  <a:lnTo>
                    <a:pt x="456" y="421"/>
                  </a:lnTo>
                  <a:lnTo>
                    <a:pt x="458" y="414"/>
                  </a:lnTo>
                  <a:lnTo>
                    <a:pt x="464" y="406"/>
                  </a:lnTo>
                  <a:lnTo>
                    <a:pt x="473" y="418"/>
                  </a:lnTo>
                  <a:lnTo>
                    <a:pt x="473" y="412"/>
                  </a:lnTo>
                  <a:lnTo>
                    <a:pt x="477" y="404"/>
                  </a:lnTo>
                  <a:lnTo>
                    <a:pt x="477" y="401"/>
                  </a:lnTo>
                  <a:lnTo>
                    <a:pt x="483" y="399"/>
                  </a:lnTo>
                  <a:lnTo>
                    <a:pt x="483" y="395"/>
                  </a:lnTo>
                  <a:lnTo>
                    <a:pt x="475" y="393"/>
                  </a:lnTo>
                  <a:lnTo>
                    <a:pt x="473" y="387"/>
                  </a:lnTo>
                  <a:lnTo>
                    <a:pt x="468" y="384"/>
                  </a:lnTo>
                  <a:lnTo>
                    <a:pt x="453" y="382"/>
                  </a:lnTo>
                  <a:lnTo>
                    <a:pt x="447" y="378"/>
                  </a:lnTo>
                  <a:lnTo>
                    <a:pt x="438" y="378"/>
                  </a:lnTo>
                  <a:lnTo>
                    <a:pt x="434" y="371"/>
                  </a:lnTo>
                  <a:lnTo>
                    <a:pt x="426" y="367"/>
                  </a:lnTo>
                  <a:lnTo>
                    <a:pt x="419" y="365"/>
                  </a:lnTo>
                  <a:lnTo>
                    <a:pt x="417" y="357"/>
                  </a:lnTo>
                  <a:lnTo>
                    <a:pt x="423" y="355"/>
                  </a:lnTo>
                  <a:lnTo>
                    <a:pt x="421" y="352"/>
                  </a:lnTo>
                  <a:lnTo>
                    <a:pt x="428" y="350"/>
                  </a:lnTo>
                  <a:lnTo>
                    <a:pt x="436" y="354"/>
                  </a:lnTo>
                  <a:lnTo>
                    <a:pt x="430" y="348"/>
                  </a:lnTo>
                  <a:lnTo>
                    <a:pt x="426" y="340"/>
                  </a:lnTo>
                  <a:lnTo>
                    <a:pt x="434" y="335"/>
                  </a:lnTo>
                  <a:lnTo>
                    <a:pt x="441" y="335"/>
                  </a:lnTo>
                  <a:lnTo>
                    <a:pt x="443" y="337"/>
                  </a:lnTo>
                  <a:lnTo>
                    <a:pt x="445" y="331"/>
                  </a:lnTo>
                  <a:lnTo>
                    <a:pt x="445" y="324"/>
                  </a:lnTo>
                  <a:lnTo>
                    <a:pt x="440" y="320"/>
                  </a:lnTo>
                  <a:lnTo>
                    <a:pt x="438" y="312"/>
                  </a:lnTo>
                  <a:lnTo>
                    <a:pt x="436" y="307"/>
                  </a:lnTo>
                  <a:lnTo>
                    <a:pt x="426" y="312"/>
                  </a:lnTo>
                  <a:lnTo>
                    <a:pt x="424" y="320"/>
                  </a:lnTo>
                  <a:lnTo>
                    <a:pt x="423" y="327"/>
                  </a:lnTo>
                  <a:lnTo>
                    <a:pt x="415" y="327"/>
                  </a:lnTo>
                  <a:lnTo>
                    <a:pt x="413" y="320"/>
                  </a:lnTo>
                  <a:lnTo>
                    <a:pt x="406" y="322"/>
                  </a:lnTo>
                  <a:lnTo>
                    <a:pt x="400" y="318"/>
                  </a:lnTo>
                  <a:lnTo>
                    <a:pt x="400" y="316"/>
                  </a:lnTo>
                  <a:lnTo>
                    <a:pt x="415" y="307"/>
                  </a:lnTo>
                  <a:lnTo>
                    <a:pt x="417" y="299"/>
                  </a:lnTo>
                  <a:lnTo>
                    <a:pt x="417" y="299"/>
                  </a:lnTo>
                  <a:lnTo>
                    <a:pt x="409" y="303"/>
                  </a:lnTo>
                  <a:lnTo>
                    <a:pt x="409" y="297"/>
                  </a:lnTo>
                  <a:lnTo>
                    <a:pt x="404" y="303"/>
                  </a:lnTo>
                  <a:lnTo>
                    <a:pt x="398" y="299"/>
                  </a:lnTo>
                  <a:lnTo>
                    <a:pt x="391" y="307"/>
                  </a:lnTo>
                  <a:lnTo>
                    <a:pt x="385" y="308"/>
                  </a:lnTo>
                  <a:lnTo>
                    <a:pt x="364" y="310"/>
                  </a:lnTo>
                  <a:lnTo>
                    <a:pt x="355" y="310"/>
                  </a:lnTo>
                  <a:lnTo>
                    <a:pt x="346" y="307"/>
                  </a:lnTo>
                  <a:lnTo>
                    <a:pt x="346" y="299"/>
                  </a:lnTo>
                  <a:lnTo>
                    <a:pt x="351" y="293"/>
                  </a:lnTo>
                  <a:lnTo>
                    <a:pt x="361" y="278"/>
                  </a:lnTo>
                  <a:lnTo>
                    <a:pt x="366" y="277"/>
                  </a:lnTo>
                  <a:lnTo>
                    <a:pt x="376" y="278"/>
                  </a:lnTo>
                  <a:lnTo>
                    <a:pt x="383" y="282"/>
                  </a:lnTo>
                  <a:lnTo>
                    <a:pt x="391" y="288"/>
                  </a:lnTo>
                  <a:lnTo>
                    <a:pt x="396" y="288"/>
                  </a:lnTo>
                  <a:lnTo>
                    <a:pt x="402" y="292"/>
                  </a:lnTo>
                  <a:lnTo>
                    <a:pt x="404" y="290"/>
                  </a:lnTo>
                  <a:lnTo>
                    <a:pt x="411" y="295"/>
                  </a:lnTo>
                  <a:lnTo>
                    <a:pt x="417" y="295"/>
                  </a:lnTo>
                  <a:lnTo>
                    <a:pt x="421" y="295"/>
                  </a:lnTo>
                  <a:lnTo>
                    <a:pt x="421" y="297"/>
                  </a:lnTo>
                  <a:lnTo>
                    <a:pt x="428" y="293"/>
                  </a:lnTo>
                  <a:lnTo>
                    <a:pt x="424" y="292"/>
                  </a:lnTo>
                  <a:lnTo>
                    <a:pt x="421" y="28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3" name="Freeform 49">
              <a:extLst>
                <a:ext uri="{FF2B5EF4-FFF2-40B4-BE49-F238E27FC236}">
                  <a16:creationId xmlns:a16="http://schemas.microsoft.com/office/drawing/2014/main" id="{BEE8B238-E600-84B9-2465-D81E6EC575C8}"/>
                </a:ext>
              </a:extLst>
            </p:cNvPr>
            <p:cNvSpPr>
              <a:spLocks/>
            </p:cNvSpPr>
            <p:nvPr/>
          </p:nvSpPr>
          <p:spPr bwMode="auto">
            <a:xfrm>
              <a:off x="8069650" y="4521828"/>
              <a:ext cx="10604" cy="8556"/>
            </a:xfrm>
            <a:custGeom>
              <a:avLst/>
              <a:gdLst>
                <a:gd name="T0" fmla="*/ 0 w 9"/>
                <a:gd name="T1" fmla="*/ 8 h 8"/>
                <a:gd name="T2" fmla="*/ 6 w 9"/>
                <a:gd name="T3" fmla="*/ 6 h 8"/>
                <a:gd name="T4" fmla="*/ 9 w 9"/>
                <a:gd name="T5" fmla="*/ 0 h 8"/>
                <a:gd name="T6" fmla="*/ 2 w 9"/>
                <a:gd name="T7" fmla="*/ 6 h 8"/>
                <a:gd name="T8" fmla="*/ 0 w 9"/>
                <a:gd name="T9" fmla="*/ 8 h 8"/>
              </a:gdLst>
              <a:ahLst/>
              <a:cxnLst>
                <a:cxn ang="0">
                  <a:pos x="T0" y="T1"/>
                </a:cxn>
                <a:cxn ang="0">
                  <a:pos x="T2" y="T3"/>
                </a:cxn>
                <a:cxn ang="0">
                  <a:pos x="T4" y="T5"/>
                </a:cxn>
                <a:cxn ang="0">
                  <a:pos x="T6" y="T7"/>
                </a:cxn>
                <a:cxn ang="0">
                  <a:pos x="T8" y="T9"/>
                </a:cxn>
              </a:cxnLst>
              <a:rect l="0" t="0" r="r" b="b"/>
              <a:pathLst>
                <a:path w="9" h="8">
                  <a:moveTo>
                    <a:pt x="0" y="8"/>
                  </a:moveTo>
                  <a:lnTo>
                    <a:pt x="6" y="6"/>
                  </a:lnTo>
                  <a:lnTo>
                    <a:pt x="9" y="0"/>
                  </a:lnTo>
                  <a:lnTo>
                    <a:pt x="2" y="6"/>
                  </a:lnTo>
                  <a:lnTo>
                    <a:pt x="0"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4" name="Freeform 50">
              <a:extLst>
                <a:ext uri="{FF2B5EF4-FFF2-40B4-BE49-F238E27FC236}">
                  <a16:creationId xmlns:a16="http://schemas.microsoft.com/office/drawing/2014/main" id="{36F8FF23-2027-C1B2-A718-F1048A57AD43}"/>
                </a:ext>
              </a:extLst>
            </p:cNvPr>
            <p:cNvSpPr>
              <a:spLocks/>
            </p:cNvSpPr>
            <p:nvPr/>
          </p:nvSpPr>
          <p:spPr bwMode="auto">
            <a:xfrm>
              <a:off x="8069650" y="4521828"/>
              <a:ext cx="10604" cy="8556"/>
            </a:xfrm>
            <a:custGeom>
              <a:avLst/>
              <a:gdLst>
                <a:gd name="T0" fmla="*/ 0 w 9"/>
                <a:gd name="T1" fmla="*/ 8 h 8"/>
                <a:gd name="T2" fmla="*/ 6 w 9"/>
                <a:gd name="T3" fmla="*/ 6 h 8"/>
                <a:gd name="T4" fmla="*/ 9 w 9"/>
                <a:gd name="T5" fmla="*/ 0 h 8"/>
                <a:gd name="T6" fmla="*/ 2 w 9"/>
                <a:gd name="T7" fmla="*/ 6 h 8"/>
                <a:gd name="T8" fmla="*/ 0 w 9"/>
                <a:gd name="T9" fmla="*/ 8 h 8"/>
              </a:gdLst>
              <a:ahLst/>
              <a:cxnLst>
                <a:cxn ang="0">
                  <a:pos x="T0" y="T1"/>
                </a:cxn>
                <a:cxn ang="0">
                  <a:pos x="T2" y="T3"/>
                </a:cxn>
                <a:cxn ang="0">
                  <a:pos x="T4" y="T5"/>
                </a:cxn>
                <a:cxn ang="0">
                  <a:pos x="T6" y="T7"/>
                </a:cxn>
                <a:cxn ang="0">
                  <a:pos x="T8" y="T9"/>
                </a:cxn>
              </a:cxnLst>
              <a:rect l="0" t="0" r="r" b="b"/>
              <a:pathLst>
                <a:path w="9" h="8">
                  <a:moveTo>
                    <a:pt x="0" y="8"/>
                  </a:moveTo>
                  <a:lnTo>
                    <a:pt x="6" y="6"/>
                  </a:lnTo>
                  <a:lnTo>
                    <a:pt x="9" y="0"/>
                  </a:lnTo>
                  <a:lnTo>
                    <a:pt x="2" y="6"/>
                  </a:lnTo>
                  <a:lnTo>
                    <a:pt x="0"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5" name="Freeform 51">
              <a:extLst>
                <a:ext uri="{FF2B5EF4-FFF2-40B4-BE49-F238E27FC236}">
                  <a16:creationId xmlns:a16="http://schemas.microsoft.com/office/drawing/2014/main" id="{EB4C8C32-61A6-7FD7-05F2-261516AA94EE}"/>
                </a:ext>
              </a:extLst>
            </p:cNvPr>
            <p:cNvSpPr>
              <a:spLocks/>
            </p:cNvSpPr>
            <p:nvPr/>
          </p:nvSpPr>
          <p:spPr bwMode="auto">
            <a:xfrm>
              <a:off x="8135629" y="4501508"/>
              <a:ext cx="16495" cy="2139"/>
            </a:xfrm>
            <a:custGeom>
              <a:avLst/>
              <a:gdLst>
                <a:gd name="T0" fmla="*/ 14 w 14"/>
                <a:gd name="T1" fmla="*/ 2 h 2"/>
                <a:gd name="T2" fmla="*/ 0 w 14"/>
                <a:gd name="T3" fmla="*/ 0 h 2"/>
                <a:gd name="T4" fmla="*/ 0 w 14"/>
                <a:gd name="T5" fmla="*/ 2 h 2"/>
                <a:gd name="T6" fmla="*/ 6 w 14"/>
                <a:gd name="T7" fmla="*/ 2 h 2"/>
                <a:gd name="T8" fmla="*/ 14 w 14"/>
                <a:gd name="T9" fmla="*/ 2 h 2"/>
              </a:gdLst>
              <a:ahLst/>
              <a:cxnLst>
                <a:cxn ang="0">
                  <a:pos x="T0" y="T1"/>
                </a:cxn>
                <a:cxn ang="0">
                  <a:pos x="T2" y="T3"/>
                </a:cxn>
                <a:cxn ang="0">
                  <a:pos x="T4" y="T5"/>
                </a:cxn>
                <a:cxn ang="0">
                  <a:pos x="T6" y="T7"/>
                </a:cxn>
                <a:cxn ang="0">
                  <a:pos x="T8" y="T9"/>
                </a:cxn>
              </a:cxnLst>
              <a:rect l="0" t="0" r="r" b="b"/>
              <a:pathLst>
                <a:path w="14" h="2">
                  <a:moveTo>
                    <a:pt x="14" y="2"/>
                  </a:moveTo>
                  <a:lnTo>
                    <a:pt x="0" y="0"/>
                  </a:lnTo>
                  <a:lnTo>
                    <a:pt x="0" y="2"/>
                  </a:lnTo>
                  <a:lnTo>
                    <a:pt x="6" y="2"/>
                  </a:lnTo>
                  <a:lnTo>
                    <a:pt x="14" y="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6" name="Freeform 52">
              <a:extLst>
                <a:ext uri="{FF2B5EF4-FFF2-40B4-BE49-F238E27FC236}">
                  <a16:creationId xmlns:a16="http://schemas.microsoft.com/office/drawing/2014/main" id="{7C89D49A-8C34-474C-8F9B-E8B04138B837}"/>
                </a:ext>
              </a:extLst>
            </p:cNvPr>
            <p:cNvSpPr>
              <a:spLocks/>
            </p:cNvSpPr>
            <p:nvPr/>
          </p:nvSpPr>
          <p:spPr bwMode="auto">
            <a:xfrm>
              <a:off x="8135629" y="4501508"/>
              <a:ext cx="16495" cy="2139"/>
            </a:xfrm>
            <a:custGeom>
              <a:avLst/>
              <a:gdLst>
                <a:gd name="T0" fmla="*/ 14 w 14"/>
                <a:gd name="T1" fmla="*/ 2 h 2"/>
                <a:gd name="T2" fmla="*/ 0 w 14"/>
                <a:gd name="T3" fmla="*/ 0 h 2"/>
                <a:gd name="T4" fmla="*/ 0 w 14"/>
                <a:gd name="T5" fmla="*/ 2 h 2"/>
                <a:gd name="T6" fmla="*/ 6 w 14"/>
                <a:gd name="T7" fmla="*/ 2 h 2"/>
                <a:gd name="T8" fmla="*/ 14 w 14"/>
                <a:gd name="T9" fmla="*/ 2 h 2"/>
              </a:gdLst>
              <a:ahLst/>
              <a:cxnLst>
                <a:cxn ang="0">
                  <a:pos x="T0" y="T1"/>
                </a:cxn>
                <a:cxn ang="0">
                  <a:pos x="T2" y="T3"/>
                </a:cxn>
                <a:cxn ang="0">
                  <a:pos x="T4" y="T5"/>
                </a:cxn>
                <a:cxn ang="0">
                  <a:pos x="T6" y="T7"/>
                </a:cxn>
                <a:cxn ang="0">
                  <a:pos x="T8" y="T9"/>
                </a:cxn>
              </a:cxnLst>
              <a:rect l="0" t="0" r="r" b="b"/>
              <a:pathLst>
                <a:path w="14" h="2">
                  <a:moveTo>
                    <a:pt x="14" y="2"/>
                  </a:moveTo>
                  <a:lnTo>
                    <a:pt x="0" y="0"/>
                  </a:lnTo>
                  <a:lnTo>
                    <a:pt x="0" y="2"/>
                  </a:lnTo>
                  <a:lnTo>
                    <a:pt x="6" y="2"/>
                  </a:lnTo>
                  <a:lnTo>
                    <a:pt x="14" y="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7" name="Freeform 83">
              <a:extLst>
                <a:ext uri="{FF2B5EF4-FFF2-40B4-BE49-F238E27FC236}">
                  <a16:creationId xmlns:a16="http://schemas.microsoft.com/office/drawing/2014/main" id="{9AB3272F-AE1D-AF8A-3F3C-DDA84A7BF6DB}"/>
                </a:ext>
              </a:extLst>
            </p:cNvPr>
            <p:cNvSpPr>
              <a:spLocks/>
            </p:cNvSpPr>
            <p:nvPr/>
          </p:nvSpPr>
          <p:spPr bwMode="auto">
            <a:xfrm>
              <a:off x="7808089" y="3950725"/>
              <a:ext cx="359351" cy="564687"/>
            </a:xfrm>
            <a:custGeom>
              <a:avLst/>
              <a:gdLst>
                <a:gd name="T0" fmla="*/ 282 w 305"/>
                <a:gd name="T1" fmla="*/ 6 h 528"/>
                <a:gd name="T2" fmla="*/ 215 w 305"/>
                <a:gd name="T3" fmla="*/ 6 h 528"/>
                <a:gd name="T4" fmla="*/ 98 w 305"/>
                <a:gd name="T5" fmla="*/ 25 h 528"/>
                <a:gd name="T6" fmla="*/ 81 w 305"/>
                <a:gd name="T7" fmla="*/ 30 h 528"/>
                <a:gd name="T8" fmla="*/ 75 w 305"/>
                <a:gd name="T9" fmla="*/ 38 h 528"/>
                <a:gd name="T10" fmla="*/ 75 w 305"/>
                <a:gd name="T11" fmla="*/ 55 h 528"/>
                <a:gd name="T12" fmla="*/ 77 w 305"/>
                <a:gd name="T13" fmla="*/ 62 h 528"/>
                <a:gd name="T14" fmla="*/ 70 w 305"/>
                <a:gd name="T15" fmla="*/ 83 h 528"/>
                <a:gd name="T16" fmla="*/ 60 w 305"/>
                <a:gd name="T17" fmla="*/ 92 h 528"/>
                <a:gd name="T18" fmla="*/ 45 w 305"/>
                <a:gd name="T19" fmla="*/ 102 h 528"/>
                <a:gd name="T20" fmla="*/ 47 w 305"/>
                <a:gd name="T21" fmla="*/ 115 h 528"/>
                <a:gd name="T22" fmla="*/ 38 w 305"/>
                <a:gd name="T23" fmla="*/ 132 h 528"/>
                <a:gd name="T24" fmla="*/ 36 w 305"/>
                <a:gd name="T25" fmla="*/ 151 h 528"/>
                <a:gd name="T26" fmla="*/ 36 w 305"/>
                <a:gd name="T27" fmla="*/ 158 h 528"/>
                <a:gd name="T28" fmla="*/ 23 w 305"/>
                <a:gd name="T29" fmla="*/ 162 h 528"/>
                <a:gd name="T30" fmla="*/ 27 w 305"/>
                <a:gd name="T31" fmla="*/ 181 h 528"/>
                <a:gd name="T32" fmla="*/ 34 w 305"/>
                <a:gd name="T33" fmla="*/ 186 h 528"/>
                <a:gd name="T34" fmla="*/ 34 w 305"/>
                <a:gd name="T35" fmla="*/ 192 h 528"/>
                <a:gd name="T36" fmla="*/ 36 w 305"/>
                <a:gd name="T37" fmla="*/ 207 h 528"/>
                <a:gd name="T38" fmla="*/ 30 w 305"/>
                <a:gd name="T39" fmla="*/ 220 h 528"/>
                <a:gd name="T40" fmla="*/ 28 w 305"/>
                <a:gd name="T41" fmla="*/ 239 h 528"/>
                <a:gd name="T42" fmla="*/ 40 w 305"/>
                <a:gd name="T43" fmla="*/ 241 h 528"/>
                <a:gd name="T44" fmla="*/ 36 w 305"/>
                <a:gd name="T45" fmla="*/ 261 h 528"/>
                <a:gd name="T46" fmla="*/ 38 w 305"/>
                <a:gd name="T47" fmla="*/ 278 h 528"/>
                <a:gd name="T48" fmla="*/ 49 w 305"/>
                <a:gd name="T49" fmla="*/ 290 h 528"/>
                <a:gd name="T50" fmla="*/ 45 w 305"/>
                <a:gd name="T51" fmla="*/ 295 h 528"/>
                <a:gd name="T52" fmla="*/ 60 w 305"/>
                <a:gd name="T53" fmla="*/ 307 h 528"/>
                <a:gd name="T54" fmla="*/ 55 w 305"/>
                <a:gd name="T55" fmla="*/ 310 h 528"/>
                <a:gd name="T56" fmla="*/ 38 w 305"/>
                <a:gd name="T57" fmla="*/ 325 h 528"/>
                <a:gd name="T58" fmla="*/ 47 w 305"/>
                <a:gd name="T59" fmla="*/ 333 h 528"/>
                <a:gd name="T60" fmla="*/ 47 w 305"/>
                <a:gd name="T61" fmla="*/ 339 h 528"/>
                <a:gd name="T62" fmla="*/ 25 w 305"/>
                <a:gd name="T63" fmla="*/ 361 h 528"/>
                <a:gd name="T64" fmla="*/ 21 w 305"/>
                <a:gd name="T65" fmla="*/ 378 h 528"/>
                <a:gd name="T66" fmla="*/ 19 w 305"/>
                <a:gd name="T67" fmla="*/ 389 h 528"/>
                <a:gd name="T68" fmla="*/ 13 w 305"/>
                <a:gd name="T69" fmla="*/ 412 h 528"/>
                <a:gd name="T70" fmla="*/ 10 w 305"/>
                <a:gd name="T71" fmla="*/ 423 h 528"/>
                <a:gd name="T72" fmla="*/ 4 w 305"/>
                <a:gd name="T73" fmla="*/ 440 h 528"/>
                <a:gd name="T74" fmla="*/ 92 w 305"/>
                <a:gd name="T75" fmla="*/ 449 h 528"/>
                <a:gd name="T76" fmla="*/ 177 w 305"/>
                <a:gd name="T77" fmla="*/ 451 h 528"/>
                <a:gd name="T78" fmla="*/ 173 w 305"/>
                <a:gd name="T79" fmla="*/ 483 h 528"/>
                <a:gd name="T80" fmla="*/ 188 w 305"/>
                <a:gd name="T81" fmla="*/ 506 h 528"/>
                <a:gd name="T82" fmla="*/ 196 w 305"/>
                <a:gd name="T83" fmla="*/ 523 h 528"/>
                <a:gd name="T84" fmla="*/ 211 w 305"/>
                <a:gd name="T85" fmla="*/ 528 h 528"/>
                <a:gd name="T86" fmla="*/ 222 w 305"/>
                <a:gd name="T87" fmla="*/ 512 h 528"/>
                <a:gd name="T88" fmla="*/ 226 w 305"/>
                <a:gd name="T89" fmla="*/ 512 h 528"/>
                <a:gd name="T90" fmla="*/ 260 w 305"/>
                <a:gd name="T91" fmla="*/ 502 h 528"/>
                <a:gd name="T92" fmla="*/ 265 w 305"/>
                <a:gd name="T93" fmla="*/ 498 h 528"/>
                <a:gd name="T94" fmla="*/ 284 w 305"/>
                <a:gd name="T95" fmla="*/ 502 h 528"/>
                <a:gd name="T96" fmla="*/ 305 w 305"/>
                <a:gd name="T97" fmla="*/ 49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5" h="528">
                  <a:moveTo>
                    <a:pt x="282" y="335"/>
                  </a:moveTo>
                  <a:lnTo>
                    <a:pt x="290" y="10"/>
                  </a:lnTo>
                  <a:lnTo>
                    <a:pt x="282" y="6"/>
                  </a:lnTo>
                  <a:lnTo>
                    <a:pt x="278" y="0"/>
                  </a:lnTo>
                  <a:lnTo>
                    <a:pt x="278" y="0"/>
                  </a:lnTo>
                  <a:lnTo>
                    <a:pt x="215" y="6"/>
                  </a:lnTo>
                  <a:lnTo>
                    <a:pt x="94" y="15"/>
                  </a:lnTo>
                  <a:lnTo>
                    <a:pt x="96" y="17"/>
                  </a:lnTo>
                  <a:lnTo>
                    <a:pt x="98" y="25"/>
                  </a:lnTo>
                  <a:lnTo>
                    <a:pt x="92" y="30"/>
                  </a:lnTo>
                  <a:lnTo>
                    <a:pt x="85" y="34"/>
                  </a:lnTo>
                  <a:lnTo>
                    <a:pt x="81" y="30"/>
                  </a:lnTo>
                  <a:lnTo>
                    <a:pt x="83" y="45"/>
                  </a:lnTo>
                  <a:lnTo>
                    <a:pt x="77" y="45"/>
                  </a:lnTo>
                  <a:lnTo>
                    <a:pt x="75" y="38"/>
                  </a:lnTo>
                  <a:lnTo>
                    <a:pt x="75" y="47"/>
                  </a:lnTo>
                  <a:lnTo>
                    <a:pt x="83" y="53"/>
                  </a:lnTo>
                  <a:lnTo>
                    <a:pt x="75" y="55"/>
                  </a:lnTo>
                  <a:lnTo>
                    <a:pt x="74" y="49"/>
                  </a:lnTo>
                  <a:lnTo>
                    <a:pt x="74" y="58"/>
                  </a:lnTo>
                  <a:lnTo>
                    <a:pt x="77" y="62"/>
                  </a:lnTo>
                  <a:lnTo>
                    <a:pt x="74" y="72"/>
                  </a:lnTo>
                  <a:lnTo>
                    <a:pt x="75" y="77"/>
                  </a:lnTo>
                  <a:lnTo>
                    <a:pt x="70" y="83"/>
                  </a:lnTo>
                  <a:lnTo>
                    <a:pt x="66" y="85"/>
                  </a:lnTo>
                  <a:lnTo>
                    <a:pt x="58" y="85"/>
                  </a:lnTo>
                  <a:lnTo>
                    <a:pt x="60" y="92"/>
                  </a:lnTo>
                  <a:lnTo>
                    <a:pt x="53" y="100"/>
                  </a:lnTo>
                  <a:lnTo>
                    <a:pt x="53" y="104"/>
                  </a:lnTo>
                  <a:lnTo>
                    <a:pt x="45" y="102"/>
                  </a:lnTo>
                  <a:lnTo>
                    <a:pt x="49" y="105"/>
                  </a:lnTo>
                  <a:lnTo>
                    <a:pt x="47" y="107"/>
                  </a:lnTo>
                  <a:lnTo>
                    <a:pt x="47" y="115"/>
                  </a:lnTo>
                  <a:lnTo>
                    <a:pt x="51" y="122"/>
                  </a:lnTo>
                  <a:lnTo>
                    <a:pt x="34" y="128"/>
                  </a:lnTo>
                  <a:lnTo>
                    <a:pt x="38" y="132"/>
                  </a:lnTo>
                  <a:lnTo>
                    <a:pt x="36" y="139"/>
                  </a:lnTo>
                  <a:lnTo>
                    <a:pt x="38" y="147"/>
                  </a:lnTo>
                  <a:lnTo>
                    <a:pt x="36" y="151"/>
                  </a:lnTo>
                  <a:lnTo>
                    <a:pt x="28" y="151"/>
                  </a:lnTo>
                  <a:lnTo>
                    <a:pt x="28" y="154"/>
                  </a:lnTo>
                  <a:lnTo>
                    <a:pt x="36" y="158"/>
                  </a:lnTo>
                  <a:lnTo>
                    <a:pt x="30" y="162"/>
                  </a:lnTo>
                  <a:lnTo>
                    <a:pt x="28" y="158"/>
                  </a:lnTo>
                  <a:lnTo>
                    <a:pt x="23" y="162"/>
                  </a:lnTo>
                  <a:lnTo>
                    <a:pt x="28" y="169"/>
                  </a:lnTo>
                  <a:lnTo>
                    <a:pt x="23" y="173"/>
                  </a:lnTo>
                  <a:lnTo>
                    <a:pt x="27" y="181"/>
                  </a:lnTo>
                  <a:lnTo>
                    <a:pt x="23" y="186"/>
                  </a:lnTo>
                  <a:lnTo>
                    <a:pt x="28" y="181"/>
                  </a:lnTo>
                  <a:lnTo>
                    <a:pt x="34" y="186"/>
                  </a:lnTo>
                  <a:lnTo>
                    <a:pt x="27" y="190"/>
                  </a:lnTo>
                  <a:lnTo>
                    <a:pt x="34" y="192"/>
                  </a:lnTo>
                  <a:lnTo>
                    <a:pt x="34" y="192"/>
                  </a:lnTo>
                  <a:lnTo>
                    <a:pt x="32" y="198"/>
                  </a:lnTo>
                  <a:lnTo>
                    <a:pt x="34" y="205"/>
                  </a:lnTo>
                  <a:lnTo>
                    <a:pt x="36" y="207"/>
                  </a:lnTo>
                  <a:lnTo>
                    <a:pt x="38" y="218"/>
                  </a:lnTo>
                  <a:lnTo>
                    <a:pt x="38" y="220"/>
                  </a:lnTo>
                  <a:lnTo>
                    <a:pt x="30" y="220"/>
                  </a:lnTo>
                  <a:lnTo>
                    <a:pt x="32" y="226"/>
                  </a:lnTo>
                  <a:lnTo>
                    <a:pt x="32" y="235"/>
                  </a:lnTo>
                  <a:lnTo>
                    <a:pt x="28" y="239"/>
                  </a:lnTo>
                  <a:lnTo>
                    <a:pt x="28" y="245"/>
                  </a:lnTo>
                  <a:lnTo>
                    <a:pt x="34" y="241"/>
                  </a:lnTo>
                  <a:lnTo>
                    <a:pt x="40" y="241"/>
                  </a:lnTo>
                  <a:lnTo>
                    <a:pt x="40" y="248"/>
                  </a:lnTo>
                  <a:lnTo>
                    <a:pt x="34" y="254"/>
                  </a:lnTo>
                  <a:lnTo>
                    <a:pt x="36" y="261"/>
                  </a:lnTo>
                  <a:lnTo>
                    <a:pt x="43" y="265"/>
                  </a:lnTo>
                  <a:lnTo>
                    <a:pt x="36" y="275"/>
                  </a:lnTo>
                  <a:lnTo>
                    <a:pt x="38" y="278"/>
                  </a:lnTo>
                  <a:lnTo>
                    <a:pt x="49" y="277"/>
                  </a:lnTo>
                  <a:lnTo>
                    <a:pt x="43" y="282"/>
                  </a:lnTo>
                  <a:lnTo>
                    <a:pt x="49" y="290"/>
                  </a:lnTo>
                  <a:lnTo>
                    <a:pt x="42" y="288"/>
                  </a:lnTo>
                  <a:lnTo>
                    <a:pt x="42" y="290"/>
                  </a:lnTo>
                  <a:lnTo>
                    <a:pt x="45" y="295"/>
                  </a:lnTo>
                  <a:lnTo>
                    <a:pt x="51" y="299"/>
                  </a:lnTo>
                  <a:lnTo>
                    <a:pt x="53" y="305"/>
                  </a:lnTo>
                  <a:lnTo>
                    <a:pt x="60" y="307"/>
                  </a:lnTo>
                  <a:lnTo>
                    <a:pt x="60" y="308"/>
                  </a:lnTo>
                  <a:lnTo>
                    <a:pt x="60" y="310"/>
                  </a:lnTo>
                  <a:lnTo>
                    <a:pt x="55" y="310"/>
                  </a:lnTo>
                  <a:lnTo>
                    <a:pt x="49" y="316"/>
                  </a:lnTo>
                  <a:lnTo>
                    <a:pt x="42" y="320"/>
                  </a:lnTo>
                  <a:lnTo>
                    <a:pt x="38" y="325"/>
                  </a:lnTo>
                  <a:lnTo>
                    <a:pt x="45" y="327"/>
                  </a:lnTo>
                  <a:lnTo>
                    <a:pt x="53" y="325"/>
                  </a:lnTo>
                  <a:lnTo>
                    <a:pt x="47" y="333"/>
                  </a:lnTo>
                  <a:lnTo>
                    <a:pt x="47" y="337"/>
                  </a:lnTo>
                  <a:lnTo>
                    <a:pt x="40" y="337"/>
                  </a:lnTo>
                  <a:lnTo>
                    <a:pt x="47" y="339"/>
                  </a:lnTo>
                  <a:lnTo>
                    <a:pt x="47" y="340"/>
                  </a:lnTo>
                  <a:lnTo>
                    <a:pt x="30" y="357"/>
                  </a:lnTo>
                  <a:lnTo>
                    <a:pt x="25" y="361"/>
                  </a:lnTo>
                  <a:lnTo>
                    <a:pt x="23" y="367"/>
                  </a:lnTo>
                  <a:lnTo>
                    <a:pt x="27" y="371"/>
                  </a:lnTo>
                  <a:lnTo>
                    <a:pt x="21" y="378"/>
                  </a:lnTo>
                  <a:lnTo>
                    <a:pt x="19" y="384"/>
                  </a:lnTo>
                  <a:lnTo>
                    <a:pt x="11" y="389"/>
                  </a:lnTo>
                  <a:lnTo>
                    <a:pt x="19" y="389"/>
                  </a:lnTo>
                  <a:lnTo>
                    <a:pt x="17" y="391"/>
                  </a:lnTo>
                  <a:lnTo>
                    <a:pt x="11" y="397"/>
                  </a:lnTo>
                  <a:lnTo>
                    <a:pt x="13" y="412"/>
                  </a:lnTo>
                  <a:lnTo>
                    <a:pt x="6" y="412"/>
                  </a:lnTo>
                  <a:lnTo>
                    <a:pt x="11" y="418"/>
                  </a:lnTo>
                  <a:lnTo>
                    <a:pt x="10" y="423"/>
                  </a:lnTo>
                  <a:lnTo>
                    <a:pt x="0" y="425"/>
                  </a:lnTo>
                  <a:lnTo>
                    <a:pt x="4" y="433"/>
                  </a:lnTo>
                  <a:lnTo>
                    <a:pt x="4" y="440"/>
                  </a:lnTo>
                  <a:lnTo>
                    <a:pt x="8" y="448"/>
                  </a:lnTo>
                  <a:lnTo>
                    <a:pt x="2" y="453"/>
                  </a:lnTo>
                  <a:lnTo>
                    <a:pt x="92" y="449"/>
                  </a:lnTo>
                  <a:lnTo>
                    <a:pt x="177" y="442"/>
                  </a:lnTo>
                  <a:lnTo>
                    <a:pt x="179" y="444"/>
                  </a:lnTo>
                  <a:lnTo>
                    <a:pt x="177" y="451"/>
                  </a:lnTo>
                  <a:lnTo>
                    <a:pt x="173" y="465"/>
                  </a:lnTo>
                  <a:lnTo>
                    <a:pt x="169" y="476"/>
                  </a:lnTo>
                  <a:lnTo>
                    <a:pt x="173" y="483"/>
                  </a:lnTo>
                  <a:lnTo>
                    <a:pt x="177" y="491"/>
                  </a:lnTo>
                  <a:lnTo>
                    <a:pt x="186" y="498"/>
                  </a:lnTo>
                  <a:lnTo>
                    <a:pt x="188" y="506"/>
                  </a:lnTo>
                  <a:lnTo>
                    <a:pt x="192" y="513"/>
                  </a:lnTo>
                  <a:lnTo>
                    <a:pt x="192" y="517"/>
                  </a:lnTo>
                  <a:lnTo>
                    <a:pt x="196" y="523"/>
                  </a:lnTo>
                  <a:lnTo>
                    <a:pt x="199" y="527"/>
                  </a:lnTo>
                  <a:lnTo>
                    <a:pt x="203" y="528"/>
                  </a:lnTo>
                  <a:lnTo>
                    <a:pt x="211" y="528"/>
                  </a:lnTo>
                  <a:lnTo>
                    <a:pt x="213" y="521"/>
                  </a:lnTo>
                  <a:lnTo>
                    <a:pt x="220" y="515"/>
                  </a:lnTo>
                  <a:lnTo>
                    <a:pt x="222" y="512"/>
                  </a:lnTo>
                  <a:lnTo>
                    <a:pt x="220" y="512"/>
                  </a:lnTo>
                  <a:lnTo>
                    <a:pt x="226" y="510"/>
                  </a:lnTo>
                  <a:lnTo>
                    <a:pt x="226" y="512"/>
                  </a:lnTo>
                  <a:lnTo>
                    <a:pt x="231" y="510"/>
                  </a:lnTo>
                  <a:lnTo>
                    <a:pt x="246" y="504"/>
                  </a:lnTo>
                  <a:lnTo>
                    <a:pt x="260" y="502"/>
                  </a:lnTo>
                  <a:lnTo>
                    <a:pt x="263" y="500"/>
                  </a:lnTo>
                  <a:lnTo>
                    <a:pt x="254" y="498"/>
                  </a:lnTo>
                  <a:lnTo>
                    <a:pt x="265" y="498"/>
                  </a:lnTo>
                  <a:lnTo>
                    <a:pt x="271" y="502"/>
                  </a:lnTo>
                  <a:lnTo>
                    <a:pt x="278" y="506"/>
                  </a:lnTo>
                  <a:lnTo>
                    <a:pt x="284" y="502"/>
                  </a:lnTo>
                  <a:lnTo>
                    <a:pt x="288" y="500"/>
                  </a:lnTo>
                  <a:lnTo>
                    <a:pt x="301" y="506"/>
                  </a:lnTo>
                  <a:lnTo>
                    <a:pt x="305" y="498"/>
                  </a:lnTo>
                  <a:lnTo>
                    <a:pt x="305" y="495"/>
                  </a:lnTo>
                  <a:lnTo>
                    <a:pt x="282" y="33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8" name="Freeform 84">
              <a:extLst>
                <a:ext uri="{FF2B5EF4-FFF2-40B4-BE49-F238E27FC236}">
                  <a16:creationId xmlns:a16="http://schemas.microsoft.com/office/drawing/2014/main" id="{68D1CBB4-D865-3B2C-F770-3219DD6348B7}"/>
                </a:ext>
              </a:extLst>
            </p:cNvPr>
            <p:cNvSpPr>
              <a:spLocks/>
            </p:cNvSpPr>
            <p:nvPr/>
          </p:nvSpPr>
          <p:spPr bwMode="auto">
            <a:xfrm>
              <a:off x="7918840" y="3691911"/>
              <a:ext cx="850661" cy="274856"/>
            </a:xfrm>
            <a:custGeom>
              <a:avLst/>
              <a:gdLst>
                <a:gd name="T0" fmla="*/ 487 w 722"/>
                <a:gd name="T1" fmla="*/ 33 h 257"/>
                <a:gd name="T2" fmla="*/ 421 w 722"/>
                <a:gd name="T3" fmla="*/ 39 h 257"/>
                <a:gd name="T4" fmla="*/ 355 w 722"/>
                <a:gd name="T5" fmla="*/ 47 h 257"/>
                <a:gd name="T6" fmla="*/ 271 w 722"/>
                <a:gd name="T7" fmla="*/ 54 h 257"/>
                <a:gd name="T8" fmla="*/ 199 w 722"/>
                <a:gd name="T9" fmla="*/ 62 h 257"/>
                <a:gd name="T10" fmla="*/ 177 w 722"/>
                <a:gd name="T11" fmla="*/ 60 h 257"/>
                <a:gd name="T12" fmla="*/ 183 w 722"/>
                <a:gd name="T13" fmla="*/ 80 h 257"/>
                <a:gd name="T14" fmla="*/ 58 w 722"/>
                <a:gd name="T15" fmla="*/ 96 h 257"/>
                <a:gd name="T16" fmla="*/ 53 w 722"/>
                <a:gd name="T17" fmla="*/ 90 h 257"/>
                <a:gd name="T18" fmla="*/ 57 w 722"/>
                <a:gd name="T19" fmla="*/ 105 h 257"/>
                <a:gd name="T20" fmla="*/ 53 w 722"/>
                <a:gd name="T21" fmla="*/ 114 h 257"/>
                <a:gd name="T22" fmla="*/ 51 w 722"/>
                <a:gd name="T23" fmla="*/ 127 h 257"/>
                <a:gd name="T24" fmla="*/ 43 w 722"/>
                <a:gd name="T25" fmla="*/ 146 h 257"/>
                <a:gd name="T26" fmla="*/ 47 w 722"/>
                <a:gd name="T27" fmla="*/ 156 h 257"/>
                <a:gd name="T28" fmla="*/ 43 w 722"/>
                <a:gd name="T29" fmla="*/ 165 h 257"/>
                <a:gd name="T30" fmla="*/ 30 w 722"/>
                <a:gd name="T31" fmla="*/ 174 h 257"/>
                <a:gd name="T32" fmla="*/ 27 w 722"/>
                <a:gd name="T33" fmla="*/ 180 h 257"/>
                <a:gd name="T34" fmla="*/ 27 w 722"/>
                <a:gd name="T35" fmla="*/ 191 h 257"/>
                <a:gd name="T36" fmla="*/ 19 w 722"/>
                <a:gd name="T37" fmla="*/ 197 h 257"/>
                <a:gd name="T38" fmla="*/ 21 w 722"/>
                <a:gd name="T39" fmla="*/ 210 h 257"/>
                <a:gd name="T40" fmla="*/ 11 w 722"/>
                <a:gd name="T41" fmla="*/ 208 h 257"/>
                <a:gd name="T42" fmla="*/ 15 w 722"/>
                <a:gd name="T43" fmla="*/ 214 h 257"/>
                <a:gd name="T44" fmla="*/ 19 w 722"/>
                <a:gd name="T45" fmla="*/ 240 h 257"/>
                <a:gd name="T46" fmla="*/ 11 w 722"/>
                <a:gd name="T47" fmla="*/ 244 h 257"/>
                <a:gd name="T48" fmla="*/ 0 w 722"/>
                <a:gd name="T49" fmla="*/ 255 h 257"/>
                <a:gd name="T50" fmla="*/ 121 w 722"/>
                <a:gd name="T51" fmla="*/ 248 h 257"/>
                <a:gd name="T52" fmla="*/ 184 w 722"/>
                <a:gd name="T53" fmla="*/ 242 h 257"/>
                <a:gd name="T54" fmla="*/ 310 w 722"/>
                <a:gd name="T55" fmla="*/ 231 h 257"/>
                <a:gd name="T56" fmla="*/ 485 w 722"/>
                <a:gd name="T57" fmla="*/ 208 h 257"/>
                <a:gd name="T58" fmla="*/ 521 w 722"/>
                <a:gd name="T59" fmla="*/ 178 h 257"/>
                <a:gd name="T60" fmla="*/ 540 w 722"/>
                <a:gd name="T61" fmla="*/ 169 h 257"/>
                <a:gd name="T62" fmla="*/ 543 w 722"/>
                <a:gd name="T63" fmla="*/ 152 h 257"/>
                <a:gd name="T64" fmla="*/ 564 w 722"/>
                <a:gd name="T65" fmla="*/ 137 h 257"/>
                <a:gd name="T66" fmla="*/ 583 w 722"/>
                <a:gd name="T67" fmla="*/ 133 h 257"/>
                <a:gd name="T68" fmla="*/ 617 w 722"/>
                <a:gd name="T69" fmla="*/ 105 h 257"/>
                <a:gd name="T70" fmla="*/ 626 w 722"/>
                <a:gd name="T71" fmla="*/ 99 h 257"/>
                <a:gd name="T72" fmla="*/ 637 w 722"/>
                <a:gd name="T73" fmla="*/ 86 h 257"/>
                <a:gd name="T74" fmla="*/ 641 w 722"/>
                <a:gd name="T75" fmla="*/ 77 h 257"/>
                <a:gd name="T76" fmla="*/ 654 w 722"/>
                <a:gd name="T77" fmla="*/ 79 h 257"/>
                <a:gd name="T78" fmla="*/ 666 w 722"/>
                <a:gd name="T79" fmla="*/ 71 h 257"/>
                <a:gd name="T80" fmla="*/ 675 w 722"/>
                <a:gd name="T81" fmla="*/ 60 h 257"/>
                <a:gd name="T82" fmla="*/ 694 w 722"/>
                <a:gd name="T83" fmla="*/ 60 h 257"/>
                <a:gd name="T84" fmla="*/ 705 w 722"/>
                <a:gd name="T85" fmla="*/ 37 h 257"/>
                <a:gd name="T86" fmla="*/ 718 w 722"/>
                <a:gd name="T87" fmla="*/ 28 h 257"/>
                <a:gd name="T88" fmla="*/ 720 w 722"/>
                <a:gd name="T89" fmla="*/ 9 h 257"/>
                <a:gd name="T90" fmla="*/ 713 w 722"/>
                <a:gd name="T91" fmla="*/ 0 h 257"/>
                <a:gd name="T92" fmla="*/ 651 w 722"/>
                <a:gd name="T93" fmla="*/ 11 h 257"/>
                <a:gd name="T94" fmla="*/ 579 w 722"/>
                <a:gd name="T95" fmla="*/ 20 h 257"/>
                <a:gd name="T96" fmla="*/ 543 w 722"/>
                <a:gd name="T97" fmla="*/ 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2" h="257">
                  <a:moveTo>
                    <a:pt x="513" y="30"/>
                  </a:moveTo>
                  <a:lnTo>
                    <a:pt x="487" y="33"/>
                  </a:lnTo>
                  <a:lnTo>
                    <a:pt x="459" y="37"/>
                  </a:lnTo>
                  <a:lnTo>
                    <a:pt x="421" y="39"/>
                  </a:lnTo>
                  <a:lnTo>
                    <a:pt x="397" y="43"/>
                  </a:lnTo>
                  <a:lnTo>
                    <a:pt x="355" y="47"/>
                  </a:lnTo>
                  <a:lnTo>
                    <a:pt x="314" y="49"/>
                  </a:lnTo>
                  <a:lnTo>
                    <a:pt x="271" y="54"/>
                  </a:lnTo>
                  <a:lnTo>
                    <a:pt x="235" y="58"/>
                  </a:lnTo>
                  <a:lnTo>
                    <a:pt x="199" y="62"/>
                  </a:lnTo>
                  <a:lnTo>
                    <a:pt x="192" y="60"/>
                  </a:lnTo>
                  <a:lnTo>
                    <a:pt x="177" y="60"/>
                  </a:lnTo>
                  <a:lnTo>
                    <a:pt x="183" y="73"/>
                  </a:lnTo>
                  <a:lnTo>
                    <a:pt x="183" y="80"/>
                  </a:lnTo>
                  <a:lnTo>
                    <a:pt x="64" y="90"/>
                  </a:lnTo>
                  <a:lnTo>
                    <a:pt x="58" y="96"/>
                  </a:lnTo>
                  <a:lnTo>
                    <a:pt x="58" y="90"/>
                  </a:lnTo>
                  <a:lnTo>
                    <a:pt x="53" y="90"/>
                  </a:lnTo>
                  <a:lnTo>
                    <a:pt x="55" y="97"/>
                  </a:lnTo>
                  <a:lnTo>
                    <a:pt x="57" y="105"/>
                  </a:lnTo>
                  <a:lnTo>
                    <a:pt x="49" y="107"/>
                  </a:lnTo>
                  <a:lnTo>
                    <a:pt x="53" y="114"/>
                  </a:lnTo>
                  <a:lnTo>
                    <a:pt x="45" y="122"/>
                  </a:lnTo>
                  <a:lnTo>
                    <a:pt x="51" y="127"/>
                  </a:lnTo>
                  <a:lnTo>
                    <a:pt x="47" y="135"/>
                  </a:lnTo>
                  <a:lnTo>
                    <a:pt x="43" y="146"/>
                  </a:lnTo>
                  <a:lnTo>
                    <a:pt x="45" y="150"/>
                  </a:lnTo>
                  <a:lnTo>
                    <a:pt x="47" y="156"/>
                  </a:lnTo>
                  <a:lnTo>
                    <a:pt x="40" y="159"/>
                  </a:lnTo>
                  <a:lnTo>
                    <a:pt x="43" y="165"/>
                  </a:lnTo>
                  <a:lnTo>
                    <a:pt x="36" y="171"/>
                  </a:lnTo>
                  <a:lnTo>
                    <a:pt x="30" y="174"/>
                  </a:lnTo>
                  <a:lnTo>
                    <a:pt x="27" y="178"/>
                  </a:lnTo>
                  <a:lnTo>
                    <a:pt x="27" y="180"/>
                  </a:lnTo>
                  <a:lnTo>
                    <a:pt x="32" y="186"/>
                  </a:lnTo>
                  <a:lnTo>
                    <a:pt x="27" y="191"/>
                  </a:lnTo>
                  <a:lnTo>
                    <a:pt x="23" y="195"/>
                  </a:lnTo>
                  <a:lnTo>
                    <a:pt x="19" y="197"/>
                  </a:lnTo>
                  <a:lnTo>
                    <a:pt x="23" y="205"/>
                  </a:lnTo>
                  <a:lnTo>
                    <a:pt x="21" y="210"/>
                  </a:lnTo>
                  <a:lnTo>
                    <a:pt x="17" y="206"/>
                  </a:lnTo>
                  <a:lnTo>
                    <a:pt x="11" y="208"/>
                  </a:lnTo>
                  <a:lnTo>
                    <a:pt x="10" y="216"/>
                  </a:lnTo>
                  <a:lnTo>
                    <a:pt x="15" y="214"/>
                  </a:lnTo>
                  <a:lnTo>
                    <a:pt x="15" y="221"/>
                  </a:lnTo>
                  <a:lnTo>
                    <a:pt x="19" y="240"/>
                  </a:lnTo>
                  <a:lnTo>
                    <a:pt x="17" y="242"/>
                  </a:lnTo>
                  <a:lnTo>
                    <a:pt x="11" y="244"/>
                  </a:lnTo>
                  <a:lnTo>
                    <a:pt x="8" y="252"/>
                  </a:lnTo>
                  <a:lnTo>
                    <a:pt x="0" y="255"/>
                  </a:lnTo>
                  <a:lnTo>
                    <a:pt x="0" y="257"/>
                  </a:lnTo>
                  <a:lnTo>
                    <a:pt x="121" y="248"/>
                  </a:lnTo>
                  <a:lnTo>
                    <a:pt x="184" y="242"/>
                  </a:lnTo>
                  <a:lnTo>
                    <a:pt x="184" y="242"/>
                  </a:lnTo>
                  <a:lnTo>
                    <a:pt x="184" y="240"/>
                  </a:lnTo>
                  <a:lnTo>
                    <a:pt x="310" y="231"/>
                  </a:lnTo>
                  <a:lnTo>
                    <a:pt x="408" y="220"/>
                  </a:lnTo>
                  <a:lnTo>
                    <a:pt x="485" y="208"/>
                  </a:lnTo>
                  <a:lnTo>
                    <a:pt x="521" y="206"/>
                  </a:lnTo>
                  <a:lnTo>
                    <a:pt x="521" y="178"/>
                  </a:lnTo>
                  <a:lnTo>
                    <a:pt x="534" y="174"/>
                  </a:lnTo>
                  <a:lnTo>
                    <a:pt x="540" y="169"/>
                  </a:lnTo>
                  <a:lnTo>
                    <a:pt x="542" y="159"/>
                  </a:lnTo>
                  <a:lnTo>
                    <a:pt x="543" y="152"/>
                  </a:lnTo>
                  <a:lnTo>
                    <a:pt x="549" y="144"/>
                  </a:lnTo>
                  <a:lnTo>
                    <a:pt x="564" y="137"/>
                  </a:lnTo>
                  <a:lnTo>
                    <a:pt x="577" y="137"/>
                  </a:lnTo>
                  <a:lnTo>
                    <a:pt x="583" y="133"/>
                  </a:lnTo>
                  <a:lnTo>
                    <a:pt x="604" y="114"/>
                  </a:lnTo>
                  <a:lnTo>
                    <a:pt x="617" y="105"/>
                  </a:lnTo>
                  <a:lnTo>
                    <a:pt x="622" y="105"/>
                  </a:lnTo>
                  <a:lnTo>
                    <a:pt x="626" y="99"/>
                  </a:lnTo>
                  <a:lnTo>
                    <a:pt x="630" y="84"/>
                  </a:lnTo>
                  <a:lnTo>
                    <a:pt x="637" y="86"/>
                  </a:lnTo>
                  <a:lnTo>
                    <a:pt x="637" y="80"/>
                  </a:lnTo>
                  <a:lnTo>
                    <a:pt x="641" y="77"/>
                  </a:lnTo>
                  <a:lnTo>
                    <a:pt x="647" y="73"/>
                  </a:lnTo>
                  <a:lnTo>
                    <a:pt x="654" y="79"/>
                  </a:lnTo>
                  <a:lnTo>
                    <a:pt x="658" y="79"/>
                  </a:lnTo>
                  <a:lnTo>
                    <a:pt x="666" y="71"/>
                  </a:lnTo>
                  <a:lnTo>
                    <a:pt x="668" y="65"/>
                  </a:lnTo>
                  <a:lnTo>
                    <a:pt x="675" y="60"/>
                  </a:lnTo>
                  <a:lnTo>
                    <a:pt x="688" y="54"/>
                  </a:lnTo>
                  <a:lnTo>
                    <a:pt x="694" y="60"/>
                  </a:lnTo>
                  <a:lnTo>
                    <a:pt x="699" y="52"/>
                  </a:lnTo>
                  <a:lnTo>
                    <a:pt x="705" y="37"/>
                  </a:lnTo>
                  <a:lnTo>
                    <a:pt x="711" y="32"/>
                  </a:lnTo>
                  <a:lnTo>
                    <a:pt x="718" y="28"/>
                  </a:lnTo>
                  <a:lnTo>
                    <a:pt x="720" y="17"/>
                  </a:lnTo>
                  <a:lnTo>
                    <a:pt x="720" y="9"/>
                  </a:lnTo>
                  <a:lnTo>
                    <a:pt x="722" y="0"/>
                  </a:lnTo>
                  <a:lnTo>
                    <a:pt x="713" y="0"/>
                  </a:lnTo>
                  <a:lnTo>
                    <a:pt x="686" y="7"/>
                  </a:lnTo>
                  <a:lnTo>
                    <a:pt x="651" y="11"/>
                  </a:lnTo>
                  <a:lnTo>
                    <a:pt x="594" y="20"/>
                  </a:lnTo>
                  <a:lnTo>
                    <a:pt x="579" y="20"/>
                  </a:lnTo>
                  <a:lnTo>
                    <a:pt x="553" y="24"/>
                  </a:lnTo>
                  <a:lnTo>
                    <a:pt x="543" y="28"/>
                  </a:lnTo>
                  <a:lnTo>
                    <a:pt x="513" y="3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9" name="Freeform 85">
              <a:extLst>
                <a:ext uri="{FF2B5EF4-FFF2-40B4-BE49-F238E27FC236}">
                  <a16:creationId xmlns:a16="http://schemas.microsoft.com/office/drawing/2014/main" id="{E7909C3A-6B67-0F87-B970-6DA4A291D6A2}"/>
                </a:ext>
              </a:extLst>
            </p:cNvPr>
            <p:cNvSpPr>
              <a:spLocks/>
            </p:cNvSpPr>
            <p:nvPr/>
          </p:nvSpPr>
          <p:spPr bwMode="auto">
            <a:xfrm>
              <a:off x="7981285" y="3779608"/>
              <a:ext cx="5890" cy="855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0" name="Freeform 86">
              <a:extLst>
                <a:ext uri="{FF2B5EF4-FFF2-40B4-BE49-F238E27FC236}">
                  <a16:creationId xmlns:a16="http://schemas.microsoft.com/office/drawing/2014/main" id="{E2ECF328-3F67-CE13-1133-5A88C41E6B7C}"/>
                </a:ext>
              </a:extLst>
            </p:cNvPr>
            <p:cNvSpPr>
              <a:spLocks/>
            </p:cNvSpPr>
            <p:nvPr/>
          </p:nvSpPr>
          <p:spPr bwMode="auto">
            <a:xfrm>
              <a:off x="7981285" y="3779608"/>
              <a:ext cx="5890" cy="855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1" name="Freeform 87">
              <a:extLst>
                <a:ext uri="{FF2B5EF4-FFF2-40B4-BE49-F238E27FC236}">
                  <a16:creationId xmlns:a16="http://schemas.microsoft.com/office/drawing/2014/main" id="{2E1DD18A-4D74-A794-65A2-30C8A54F5B78}"/>
                </a:ext>
              </a:extLst>
            </p:cNvPr>
            <p:cNvSpPr>
              <a:spLocks/>
            </p:cNvSpPr>
            <p:nvPr/>
          </p:nvSpPr>
          <p:spPr bwMode="auto">
            <a:xfrm>
              <a:off x="7994244" y="3440583"/>
              <a:ext cx="726951" cy="347581"/>
            </a:xfrm>
            <a:custGeom>
              <a:avLst/>
              <a:gdLst>
                <a:gd name="T0" fmla="*/ 568 w 617"/>
                <a:gd name="T1" fmla="*/ 103 h 325"/>
                <a:gd name="T2" fmla="*/ 555 w 617"/>
                <a:gd name="T3" fmla="*/ 67 h 325"/>
                <a:gd name="T4" fmla="*/ 551 w 617"/>
                <a:gd name="T5" fmla="*/ 52 h 325"/>
                <a:gd name="T6" fmla="*/ 532 w 617"/>
                <a:gd name="T7" fmla="*/ 39 h 325"/>
                <a:gd name="T8" fmla="*/ 513 w 617"/>
                <a:gd name="T9" fmla="*/ 24 h 325"/>
                <a:gd name="T10" fmla="*/ 495 w 617"/>
                <a:gd name="T11" fmla="*/ 37 h 325"/>
                <a:gd name="T12" fmla="*/ 472 w 617"/>
                <a:gd name="T13" fmla="*/ 34 h 325"/>
                <a:gd name="T14" fmla="*/ 455 w 617"/>
                <a:gd name="T15" fmla="*/ 41 h 325"/>
                <a:gd name="T16" fmla="*/ 423 w 617"/>
                <a:gd name="T17" fmla="*/ 32 h 325"/>
                <a:gd name="T18" fmla="*/ 401 w 617"/>
                <a:gd name="T19" fmla="*/ 9 h 325"/>
                <a:gd name="T20" fmla="*/ 367 w 617"/>
                <a:gd name="T21" fmla="*/ 0 h 325"/>
                <a:gd name="T22" fmla="*/ 357 w 617"/>
                <a:gd name="T23" fmla="*/ 17 h 325"/>
                <a:gd name="T24" fmla="*/ 361 w 617"/>
                <a:gd name="T25" fmla="*/ 37 h 325"/>
                <a:gd name="T26" fmla="*/ 325 w 617"/>
                <a:gd name="T27" fmla="*/ 47 h 325"/>
                <a:gd name="T28" fmla="*/ 312 w 617"/>
                <a:gd name="T29" fmla="*/ 58 h 325"/>
                <a:gd name="T30" fmla="*/ 308 w 617"/>
                <a:gd name="T31" fmla="*/ 81 h 325"/>
                <a:gd name="T32" fmla="*/ 291 w 617"/>
                <a:gd name="T33" fmla="*/ 103 h 325"/>
                <a:gd name="T34" fmla="*/ 280 w 617"/>
                <a:gd name="T35" fmla="*/ 124 h 325"/>
                <a:gd name="T36" fmla="*/ 260 w 617"/>
                <a:gd name="T37" fmla="*/ 133 h 325"/>
                <a:gd name="T38" fmla="*/ 239 w 617"/>
                <a:gd name="T39" fmla="*/ 118 h 325"/>
                <a:gd name="T40" fmla="*/ 229 w 617"/>
                <a:gd name="T41" fmla="*/ 135 h 325"/>
                <a:gd name="T42" fmla="*/ 224 w 617"/>
                <a:gd name="T43" fmla="*/ 156 h 325"/>
                <a:gd name="T44" fmla="*/ 205 w 617"/>
                <a:gd name="T45" fmla="*/ 143 h 325"/>
                <a:gd name="T46" fmla="*/ 188 w 617"/>
                <a:gd name="T47" fmla="*/ 158 h 325"/>
                <a:gd name="T48" fmla="*/ 177 w 617"/>
                <a:gd name="T49" fmla="*/ 161 h 325"/>
                <a:gd name="T50" fmla="*/ 139 w 617"/>
                <a:gd name="T51" fmla="*/ 158 h 325"/>
                <a:gd name="T52" fmla="*/ 134 w 617"/>
                <a:gd name="T53" fmla="*/ 159 h 325"/>
                <a:gd name="T54" fmla="*/ 117 w 617"/>
                <a:gd name="T55" fmla="*/ 169 h 325"/>
                <a:gd name="T56" fmla="*/ 105 w 617"/>
                <a:gd name="T57" fmla="*/ 176 h 325"/>
                <a:gd name="T58" fmla="*/ 100 w 617"/>
                <a:gd name="T59" fmla="*/ 197 h 325"/>
                <a:gd name="T60" fmla="*/ 87 w 617"/>
                <a:gd name="T61" fmla="*/ 214 h 325"/>
                <a:gd name="T62" fmla="*/ 70 w 617"/>
                <a:gd name="T63" fmla="*/ 229 h 325"/>
                <a:gd name="T64" fmla="*/ 79 w 617"/>
                <a:gd name="T65" fmla="*/ 248 h 325"/>
                <a:gd name="T66" fmla="*/ 62 w 617"/>
                <a:gd name="T67" fmla="*/ 252 h 325"/>
                <a:gd name="T68" fmla="*/ 34 w 617"/>
                <a:gd name="T69" fmla="*/ 244 h 325"/>
                <a:gd name="T70" fmla="*/ 17 w 617"/>
                <a:gd name="T71" fmla="*/ 267 h 325"/>
                <a:gd name="T72" fmla="*/ 21 w 617"/>
                <a:gd name="T73" fmla="*/ 284 h 325"/>
                <a:gd name="T74" fmla="*/ 21 w 617"/>
                <a:gd name="T75" fmla="*/ 306 h 325"/>
                <a:gd name="T76" fmla="*/ 2 w 617"/>
                <a:gd name="T77" fmla="*/ 315 h 325"/>
                <a:gd name="T78" fmla="*/ 119 w 617"/>
                <a:gd name="T79" fmla="*/ 308 h 325"/>
                <a:gd name="T80" fmla="*/ 135 w 617"/>
                <a:gd name="T81" fmla="*/ 297 h 325"/>
                <a:gd name="T82" fmla="*/ 250 w 617"/>
                <a:gd name="T83" fmla="*/ 284 h 325"/>
                <a:gd name="T84" fmla="*/ 357 w 617"/>
                <a:gd name="T85" fmla="*/ 274 h 325"/>
                <a:gd name="T86" fmla="*/ 449 w 617"/>
                <a:gd name="T87" fmla="*/ 265 h 325"/>
                <a:gd name="T88" fmla="*/ 502 w 617"/>
                <a:gd name="T89" fmla="*/ 252 h 325"/>
                <a:gd name="T90" fmla="*/ 532 w 617"/>
                <a:gd name="T91" fmla="*/ 237 h 325"/>
                <a:gd name="T92" fmla="*/ 547 w 617"/>
                <a:gd name="T93" fmla="*/ 221 h 325"/>
                <a:gd name="T94" fmla="*/ 562 w 617"/>
                <a:gd name="T95" fmla="*/ 203 h 325"/>
                <a:gd name="T96" fmla="*/ 590 w 617"/>
                <a:gd name="T97" fmla="*/ 171 h 325"/>
                <a:gd name="T98" fmla="*/ 588 w 617"/>
                <a:gd name="T99" fmla="*/ 12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7" h="325">
                  <a:moveTo>
                    <a:pt x="588" y="128"/>
                  </a:moveTo>
                  <a:lnTo>
                    <a:pt x="575" y="109"/>
                  </a:lnTo>
                  <a:lnTo>
                    <a:pt x="568" y="103"/>
                  </a:lnTo>
                  <a:lnTo>
                    <a:pt x="566" y="96"/>
                  </a:lnTo>
                  <a:lnTo>
                    <a:pt x="551" y="81"/>
                  </a:lnTo>
                  <a:lnTo>
                    <a:pt x="555" y="67"/>
                  </a:lnTo>
                  <a:lnTo>
                    <a:pt x="555" y="60"/>
                  </a:lnTo>
                  <a:lnTo>
                    <a:pt x="551" y="58"/>
                  </a:lnTo>
                  <a:lnTo>
                    <a:pt x="551" y="52"/>
                  </a:lnTo>
                  <a:lnTo>
                    <a:pt x="545" y="47"/>
                  </a:lnTo>
                  <a:lnTo>
                    <a:pt x="540" y="39"/>
                  </a:lnTo>
                  <a:lnTo>
                    <a:pt x="532" y="39"/>
                  </a:lnTo>
                  <a:lnTo>
                    <a:pt x="526" y="34"/>
                  </a:lnTo>
                  <a:lnTo>
                    <a:pt x="521" y="20"/>
                  </a:lnTo>
                  <a:lnTo>
                    <a:pt x="513" y="24"/>
                  </a:lnTo>
                  <a:lnTo>
                    <a:pt x="506" y="32"/>
                  </a:lnTo>
                  <a:lnTo>
                    <a:pt x="502" y="37"/>
                  </a:lnTo>
                  <a:lnTo>
                    <a:pt x="495" y="37"/>
                  </a:lnTo>
                  <a:lnTo>
                    <a:pt x="489" y="41"/>
                  </a:lnTo>
                  <a:lnTo>
                    <a:pt x="481" y="35"/>
                  </a:lnTo>
                  <a:lnTo>
                    <a:pt x="472" y="34"/>
                  </a:lnTo>
                  <a:lnTo>
                    <a:pt x="466" y="35"/>
                  </a:lnTo>
                  <a:lnTo>
                    <a:pt x="461" y="41"/>
                  </a:lnTo>
                  <a:lnTo>
                    <a:pt x="455" y="41"/>
                  </a:lnTo>
                  <a:lnTo>
                    <a:pt x="440" y="32"/>
                  </a:lnTo>
                  <a:lnTo>
                    <a:pt x="436" y="30"/>
                  </a:lnTo>
                  <a:lnTo>
                    <a:pt x="423" y="32"/>
                  </a:lnTo>
                  <a:lnTo>
                    <a:pt x="416" y="30"/>
                  </a:lnTo>
                  <a:lnTo>
                    <a:pt x="404" y="17"/>
                  </a:lnTo>
                  <a:lnTo>
                    <a:pt x="401" y="9"/>
                  </a:lnTo>
                  <a:lnTo>
                    <a:pt x="384" y="2"/>
                  </a:lnTo>
                  <a:lnTo>
                    <a:pt x="372" y="5"/>
                  </a:lnTo>
                  <a:lnTo>
                    <a:pt x="367" y="0"/>
                  </a:lnTo>
                  <a:lnTo>
                    <a:pt x="357" y="5"/>
                  </a:lnTo>
                  <a:lnTo>
                    <a:pt x="354" y="9"/>
                  </a:lnTo>
                  <a:lnTo>
                    <a:pt x="357" y="17"/>
                  </a:lnTo>
                  <a:lnTo>
                    <a:pt x="355" y="24"/>
                  </a:lnTo>
                  <a:lnTo>
                    <a:pt x="363" y="32"/>
                  </a:lnTo>
                  <a:lnTo>
                    <a:pt x="361" y="37"/>
                  </a:lnTo>
                  <a:lnTo>
                    <a:pt x="346" y="41"/>
                  </a:lnTo>
                  <a:lnTo>
                    <a:pt x="333" y="52"/>
                  </a:lnTo>
                  <a:lnTo>
                    <a:pt x="325" y="47"/>
                  </a:lnTo>
                  <a:lnTo>
                    <a:pt x="318" y="50"/>
                  </a:lnTo>
                  <a:lnTo>
                    <a:pt x="312" y="50"/>
                  </a:lnTo>
                  <a:lnTo>
                    <a:pt x="312" y="58"/>
                  </a:lnTo>
                  <a:lnTo>
                    <a:pt x="316" y="65"/>
                  </a:lnTo>
                  <a:lnTo>
                    <a:pt x="312" y="73"/>
                  </a:lnTo>
                  <a:lnTo>
                    <a:pt x="308" y="81"/>
                  </a:lnTo>
                  <a:lnTo>
                    <a:pt x="301" y="84"/>
                  </a:lnTo>
                  <a:lnTo>
                    <a:pt x="299" y="97"/>
                  </a:lnTo>
                  <a:lnTo>
                    <a:pt x="291" y="103"/>
                  </a:lnTo>
                  <a:lnTo>
                    <a:pt x="284" y="103"/>
                  </a:lnTo>
                  <a:lnTo>
                    <a:pt x="280" y="116"/>
                  </a:lnTo>
                  <a:lnTo>
                    <a:pt x="280" y="124"/>
                  </a:lnTo>
                  <a:lnTo>
                    <a:pt x="278" y="131"/>
                  </a:lnTo>
                  <a:lnTo>
                    <a:pt x="273" y="135"/>
                  </a:lnTo>
                  <a:lnTo>
                    <a:pt x="260" y="133"/>
                  </a:lnTo>
                  <a:lnTo>
                    <a:pt x="252" y="131"/>
                  </a:lnTo>
                  <a:lnTo>
                    <a:pt x="246" y="120"/>
                  </a:lnTo>
                  <a:lnTo>
                    <a:pt x="239" y="118"/>
                  </a:lnTo>
                  <a:lnTo>
                    <a:pt x="243" y="124"/>
                  </a:lnTo>
                  <a:lnTo>
                    <a:pt x="235" y="129"/>
                  </a:lnTo>
                  <a:lnTo>
                    <a:pt x="229" y="135"/>
                  </a:lnTo>
                  <a:lnTo>
                    <a:pt x="231" y="143"/>
                  </a:lnTo>
                  <a:lnTo>
                    <a:pt x="226" y="150"/>
                  </a:lnTo>
                  <a:lnTo>
                    <a:pt x="224" y="156"/>
                  </a:lnTo>
                  <a:lnTo>
                    <a:pt x="216" y="152"/>
                  </a:lnTo>
                  <a:lnTo>
                    <a:pt x="211" y="150"/>
                  </a:lnTo>
                  <a:lnTo>
                    <a:pt x="205" y="143"/>
                  </a:lnTo>
                  <a:lnTo>
                    <a:pt x="199" y="148"/>
                  </a:lnTo>
                  <a:lnTo>
                    <a:pt x="192" y="152"/>
                  </a:lnTo>
                  <a:lnTo>
                    <a:pt x="188" y="158"/>
                  </a:lnTo>
                  <a:lnTo>
                    <a:pt x="188" y="161"/>
                  </a:lnTo>
                  <a:lnTo>
                    <a:pt x="184" y="167"/>
                  </a:lnTo>
                  <a:lnTo>
                    <a:pt x="177" y="161"/>
                  </a:lnTo>
                  <a:lnTo>
                    <a:pt x="156" y="154"/>
                  </a:lnTo>
                  <a:lnTo>
                    <a:pt x="149" y="158"/>
                  </a:lnTo>
                  <a:lnTo>
                    <a:pt x="139" y="158"/>
                  </a:lnTo>
                  <a:lnTo>
                    <a:pt x="143" y="165"/>
                  </a:lnTo>
                  <a:lnTo>
                    <a:pt x="135" y="167"/>
                  </a:lnTo>
                  <a:lnTo>
                    <a:pt x="134" y="159"/>
                  </a:lnTo>
                  <a:lnTo>
                    <a:pt x="128" y="163"/>
                  </a:lnTo>
                  <a:lnTo>
                    <a:pt x="113" y="161"/>
                  </a:lnTo>
                  <a:lnTo>
                    <a:pt x="117" y="169"/>
                  </a:lnTo>
                  <a:lnTo>
                    <a:pt x="113" y="175"/>
                  </a:lnTo>
                  <a:lnTo>
                    <a:pt x="105" y="175"/>
                  </a:lnTo>
                  <a:lnTo>
                    <a:pt x="105" y="176"/>
                  </a:lnTo>
                  <a:lnTo>
                    <a:pt x="102" y="184"/>
                  </a:lnTo>
                  <a:lnTo>
                    <a:pt x="98" y="190"/>
                  </a:lnTo>
                  <a:lnTo>
                    <a:pt x="100" y="197"/>
                  </a:lnTo>
                  <a:lnTo>
                    <a:pt x="104" y="205"/>
                  </a:lnTo>
                  <a:lnTo>
                    <a:pt x="100" y="210"/>
                  </a:lnTo>
                  <a:lnTo>
                    <a:pt x="87" y="214"/>
                  </a:lnTo>
                  <a:lnTo>
                    <a:pt x="79" y="220"/>
                  </a:lnTo>
                  <a:lnTo>
                    <a:pt x="73" y="221"/>
                  </a:lnTo>
                  <a:lnTo>
                    <a:pt x="70" y="229"/>
                  </a:lnTo>
                  <a:lnTo>
                    <a:pt x="72" y="235"/>
                  </a:lnTo>
                  <a:lnTo>
                    <a:pt x="77" y="242"/>
                  </a:lnTo>
                  <a:lnTo>
                    <a:pt x="79" y="248"/>
                  </a:lnTo>
                  <a:lnTo>
                    <a:pt x="73" y="257"/>
                  </a:lnTo>
                  <a:lnTo>
                    <a:pt x="68" y="255"/>
                  </a:lnTo>
                  <a:lnTo>
                    <a:pt x="62" y="252"/>
                  </a:lnTo>
                  <a:lnTo>
                    <a:pt x="49" y="248"/>
                  </a:lnTo>
                  <a:lnTo>
                    <a:pt x="41" y="244"/>
                  </a:lnTo>
                  <a:lnTo>
                    <a:pt x="34" y="244"/>
                  </a:lnTo>
                  <a:lnTo>
                    <a:pt x="28" y="246"/>
                  </a:lnTo>
                  <a:lnTo>
                    <a:pt x="17" y="259"/>
                  </a:lnTo>
                  <a:lnTo>
                    <a:pt x="17" y="267"/>
                  </a:lnTo>
                  <a:lnTo>
                    <a:pt x="21" y="270"/>
                  </a:lnTo>
                  <a:lnTo>
                    <a:pt x="23" y="276"/>
                  </a:lnTo>
                  <a:lnTo>
                    <a:pt x="21" y="284"/>
                  </a:lnTo>
                  <a:lnTo>
                    <a:pt x="23" y="293"/>
                  </a:lnTo>
                  <a:lnTo>
                    <a:pt x="17" y="299"/>
                  </a:lnTo>
                  <a:lnTo>
                    <a:pt x="21" y="306"/>
                  </a:lnTo>
                  <a:lnTo>
                    <a:pt x="17" y="315"/>
                  </a:lnTo>
                  <a:lnTo>
                    <a:pt x="10" y="314"/>
                  </a:lnTo>
                  <a:lnTo>
                    <a:pt x="2" y="315"/>
                  </a:lnTo>
                  <a:lnTo>
                    <a:pt x="0" y="325"/>
                  </a:lnTo>
                  <a:lnTo>
                    <a:pt x="119" y="315"/>
                  </a:lnTo>
                  <a:lnTo>
                    <a:pt x="119" y="308"/>
                  </a:lnTo>
                  <a:lnTo>
                    <a:pt x="113" y="295"/>
                  </a:lnTo>
                  <a:lnTo>
                    <a:pt x="128" y="295"/>
                  </a:lnTo>
                  <a:lnTo>
                    <a:pt x="135" y="297"/>
                  </a:lnTo>
                  <a:lnTo>
                    <a:pt x="171" y="293"/>
                  </a:lnTo>
                  <a:lnTo>
                    <a:pt x="207" y="289"/>
                  </a:lnTo>
                  <a:lnTo>
                    <a:pt x="250" y="284"/>
                  </a:lnTo>
                  <a:lnTo>
                    <a:pt x="291" y="282"/>
                  </a:lnTo>
                  <a:lnTo>
                    <a:pt x="333" y="278"/>
                  </a:lnTo>
                  <a:lnTo>
                    <a:pt x="357" y="274"/>
                  </a:lnTo>
                  <a:lnTo>
                    <a:pt x="395" y="272"/>
                  </a:lnTo>
                  <a:lnTo>
                    <a:pt x="423" y="268"/>
                  </a:lnTo>
                  <a:lnTo>
                    <a:pt x="449" y="265"/>
                  </a:lnTo>
                  <a:lnTo>
                    <a:pt x="479" y="263"/>
                  </a:lnTo>
                  <a:lnTo>
                    <a:pt x="489" y="259"/>
                  </a:lnTo>
                  <a:lnTo>
                    <a:pt x="502" y="252"/>
                  </a:lnTo>
                  <a:lnTo>
                    <a:pt x="510" y="250"/>
                  </a:lnTo>
                  <a:lnTo>
                    <a:pt x="517" y="244"/>
                  </a:lnTo>
                  <a:lnTo>
                    <a:pt x="532" y="237"/>
                  </a:lnTo>
                  <a:lnTo>
                    <a:pt x="534" y="231"/>
                  </a:lnTo>
                  <a:lnTo>
                    <a:pt x="542" y="225"/>
                  </a:lnTo>
                  <a:lnTo>
                    <a:pt x="547" y="221"/>
                  </a:lnTo>
                  <a:lnTo>
                    <a:pt x="553" y="214"/>
                  </a:lnTo>
                  <a:lnTo>
                    <a:pt x="553" y="208"/>
                  </a:lnTo>
                  <a:lnTo>
                    <a:pt x="562" y="203"/>
                  </a:lnTo>
                  <a:lnTo>
                    <a:pt x="562" y="195"/>
                  </a:lnTo>
                  <a:lnTo>
                    <a:pt x="566" y="188"/>
                  </a:lnTo>
                  <a:lnTo>
                    <a:pt x="590" y="171"/>
                  </a:lnTo>
                  <a:lnTo>
                    <a:pt x="617" y="139"/>
                  </a:lnTo>
                  <a:lnTo>
                    <a:pt x="604" y="139"/>
                  </a:lnTo>
                  <a:lnTo>
                    <a:pt x="588" y="12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2" name="Freeform 99">
              <a:extLst>
                <a:ext uri="{FF2B5EF4-FFF2-40B4-BE49-F238E27FC236}">
                  <a16:creationId xmlns:a16="http://schemas.microsoft.com/office/drawing/2014/main" id="{DF23C0DB-7E41-7B2E-D444-0A70F9E006D5}"/>
                </a:ext>
              </a:extLst>
            </p:cNvPr>
            <p:cNvSpPr>
              <a:spLocks/>
            </p:cNvSpPr>
            <p:nvPr/>
          </p:nvSpPr>
          <p:spPr bwMode="auto">
            <a:xfrm>
              <a:off x="9026350" y="5040528"/>
              <a:ext cx="4713" cy="4278"/>
            </a:xfrm>
            <a:custGeom>
              <a:avLst/>
              <a:gdLst>
                <a:gd name="T0" fmla="*/ 4 w 4"/>
                <a:gd name="T1" fmla="*/ 4 h 4"/>
                <a:gd name="T2" fmla="*/ 0 w 4"/>
                <a:gd name="T3" fmla="*/ 0 h 4"/>
                <a:gd name="T4" fmla="*/ 4 w 4"/>
                <a:gd name="T5" fmla="*/ 4 h 4"/>
                <a:gd name="T6" fmla="*/ 4 w 4"/>
                <a:gd name="T7" fmla="*/ 4 h 4"/>
              </a:gdLst>
              <a:ahLst/>
              <a:cxnLst>
                <a:cxn ang="0">
                  <a:pos x="T0" y="T1"/>
                </a:cxn>
                <a:cxn ang="0">
                  <a:pos x="T2" y="T3"/>
                </a:cxn>
                <a:cxn ang="0">
                  <a:pos x="T4" y="T5"/>
                </a:cxn>
                <a:cxn ang="0">
                  <a:pos x="T6" y="T7"/>
                </a:cxn>
              </a:cxnLst>
              <a:rect l="0" t="0" r="r" b="b"/>
              <a:pathLst>
                <a:path w="4" h="4">
                  <a:moveTo>
                    <a:pt x="4" y="4"/>
                  </a:moveTo>
                  <a:lnTo>
                    <a:pt x="0" y="0"/>
                  </a:lnTo>
                  <a:lnTo>
                    <a:pt x="4" y="4"/>
                  </a:lnTo>
                  <a:lnTo>
                    <a:pt x="4"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3" name="Freeform 100">
              <a:extLst>
                <a:ext uri="{FF2B5EF4-FFF2-40B4-BE49-F238E27FC236}">
                  <a16:creationId xmlns:a16="http://schemas.microsoft.com/office/drawing/2014/main" id="{C74A74F8-6339-ADA9-FABF-842361DC3387}"/>
                </a:ext>
              </a:extLst>
            </p:cNvPr>
            <p:cNvSpPr>
              <a:spLocks/>
            </p:cNvSpPr>
            <p:nvPr/>
          </p:nvSpPr>
          <p:spPr bwMode="auto">
            <a:xfrm>
              <a:off x="9026350" y="5040528"/>
              <a:ext cx="4713" cy="4278"/>
            </a:xfrm>
            <a:custGeom>
              <a:avLst/>
              <a:gdLst>
                <a:gd name="T0" fmla="*/ 4 w 4"/>
                <a:gd name="T1" fmla="*/ 4 h 4"/>
                <a:gd name="T2" fmla="*/ 0 w 4"/>
                <a:gd name="T3" fmla="*/ 0 h 4"/>
                <a:gd name="T4" fmla="*/ 4 w 4"/>
                <a:gd name="T5" fmla="*/ 4 h 4"/>
                <a:gd name="T6" fmla="*/ 4 w 4"/>
                <a:gd name="T7" fmla="*/ 4 h 4"/>
              </a:gdLst>
              <a:ahLst/>
              <a:cxnLst>
                <a:cxn ang="0">
                  <a:pos x="T0" y="T1"/>
                </a:cxn>
                <a:cxn ang="0">
                  <a:pos x="T2" y="T3"/>
                </a:cxn>
                <a:cxn ang="0">
                  <a:pos x="T4" y="T5"/>
                </a:cxn>
                <a:cxn ang="0">
                  <a:pos x="T6" y="T7"/>
                </a:cxn>
              </a:cxnLst>
              <a:rect l="0" t="0" r="r" b="b"/>
              <a:pathLst>
                <a:path w="4" h="4">
                  <a:moveTo>
                    <a:pt x="4" y="4"/>
                  </a:moveTo>
                  <a:lnTo>
                    <a:pt x="0" y="0"/>
                  </a:lnTo>
                  <a:lnTo>
                    <a:pt x="4" y="4"/>
                  </a:lnTo>
                  <a:lnTo>
                    <a:pt x="4"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4" name="Freeform 101">
              <a:extLst>
                <a:ext uri="{FF2B5EF4-FFF2-40B4-BE49-F238E27FC236}">
                  <a16:creationId xmlns:a16="http://schemas.microsoft.com/office/drawing/2014/main" id="{2CB153B9-53F1-E4F4-4BFD-9EA966279FA0}"/>
                </a:ext>
              </a:extLst>
            </p:cNvPr>
            <p:cNvSpPr>
              <a:spLocks/>
            </p:cNvSpPr>
            <p:nvPr/>
          </p:nvSpPr>
          <p:spPr bwMode="auto">
            <a:xfrm>
              <a:off x="9111180" y="5004165"/>
              <a:ext cx="5890" cy="4278"/>
            </a:xfrm>
            <a:custGeom>
              <a:avLst/>
              <a:gdLst>
                <a:gd name="T0" fmla="*/ 5 w 5"/>
                <a:gd name="T1" fmla="*/ 0 h 4"/>
                <a:gd name="T2" fmla="*/ 0 w 5"/>
                <a:gd name="T3" fmla="*/ 4 h 4"/>
                <a:gd name="T4" fmla="*/ 5 w 5"/>
                <a:gd name="T5" fmla="*/ 2 h 4"/>
                <a:gd name="T6" fmla="*/ 5 w 5"/>
                <a:gd name="T7" fmla="*/ 0 h 4"/>
              </a:gdLst>
              <a:ahLst/>
              <a:cxnLst>
                <a:cxn ang="0">
                  <a:pos x="T0" y="T1"/>
                </a:cxn>
                <a:cxn ang="0">
                  <a:pos x="T2" y="T3"/>
                </a:cxn>
                <a:cxn ang="0">
                  <a:pos x="T4" y="T5"/>
                </a:cxn>
                <a:cxn ang="0">
                  <a:pos x="T6" y="T7"/>
                </a:cxn>
              </a:cxnLst>
              <a:rect l="0" t="0" r="r" b="b"/>
              <a:pathLst>
                <a:path w="5" h="4">
                  <a:moveTo>
                    <a:pt x="5" y="0"/>
                  </a:moveTo>
                  <a:lnTo>
                    <a:pt x="0" y="4"/>
                  </a:lnTo>
                  <a:lnTo>
                    <a:pt x="5" y="2"/>
                  </a:lnTo>
                  <a:lnTo>
                    <a:pt x="5"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5" name="Freeform 102">
              <a:extLst>
                <a:ext uri="{FF2B5EF4-FFF2-40B4-BE49-F238E27FC236}">
                  <a16:creationId xmlns:a16="http://schemas.microsoft.com/office/drawing/2014/main" id="{F4742C73-6E55-C223-E8D7-8DAF51F0BFC9}"/>
                </a:ext>
              </a:extLst>
            </p:cNvPr>
            <p:cNvSpPr>
              <a:spLocks/>
            </p:cNvSpPr>
            <p:nvPr/>
          </p:nvSpPr>
          <p:spPr bwMode="auto">
            <a:xfrm>
              <a:off x="9111180" y="5004165"/>
              <a:ext cx="5890" cy="4278"/>
            </a:xfrm>
            <a:custGeom>
              <a:avLst/>
              <a:gdLst>
                <a:gd name="T0" fmla="*/ 5 w 5"/>
                <a:gd name="T1" fmla="*/ 0 h 4"/>
                <a:gd name="T2" fmla="*/ 0 w 5"/>
                <a:gd name="T3" fmla="*/ 4 h 4"/>
                <a:gd name="T4" fmla="*/ 5 w 5"/>
                <a:gd name="T5" fmla="*/ 2 h 4"/>
                <a:gd name="T6" fmla="*/ 5 w 5"/>
                <a:gd name="T7" fmla="*/ 0 h 4"/>
              </a:gdLst>
              <a:ahLst/>
              <a:cxnLst>
                <a:cxn ang="0">
                  <a:pos x="T0" y="T1"/>
                </a:cxn>
                <a:cxn ang="0">
                  <a:pos x="T2" y="T3"/>
                </a:cxn>
                <a:cxn ang="0">
                  <a:pos x="T4" y="T5"/>
                </a:cxn>
                <a:cxn ang="0">
                  <a:pos x="T6" y="T7"/>
                </a:cxn>
              </a:cxnLst>
              <a:rect l="0" t="0" r="r" b="b"/>
              <a:pathLst>
                <a:path w="5" h="4">
                  <a:moveTo>
                    <a:pt x="5" y="0"/>
                  </a:moveTo>
                  <a:lnTo>
                    <a:pt x="0" y="4"/>
                  </a:lnTo>
                  <a:lnTo>
                    <a:pt x="5" y="2"/>
                  </a:lnTo>
                  <a:lnTo>
                    <a:pt x="5"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6" name="Freeform 103">
              <a:extLst>
                <a:ext uri="{FF2B5EF4-FFF2-40B4-BE49-F238E27FC236}">
                  <a16:creationId xmlns:a16="http://schemas.microsoft.com/office/drawing/2014/main" id="{23D249E1-A225-9ED8-7344-EE018007C873}"/>
                </a:ext>
              </a:extLst>
            </p:cNvPr>
            <p:cNvSpPr>
              <a:spLocks/>
            </p:cNvSpPr>
            <p:nvPr/>
          </p:nvSpPr>
          <p:spPr bwMode="auto">
            <a:xfrm>
              <a:off x="8995717" y="5058708"/>
              <a:ext cx="8248" cy="4278"/>
            </a:xfrm>
            <a:custGeom>
              <a:avLst/>
              <a:gdLst>
                <a:gd name="T0" fmla="*/ 0 w 7"/>
                <a:gd name="T1" fmla="*/ 4 h 4"/>
                <a:gd name="T2" fmla="*/ 7 w 7"/>
                <a:gd name="T3" fmla="*/ 0 h 4"/>
                <a:gd name="T4" fmla="*/ 0 w 7"/>
                <a:gd name="T5" fmla="*/ 2 h 4"/>
                <a:gd name="T6" fmla="*/ 0 w 7"/>
                <a:gd name="T7" fmla="*/ 4 h 4"/>
              </a:gdLst>
              <a:ahLst/>
              <a:cxnLst>
                <a:cxn ang="0">
                  <a:pos x="T0" y="T1"/>
                </a:cxn>
                <a:cxn ang="0">
                  <a:pos x="T2" y="T3"/>
                </a:cxn>
                <a:cxn ang="0">
                  <a:pos x="T4" y="T5"/>
                </a:cxn>
                <a:cxn ang="0">
                  <a:pos x="T6" y="T7"/>
                </a:cxn>
              </a:cxnLst>
              <a:rect l="0" t="0" r="r" b="b"/>
              <a:pathLst>
                <a:path w="7" h="4">
                  <a:moveTo>
                    <a:pt x="0" y="4"/>
                  </a:moveTo>
                  <a:lnTo>
                    <a:pt x="7" y="0"/>
                  </a:lnTo>
                  <a:lnTo>
                    <a:pt x="0" y="2"/>
                  </a:lnTo>
                  <a:lnTo>
                    <a:pt x="0"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7" name="Freeform 104">
              <a:extLst>
                <a:ext uri="{FF2B5EF4-FFF2-40B4-BE49-F238E27FC236}">
                  <a16:creationId xmlns:a16="http://schemas.microsoft.com/office/drawing/2014/main" id="{0CF4452C-44F7-AE60-855D-B95D40CE3C87}"/>
                </a:ext>
              </a:extLst>
            </p:cNvPr>
            <p:cNvSpPr>
              <a:spLocks/>
            </p:cNvSpPr>
            <p:nvPr/>
          </p:nvSpPr>
          <p:spPr bwMode="auto">
            <a:xfrm>
              <a:off x="8995717" y="5058708"/>
              <a:ext cx="8248" cy="4278"/>
            </a:xfrm>
            <a:custGeom>
              <a:avLst/>
              <a:gdLst>
                <a:gd name="T0" fmla="*/ 0 w 7"/>
                <a:gd name="T1" fmla="*/ 4 h 4"/>
                <a:gd name="T2" fmla="*/ 7 w 7"/>
                <a:gd name="T3" fmla="*/ 0 h 4"/>
                <a:gd name="T4" fmla="*/ 0 w 7"/>
                <a:gd name="T5" fmla="*/ 2 h 4"/>
                <a:gd name="T6" fmla="*/ 0 w 7"/>
                <a:gd name="T7" fmla="*/ 4 h 4"/>
              </a:gdLst>
              <a:ahLst/>
              <a:cxnLst>
                <a:cxn ang="0">
                  <a:pos x="T0" y="T1"/>
                </a:cxn>
                <a:cxn ang="0">
                  <a:pos x="T2" y="T3"/>
                </a:cxn>
                <a:cxn ang="0">
                  <a:pos x="T4" y="T5"/>
                </a:cxn>
                <a:cxn ang="0">
                  <a:pos x="T6" y="T7"/>
                </a:cxn>
              </a:cxnLst>
              <a:rect l="0" t="0" r="r" b="b"/>
              <a:pathLst>
                <a:path w="7" h="4">
                  <a:moveTo>
                    <a:pt x="0" y="4"/>
                  </a:moveTo>
                  <a:lnTo>
                    <a:pt x="7" y="0"/>
                  </a:lnTo>
                  <a:lnTo>
                    <a:pt x="0" y="2"/>
                  </a:lnTo>
                  <a:lnTo>
                    <a:pt x="0"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8" name="Freeform 105">
              <a:extLst>
                <a:ext uri="{FF2B5EF4-FFF2-40B4-BE49-F238E27FC236}">
                  <a16:creationId xmlns:a16="http://schemas.microsoft.com/office/drawing/2014/main" id="{6CDB55F6-F76E-D835-624F-568175B5D002}"/>
                </a:ext>
              </a:extLst>
            </p:cNvPr>
            <p:cNvSpPr>
              <a:spLocks/>
            </p:cNvSpPr>
            <p:nvPr/>
          </p:nvSpPr>
          <p:spPr bwMode="auto">
            <a:xfrm>
              <a:off x="9038132" y="5033040"/>
              <a:ext cx="10604" cy="9625"/>
            </a:xfrm>
            <a:custGeom>
              <a:avLst/>
              <a:gdLst>
                <a:gd name="T0" fmla="*/ 5 w 9"/>
                <a:gd name="T1" fmla="*/ 3 h 9"/>
                <a:gd name="T2" fmla="*/ 0 w 9"/>
                <a:gd name="T3" fmla="*/ 0 h 9"/>
                <a:gd name="T4" fmla="*/ 5 w 9"/>
                <a:gd name="T5" fmla="*/ 9 h 9"/>
                <a:gd name="T6" fmla="*/ 9 w 9"/>
                <a:gd name="T7" fmla="*/ 9 h 9"/>
                <a:gd name="T8" fmla="*/ 5 w 9"/>
                <a:gd name="T9" fmla="*/ 3 h 9"/>
              </a:gdLst>
              <a:ahLst/>
              <a:cxnLst>
                <a:cxn ang="0">
                  <a:pos x="T0" y="T1"/>
                </a:cxn>
                <a:cxn ang="0">
                  <a:pos x="T2" y="T3"/>
                </a:cxn>
                <a:cxn ang="0">
                  <a:pos x="T4" y="T5"/>
                </a:cxn>
                <a:cxn ang="0">
                  <a:pos x="T6" y="T7"/>
                </a:cxn>
                <a:cxn ang="0">
                  <a:pos x="T8" y="T9"/>
                </a:cxn>
              </a:cxnLst>
              <a:rect l="0" t="0" r="r" b="b"/>
              <a:pathLst>
                <a:path w="9" h="9">
                  <a:moveTo>
                    <a:pt x="5" y="3"/>
                  </a:moveTo>
                  <a:lnTo>
                    <a:pt x="0" y="0"/>
                  </a:lnTo>
                  <a:lnTo>
                    <a:pt x="5" y="9"/>
                  </a:lnTo>
                  <a:lnTo>
                    <a:pt x="9" y="9"/>
                  </a:lnTo>
                  <a:lnTo>
                    <a:pt x="5" y="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9" name="Freeform 106">
              <a:extLst>
                <a:ext uri="{FF2B5EF4-FFF2-40B4-BE49-F238E27FC236}">
                  <a16:creationId xmlns:a16="http://schemas.microsoft.com/office/drawing/2014/main" id="{703D5BF8-E17E-26A8-B203-1E7E6A503AD1}"/>
                </a:ext>
              </a:extLst>
            </p:cNvPr>
            <p:cNvSpPr>
              <a:spLocks/>
            </p:cNvSpPr>
            <p:nvPr/>
          </p:nvSpPr>
          <p:spPr bwMode="auto">
            <a:xfrm>
              <a:off x="9038132" y="5033040"/>
              <a:ext cx="10604" cy="9625"/>
            </a:xfrm>
            <a:custGeom>
              <a:avLst/>
              <a:gdLst>
                <a:gd name="T0" fmla="*/ 5 w 9"/>
                <a:gd name="T1" fmla="*/ 3 h 9"/>
                <a:gd name="T2" fmla="*/ 0 w 9"/>
                <a:gd name="T3" fmla="*/ 0 h 9"/>
                <a:gd name="T4" fmla="*/ 5 w 9"/>
                <a:gd name="T5" fmla="*/ 9 h 9"/>
                <a:gd name="T6" fmla="*/ 9 w 9"/>
                <a:gd name="T7" fmla="*/ 9 h 9"/>
                <a:gd name="T8" fmla="*/ 5 w 9"/>
                <a:gd name="T9" fmla="*/ 3 h 9"/>
              </a:gdLst>
              <a:ahLst/>
              <a:cxnLst>
                <a:cxn ang="0">
                  <a:pos x="T0" y="T1"/>
                </a:cxn>
                <a:cxn ang="0">
                  <a:pos x="T2" y="T3"/>
                </a:cxn>
                <a:cxn ang="0">
                  <a:pos x="T4" y="T5"/>
                </a:cxn>
                <a:cxn ang="0">
                  <a:pos x="T6" y="T7"/>
                </a:cxn>
                <a:cxn ang="0">
                  <a:pos x="T8" y="T9"/>
                </a:cxn>
              </a:cxnLst>
              <a:rect l="0" t="0" r="r" b="b"/>
              <a:pathLst>
                <a:path w="9" h="9">
                  <a:moveTo>
                    <a:pt x="5" y="3"/>
                  </a:moveTo>
                  <a:lnTo>
                    <a:pt x="0" y="0"/>
                  </a:lnTo>
                  <a:lnTo>
                    <a:pt x="5" y="9"/>
                  </a:lnTo>
                  <a:lnTo>
                    <a:pt x="9" y="9"/>
                  </a:lnTo>
                  <a:lnTo>
                    <a:pt x="5" y="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0" name="Freeform 107">
              <a:extLst>
                <a:ext uri="{FF2B5EF4-FFF2-40B4-BE49-F238E27FC236}">
                  <a16:creationId xmlns:a16="http://schemas.microsoft.com/office/drawing/2014/main" id="{914FD07C-D238-1623-2695-FCDC8B1F6809}"/>
                </a:ext>
              </a:extLst>
            </p:cNvPr>
            <p:cNvSpPr>
              <a:spLocks/>
            </p:cNvSpPr>
            <p:nvPr/>
          </p:nvSpPr>
          <p:spPr bwMode="auto">
            <a:xfrm>
              <a:off x="8245202" y="4354989"/>
              <a:ext cx="916641" cy="630994"/>
            </a:xfrm>
            <a:custGeom>
              <a:avLst/>
              <a:gdLst>
                <a:gd name="T0" fmla="*/ 516 w 778"/>
                <a:gd name="T1" fmla="*/ 6 h 590"/>
                <a:gd name="T2" fmla="*/ 516 w 778"/>
                <a:gd name="T3" fmla="*/ 32 h 590"/>
                <a:gd name="T4" fmla="*/ 490 w 778"/>
                <a:gd name="T5" fmla="*/ 32 h 590"/>
                <a:gd name="T6" fmla="*/ 94 w 778"/>
                <a:gd name="T7" fmla="*/ 38 h 590"/>
                <a:gd name="T8" fmla="*/ 16 w 778"/>
                <a:gd name="T9" fmla="*/ 77 h 590"/>
                <a:gd name="T10" fmla="*/ 30 w 778"/>
                <a:gd name="T11" fmla="*/ 103 h 590"/>
                <a:gd name="T12" fmla="*/ 31 w 778"/>
                <a:gd name="T13" fmla="*/ 118 h 590"/>
                <a:gd name="T14" fmla="*/ 47 w 778"/>
                <a:gd name="T15" fmla="*/ 94 h 590"/>
                <a:gd name="T16" fmla="*/ 62 w 778"/>
                <a:gd name="T17" fmla="*/ 92 h 590"/>
                <a:gd name="T18" fmla="*/ 58 w 778"/>
                <a:gd name="T19" fmla="*/ 109 h 590"/>
                <a:gd name="T20" fmla="*/ 116 w 778"/>
                <a:gd name="T21" fmla="*/ 94 h 590"/>
                <a:gd name="T22" fmla="*/ 139 w 778"/>
                <a:gd name="T23" fmla="*/ 98 h 590"/>
                <a:gd name="T24" fmla="*/ 116 w 778"/>
                <a:gd name="T25" fmla="*/ 102 h 590"/>
                <a:gd name="T26" fmla="*/ 180 w 778"/>
                <a:gd name="T27" fmla="*/ 115 h 590"/>
                <a:gd name="T28" fmla="*/ 195 w 778"/>
                <a:gd name="T29" fmla="*/ 100 h 590"/>
                <a:gd name="T30" fmla="*/ 203 w 778"/>
                <a:gd name="T31" fmla="*/ 120 h 590"/>
                <a:gd name="T32" fmla="*/ 188 w 778"/>
                <a:gd name="T33" fmla="*/ 120 h 590"/>
                <a:gd name="T34" fmla="*/ 208 w 778"/>
                <a:gd name="T35" fmla="*/ 137 h 590"/>
                <a:gd name="T36" fmla="*/ 221 w 778"/>
                <a:gd name="T37" fmla="*/ 162 h 590"/>
                <a:gd name="T38" fmla="*/ 225 w 778"/>
                <a:gd name="T39" fmla="*/ 165 h 590"/>
                <a:gd name="T40" fmla="*/ 257 w 778"/>
                <a:gd name="T41" fmla="*/ 154 h 590"/>
                <a:gd name="T42" fmla="*/ 300 w 778"/>
                <a:gd name="T43" fmla="*/ 132 h 590"/>
                <a:gd name="T44" fmla="*/ 312 w 778"/>
                <a:gd name="T45" fmla="*/ 124 h 590"/>
                <a:gd name="T46" fmla="*/ 338 w 778"/>
                <a:gd name="T47" fmla="*/ 105 h 590"/>
                <a:gd name="T48" fmla="*/ 389 w 778"/>
                <a:gd name="T49" fmla="*/ 137 h 590"/>
                <a:gd name="T50" fmla="*/ 432 w 778"/>
                <a:gd name="T51" fmla="*/ 179 h 590"/>
                <a:gd name="T52" fmla="*/ 475 w 778"/>
                <a:gd name="T53" fmla="*/ 199 h 590"/>
                <a:gd name="T54" fmla="*/ 488 w 778"/>
                <a:gd name="T55" fmla="*/ 226 h 590"/>
                <a:gd name="T56" fmla="*/ 486 w 778"/>
                <a:gd name="T57" fmla="*/ 303 h 590"/>
                <a:gd name="T58" fmla="*/ 488 w 778"/>
                <a:gd name="T59" fmla="*/ 331 h 590"/>
                <a:gd name="T60" fmla="*/ 503 w 778"/>
                <a:gd name="T61" fmla="*/ 322 h 590"/>
                <a:gd name="T62" fmla="*/ 511 w 778"/>
                <a:gd name="T63" fmla="*/ 314 h 590"/>
                <a:gd name="T64" fmla="*/ 515 w 778"/>
                <a:gd name="T65" fmla="*/ 348 h 590"/>
                <a:gd name="T66" fmla="*/ 503 w 778"/>
                <a:gd name="T67" fmla="*/ 367 h 590"/>
                <a:gd name="T68" fmla="*/ 539 w 778"/>
                <a:gd name="T69" fmla="*/ 416 h 590"/>
                <a:gd name="T70" fmla="*/ 563 w 778"/>
                <a:gd name="T71" fmla="*/ 423 h 590"/>
                <a:gd name="T72" fmla="*/ 577 w 778"/>
                <a:gd name="T73" fmla="*/ 410 h 590"/>
                <a:gd name="T74" fmla="*/ 577 w 778"/>
                <a:gd name="T75" fmla="*/ 444 h 590"/>
                <a:gd name="T76" fmla="*/ 594 w 778"/>
                <a:gd name="T77" fmla="*/ 440 h 590"/>
                <a:gd name="T78" fmla="*/ 590 w 778"/>
                <a:gd name="T79" fmla="*/ 461 h 590"/>
                <a:gd name="T80" fmla="*/ 627 w 778"/>
                <a:gd name="T81" fmla="*/ 509 h 590"/>
                <a:gd name="T82" fmla="*/ 644 w 778"/>
                <a:gd name="T83" fmla="*/ 515 h 590"/>
                <a:gd name="T84" fmla="*/ 678 w 778"/>
                <a:gd name="T85" fmla="*/ 551 h 590"/>
                <a:gd name="T86" fmla="*/ 706 w 778"/>
                <a:gd name="T87" fmla="*/ 579 h 590"/>
                <a:gd name="T88" fmla="*/ 695 w 778"/>
                <a:gd name="T89" fmla="*/ 590 h 590"/>
                <a:gd name="T90" fmla="*/ 738 w 778"/>
                <a:gd name="T91" fmla="*/ 577 h 590"/>
                <a:gd name="T92" fmla="*/ 763 w 778"/>
                <a:gd name="T93" fmla="*/ 572 h 590"/>
                <a:gd name="T94" fmla="*/ 765 w 778"/>
                <a:gd name="T95" fmla="*/ 534 h 590"/>
                <a:gd name="T96" fmla="*/ 772 w 778"/>
                <a:gd name="T97" fmla="*/ 500 h 590"/>
                <a:gd name="T98" fmla="*/ 774 w 778"/>
                <a:gd name="T99" fmla="*/ 470 h 590"/>
                <a:gd name="T100" fmla="*/ 759 w 778"/>
                <a:gd name="T101" fmla="*/ 384 h 590"/>
                <a:gd name="T102" fmla="*/ 740 w 778"/>
                <a:gd name="T103" fmla="*/ 355 h 590"/>
                <a:gd name="T104" fmla="*/ 673 w 778"/>
                <a:gd name="T105" fmla="*/ 241 h 590"/>
                <a:gd name="T106" fmla="*/ 665 w 778"/>
                <a:gd name="T107" fmla="*/ 205 h 590"/>
                <a:gd name="T108" fmla="*/ 686 w 778"/>
                <a:gd name="T109" fmla="*/ 228 h 590"/>
                <a:gd name="T110" fmla="*/ 695 w 778"/>
                <a:gd name="T111" fmla="*/ 271 h 590"/>
                <a:gd name="T112" fmla="*/ 688 w 778"/>
                <a:gd name="T113" fmla="*/ 224 h 590"/>
                <a:gd name="T114" fmla="*/ 599 w 778"/>
                <a:gd name="T115" fmla="*/ 98 h 590"/>
                <a:gd name="T116" fmla="*/ 573 w 778"/>
                <a:gd name="T117" fmla="*/ 32 h 590"/>
                <a:gd name="T118" fmla="*/ 560 w 778"/>
                <a:gd name="T119" fmla="*/ 6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78" h="590">
                  <a:moveTo>
                    <a:pt x="554" y="8"/>
                  </a:moveTo>
                  <a:lnTo>
                    <a:pt x="547" y="6"/>
                  </a:lnTo>
                  <a:lnTo>
                    <a:pt x="530" y="2"/>
                  </a:lnTo>
                  <a:lnTo>
                    <a:pt x="522" y="0"/>
                  </a:lnTo>
                  <a:lnTo>
                    <a:pt x="516" y="6"/>
                  </a:lnTo>
                  <a:lnTo>
                    <a:pt x="513" y="6"/>
                  </a:lnTo>
                  <a:lnTo>
                    <a:pt x="511" y="13"/>
                  </a:lnTo>
                  <a:lnTo>
                    <a:pt x="513" y="19"/>
                  </a:lnTo>
                  <a:lnTo>
                    <a:pt x="516" y="26"/>
                  </a:lnTo>
                  <a:lnTo>
                    <a:pt x="516" y="32"/>
                  </a:lnTo>
                  <a:lnTo>
                    <a:pt x="516" y="47"/>
                  </a:lnTo>
                  <a:lnTo>
                    <a:pt x="511" y="51"/>
                  </a:lnTo>
                  <a:lnTo>
                    <a:pt x="503" y="51"/>
                  </a:lnTo>
                  <a:lnTo>
                    <a:pt x="498" y="38"/>
                  </a:lnTo>
                  <a:lnTo>
                    <a:pt x="490" y="32"/>
                  </a:lnTo>
                  <a:lnTo>
                    <a:pt x="255" y="49"/>
                  </a:lnTo>
                  <a:lnTo>
                    <a:pt x="250" y="43"/>
                  </a:lnTo>
                  <a:lnTo>
                    <a:pt x="248" y="36"/>
                  </a:lnTo>
                  <a:lnTo>
                    <a:pt x="238" y="21"/>
                  </a:lnTo>
                  <a:lnTo>
                    <a:pt x="94" y="38"/>
                  </a:lnTo>
                  <a:lnTo>
                    <a:pt x="9" y="47"/>
                  </a:lnTo>
                  <a:lnTo>
                    <a:pt x="1" y="53"/>
                  </a:lnTo>
                  <a:lnTo>
                    <a:pt x="0" y="60"/>
                  </a:lnTo>
                  <a:lnTo>
                    <a:pt x="11" y="75"/>
                  </a:lnTo>
                  <a:lnTo>
                    <a:pt x="16" y="77"/>
                  </a:lnTo>
                  <a:lnTo>
                    <a:pt x="24" y="85"/>
                  </a:lnTo>
                  <a:lnTo>
                    <a:pt x="20" y="94"/>
                  </a:lnTo>
                  <a:lnTo>
                    <a:pt x="22" y="98"/>
                  </a:lnTo>
                  <a:lnTo>
                    <a:pt x="24" y="102"/>
                  </a:lnTo>
                  <a:lnTo>
                    <a:pt x="30" y="103"/>
                  </a:lnTo>
                  <a:lnTo>
                    <a:pt x="30" y="107"/>
                  </a:lnTo>
                  <a:lnTo>
                    <a:pt x="24" y="113"/>
                  </a:lnTo>
                  <a:lnTo>
                    <a:pt x="20" y="120"/>
                  </a:lnTo>
                  <a:lnTo>
                    <a:pt x="24" y="120"/>
                  </a:lnTo>
                  <a:lnTo>
                    <a:pt x="31" y="118"/>
                  </a:lnTo>
                  <a:lnTo>
                    <a:pt x="39" y="115"/>
                  </a:lnTo>
                  <a:lnTo>
                    <a:pt x="45" y="105"/>
                  </a:lnTo>
                  <a:lnTo>
                    <a:pt x="48" y="98"/>
                  </a:lnTo>
                  <a:lnTo>
                    <a:pt x="47" y="96"/>
                  </a:lnTo>
                  <a:lnTo>
                    <a:pt x="47" y="94"/>
                  </a:lnTo>
                  <a:lnTo>
                    <a:pt x="50" y="90"/>
                  </a:lnTo>
                  <a:lnTo>
                    <a:pt x="52" y="100"/>
                  </a:lnTo>
                  <a:lnTo>
                    <a:pt x="58" y="94"/>
                  </a:lnTo>
                  <a:lnTo>
                    <a:pt x="60" y="85"/>
                  </a:lnTo>
                  <a:lnTo>
                    <a:pt x="62" y="92"/>
                  </a:lnTo>
                  <a:lnTo>
                    <a:pt x="69" y="98"/>
                  </a:lnTo>
                  <a:lnTo>
                    <a:pt x="63" y="105"/>
                  </a:lnTo>
                  <a:lnTo>
                    <a:pt x="52" y="107"/>
                  </a:lnTo>
                  <a:lnTo>
                    <a:pt x="50" y="109"/>
                  </a:lnTo>
                  <a:lnTo>
                    <a:pt x="58" y="109"/>
                  </a:lnTo>
                  <a:lnTo>
                    <a:pt x="78" y="103"/>
                  </a:lnTo>
                  <a:lnTo>
                    <a:pt x="97" y="102"/>
                  </a:lnTo>
                  <a:lnTo>
                    <a:pt x="99" y="100"/>
                  </a:lnTo>
                  <a:lnTo>
                    <a:pt x="114" y="88"/>
                  </a:lnTo>
                  <a:lnTo>
                    <a:pt x="116" y="94"/>
                  </a:lnTo>
                  <a:lnTo>
                    <a:pt x="122" y="90"/>
                  </a:lnTo>
                  <a:lnTo>
                    <a:pt x="129" y="88"/>
                  </a:lnTo>
                  <a:lnTo>
                    <a:pt x="142" y="94"/>
                  </a:lnTo>
                  <a:lnTo>
                    <a:pt x="144" y="100"/>
                  </a:lnTo>
                  <a:lnTo>
                    <a:pt x="139" y="98"/>
                  </a:lnTo>
                  <a:lnTo>
                    <a:pt x="131" y="96"/>
                  </a:lnTo>
                  <a:lnTo>
                    <a:pt x="125" y="96"/>
                  </a:lnTo>
                  <a:lnTo>
                    <a:pt x="124" y="100"/>
                  </a:lnTo>
                  <a:lnTo>
                    <a:pt x="110" y="100"/>
                  </a:lnTo>
                  <a:lnTo>
                    <a:pt x="116" y="102"/>
                  </a:lnTo>
                  <a:lnTo>
                    <a:pt x="124" y="102"/>
                  </a:lnTo>
                  <a:lnTo>
                    <a:pt x="152" y="107"/>
                  </a:lnTo>
                  <a:lnTo>
                    <a:pt x="169" y="113"/>
                  </a:lnTo>
                  <a:lnTo>
                    <a:pt x="182" y="122"/>
                  </a:lnTo>
                  <a:lnTo>
                    <a:pt x="180" y="115"/>
                  </a:lnTo>
                  <a:lnTo>
                    <a:pt x="174" y="111"/>
                  </a:lnTo>
                  <a:lnTo>
                    <a:pt x="171" y="105"/>
                  </a:lnTo>
                  <a:lnTo>
                    <a:pt x="178" y="105"/>
                  </a:lnTo>
                  <a:lnTo>
                    <a:pt x="184" y="107"/>
                  </a:lnTo>
                  <a:lnTo>
                    <a:pt x="195" y="100"/>
                  </a:lnTo>
                  <a:lnTo>
                    <a:pt x="193" y="107"/>
                  </a:lnTo>
                  <a:lnTo>
                    <a:pt x="188" y="109"/>
                  </a:lnTo>
                  <a:lnTo>
                    <a:pt x="186" y="115"/>
                  </a:lnTo>
                  <a:lnTo>
                    <a:pt x="195" y="120"/>
                  </a:lnTo>
                  <a:lnTo>
                    <a:pt x="203" y="120"/>
                  </a:lnTo>
                  <a:lnTo>
                    <a:pt x="206" y="128"/>
                  </a:lnTo>
                  <a:lnTo>
                    <a:pt x="214" y="126"/>
                  </a:lnTo>
                  <a:lnTo>
                    <a:pt x="210" y="132"/>
                  </a:lnTo>
                  <a:lnTo>
                    <a:pt x="203" y="126"/>
                  </a:lnTo>
                  <a:lnTo>
                    <a:pt x="188" y="120"/>
                  </a:lnTo>
                  <a:lnTo>
                    <a:pt x="195" y="128"/>
                  </a:lnTo>
                  <a:lnTo>
                    <a:pt x="201" y="132"/>
                  </a:lnTo>
                  <a:lnTo>
                    <a:pt x="204" y="134"/>
                  </a:lnTo>
                  <a:lnTo>
                    <a:pt x="201" y="134"/>
                  </a:lnTo>
                  <a:lnTo>
                    <a:pt x="208" y="137"/>
                  </a:lnTo>
                  <a:lnTo>
                    <a:pt x="216" y="139"/>
                  </a:lnTo>
                  <a:lnTo>
                    <a:pt x="221" y="147"/>
                  </a:lnTo>
                  <a:lnTo>
                    <a:pt x="225" y="154"/>
                  </a:lnTo>
                  <a:lnTo>
                    <a:pt x="227" y="160"/>
                  </a:lnTo>
                  <a:lnTo>
                    <a:pt x="221" y="162"/>
                  </a:lnTo>
                  <a:lnTo>
                    <a:pt x="218" y="154"/>
                  </a:lnTo>
                  <a:lnTo>
                    <a:pt x="218" y="149"/>
                  </a:lnTo>
                  <a:lnTo>
                    <a:pt x="216" y="156"/>
                  </a:lnTo>
                  <a:lnTo>
                    <a:pt x="219" y="162"/>
                  </a:lnTo>
                  <a:lnTo>
                    <a:pt x="225" y="165"/>
                  </a:lnTo>
                  <a:lnTo>
                    <a:pt x="233" y="164"/>
                  </a:lnTo>
                  <a:lnTo>
                    <a:pt x="236" y="162"/>
                  </a:lnTo>
                  <a:lnTo>
                    <a:pt x="250" y="158"/>
                  </a:lnTo>
                  <a:lnTo>
                    <a:pt x="257" y="158"/>
                  </a:lnTo>
                  <a:lnTo>
                    <a:pt x="257" y="154"/>
                  </a:lnTo>
                  <a:lnTo>
                    <a:pt x="265" y="149"/>
                  </a:lnTo>
                  <a:lnTo>
                    <a:pt x="266" y="152"/>
                  </a:lnTo>
                  <a:lnTo>
                    <a:pt x="272" y="150"/>
                  </a:lnTo>
                  <a:lnTo>
                    <a:pt x="293" y="134"/>
                  </a:lnTo>
                  <a:lnTo>
                    <a:pt x="300" y="132"/>
                  </a:lnTo>
                  <a:lnTo>
                    <a:pt x="306" y="130"/>
                  </a:lnTo>
                  <a:lnTo>
                    <a:pt x="313" y="132"/>
                  </a:lnTo>
                  <a:lnTo>
                    <a:pt x="310" y="124"/>
                  </a:lnTo>
                  <a:lnTo>
                    <a:pt x="302" y="120"/>
                  </a:lnTo>
                  <a:lnTo>
                    <a:pt x="312" y="124"/>
                  </a:lnTo>
                  <a:lnTo>
                    <a:pt x="308" y="120"/>
                  </a:lnTo>
                  <a:lnTo>
                    <a:pt x="312" y="113"/>
                  </a:lnTo>
                  <a:lnTo>
                    <a:pt x="317" y="109"/>
                  </a:lnTo>
                  <a:lnTo>
                    <a:pt x="330" y="107"/>
                  </a:lnTo>
                  <a:lnTo>
                    <a:pt x="338" y="105"/>
                  </a:lnTo>
                  <a:lnTo>
                    <a:pt x="342" y="105"/>
                  </a:lnTo>
                  <a:lnTo>
                    <a:pt x="359" y="113"/>
                  </a:lnTo>
                  <a:lnTo>
                    <a:pt x="364" y="115"/>
                  </a:lnTo>
                  <a:lnTo>
                    <a:pt x="377" y="122"/>
                  </a:lnTo>
                  <a:lnTo>
                    <a:pt x="389" y="137"/>
                  </a:lnTo>
                  <a:lnTo>
                    <a:pt x="404" y="143"/>
                  </a:lnTo>
                  <a:lnTo>
                    <a:pt x="406" y="150"/>
                  </a:lnTo>
                  <a:lnTo>
                    <a:pt x="407" y="158"/>
                  </a:lnTo>
                  <a:lnTo>
                    <a:pt x="426" y="171"/>
                  </a:lnTo>
                  <a:lnTo>
                    <a:pt x="432" y="179"/>
                  </a:lnTo>
                  <a:lnTo>
                    <a:pt x="439" y="181"/>
                  </a:lnTo>
                  <a:lnTo>
                    <a:pt x="443" y="188"/>
                  </a:lnTo>
                  <a:lnTo>
                    <a:pt x="451" y="190"/>
                  </a:lnTo>
                  <a:lnTo>
                    <a:pt x="464" y="188"/>
                  </a:lnTo>
                  <a:lnTo>
                    <a:pt x="475" y="199"/>
                  </a:lnTo>
                  <a:lnTo>
                    <a:pt x="475" y="205"/>
                  </a:lnTo>
                  <a:lnTo>
                    <a:pt x="479" y="212"/>
                  </a:lnTo>
                  <a:lnTo>
                    <a:pt x="486" y="214"/>
                  </a:lnTo>
                  <a:lnTo>
                    <a:pt x="488" y="222"/>
                  </a:lnTo>
                  <a:lnTo>
                    <a:pt x="488" y="226"/>
                  </a:lnTo>
                  <a:lnTo>
                    <a:pt x="490" y="246"/>
                  </a:lnTo>
                  <a:lnTo>
                    <a:pt x="492" y="252"/>
                  </a:lnTo>
                  <a:lnTo>
                    <a:pt x="492" y="261"/>
                  </a:lnTo>
                  <a:lnTo>
                    <a:pt x="485" y="295"/>
                  </a:lnTo>
                  <a:lnTo>
                    <a:pt x="486" y="303"/>
                  </a:lnTo>
                  <a:lnTo>
                    <a:pt x="486" y="316"/>
                  </a:lnTo>
                  <a:lnTo>
                    <a:pt x="483" y="327"/>
                  </a:lnTo>
                  <a:lnTo>
                    <a:pt x="488" y="335"/>
                  </a:lnTo>
                  <a:lnTo>
                    <a:pt x="494" y="340"/>
                  </a:lnTo>
                  <a:lnTo>
                    <a:pt x="488" y="331"/>
                  </a:lnTo>
                  <a:lnTo>
                    <a:pt x="501" y="340"/>
                  </a:lnTo>
                  <a:lnTo>
                    <a:pt x="501" y="342"/>
                  </a:lnTo>
                  <a:lnTo>
                    <a:pt x="505" y="337"/>
                  </a:lnTo>
                  <a:lnTo>
                    <a:pt x="509" y="322"/>
                  </a:lnTo>
                  <a:lnTo>
                    <a:pt x="503" y="322"/>
                  </a:lnTo>
                  <a:lnTo>
                    <a:pt x="501" y="320"/>
                  </a:lnTo>
                  <a:lnTo>
                    <a:pt x="501" y="314"/>
                  </a:lnTo>
                  <a:lnTo>
                    <a:pt x="496" y="308"/>
                  </a:lnTo>
                  <a:lnTo>
                    <a:pt x="496" y="306"/>
                  </a:lnTo>
                  <a:lnTo>
                    <a:pt x="511" y="314"/>
                  </a:lnTo>
                  <a:lnTo>
                    <a:pt x="513" y="322"/>
                  </a:lnTo>
                  <a:lnTo>
                    <a:pt x="520" y="314"/>
                  </a:lnTo>
                  <a:lnTo>
                    <a:pt x="526" y="322"/>
                  </a:lnTo>
                  <a:lnTo>
                    <a:pt x="526" y="327"/>
                  </a:lnTo>
                  <a:lnTo>
                    <a:pt x="515" y="348"/>
                  </a:lnTo>
                  <a:lnTo>
                    <a:pt x="513" y="359"/>
                  </a:lnTo>
                  <a:lnTo>
                    <a:pt x="505" y="361"/>
                  </a:lnTo>
                  <a:lnTo>
                    <a:pt x="505" y="367"/>
                  </a:lnTo>
                  <a:lnTo>
                    <a:pt x="500" y="361"/>
                  </a:lnTo>
                  <a:lnTo>
                    <a:pt x="503" y="367"/>
                  </a:lnTo>
                  <a:lnTo>
                    <a:pt x="516" y="374"/>
                  </a:lnTo>
                  <a:lnTo>
                    <a:pt x="522" y="382"/>
                  </a:lnTo>
                  <a:lnTo>
                    <a:pt x="520" y="384"/>
                  </a:lnTo>
                  <a:lnTo>
                    <a:pt x="535" y="408"/>
                  </a:lnTo>
                  <a:lnTo>
                    <a:pt x="539" y="416"/>
                  </a:lnTo>
                  <a:lnTo>
                    <a:pt x="550" y="427"/>
                  </a:lnTo>
                  <a:lnTo>
                    <a:pt x="558" y="429"/>
                  </a:lnTo>
                  <a:lnTo>
                    <a:pt x="563" y="429"/>
                  </a:lnTo>
                  <a:lnTo>
                    <a:pt x="567" y="429"/>
                  </a:lnTo>
                  <a:lnTo>
                    <a:pt x="563" y="423"/>
                  </a:lnTo>
                  <a:lnTo>
                    <a:pt x="560" y="416"/>
                  </a:lnTo>
                  <a:lnTo>
                    <a:pt x="554" y="412"/>
                  </a:lnTo>
                  <a:lnTo>
                    <a:pt x="562" y="412"/>
                  </a:lnTo>
                  <a:lnTo>
                    <a:pt x="563" y="417"/>
                  </a:lnTo>
                  <a:lnTo>
                    <a:pt x="577" y="410"/>
                  </a:lnTo>
                  <a:lnTo>
                    <a:pt x="579" y="412"/>
                  </a:lnTo>
                  <a:lnTo>
                    <a:pt x="571" y="416"/>
                  </a:lnTo>
                  <a:lnTo>
                    <a:pt x="575" y="423"/>
                  </a:lnTo>
                  <a:lnTo>
                    <a:pt x="575" y="436"/>
                  </a:lnTo>
                  <a:lnTo>
                    <a:pt x="577" y="444"/>
                  </a:lnTo>
                  <a:lnTo>
                    <a:pt x="580" y="451"/>
                  </a:lnTo>
                  <a:lnTo>
                    <a:pt x="579" y="455"/>
                  </a:lnTo>
                  <a:lnTo>
                    <a:pt x="586" y="455"/>
                  </a:lnTo>
                  <a:lnTo>
                    <a:pt x="592" y="447"/>
                  </a:lnTo>
                  <a:lnTo>
                    <a:pt x="594" y="440"/>
                  </a:lnTo>
                  <a:lnTo>
                    <a:pt x="603" y="432"/>
                  </a:lnTo>
                  <a:lnTo>
                    <a:pt x="595" y="444"/>
                  </a:lnTo>
                  <a:lnTo>
                    <a:pt x="594" y="451"/>
                  </a:lnTo>
                  <a:lnTo>
                    <a:pt x="590" y="457"/>
                  </a:lnTo>
                  <a:lnTo>
                    <a:pt x="590" y="461"/>
                  </a:lnTo>
                  <a:lnTo>
                    <a:pt x="595" y="463"/>
                  </a:lnTo>
                  <a:lnTo>
                    <a:pt x="603" y="468"/>
                  </a:lnTo>
                  <a:lnTo>
                    <a:pt x="610" y="494"/>
                  </a:lnTo>
                  <a:lnTo>
                    <a:pt x="622" y="509"/>
                  </a:lnTo>
                  <a:lnTo>
                    <a:pt x="627" y="509"/>
                  </a:lnTo>
                  <a:lnTo>
                    <a:pt x="620" y="511"/>
                  </a:lnTo>
                  <a:lnTo>
                    <a:pt x="627" y="515"/>
                  </a:lnTo>
                  <a:lnTo>
                    <a:pt x="635" y="513"/>
                  </a:lnTo>
                  <a:lnTo>
                    <a:pt x="641" y="513"/>
                  </a:lnTo>
                  <a:lnTo>
                    <a:pt x="644" y="515"/>
                  </a:lnTo>
                  <a:lnTo>
                    <a:pt x="659" y="521"/>
                  </a:lnTo>
                  <a:lnTo>
                    <a:pt x="661" y="526"/>
                  </a:lnTo>
                  <a:lnTo>
                    <a:pt x="667" y="532"/>
                  </a:lnTo>
                  <a:lnTo>
                    <a:pt x="676" y="543"/>
                  </a:lnTo>
                  <a:lnTo>
                    <a:pt x="678" y="551"/>
                  </a:lnTo>
                  <a:lnTo>
                    <a:pt x="691" y="564"/>
                  </a:lnTo>
                  <a:lnTo>
                    <a:pt x="697" y="566"/>
                  </a:lnTo>
                  <a:lnTo>
                    <a:pt x="704" y="566"/>
                  </a:lnTo>
                  <a:lnTo>
                    <a:pt x="710" y="572"/>
                  </a:lnTo>
                  <a:lnTo>
                    <a:pt x="706" y="579"/>
                  </a:lnTo>
                  <a:lnTo>
                    <a:pt x="699" y="573"/>
                  </a:lnTo>
                  <a:lnTo>
                    <a:pt x="691" y="570"/>
                  </a:lnTo>
                  <a:lnTo>
                    <a:pt x="686" y="575"/>
                  </a:lnTo>
                  <a:lnTo>
                    <a:pt x="689" y="583"/>
                  </a:lnTo>
                  <a:lnTo>
                    <a:pt x="695" y="590"/>
                  </a:lnTo>
                  <a:lnTo>
                    <a:pt x="710" y="585"/>
                  </a:lnTo>
                  <a:lnTo>
                    <a:pt x="718" y="579"/>
                  </a:lnTo>
                  <a:lnTo>
                    <a:pt x="725" y="581"/>
                  </a:lnTo>
                  <a:lnTo>
                    <a:pt x="733" y="581"/>
                  </a:lnTo>
                  <a:lnTo>
                    <a:pt x="738" y="577"/>
                  </a:lnTo>
                  <a:lnTo>
                    <a:pt x="744" y="572"/>
                  </a:lnTo>
                  <a:lnTo>
                    <a:pt x="751" y="568"/>
                  </a:lnTo>
                  <a:lnTo>
                    <a:pt x="757" y="572"/>
                  </a:lnTo>
                  <a:lnTo>
                    <a:pt x="753" y="568"/>
                  </a:lnTo>
                  <a:lnTo>
                    <a:pt x="763" y="572"/>
                  </a:lnTo>
                  <a:lnTo>
                    <a:pt x="759" y="564"/>
                  </a:lnTo>
                  <a:lnTo>
                    <a:pt x="763" y="556"/>
                  </a:lnTo>
                  <a:lnTo>
                    <a:pt x="766" y="551"/>
                  </a:lnTo>
                  <a:lnTo>
                    <a:pt x="763" y="538"/>
                  </a:lnTo>
                  <a:lnTo>
                    <a:pt x="765" y="534"/>
                  </a:lnTo>
                  <a:lnTo>
                    <a:pt x="763" y="526"/>
                  </a:lnTo>
                  <a:lnTo>
                    <a:pt x="766" y="519"/>
                  </a:lnTo>
                  <a:lnTo>
                    <a:pt x="766" y="513"/>
                  </a:lnTo>
                  <a:lnTo>
                    <a:pt x="772" y="506"/>
                  </a:lnTo>
                  <a:lnTo>
                    <a:pt x="772" y="500"/>
                  </a:lnTo>
                  <a:lnTo>
                    <a:pt x="774" y="493"/>
                  </a:lnTo>
                  <a:lnTo>
                    <a:pt x="776" y="500"/>
                  </a:lnTo>
                  <a:lnTo>
                    <a:pt x="778" y="493"/>
                  </a:lnTo>
                  <a:lnTo>
                    <a:pt x="776" y="485"/>
                  </a:lnTo>
                  <a:lnTo>
                    <a:pt x="774" y="470"/>
                  </a:lnTo>
                  <a:lnTo>
                    <a:pt x="774" y="451"/>
                  </a:lnTo>
                  <a:lnTo>
                    <a:pt x="772" y="444"/>
                  </a:lnTo>
                  <a:lnTo>
                    <a:pt x="770" y="412"/>
                  </a:lnTo>
                  <a:lnTo>
                    <a:pt x="763" y="385"/>
                  </a:lnTo>
                  <a:lnTo>
                    <a:pt x="759" y="384"/>
                  </a:lnTo>
                  <a:lnTo>
                    <a:pt x="759" y="374"/>
                  </a:lnTo>
                  <a:lnTo>
                    <a:pt x="748" y="361"/>
                  </a:lnTo>
                  <a:lnTo>
                    <a:pt x="740" y="357"/>
                  </a:lnTo>
                  <a:lnTo>
                    <a:pt x="738" y="359"/>
                  </a:lnTo>
                  <a:lnTo>
                    <a:pt x="740" y="355"/>
                  </a:lnTo>
                  <a:lnTo>
                    <a:pt x="740" y="350"/>
                  </a:lnTo>
                  <a:lnTo>
                    <a:pt x="731" y="337"/>
                  </a:lnTo>
                  <a:lnTo>
                    <a:pt x="719" y="312"/>
                  </a:lnTo>
                  <a:lnTo>
                    <a:pt x="693" y="275"/>
                  </a:lnTo>
                  <a:lnTo>
                    <a:pt x="673" y="241"/>
                  </a:lnTo>
                  <a:lnTo>
                    <a:pt x="669" y="235"/>
                  </a:lnTo>
                  <a:lnTo>
                    <a:pt x="661" y="214"/>
                  </a:lnTo>
                  <a:lnTo>
                    <a:pt x="656" y="201"/>
                  </a:lnTo>
                  <a:lnTo>
                    <a:pt x="659" y="201"/>
                  </a:lnTo>
                  <a:lnTo>
                    <a:pt x="665" y="205"/>
                  </a:lnTo>
                  <a:lnTo>
                    <a:pt x="663" y="211"/>
                  </a:lnTo>
                  <a:lnTo>
                    <a:pt x="671" y="218"/>
                  </a:lnTo>
                  <a:lnTo>
                    <a:pt x="678" y="214"/>
                  </a:lnTo>
                  <a:lnTo>
                    <a:pt x="684" y="220"/>
                  </a:lnTo>
                  <a:lnTo>
                    <a:pt x="686" y="228"/>
                  </a:lnTo>
                  <a:lnTo>
                    <a:pt x="684" y="241"/>
                  </a:lnTo>
                  <a:lnTo>
                    <a:pt x="688" y="261"/>
                  </a:lnTo>
                  <a:lnTo>
                    <a:pt x="703" y="284"/>
                  </a:lnTo>
                  <a:lnTo>
                    <a:pt x="710" y="291"/>
                  </a:lnTo>
                  <a:lnTo>
                    <a:pt x="695" y="271"/>
                  </a:lnTo>
                  <a:lnTo>
                    <a:pt x="691" y="263"/>
                  </a:lnTo>
                  <a:lnTo>
                    <a:pt x="688" y="250"/>
                  </a:lnTo>
                  <a:lnTo>
                    <a:pt x="686" y="237"/>
                  </a:lnTo>
                  <a:lnTo>
                    <a:pt x="691" y="231"/>
                  </a:lnTo>
                  <a:lnTo>
                    <a:pt x="688" y="224"/>
                  </a:lnTo>
                  <a:lnTo>
                    <a:pt x="684" y="216"/>
                  </a:lnTo>
                  <a:lnTo>
                    <a:pt x="671" y="203"/>
                  </a:lnTo>
                  <a:lnTo>
                    <a:pt x="631" y="154"/>
                  </a:lnTo>
                  <a:lnTo>
                    <a:pt x="609" y="118"/>
                  </a:lnTo>
                  <a:lnTo>
                    <a:pt x="599" y="98"/>
                  </a:lnTo>
                  <a:lnTo>
                    <a:pt x="588" y="71"/>
                  </a:lnTo>
                  <a:lnTo>
                    <a:pt x="586" y="64"/>
                  </a:lnTo>
                  <a:lnTo>
                    <a:pt x="579" y="51"/>
                  </a:lnTo>
                  <a:lnTo>
                    <a:pt x="577" y="38"/>
                  </a:lnTo>
                  <a:lnTo>
                    <a:pt x="573" y="32"/>
                  </a:lnTo>
                  <a:lnTo>
                    <a:pt x="567" y="24"/>
                  </a:lnTo>
                  <a:lnTo>
                    <a:pt x="563" y="17"/>
                  </a:lnTo>
                  <a:lnTo>
                    <a:pt x="567" y="23"/>
                  </a:lnTo>
                  <a:lnTo>
                    <a:pt x="569" y="8"/>
                  </a:lnTo>
                  <a:lnTo>
                    <a:pt x="560" y="6"/>
                  </a:lnTo>
                  <a:lnTo>
                    <a:pt x="558" y="6"/>
                  </a:lnTo>
                  <a:lnTo>
                    <a:pt x="55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1" name="Freeform 108">
              <a:extLst>
                <a:ext uri="{FF2B5EF4-FFF2-40B4-BE49-F238E27FC236}">
                  <a16:creationId xmlns:a16="http://schemas.microsoft.com/office/drawing/2014/main" id="{2BE69761-A329-BB01-0A4C-770E3B8068D9}"/>
                </a:ext>
              </a:extLst>
            </p:cNvPr>
            <p:cNvSpPr>
              <a:spLocks/>
            </p:cNvSpPr>
            <p:nvPr/>
          </p:nvSpPr>
          <p:spPr bwMode="auto">
            <a:xfrm>
              <a:off x="9081725" y="5020207"/>
              <a:ext cx="10604" cy="8556"/>
            </a:xfrm>
            <a:custGeom>
              <a:avLst/>
              <a:gdLst>
                <a:gd name="T0" fmla="*/ 9 w 9"/>
                <a:gd name="T1" fmla="*/ 0 h 8"/>
                <a:gd name="T2" fmla="*/ 8 w 9"/>
                <a:gd name="T3" fmla="*/ 2 h 8"/>
                <a:gd name="T4" fmla="*/ 0 w 9"/>
                <a:gd name="T5" fmla="*/ 8 h 8"/>
                <a:gd name="T6" fmla="*/ 8 w 9"/>
                <a:gd name="T7" fmla="*/ 2 h 8"/>
                <a:gd name="T8" fmla="*/ 9 w 9"/>
                <a:gd name="T9" fmla="*/ 0 h 8"/>
              </a:gdLst>
              <a:ahLst/>
              <a:cxnLst>
                <a:cxn ang="0">
                  <a:pos x="T0" y="T1"/>
                </a:cxn>
                <a:cxn ang="0">
                  <a:pos x="T2" y="T3"/>
                </a:cxn>
                <a:cxn ang="0">
                  <a:pos x="T4" y="T5"/>
                </a:cxn>
                <a:cxn ang="0">
                  <a:pos x="T6" y="T7"/>
                </a:cxn>
                <a:cxn ang="0">
                  <a:pos x="T8" y="T9"/>
                </a:cxn>
              </a:cxnLst>
              <a:rect l="0" t="0" r="r" b="b"/>
              <a:pathLst>
                <a:path w="9" h="8">
                  <a:moveTo>
                    <a:pt x="9" y="0"/>
                  </a:moveTo>
                  <a:lnTo>
                    <a:pt x="8" y="2"/>
                  </a:lnTo>
                  <a:lnTo>
                    <a:pt x="0" y="8"/>
                  </a:lnTo>
                  <a:lnTo>
                    <a:pt x="8"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2" name="Freeform 109">
              <a:extLst>
                <a:ext uri="{FF2B5EF4-FFF2-40B4-BE49-F238E27FC236}">
                  <a16:creationId xmlns:a16="http://schemas.microsoft.com/office/drawing/2014/main" id="{F55ADEC5-A87F-60B0-33E8-8A402B6D5E25}"/>
                </a:ext>
              </a:extLst>
            </p:cNvPr>
            <p:cNvSpPr>
              <a:spLocks/>
            </p:cNvSpPr>
            <p:nvPr/>
          </p:nvSpPr>
          <p:spPr bwMode="auto">
            <a:xfrm>
              <a:off x="9081725" y="5020207"/>
              <a:ext cx="10604" cy="8556"/>
            </a:xfrm>
            <a:custGeom>
              <a:avLst/>
              <a:gdLst>
                <a:gd name="T0" fmla="*/ 9 w 9"/>
                <a:gd name="T1" fmla="*/ 0 h 8"/>
                <a:gd name="T2" fmla="*/ 8 w 9"/>
                <a:gd name="T3" fmla="*/ 2 h 8"/>
                <a:gd name="T4" fmla="*/ 0 w 9"/>
                <a:gd name="T5" fmla="*/ 8 h 8"/>
                <a:gd name="T6" fmla="*/ 8 w 9"/>
                <a:gd name="T7" fmla="*/ 2 h 8"/>
                <a:gd name="T8" fmla="*/ 9 w 9"/>
                <a:gd name="T9" fmla="*/ 0 h 8"/>
              </a:gdLst>
              <a:ahLst/>
              <a:cxnLst>
                <a:cxn ang="0">
                  <a:pos x="T0" y="T1"/>
                </a:cxn>
                <a:cxn ang="0">
                  <a:pos x="T2" y="T3"/>
                </a:cxn>
                <a:cxn ang="0">
                  <a:pos x="T4" y="T5"/>
                </a:cxn>
                <a:cxn ang="0">
                  <a:pos x="T6" y="T7"/>
                </a:cxn>
                <a:cxn ang="0">
                  <a:pos x="T8" y="T9"/>
                </a:cxn>
              </a:cxnLst>
              <a:rect l="0" t="0" r="r" b="b"/>
              <a:pathLst>
                <a:path w="9" h="8">
                  <a:moveTo>
                    <a:pt x="9" y="0"/>
                  </a:moveTo>
                  <a:lnTo>
                    <a:pt x="8" y="2"/>
                  </a:lnTo>
                  <a:lnTo>
                    <a:pt x="0" y="8"/>
                  </a:lnTo>
                  <a:lnTo>
                    <a:pt x="8"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3" name="Freeform 110">
              <a:extLst>
                <a:ext uri="{FF2B5EF4-FFF2-40B4-BE49-F238E27FC236}">
                  <a16:creationId xmlns:a16="http://schemas.microsoft.com/office/drawing/2014/main" id="{93E5167A-D5F3-31CD-D621-170A4A24D3A5}"/>
                </a:ext>
              </a:extLst>
            </p:cNvPr>
            <p:cNvSpPr>
              <a:spLocks/>
            </p:cNvSpPr>
            <p:nvPr/>
          </p:nvSpPr>
          <p:spPr bwMode="auto">
            <a:xfrm>
              <a:off x="8913243" y="4845882"/>
              <a:ext cx="17673" cy="9625"/>
            </a:xfrm>
            <a:custGeom>
              <a:avLst/>
              <a:gdLst>
                <a:gd name="T0" fmla="*/ 15 w 15"/>
                <a:gd name="T1" fmla="*/ 5 h 9"/>
                <a:gd name="T2" fmla="*/ 8 w 15"/>
                <a:gd name="T3" fmla="*/ 7 h 9"/>
                <a:gd name="T4" fmla="*/ 0 w 15"/>
                <a:gd name="T5" fmla="*/ 0 h 9"/>
                <a:gd name="T6" fmla="*/ 0 w 15"/>
                <a:gd name="T7" fmla="*/ 0 h 9"/>
                <a:gd name="T8" fmla="*/ 4 w 15"/>
                <a:gd name="T9" fmla="*/ 7 h 9"/>
                <a:gd name="T10" fmla="*/ 8 w 15"/>
                <a:gd name="T11" fmla="*/ 9 h 9"/>
                <a:gd name="T12" fmla="*/ 15 w 15"/>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15" y="5"/>
                  </a:moveTo>
                  <a:lnTo>
                    <a:pt x="8" y="7"/>
                  </a:lnTo>
                  <a:lnTo>
                    <a:pt x="0" y="0"/>
                  </a:lnTo>
                  <a:lnTo>
                    <a:pt x="0" y="0"/>
                  </a:lnTo>
                  <a:lnTo>
                    <a:pt x="4" y="7"/>
                  </a:lnTo>
                  <a:lnTo>
                    <a:pt x="8" y="9"/>
                  </a:lnTo>
                  <a:lnTo>
                    <a:pt x="15"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4" name="Freeform 111">
              <a:extLst>
                <a:ext uri="{FF2B5EF4-FFF2-40B4-BE49-F238E27FC236}">
                  <a16:creationId xmlns:a16="http://schemas.microsoft.com/office/drawing/2014/main" id="{6346D94D-EA3C-B977-3A21-2EB42435E32E}"/>
                </a:ext>
              </a:extLst>
            </p:cNvPr>
            <p:cNvSpPr>
              <a:spLocks/>
            </p:cNvSpPr>
            <p:nvPr/>
          </p:nvSpPr>
          <p:spPr bwMode="auto">
            <a:xfrm>
              <a:off x="8913243" y="4845882"/>
              <a:ext cx="17673" cy="9625"/>
            </a:xfrm>
            <a:custGeom>
              <a:avLst/>
              <a:gdLst>
                <a:gd name="T0" fmla="*/ 15 w 15"/>
                <a:gd name="T1" fmla="*/ 5 h 9"/>
                <a:gd name="T2" fmla="*/ 8 w 15"/>
                <a:gd name="T3" fmla="*/ 7 h 9"/>
                <a:gd name="T4" fmla="*/ 0 w 15"/>
                <a:gd name="T5" fmla="*/ 0 h 9"/>
                <a:gd name="T6" fmla="*/ 0 w 15"/>
                <a:gd name="T7" fmla="*/ 0 h 9"/>
                <a:gd name="T8" fmla="*/ 4 w 15"/>
                <a:gd name="T9" fmla="*/ 7 h 9"/>
                <a:gd name="T10" fmla="*/ 8 w 15"/>
                <a:gd name="T11" fmla="*/ 9 h 9"/>
                <a:gd name="T12" fmla="*/ 15 w 15"/>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15" y="5"/>
                  </a:moveTo>
                  <a:lnTo>
                    <a:pt x="8" y="7"/>
                  </a:lnTo>
                  <a:lnTo>
                    <a:pt x="0" y="0"/>
                  </a:lnTo>
                  <a:lnTo>
                    <a:pt x="0" y="0"/>
                  </a:lnTo>
                  <a:lnTo>
                    <a:pt x="4" y="7"/>
                  </a:lnTo>
                  <a:lnTo>
                    <a:pt x="8" y="9"/>
                  </a:lnTo>
                  <a:lnTo>
                    <a:pt x="15"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5" name="Freeform 112">
              <a:extLst>
                <a:ext uri="{FF2B5EF4-FFF2-40B4-BE49-F238E27FC236}">
                  <a16:creationId xmlns:a16="http://schemas.microsoft.com/office/drawing/2014/main" id="{07C8E2DA-D2E0-6846-B94E-149197F6586C}"/>
                </a:ext>
              </a:extLst>
            </p:cNvPr>
            <p:cNvSpPr>
              <a:spLocks/>
            </p:cNvSpPr>
            <p:nvPr/>
          </p:nvSpPr>
          <p:spPr bwMode="auto">
            <a:xfrm>
              <a:off x="9126497" y="4946413"/>
              <a:ext cx="30633" cy="50266"/>
            </a:xfrm>
            <a:custGeom>
              <a:avLst/>
              <a:gdLst>
                <a:gd name="T0" fmla="*/ 26 w 26"/>
                <a:gd name="T1" fmla="*/ 0 h 47"/>
                <a:gd name="T2" fmla="*/ 18 w 26"/>
                <a:gd name="T3" fmla="*/ 5 h 47"/>
                <a:gd name="T4" fmla="*/ 18 w 26"/>
                <a:gd name="T5" fmla="*/ 13 h 47"/>
                <a:gd name="T6" fmla="*/ 13 w 26"/>
                <a:gd name="T7" fmla="*/ 26 h 47"/>
                <a:gd name="T8" fmla="*/ 3 w 26"/>
                <a:gd name="T9" fmla="*/ 39 h 47"/>
                <a:gd name="T10" fmla="*/ 3 w 26"/>
                <a:gd name="T11" fmla="*/ 41 h 47"/>
                <a:gd name="T12" fmla="*/ 0 w 26"/>
                <a:gd name="T13" fmla="*/ 47 h 47"/>
                <a:gd name="T14" fmla="*/ 15 w 26"/>
                <a:gd name="T15" fmla="*/ 26 h 47"/>
                <a:gd name="T16" fmla="*/ 26 w 26"/>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7">
                  <a:moveTo>
                    <a:pt x="26" y="0"/>
                  </a:moveTo>
                  <a:lnTo>
                    <a:pt x="18" y="5"/>
                  </a:lnTo>
                  <a:lnTo>
                    <a:pt x="18" y="13"/>
                  </a:lnTo>
                  <a:lnTo>
                    <a:pt x="13" y="26"/>
                  </a:lnTo>
                  <a:lnTo>
                    <a:pt x="3" y="39"/>
                  </a:lnTo>
                  <a:lnTo>
                    <a:pt x="3" y="41"/>
                  </a:lnTo>
                  <a:lnTo>
                    <a:pt x="0" y="47"/>
                  </a:lnTo>
                  <a:lnTo>
                    <a:pt x="15" y="26"/>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6" name="Freeform 113">
              <a:extLst>
                <a:ext uri="{FF2B5EF4-FFF2-40B4-BE49-F238E27FC236}">
                  <a16:creationId xmlns:a16="http://schemas.microsoft.com/office/drawing/2014/main" id="{D2D3CC93-29C5-9293-6BC3-D7DF2C7A64BB}"/>
                </a:ext>
              </a:extLst>
            </p:cNvPr>
            <p:cNvSpPr>
              <a:spLocks/>
            </p:cNvSpPr>
            <p:nvPr/>
          </p:nvSpPr>
          <p:spPr bwMode="auto">
            <a:xfrm>
              <a:off x="9126497" y="4946413"/>
              <a:ext cx="30633" cy="50266"/>
            </a:xfrm>
            <a:custGeom>
              <a:avLst/>
              <a:gdLst>
                <a:gd name="T0" fmla="*/ 26 w 26"/>
                <a:gd name="T1" fmla="*/ 0 h 47"/>
                <a:gd name="T2" fmla="*/ 18 w 26"/>
                <a:gd name="T3" fmla="*/ 5 h 47"/>
                <a:gd name="T4" fmla="*/ 18 w 26"/>
                <a:gd name="T5" fmla="*/ 13 h 47"/>
                <a:gd name="T6" fmla="*/ 13 w 26"/>
                <a:gd name="T7" fmla="*/ 26 h 47"/>
                <a:gd name="T8" fmla="*/ 3 w 26"/>
                <a:gd name="T9" fmla="*/ 39 h 47"/>
                <a:gd name="T10" fmla="*/ 3 w 26"/>
                <a:gd name="T11" fmla="*/ 41 h 47"/>
                <a:gd name="T12" fmla="*/ 0 w 26"/>
                <a:gd name="T13" fmla="*/ 47 h 47"/>
                <a:gd name="T14" fmla="*/ 15 w 26"/>
                <a:gd name="T15" fmla="*/ 26 h 47"/>
                <a:gd name="T16" fmla="*/ 26 w 26"/>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7">
                  <a:moveTo>
                    <a:pt x="26" y="0"/>
                  </a:moveTo>
                  <a:lnTo>
                    <a:pt x="18" y="5"/>
                  </a:lnTo>
                  <a:lnTo>
                    <a:pt x="18" y="13"/>
                  </a:lnTo>
                  <a:lnTo>
                    <a:pt x="13" y="26"/>
                  </a:lnTo>
                  <a:lnTo>
                    <a:pt x="3" y="39"/>
                  </a:lnTo>
                  <a:lnTo>
                    <a:pt x="3" y="41"/>
                  </a:lnTo>
                  <a:lnTo>
                    <a:pt x="0" y="47"/>
                  </a:lnTo>
                  <a:lnTo>
                    <a:pt x="15" y="26"/>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7" name="Freeform 114">
              <a:extLst>
                <a:ext uri="{FF2B5EF4-FFF2-40B4-BE49-F238E27FC236}">
                  <a16:creationId xmlns:a16="http://schemas.microsoft.com/office/drawing/2014/main" id="{7A7A3F1F-4695-F4EC-455A-24377111326C}"/>
                </a:ext>
              </a:extLst>
            </p:cNvPr>
            <p:cNvSpPr>
              <a:spLocks/>
            </p:cNvSpPr>
            <p:nvPr/>
          </p:nvSpPr>
          <p:spPr bwMode="auto">
            <a:xfrm>
              <a:off x="9159487" y="4928232"/>
              <a:ext cx="2356" cy="7486"/>
            </a:xfrm>
            <a:custGeom>
              <a:avLst/>
              <a:gdLst>
                <a:gd name="T0" fmla="*/ 0 w 2"/>
                <a:gd name="T1" fmla="*/ 7 h 7"/>
                <a:gd name="T2" fmla="*/ 2 w 2"/>
                <a:gd name="T3" fmla="*/ 0 h 7"/>
                <a:gd name="T4" fmla="*/ 0 w 2"/>
                <a:gd name="T5" fmla="*/ 0 h 7"/>
                <a:gd name="T6" fmla="*/ 0 w 2"/>
                <a:gd name="T7" fmla="*/ 7 h 7"/>
              </a:gdLst>
              <a:ahLst/>
              <a:cxnLst>
                <a:cxn ang="0">
                  <a:pos x="T0" y="T1"/>
                </a:cxn>
                <a:cxn ang="0">
                  <a:pos x="T2" y="T3"/>
                </a:cxn>
                <a:cxn ang="0">
                  <a:pos x="T4" y="T5"/>
                </a:cxn>
                <a:cxn ang="0">
                  <a:pos x="T6" y="T7"/>
                </a:cxn>
              </a:cxnLst>
              <a:rect l="0" t="0" r="r" b="b"/>
              <a:pathLst>
                <a:path w="2" h="7">
                  <a:moveTo>
                    <a:pt x="0" y="7"/>
                  </a:moveTo>
                  <a:lnTo>
                    <a:pt x="2" y="0"/>
                  </a:lnTo>
                  <a:lnTo>
                    <a:pt x="0" y="0"/>
                  </a:lnTo>
                  <a:lnTo>
                    <a:pt x="0"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8" name="Freeform 115">
              <a:extLst>
                <a:ext uri="{FF2B5EF4-FFF2-40B4-BE49-F238E27FC236}">
                  <a16:creationId xmlns:a16="http://schemas.microsoft.com/office/drawing/2014/main" id="{D9595603-C1E5-77E4-F5DA-2F8F4479E0B0}"/>
                </a:ext>
              </a:extLst>
            </p:cNvPr>
            <p:cNvSpPr>
              <a:spLocks/>
            </p:cNvSpPr>
            <p:nvPr/>
          </p:nvSpPr>
          <p:spPr bwMode="auto">
            <a:xfrm>
              <a:off x="9159487" y="4928232"/>
              <a:ext cx="2356" cy="7486"/>
            </a:xfrm>
            <a:custGeom>
              <a:avLst/>
              <a:gdLst>
                <a:gd name="T0" fmla="*/ 0 w 2"/>
                <a:gd name="T1" fmla="*/ 7 h 7"/>
                <a:gd name="T2" fmla="*/ 2 w 2"/>
                <a:gd name="T3" fmla="*/ 0 h 7"/>
                <a:gd name="T4" fmla="*/ 0 w 2"/>
                <a:gd name="T5" fmla="*/ 0 h 7"/>
                <a:gd name="T6" fmla="*/ 0 w 2"/>
                <a:gd name="T7" fmla="*/ 7 h 7"/>
              </a:gdLst>
              <a:ahLst/>
              <a:cxnLst>
                <a:cxn ang="0">
                  <a:pos x="T0" y="T1"/>
                </a:cxn>
                <a:cxn ang="0">
                  <a:pos x="T2" y="T3"/>
                </a:cxn>
                <a:cxn ang="0">
                  <a:pos x="T4" y="T5"/>
                </a:cxn>
                <a:cxn ang="0">
                  <a:pos x="T6" y="T7"/>
                </a:cxn>
              </a:cxnLst>
              <a:rect l="0" t="0" r="r" b="b"/>
              <a:pathLst>
                <a:path w="2" h="7">
                  <a:moveTo>
                    <a:pt x="0" y="7"/>
                  </a:moveTo>
                  <a:lnTo>
                    <a:pt x="2" y="0"/>
                  </a:lnTo>
                  <a:lnTo>
                    <a:pt x="0" y="0"/>
                  </a:lnTo>
                  <a:lnTo>
                    <a:pt x="0"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9" name="Freeform 95">
              <a:extLst>
                <a:ext uri="{FF2B5EF4-FFF2-40B4-BE49-F238E27FC236}">
                  <a16:creationId xmlns:a16="http://schemas.microsoft.com/office/drawing/2014/main" id="{79FF366C-1DE9-5C2B-E66F-4C36E33AA294}"/>
                </a:ext>
              </a:extLst>
            </p:cNvPr>
            <p:cNvSpPr>
              <a:spLocks/>
            </p:cNvSpPr>
            <p:nvPr/>
          </p:nvSpPr>
          <p:spPr bwMode="auto">
            <a:xfrm>
              <a:off x="8135629" y="3927197"/>
              <a:ext cx="389984" cy="571104"/>
            </a:xfrm>
            <a:custGeom>
              <a:avLst/>
              <a:gdLst>
                <a:gd name="T0" fmla="*/ 117 w 331"/>
                <a:gd name="T1" fmla="*/ 485 h 534"/>
                <a:gd name="T2" fmla="*/ 104 w 331"/>
                <a:gd name="T3" fmla="*/ 475 h 534"/>
                <a:gd name="T4" fmla="*/ 94 w 331"/>
                <a:gd name="T5" fmla="*/ 453 h 534"/>
                <a:gd name="T6" fmla="*/ 187 w 331"/>
                <a:gd name="T7" fmla="*/ 438 h 534"/>
                <a:gd name="T8" fmla="*/ 331 w 331"/>
                <a:gd name="T9" fmla="*/ 417 h 534"/>
                <a:gd name="T10" fmla="*/ 320 w 331"/>
                <a:gd name="T11" fmla="*/ 400 h 534"/>
                <a:gd name="T12" fmla="*/ 320 w 331"/>
                <a:gd name="T13" fmla="*/ 377 h 534"/>
                <a:gd name="T14" fmla="*/ 320 w 331"/>
                <a:gd name="T15" fmla="*/ 364 h 534"/>
                <a:gd name="T16" fmla="*/ 312 w 331"/>
                <a:gd name="T17" fmla="*/ 347 h 534"/>
                <a:gd name="T18" fmla="*/ 309 w 331"/>
                <a:gd name="T19" fmla="*/ 321 h 534"/>
                <a:gd name="T20" fmla="*/ 312 w 331"/>
                <a:gd name="T21" fmla="*/ 300 h 534"/>
                <a:gd name="T22" fmla="*/ 322 w 331"/>
                <a:gd name="T23" fmla="*/ 289 h 534"/>
                <a:gd name="T24" fmla="*/ 314 w 331"/>
                <a:gd name="T25" fmla="*/ 278 h 534"/>
                <a:gd name="T26" fmla="*/ 312 w 331"/>
                <a:gd name="T27" fmla="*/ 261 h 534"/>
                <a:gd name="T28" fmla="*/ 303 w 331"/>
                <a:gd name="T29" fmla="*/ 250 h 534"/>
                <a:gd name="T30" fmla="*/ 292 w 331"/>
                <a:gd name="T31" fmla="*/ 229 h 534"/>
                <a:gd name="T32" fmla="*/ 288 w 331"/>
                <a:gd name="T33" fmla="*/ 218 h 534"/>
                <a:gd name="T34" fmla="*/ 224 w 331"/>
                <a:gd name="T35" fmla="*/ 0 h 534"/>
                <a:gd name="T36" fmla="*/ 0 w 331"/>
                <a:gd name="T37" fmla="*/ 20 h 534"/>
                <a:gd name="T38" fmla="*/ 4 w 331"/>
                <a:gd name="T39" fmla="*/ 28 h 534"/>
                <a:gd name="T40" fmla="*/ 4 w 331"/>
                <a:gd name="T41" fmla="*/ 357 h 534"/>
                <a:gd name="T42" fmla="*/ 27 w 331"/>
                <a:gd name="T43" fmla="*/ 520 h 534"/>
                <a:gd name="T44" fmla="*/ 47 w 331"/>
                <a:gd name="T45" fmla="*/ 520 h 534"/>
                <a:gd name="T46" fmla="*/ 55 w 331"/>
                <a:gd name="T47" fmla="*/ 496 h 534"/>
                <a:gd name="T48" fmla="*/ 59 w 331"/>
                <a:gd name="T49" fmla="*/ 483 h 534"/>
                <a:gd name="T50" fmla="*/ 62 w 331"/>
                <a:gd name="T51" fmla="*/ 485 h 534"/>
                <a:gd name="T52" fmla="*/ 70 w 331"/>
                <a:gd name="T53" fmla="*/ 492 h 534"/>
                <a:gd name="T54" fmla="*/ 68 w 331"/>
                <a:gd name="T55" fmla="*/ 505 h 534"/>
                <a:gd name="T56" fmla="*/ 79 w 331"/>
                <a:gd name="T57" fmla="*/ 517 h 534"/>
                <a:gd name="T58" fmla="*/ 85 w 331"/>
                <a:gd name="T59" fmla="*/ 522 h 534"/>
                <a:gd name="T60" fmla="*/ 76 w 331"/>
                <a:gd name="T61" fmla="*/ 532 h 534"/>
                <a:gd name="T62" fmla="*/ 64 w 331"/>
                <a:gd name="T63" fmla="*/ 534 h 534"/>
                <a:gd name="T64" fmla="*/ 100 w 331"/>
                <a:gd name="T65" fmla="*/ 528 h 534"/>
                <a:gd name="T66" fmla="*/ 100 w 331"/>
                <a:gd name="T67" fmla="*/ 518 h 534"/>
                <a:gd name="T68" fmla="*/ 115 w 331"/>
                <a:gd name="T69" fmla="*/ 513 h 534"/>
                <a:gd name="T70" fmla="*/ 115 w 331"/>
                <a:gd name="T71" fmla="*/ 49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1" h="534">
                  <a:moveTo>
                    <a:pt x="113" y="494"/>
                  </a:moveTo>
                  <a:lnTo>
                    <a:pt x="117" y="485"/>
                  </a:lnTo>
                  <a:lnTo>
                    <a:pt x="109" y="477"/>
                  </a:lnTo>
                  <a:lnTo>
                    <a:pt x="104" y="475"/>
                  </a:lnTo>
                  <a:lnTo>
                    <a:pt x="93" y="460"/>
                  </a:lnTo>
                  <a:lnTo>
                    <a:pt x="94" y="453"/>
                  </a:lnTo>
                  <a:lnTo>
                    <a:pt x="102" y="447"/>
                  </a:lnTo>
                  <a:lnTo>
                    <a:pt x="187" y="438"/>
                  </a:lnTo>
                  <a:lnTo>
                    <a:pt x="331" y="421"/>
                  </a:lnTo>
                  <a:lnTo>
                    <a:pt x="331" y="417"/>
                  </a:lnTo>
                  <a:lnTo>
                    <a:pt x="326" y="408"/>
                  </a:lnTo>
                  <a:lnTo>
                    <a:pt x="320" y="400"/>
                  </a:lnTo>
                  <a:lnTo>
                    <a:pt x="318" y="393"/>
                  </a:lnTo>
                  <a:lnTo>
                    <a:pt x="320" y="377"/>
                  </a:lnTo>
                  <a:lnTo>
                    <a:pt x="318" y="372"/>
                  </a:lnTo>
                  <a:lnTo>
                    <a:pt x="320" y="364"/>
                  </a:lnTo>
                  <a:lnTo>
                    <a:pt x="318" y="355"/>
                  </a:lnTo>
                  <a:lnTo>
                    <a:pt x="312" y="347"/>
                  </a:lnTo>
                  <a:lnTo>
                    <a:pt x="307" y="334"/>
                  </a:lnTo>
                  <a:lnTo>
                    <a:pt x="309" y="321"/>
                  </a:lnTo>
                  <a:lnTo>
                    <a:pt x="312" y="314"/>
                  </a:lnTo>
                  <a:lnTo>
                    <a:pt x="312" y="300"/>
                  </a:lnTo>
                  <a:lnTo>
                    <a:pt x="316" y="293"/>
                  </a:lnTo>
                  <a:lnTo>
                    <a:pt x="322" y="289"/>
                  </a:lnTo>
                  <a:lnTo>
                    <a:pt x="320" y="282"/>
                  </a:lnTo>
                  <a:lnTo>
                    <a:pt x="314" y="278"/>
                  </a:lnTo>
                  <a:lnTo>
                    <a:pt x="316" y="268"/>
                  </a:lnTo>
                  <a:lnTo>
                    <a:pt x="312" y="261"/>
                  </a:lnTo>
                  <a:lnTo>
                    <a:pt x="311" y="257"/>
                  </a:lnTo>
                  <a:lnTo>
                    <a:pt x="303" y="250"/>
                  </a:lnTo>
                  <a:lnTo>
                    <a:pt x="297" y="236"/>
                  </a:lnTo>
                  <a:lnTo>
                    <a:pt x="292" y="229"/>
                  </a:lnTo>
                  <a:lnTo>
                    <a:pt x="290" y="221"/>
                  </a:lnTo>
                  <a:lnTo>
                    <a:pt x="288" y="218"/>
                  </a:lnTo>
                  <a:lnTo>
                    <a:pt x="256" y="101"/>
                  </a:lnTo>
                  <a:lnTo>
                    <a:pt x="224" y="0"/>
                  </a:lnTo>
                  <a:lnTo>
                    <a:pt x="126" y="11"/>
                  </a:lnTo>
                  <a:lnTo>
                    <a:pt x="0" y="20"/>
                  </a:lnTo>
                  <a:lnTo>
                    <a:pt x="0" y="22"/>
                  </a:lnTo>
                  <a:lnTo>
                    <a:pt x="4" y="28"/>
                  </a:lnTo>
                  <a:lnTo>
                    <a:pt x="12" y="32"/>
                  </a:lnTo>
                  <a:lnTo>
                    <a:pt x="4" y="357"/>
                  </a:lnTo>
                  <a:lnTo>
                    <a:pt x="27" y="517"/>
                  </a:lnTo>
                  <a:lnTo>
                    <a:pt x="27" y="520"/>
                  </a:lnTo>
                  <a:lnTo>
                    <a:pt x="34" y="518"/>
                  </a:lnTo>
                  <a:lnTo>
                    <a:pt x="47" y="520"/>
                  </a:lnTo>
                  <a:lnTo>
                    <a:pt x="53" y="520"/>
                  </a:lnTo>
                  <a:lnTo>
                    <a:pt x="55" y="496"/>
                  </a:lnTo>
                  <a:lnTo>
                    <a:pt x="57" y="488"/>
                  </a:lnTo>
                  <a:lnTo>
                    <a:pt x="59" y="483"/>
                  </a:lnTo>
                  <a:lnTo>
                    <a:pt x="59" y="481"/>
                  </a:lnTo>
                  <a:lnTo>
                    <a:pt x="62" y="485"/>
                  </a:lnTo>
                  <a:lnTo>
                    <a:pt x="64" y="487"/>
                  </a:lnTo>
                  <a:lnTo>
                    <a:pt x="70" y="492"/>
                  </a:lnTo>
                  <a:lnTo>
                    <a:pt x="70" y="500"/>
                  </a:lnTo>
                  <a:lnTo>
                    <a:pt x="68" y="505"/>
                  </a:lnTo>
                  <a:lnTo>
                    <a:pt x="72" y="513"/>
                  </a:lnTo>
                  <a:lnTo>
                    <a:pt x="79" y="517"/>
                  </a:lnTo>
                  <a:lnTo>
                    <a:pt x="81" y="515"/>
                  </a:lnTo>
                  <a:lnTo>
                    <a:pt x="85" y="522"/>
                  </a:lnTo>
                  <a:lnTo>
                    <a:pt x="83" y="530"/>
                  </a:lnTo>
                  <a:lnTo>
                    <a:pt x="76" y="532"/>
                  </a:lnTo>
                  <a:lnTo>
                    <a:pt x="70" y="532"/>
                  </a:lnTo>
                  <a:lnTo>
                    <a:pt x="64" y="534"/>
                  </a:lnTo>
                  <a:lnTo>
                    <a:pt x="93" y="530"/>
                  </a:lnTo>
                  <a:lnTo>
                    <a:pt x="100" y="528"/>
                  </a:lnTo>
                  <a:lnTo>
                    <a:pt x="102" y="520"/>
                  </a:lnTo>
                  <a:lnTo>
                    <a:pt x="100" y="518"/>
                  </a:lnTo>
                  <a:lnTo>
                    <a:pt x="108" y="520"/>
                  </a:lnTo>
                  <a:lnTo>
                    <a:pt x="115" y="513"/>
                  </a:lnTo>
                  <a:lnTo>
                    <a:pt x="117" y="502"/>
                  </a:lnTo>
                  <a:lnTo>
                    <a:pt x="115" y="498"/>
                  </a:lnTo>
                  <a:lnTo>
                    <a:pt x="113" y="49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0" name="Freeform 97">
              <a:extLst>
                <a:ext uri="{FF2B5EF4-FFF2-40B4-BE49-F238E27FC236}">
                  <a16:creationId xmlns:a16="http://schemas.microsoft.com/office/drawing/2014/main" id="{37BAB492-DFC9-A0E2-4AD9-7800D2B5F2D8}"/>
                </a:ext>
              </a:extLst>
            </p:cNvPr>
            <p:cNvSpPr>
              <a:spLocks/>
            </p:cNvSpPr>
            <p:nvPr/>
          </p:nvSpPr>
          <p:spPr bwMode="auto">
            <a:xfrm>
              <a:off x="8185114" y="4496162"/>
              <a:ext cx="10604" cy="3208"/>
            </a:xfrm>
            <a:custGeom>
              <a:avLst/>
              <a:gdLst>
                <a:gd name="T0" fmla="*/ 9 w 9"/>
                <a:gd name="T1" fmla="*/ 0 h 3"/>
                <a:gd name="T2" fmla="*/ 0 w 9"/>
                <a:gd name="T3" fmla="*/ 3 h 3"/>
                <a:gd name="T4" fmla="*/ 5 w 9"/>
                <a:gd name="T5" fmla="*/ 2 h 3"/>
                <a:gd name="T6" fmla="*/ 9 w 9"/>
                <a:gd name="T7" fmla="*/ 0 h 3"/>
              </a:gdLst>
              <a:ahLst/>
              <a:cxnLst>
                <a:cxn ang="0">
                  <a:pos x="T0" y="T1"/>
                </a:cxn>
                <a:cxn ang="0">
                  <a:pos x="T2" y="T3"/>
                </a:cxn>
                <a:cxn ang="0">
                  <a:pos x="T4" y="T5"/>
                </a:cxn>
                <a:cxn ang="0">
                  <a:pos x="T6" y="T7"/>
                </a:cxn>
              </a:cxnLst>
              <a:rect l="0" t="0" r="r" b="b"/>
              <a:pathLst>
                <a:path w="9" h="3">
                  <a:moveTo>
                    <a:pt x="9" y="0"/>
                  </a:moveTo>
                  <a:lnTo>
                    <a:pt x="0" y="3"/>
                  </a:lnTo>
                  <a:lnTo>
                    <a:pt x="5"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1" name="Freeform 98">
              <a:extLst>
                <a:ext uri="{FF2B5EF4-FFF2-40B4-BE49-F238E27FC236}">
                  <a16:creationId xmlns:a16="http://schemas.microsoft.com/office/drawing/2014/main" id="{A60AC502-6402-9DD4-FDF2-21AE324750E0}"/>
                </a:ext>
              </a:extLst>
            </p:cNvPr>
            <p:cNvSpPr>
              <a:spLocks/>
            </p:cNvSpPr>
            <p:nvPr/>
          </p:nvSpPr>
          <p:spPr bwMode="auto">
            <a:xfrm>
              <a:off x="8185114" y="4496162"/>
              <a:ext cx="10604" cy="3208"/>
            </a:xfrm>
            <a:custGeom>
              <a:avLst/>
              <a:gdLst>
                <a:gd name="T0" fmla="*/ 9 w 9"/>
                <a:gd name="T1" fmla="*/ 0 h 3"/>
                <a:gd name="T2" fmla="*/ 0 w 9"/>
                <a:gd name="T3" fmla="*/ 3 h 3"/>
                <a:gd name="T4" fmla="*/ 5 w 9"/>
                <a:gd name="T5" fmla="*/ 2 h 3"/>
                <a:gd name="T6" fmla="*/ 9 w 9"/>
                <a:gd name="T7" fmla="*/ 0 h 3"/>
              </a:gdLst>
              <a:ahLst/>
              <a:cxnLst>
                <a:cxn ang="0">
                  <a:pos x="T0" y="T1"/>
                </a:cxn>
                <a:cxn ang="0">
                  <a:pos x="T2" y="T3"/>
                </a:cxn>
                <a:cxn ang="0">
                  <a:pos x="T4" y="T5"/>
                </a:cxn>
                <a:cxn ang="0">
                  <a:pos x="T6" y="T7"/>
                </a:cxn>
              </a:cxnLst>
              <a:rect l="0" t="0" r="r" b="b"/>
              <a:pathLst>
                <a:path w="9" h="3">
                  <a:moveTo>
                    <a:pt x="9" y="0"/>
                  </a:moveTo>
                  <a:lnTo>
                    <a:pt x="0" y="3"/>
                  </a:lnTo>
                  <a:lnTo>
                    <a:pt x="5"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2" name="Freeform 116">
              <a:extLst>
                <a:ext uri="{FF2B5EF4-FFF2-40B4-BE49-F238E27FC236}">
                  <a16:creationId xmlns:a16="http://schemas.microsoft.com/office/drawing/2014/main" id="{E447BBB7-9F1A-5EBB-EB38-802FBA34AC7E}"/>
                </a:ext>
              </a:extLst>
            </p:cNvPr>
            <p:cNvSpPr>
              <a:spLocks/>
            </p:cNvSpPr>
            <p:nvPr/>
          </p:nvSpPr>
          <p:spPr bwMode="auto">
            <a:xfrm>
              <a:off x="8288796" y="4464077"/>
              <a:ext cx="77762" cy="16043"/>
            </a:xfrm>
            <a:custGeom>
              <a:avLst/>
              <a:gdLst>
                <a:gd name="T0" fmla="*/ 28 w 66"/>
                <a:gd name="T1" fmla="*/ 7 h 15"/>
                <a:gd name="T2" fmla="*/ 23 w 66"/>
                <a:gd name="T3" fmla="*/ 7 h 15"/>
                <a:gd name="T4" fmla="*/ 15 w 66"/>
                <a:gd name="T5" fmla="*/ 11 h 15"/>
                <a:gd name="T6" fmla="*/ 0 w 66"/>
                <a:gd name="T7" fmla="*/ 15 h 15"/>
                <a:gd name="T8" fmla="*/ 8 w 66"/>
                <a:gd name="T9" fmla="*/ 15 h 15"/>
                <a:gd name="T10" fmla="*/ 51 w 66"/>
                <a:gd name="T11" fmla="*/ 1 h 15"/>
                <a:gd name="T12" fmla="*/ 66 w 66"/>
                <a:gd name="T13" fmla="*/ 0 h 15"/>
                <a:gd name="T14" fmla="*/ 60 w 66"/>
                <a:gd name="T15" fmla="*/ 0 h 15"/>
                <a:gd name="T16" fmla="*/ 45 w 66"/>
                <a:gd name="T17" fmla="*/ 1 h 15"/>
                <a:gd name="T18" fmla="*/ 28 w 66"/>
                <a:gd name="T1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15">
                  <a:moveTo>
                    <a:pt x="28" y="7"/>
                  </a:moveTo>
                  <a:lnTo>
                    <a:pt x="23" y="7"/>
                  </a:lnTo>
                  <a:lnTo>
                    <a:pt x="15" y="11"/>
                  </a:lnTo>
                  <a:lnTo>
                    <a:pt x="0" y="15"/>
                  </a:lnTo>
                  <a:lnTo>
                    <a:pt x="8" y="15"/>
                  </a:lnTo>
                  <a:lnTo>
                    <a:pt x="51" y="1"/>
                  </a:lnTo>
                  <a:lnTo>
                    <a:pt x="66" y="0"/>
                  </a:lnTo>
                  <a:lnTo>
                    <a:pt x="60" y="0"/>
                  </a:lnTo>
                  <a:lnTo>
                    <a:pt x="45" y="1"/>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3" name="Freeform 117">
              <a:extLst>
                <a:ext uri="{FF2B5EF4-FFF2-40B4-BE49-F238E27FC236}">
                  <a16:creationId xmlns:a16="http://schemas.microsoft.com/office/drawing/2014/main" id="{0519C074-A149-0060-6905-2A713ABA2AF9}"/>
                </a:ext>
              </a:extLst>
            </p:cNvPr>
            <p:cNvSpPr>
              <a:spLocks/>
            </p:cNvSpPr>
            <p:nvPr/>
          </p:nvSpPr>
          <p:spPr bwMode="auto">
            <a:xfrm>
              <a:off x="8288796" y="4464077"/>
              <a:ext cx="77762" cy="16043"/>
            </a:xfrm>
            <a:custGeom>
              <a:avLst/>
              <a:gdLst>
                <a:gd name="T0" fmla="*/ 28 w 66"/>
                <a:gd name="T1" fmla="*/ 7 h 15"/>
                <a:gd name="T2" fmla="*/ 23 w 66"/>
                <a:gd name="T3" fmla="*/ 7 h 15"/>
                <a:gd name="T4" fmla="*/ 15 w 66"/>
                <a:gd name="T5" fmla="*/ 11 h 15"/>
                <a:gd name="T6" fmla="*/ 0 w 66"/>
                <a:gd name="T7" fmla="*/ 15 h 15"/>
                <a:gd name="T8" fmla="*/ 8 w 66"/>
                <a:gd name="T9" fmla="*/ 15 h 15"/>
                <a:gd name="T10" fmla="*/ 51 w 66"/>
                <a:gd name="T11" fmla="*/ 1 h 15"/>
                <a:gd name="T12" fmla="*/ 66 w 66"/>
                <a:gd name="T13" fmla="*/ 0 h 15"/>
                <a:gd name="T14" fmla="*/ 60 w 66"/>
                <a:gd name="T15" fmla="*/ 0 h 15"/>
                <a:gd name="T16" fmla="*/ 45 w 66"/>
                <a:gd name="T17" fmla="*/ 1 h 15"/>
                <a:gd name="T18" fmla="*/ 28 w 66"/>
                <a:gd name="T1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15">
                  <a:moveTo>
                    <a:pt x="28" y="7"/>
                  </a:moveTo>
                  <a:lnTo>
                    <a:pt x="23" y="7"/>
                  </a:lnTo>
                  <a:lnTo>
                    <a:pt x="15" y="11"/>
                  </a:lnTo>
                  <a:lnTo>
                    <a:pt x="0" y="15"/>
                  </a:lnTo>
                  <a:lnTo>
                    <a:pt x="8" y="15"/>
                  </a:lnTo>
                  <a:lnTo>
                    <a:pt x="51" y="1"/>
                  </a:lnTo>
                  <a:lnTo>
                    <a:pt x="66" y="0"/>
                  </a:lnTo>
                  <a:lnTo>
                    <a:pt x="60" y="0"/>
                  </a:lnTo>
                  <a:lnTo>
                    <a:pt x="45" y="1"/>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6" name="Freeform 119">
              <a:extLst>
                <a:ext uri="{FF2B5EF4-FFF2-40B4-BE49-F238E27FC236}">
                  <a16:creationId xmlns:a16="http://schemas.microsoft.com/office/drawing/2014/main" id="{8F050697-9DF4-E2C9-A04C-4FC289CD178D}"/>
                </a:ext>
              </a:extLst>
            </p:cNvPr>
            <p:cNvSpPr>
              <a:spLocks/>
            </p:cNvSpPr>
            <p:nvPr/>
          </p:nvSpPr>
          <p:spPr bwMode="auto">
            <a:xfrm>
              <a:off x="8399547" y="3895113"/>
              <a:ext cx="549043" cy="514421"/>
            </a:xfrm>
            <a:custGeom>
              <a:avLst/>
              <a:gdLst>
                <a:gd name="T0" fmla="*/ 436 w 466"/>
                <a:gd name="T1" fmla="*/ 274 h 481"/>
                <a:gd name="T2" fmla="*/ 431 w 466"/>
                <a:gd name="T3" fmla="*/ 253 h 481"/>
                <a:gd name="T4" fmla="*/ 412 w 466"/>
                <a:gd name="T5" fmla="*/ 236 h 481"/>
                <a:gd name="T6" fmla="*/ 404 w 466"/>
                <a:gd name="T7" fmla="*/ 218 h 481"/>
                <a:gd name="T8" fmla="*/ 391 w 466"/>
                <a:gd name="T9" fmla="*/ 193 h 481"/>
                <a:gd name="T10" fmla="*/ 363 w 466"/>
                <a:gd name="T11" fmla="*/ 176 h 481"/>
                <a:gd name="T12" fmla="*/ 355 w 466"/>
                <a:gd name="T13" fmla="*/ 165 h 481"/>
                <a:gd name="T14" fmla="*/ 346 w 466"/>
                <a:gd name="T15" fmla="*/ 150 h 481"/>
                <a:gd name="T16" fmla="*/ 323 w 466"/>
                <a:gd name="T17" fmla="*/ 137 h 481"/>
                <a:gd name="T18" fmla="*/ 307 w 466"/>
                <a:gd name="T19" fmla="*/ 118 h 481"/>
                <a:gd name="T20" fmla="*/ 261 w 466"/>
                <a:gd name="T21" fmla="*/ 80 h 481"/>
                <a:gd name="T22" fmla="*/ 250 w 466"/>
                <a:gd name="T23" fmla="*/ 60 h 481"/>
                <a:gd name="T24" fmla="*/ 218 w 466"/>
                <a:gd name="T25" fmla="*/ 43 h 481"/>
                <a:gd name="T26" fmla="*/ 201 w 466"/>
                <a:gd name="T27" fmla="*/ 31 h 481"/>
                <a:gd name="T28" fmla="*/ 218 w 466"/>
                <a:gd name="T29" fmla="*/ 0 h 481"/>
                <a:gd name="T30" fmla="*/ 0 w 466"/>
                <a:gd name="T31" fmla="*/ 30 h 481"/>
                <a:gd name="T32" fmla="*/ 66 w 466"/>
                <a:gd name="T33" fmla="*/ 251 h 481"/>
                <a:gd name="T34" fmla="*/ 79 w 466"/>
                <a:gd name="T35" fmla="*/ 280 h 481"/>
                <a:gd name="T36" fmla="*/ 92 w 466"/>
                <a:gd name="T37" fmla="*/ 298 h 481"/>
                <a:gd name="T38" fmla="*/ 98 w 466"/>
                <a:gd name="T39" fmla="*/ 319 h 481"/>
                <a:gd name="T40" fmla="*/ 88 w 466"/>
                <a:gd name="T41" fmla="*/ 344 h 481"/>
                <a:gd name="T42" fmla="*/ 88 w 466"/>
                <a:gd name="T43" fmla="*/ 377 h 481"/>
                <a:gd name="T44" fmla="*/ 94 w 466"/>
                <a:gd name="T45" fmla="*/ 402 h 481"/>
                <a:gd name="T46" fmla="*/ 96 w 466"/>
                <a:gd name="T47" fmla="*/ 430 h 481"/>
                <a:gd name="T48" fmla="*/ 107 w 466"/>
                <a:gd name="T49" fmla="*/ 451 h 481"/>
                <a:gd name="T50" fmla="*/ 124 w 466"/>
                <a:gd name="T51" fmla="*/ 479 h 481"/>
                <a:gd name="T52" fmla="*/ 372 w 466"/>
                <a:gd name="T53" fmla="*/ 481 h 481"/>
                <a:gd name="T54" fmla="*/ 385 w 466"/>
                <a:gd name="T55" fmla="*/ 462 h 481"/>
                <a:gd name="T56" fmla="*/ 380 w 466"/>
                <a:gd name="T57" fmla="*/ 443 h 481"/>
                <a:gd name="T58" fmla="*/ 391 w 466"/>
                <a:gd name="T59" fmla="*/ 430 h 481"/>
                <a:gd name="T60" fmla="*/ 423 w 466"/>
                <a:gd name="T61" fmla="*/ 438 h 481"/>
                <a:gd name="T62" fmla="*/ 431 w 466"/>
                <a:gd name="T63" fmla="*/ 428 h 481"/>
                <a:gd name="T64" fmla="*/ 431 w 466"/>
                <a:gd name="T65" fmla="*/ 409 h 481"/>
                <a:gd name="T66" fmla="*/ 423 w 466"/>
                <a:gd name="T67" fmla="*/ 396 h 481"/>
                <a:gd name="T68" fmla="*/ 423 w 466"/>
                <a:gd name="T69" fmla="*/ 392 h 481"/>
                <a:gd name="T70" fmla="*/ 438 w 466"/>
                <a:gd name="T71" fmla="*/ 379 h 481"/>
                <a:gd name="T72" fmla="*/ 427 w 466"/>
                <a:gd name="T73" fmla="*/ 370 h 481"/>
                <a:gd name="T74" fmla="*/ 429 w 466"/>
                <a:gd name="T75" fmla="*/ 368 h 481"/>
                <a:gd name="T76" fmla="*/ 440 w 466"/>
                <a:gd name="T77" fmla="*/ 360 h 481"/>
                <a:gd name="T78" fmla="*/ 434 w 466"/>
                <a:gd name="T79" fmla="*/ 345 h 481"/>
                <a:gd name="T80" fmla="*/ 444 w 466"/>
                <a:gd name="T81" fmla="*/ 338 h 481"/>
                <a:gd name="T82" fmla="*/ 440 w 466"/>
                <a:gd name="T83" fmla="*/ 330 h 481"/>
                <a:gd name="T84" fmla="*/ 451 w 466"/>
                <a:gd name="T85" fmla="*/ 315 h 481"/>
                <a:gd name="T86" fmla="*/ 451 w 466"/>
                <a:gd name="T87" fmla="*/ 306 h 481"/>
                <a:gd name="T88" fmla="*/ 464 w 466"/>
                <a:gd name="T89" fmla="*/ 295 h 481"/>
                <a:gd name="T90" fmla="*/ 459 w 466"/>
                <a:gd name="T91" fmla="*/ 28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6" h="481">
                  <a:moveTo>
                    <a:pt x="455" y="283"/>
                  </a:moveTo>
                  <a:lnTo>
                    <a:pt x="442" y="282"/>
                  </a:lnTo>
                  <a:lnTo>
                    <a:pt x="436" y="274"/>
                  </a:lnTo>
                  <a:lnTo>
                    <a:pt x="436" y="268"/>
                  </a:lnTo>
                  <a:lnTo>
                    <a:pt x="436" y="261"/>
                  </a:lnTo>
                  <a:lnTo>
                    <a:pt x="431" y="253"/>
                  </a:lnTo>
                  <a:lnTo>
                    <a:pt x="427" y="248"/>
                  </a:lnTo>
                  <a:lnTo>
                    <a:pt x="423" y="240"/>
                  </a:lnTo>
                  <a:lnTo>
                    <a:pt x="412" y="236"/>
                  </a:lnTo>
                  <a:lnTo>
                    <a:pt x="406" y="231"/>
                  </a:lnTo>
                  <a:lnTo>
                    <a:pt x="404" y="223"/>
                  </a:lnTo>
                  <a:lnTo>
                    <a:pt x="404" y="218"/>
                  </a:lnTo>
                  <a:lnTo>
                    <a:pt x="401" y="210"/>
                  </a:lnTo>
                  <a:lnTo>
                    <a:pt x="393" y="199"/>
                  </a:lnTo>
                  <a:lnTo>
                    <a:pt x="391" y="193"/>
                  </a:lnTo>
                  <a:lnTo>
                    <a:pt x="378" y="184"/>
                  </a:lnTo>
                  <a:lnTo>
                    <a:pt x="370" y="182"/>
                  </a:lnTo>
                  <a:lnTo>
                    <a:pt x="363" y="176"/>
                  </a:lnTo>
                  <a:lnTo>
                    <a:pt x="363" y="174"/>
                  </a:lnTo>
                  <a:lnTo>
                    <a:pt x="357" y="171"/>
                  </a:lnTo>
                  <a:lnTo>
                    <a:pt x="355" y="165"/>
                  </a:lnTo>
                  <a:lnTo>
                    <a:pt x="348" y="161"/>
                  </a:lnTo>
                  <a:lnTo>
                    <a:pt x="346" y="154"/>
                  </a:lnTo>
                  <a:lnTo>
                    <a:pt x="346" y="150"/>
                  </a:lnTo>
                  <a:lnTo>
                    <a:pt x="340" y="146"/>
                  </a:lnTo>
                  <a:lnTo>
                    <a:pt x="331" y="139"/>
                  </a:lnTo>
                  <a:lnTo>
                    <a:pt x="323" y="137"/>
                  </a:lnTo>
                  <a:lnTo>
                    <a:pt x="318" y="133"/>
                  </a:lnTo>
                  <a:lnTo>
                    <a:pt x="314" y="125"/>
                  </a:lnTo>
                  <a:lnTo>
                    <a:pt x="307" y="118"/>
                  </a:lnTo>
                  <a:lnTo>
                    <a:pt x="293" y="110"/>
                  </a:lnTo>
                  <a:lnTo>
                    <a:pt x="280" y="101"/>
                  </a:lnTo>
                  <a:lnTo>
                    <a:pt x="261" y="80"/>
                  </a:lnTo>
                  <a:lnTo>
                    <a:pt x="260" y="73"/>
                  </a:lnTo>
                  <a:lnTo>
                    <a:pt x="252" y="65"/>
                  </a:lnTo>
                  <a:lnTo>
                    <a:pt x="250" y="60"/>
                  </a:lnTo>
                  <a:lnTo>
                    <a:pt x="243" y="52"/>
                  </a:lnTo>
                  <a:lnTo>
                    <a:pt x="231" y="54"/>
                  </a:lnTo>
                  <a:lnTo>
                    <a:pt x="218" y="43"/>
                  </a:lnTo>
                  <a:lnTo>
                    <a:pt x="213" y="43"/>
                  </a:lnTo>
                  <a:lnTo>
                    <a:pt x="205" y="39"/>
                  </a:lnTo>
                  <a:lnTo>
                    <a:pt x="201" y="31"/>
                  </a:lnTo>
                  <a:lnTo>
                    <a:pt x="203" y="24"/>
                  </a:lnTo>
                  <a:lnTo>
                    <a:pt x="216" y="5"/>
                  </a:lnTo>
                  <a:lnTo>
                    <a:pt x="218" y="0"/>
                  </a:lnTo>
                  <a:lnTo>
                    <a:pt x="113" y="16"/>
                  </a:lnTo>
                  <a:lnTo>
                    <a:pt x="77" y="18"/>
                  </a:lnTo>
                  <a:lnTo>
                    <a:pt x="0" y="30"/>
                  </a:lnTo>
                  <a:lnTo>
                    <a:pt x="32" y="131"/>
                  </a:lnTo>
                  <a:lnTo>
                    <a:pt x="64" y="248"/>
                  </a:lnTo>
                  <a:lnTo>
                    <a:pt x="66" y="251"/>
                  </a:lnTo>
                  <a:lnTo>
                    <a:pt x="68" y="259"/>
                  </a:lnTo>
                  <a:lnTo>
                    <a:pt x="73" y="266"/>
                  </a:lnTo>
                  <a:lnTo>
                    <a:pt x="79" y="280"/>
                  </a:lnTo>
                  <a:lnTo>
                    <a:pt x="87" y="287"/>
                  </a:lnTo>
                  <a:lnTo>
                    <a:pt x="88" y="291"/>
                  </a:lnTo>
                  <a:lnTo>
                    <a:pt x="92" y="298"/>
                  </a:lnTo>
                  <a:lnTo>
                    <a:pt x="90" y="308"/>
                  </a:lnTo>
                  <a:lnTo>
                    <a:pt x="96" y="312"/>
                  </a:lnTo>
                  <a:lnTo>
                    <a:pt x="98" y="319"/>
                  </a:lnTo>
                  <a:lnTo>
                    <a:pt x="92" y="323"/>
                  </a:lnTo>
                  <a:lnTo>
                    <a:pt x="88" y="330"/>
                  </a:lnTo>
                  <a:lnTo>
                    <a:pt x="88" y="344"/>
                  </a:lnTo>
                  <a:lnTo>
                    <a:pt x="85" y="351"/>
                  </a:lnTo>
                  <a:lnTo>
                    <a:pt x="83" y="364"/>
                  </a:lnTo>
                  <a:lnTo>
                    <a:pt x="88" y="377"/>
                  </a:lnTo>
                  <a:lnTo>
                    <a:pt x="94" y="385"/>
                  </a:lnTo>
                  <a:lnTo>
                    <a:pt x="96" y="394"/>
                  </a:lnTo>
                  <a:lnTo>
                    <a:pt x="94" y="402"/>
                  </a:lnTo>
                  <a:lnTo>
                    <a:pt x="96" y="407"/>
                  </a:lnTo>
                  <a:lnTo>
                    <a:pt x="94" y="423"/>
                  </a:lnTo>
                  <a:lnTo>
                    <a:pt x="96" y="430"/>
                  </a:lnTo>
                  <a:lnTo>
                    <a:pt x="102" y="438"/>
                  </a:lnTo>
                  <a:lnTo>
                    <a:pt x="107" y="447"/>
                  </a:lnTo>
                  <a:lnTo>
                    <a:pt x="107" y="451"/>
                  </a:lnTo>
                  <a:lnTo>
                    <a:pt x="117" y="466"/>
                  </a:lnTo>
                  <a:lnTo>
                    <a:pt x="119" y="473"/>
                  </a:lnTo>
                  <a:lnTo>
                    <a:pt x="124" y="479"/>
                  </a:lnTo>
                  <a:lnTo>
                    <a:pt x="359" y="462"/>
                  </a:lnTo>
                  <a:lnTo>
                    <a:pt x="367" y="468"/>
                  </a:lnTo>
                  <a:lnTo>
                    <a:pt x="372" y="481"/>
                  </a:lnTo>
                  <a:lnTo>
                    <a:pt x="380" y="481"/>
                  </a:lnTo>
                  <a:lnTo>
                    <a:pt x="385" y="477"/>
                  </a:lnTo>
                  <a:lnTo>
                    <a:pt x="385" y="462"/>
                  </a:lnTo>
                  <a:lnTo>
                    <a:pt x="385" y="456"/>
                  </a:lnTo>
                  <a:lnTo>
                    <a:pt x="382" y="449"/>
                  </a:lnTo>
                  <a:lnTo>
                    <a:pt x="380" y="443"/>
                  </a:lnTo>
                  <a:lnTo>
                    <a:pt x="382" y="436"/>
                  </a:lnTo>
                  <a:lnTo>
                    <a:pt x="385" y="436"/>
                  </a:lnTo>
                  <a:lnTo>
                    <a:pt x="391" y="430"/>
                  </a:lnTo>
                  <a:lnTo>
                    <a:pt x="399" y="432"/>
                  </a:lnTo>
                  <a:lnTo>
                    <a:pt x="416" y="436"/>
                  </a:lnTo>
                  <a:lnTo>
                    <a:pt x="423" y="438"/>
                  </a:lnTo>
                  <a:lnTo>
                    <a:pt x="427" y="436"/>
                  </a:lnTo>
                  <a:lnTo>
                    <a:pt x="429" y="436"/>
                  </a:lnTo>
                  <a:lnTo>
                    <a:pt x="431" y="428"/>
                  </a:lnTo>
                  <a:lnTo>
                    <a:pt x="425" y="423"/>
                  </a:lnTo>
                  <a:lnTo>
                    <a:pt x="427" y="415"/>
                  </a:lnTo>
                  <a:lnTo>
                    <a:pt x="431" y="409"/>
                  </a:lnTo>
                  <a:lnTo>
                    <a:pt x="425" y="409"/>
                  </a:lnTo>
                  <a:lnTo>
                    <a:pt x="429" y="402"/>
                  </a:lnTo>
                  <a:lnTo>
                    <a:pt x="423" y="396"/>
                  </a:lnTo>
                  <a:lnTo>
                    <a:pt x="429" y="400"/>
                  </a:lnTo>
                  <a:lnTo>
                    <a:pt x="432" y="392"/>
                  </a:lnTo>
                  <a:lnTo>
                    <a:pt x="423" y="392"/>
                  </a:lnTo>
                  <a:lnTo>
                    <a:pt x="427" y="385"/>
                  </a:lnTo>
                  <a:lnTo>
                    <a:pt x="432" y="389"/>
                  </a:lnTo>
                  <a:lnTo>
                    <a:pt x="438" y="379"/>
                  </a:lnTo>
                  <a:lnTo>
                    <a:pt x="440" y="372"/>
                  </a:lnTo>
                  <a:lnTo>
                    <a:pt x="432" y="370"/>
                  </a:lnTo>
                  <a:lnTo>
                    <a:pt x="427" y="370"/>
                  </a:lnTo>
                  <a:lnTo>
                    <a:pt x="419" y="366"/>
                  </a:lnTo>
                  <a:lnTo>
                    <a:pt x="423" y="366"/>
                  </a:lnTo>
                  <a:lnTo>
                    <a:pt x="429" y="368"/>
                  </a:lnTo>
                  <a:lnTo>
                    <a:pt x="436" y="368"/>
                  </a:lnTo>
                  <a:lnTo>
                    <a:pt x="436" y="360"/>
                  </a:lnTo>
                  <a:lnTo>
                    <a:pt x="440" y="360"/>
                  </a:lnTo>
                  <a:lnTo>
                    <a:pt x="444" y="347"/>
                  </a:lnTo>
                  <a:lnTo>
                    <a:pt x="438" y="349"/>
                  </a:lnTo>
                  <a:lnTo>
                    <a:pt x="434" y="345"/>
                  </a:lnTo>
                  <a:lnTo>
                    <a:pt x="440" y="340"/>
                  </a:lnTo>
                  <a:lnTo>
                    <a:pt x="438" y="334"/>
                  </a:lnTo>
                  <a:lnTo>
                    <a:pt x="444" y="338"/>
                  </a:lnTo>
                  <a:lnTo>
                    <a:pt x="448" y="330"/>
                  </a:lnTo>
                  <a:lnTo>
                    <a:pt x="448" y="329"/>
                  </a:lnTo>
                  <a:lnTo>
                    <a:pt x="440" y="330"/>
                  </a:lnTo>
                  <a:lnTo>
                    <a:pt x="438" y="323"/>
                  </a:lnTo>
                  <a:lnTo>
                    <a:pt x="446" y="323"/>
                  </a:lnTo>
                  <a:lnTo>
                    <a:pt x="451" y="315"/>
                  </a:lnTo>
                  <a:lnTo>
                    <a:pt x="444" y="310"/>
                  </a:lnTo>
                  <a:lnTo>
                    <a:pt x="444" y="302"/>
                  </a:lnTo>
                  <a:lnTo>
                    <a:pt x="451" y="306"/>
                  </a:lnTo>
                  <a:lnTo>
                    <a:pt x="459" y="306"/>
                  </a:lnTo>
                  <a:lnTo>
                    <a:pt x="457" y="298"/>
                  </a:lnTo>
                  <a:lnTo>
                    <a:pt x="464" y="295"/>
                  </a:lnTo>
                  <a:lnTo>
                    <a:pt x="466" y="287"/>
                  </a:lnTo>
                  <a:lnTo>
                    <a:pt x="463" y="287"/>
                  </a:lnTo>
                  <a:lnTo>
                    <a:pt x="459" y="285"/>
                  </a:lnTo>
                  <a:lnTo>
                    <a:pt x="455" y="283"/>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7" name="Freeform 124">
              <a:extLst>
                <a:ext uri="{FF2B5EF4-FFF2-40B4-BE49-F238E27FC236}">
                  <a16:creationId xmlns:a16="http://schemas.microsoft.com/office/drawing/2014/main" id="{90FFC9C5-03A8-1BA6-9262-325F37F2014E}"/>
                </a:ext>
              </a:extLst>
            </p:cNvPr>
            <p:cNvSpPr>
              <a:spLocks/>
            </p:cNvSpPr>
            <p:nvPr/>
          </p:nvSpPr>
          <p:spPr bwMode="auto">
            <a:xfrm>
              <a:off x="8636364" y="3848055"/>
              <a:ext cx="507805" cy="353998"/>
            </a:xfrm>
            <a:custGeom>
              <a:avLst/>
              <a:gdLst>
                <a:gd name="T0" fmla="*/ 218 w 431"/>
                <a:gd name="T1" fmla="*/ 28 h 331"/>
                <a:gd name="T2" fmla="*/ 203 w 431"/>
                <a:gd name="T3" fmla="*/ 4 h 331"/>
                <a:gd name="T4" fmla="*/ 162 w 431"/>
                <a:gd name="T5" fmla="*/ 2 h 331"/>
                <a:gd name="T6" fmla="*/ 72 w 431"/>
                <a:gd name="T7" fmla="*/ 17 h 331"/>
                <a:gd name="T8" fmla="*/ 40 w 431"/>
                <a:gd name="T9" fmla="*/ 32 h 331"/>
                <a:gd name="T10" fmla="*/ 2 w 431"/>
                <a:gd name="T11" fmla="*/ 68 h 331"/>
                <a:gd name="T12" fmla="*/ 12 w 431"/>
                <a:gd name="T13" fmla="*/ 87 h 331"/>
                <a:gd name="T14" fmla="*/ 42 w 431"/>
                <a:gd name="T15" fmla="*/ 96 h 331"/>
                <a:gd name="T16" fmla="*/ 59 w 431"/>
                <a:gd name="T17" fmla="*/ 117 h 331"/>
                <a:gd name="T18" fmla="*/ 92 w 431"/>
                <a:gd name="T19" fmla="*/ 154 h 331"/>
                <a:gd name="T20" fmla="*/ 117 w 431"/>
                <a:gd name="T21" fmla="*/ 177 h 331"/>
                <a:gd name="T22" fmla="*/ 139 w 431"/>
                <a:gd name="T23" fmla="*/ 190 h 331"/>
                <a:gd name="T24" fmla="*/ 147 w 431"/>
                <a:gd name="T25" fmla="*/ 205 h 331"/>
                <a:gd name="T26" fmla="*/ 162 w 431"/>
                <a:gd name="T27" fmla="*/ 218 h 331"/>
                <a:gd name="T28" fmla="*/ 177 w 431"/>
                <a:gd name="T29" fmla="*/ 228 h 331"/>
                <a:gd name="T30" fmla="*/ 200 w 431"/>
                <a:gd name="T31" fmla="*/ 254 h 331"/>
                <a:gd name="T32" fmla="*/ 205 w 431"/>
                <a:gd name="T33" fmla="*/ 275 h 331"/>
                <a:gd name="T34" fmla="*/ 226 w 431"/>
                <a:gd name="T35" fmla="*/ 292 h 331"/>
                <a:gd name="T36" fmla="*/ 235 w 431"/>
                <a:gd name="T37" fmla="*/ 312 h 331"/>
                <a:gd name="T38" fmla="*/ 254 w 431"/>
                <a:gd name="T39" fmla="*/ 327 h 331"/>
                <a:gd name="T40" fmla="*/ 263 w 431"/>
                <a:gd name="T41" fmla="*/ 316 h 331"/>
                <a:gd name="T42" fmla="*/ 271 w 431"/>
                <a:gd name="T43" fmla="*/ 316 h 331"/>
                <a:gd name="T44" fmla="*/ 265 w 431"/>
                <a:gd name="T45" fmla="*/ 299 h 331"/>
                <a:gd name="T46" fmla="*/ 263 w 431"/>
                <a:gd name="T47" fmla="*/ 284 h 331"/>
                <a:gd name="T48" fmla="*/ 273 w 431"/>
                <a:gd name="T49" fmla="*/ 284 h 331"/>
                <a:gd name="T50" fmla="*/ 292 w 431"/>
                <a:gd name="T51" fmla="*/ 295 h 331"/>
                <a:gd name="T52" fmla="*/ 294 w 431"/>
                <a:gd name="T53" fmla="*/ 284 h 331"/>
                <a:gd name="T54" fmla="*/ 277 w 431"/>
                <a:gd name="T55" fmla="*/ 277 h 331"/>
                <a:gd name="T56" fmla="*/ 294 w 431"/>
                <a:gd name="T57" fmla="*/ 273 h 331"/>
                <a:gd name="T58" fmla="*/ 312 w 431"/>
                <a:gd name="T59" fmla="*/ 263 h 331"/>
                <a:gd name="T60" fmla="*/ 322 w 431"/>
                <a:gd name="T61" fmla="*/ 258 h 331"/>
                <a:gd name="T62" fmla="*/ 335 w 431"/>
                <a:gd name="T63" fmla="*/ 248 h 331"/>
                <a:gd name="T64" fmla="*/ 329 w 431"/>
                <a:gd name="T65" fmla="*/ 228 h 331"/>
                <a:gd name="T66" fmla="*/ 344 w 431"/>
                <a:gd name="T67" fmla="*/ 233 h 331"/>
                <a:gd name="T68" fmla="*/ 359 w 431"/>
                <a:gd name="T69" fmla="*/ 218 h 331"/>
                <a:gd name="T70" fmla="*/ 369 w 431"/>
                <a:gd name="T71" fmla="*/ 205 h 331"/>
                <a:gd name="T72" fmla="*/ 382 w 431"/>
                <a:gd name="T73" fmla="*/ 190 h 331"/>
                <a:gd name="T74" fmla="*/ 389 w 431"/>
                <a:gd name="T75" fmla="*/ 183 h 331"/>
                <a:gd name="T76" fmla="*/ 378 w 431"/>
                <a:gd name="T77" fmla="*/ 164 h 331"/>
                <a:gd name="T78" fmla="*/ 380 w 431"/>
                <a:gd name="T79" fmla="*/ 168 h 331"/>
                <a:gd name="T80" fmla="*/ 389 w 431"/>
                <a:gd name="T81" fmla="*/ 154 h 331"/>
                <a:gd name="T82" fmla="*/ 423 w 431"/>
                <a:gd name="T83" fmla="*/ 106 h 331"/>
                <a:gd name="T84" fmla="*/ 427 w 431"/>
                <a:gd name="T85" fmla="*/ 94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1" h="331">
                  <a:moveTo>
                    <a:pt x="316" y="15"/>
                  </a:moveTo>
                  <a:lnTo>
                    <a:pt x="220" y="30"/>
                  </a:lnTo>
                  <a:lnTo>
                    <a:pt x="218" y="28"/>
                  </a:lnTo>
                  <a:lnTo>
                    <a:pt x="218" y="23"/>
                  </a:lnTo>
                  <a:lnTo>
                    <a:pt x="215" y="15"/>
                  </a:lnTo>
                  <a:lnTo>
                    <a:pt x="203" y="4"/>
                  </a:lnTo>
                  <a:lnTo>
                    <a:pt x="198" y="8"/>
                  </a:lnTo>
                  <a:lnTo>
                    <a:pt x="190" y="0"/>
                  </a:lnTo>
                  <a:lnTo>
                    <a:pt x="162" y="2"/>
                  </a:lnTo>
                  <a:lnTo>
                    <a:pt x="85" y="12"/>
                  </a:lnTo>
                  <a:lnTo>
                    <a:pt x="77" y="13"/>
                  </a:lnTo>
                  <a:lnTo>
                    <a:pt x="72" y="17"/>
                  </a:lnTo>
                  <a:lnTo>
                    <a:pt x="57" y="23"/>
                  </a:lnTo>
                  <a:lnTo>
                    <a:pt x="45" y="32"/>
                  </a:lnTo>
                  <a:lnTo>
                    <a:pt x="40" y="32"/>
                  </a:lnTo>
                  <a:lnTo>
                    <a:pt x="17" y="44"/>
                  </a:lnTo>
                  <a:lnTo>
                    <a:pt x="15" y="49"/>
                  </a:lnTo>
                  <a:lnTo>
                    <a:pt x="2" y="68"/>
                  </a:lnTo>
                  <a:lnTo>
                    <a:pt x="0" y="75"/>
                  </a:lnTo>
                  <a:lnTo>
                    <a:pt x="4" y="83"/>
                  </a:lnTo>
                  <a:lnTo>
                    <a:pt x="12" y="87"/>
                  </a:lnTo>
                  <a:lnTo>
                    <a:pt x="17" y="87"/>
                  </a:lnTo>
                  <a:lnTo>
                    <a:pt x="30" y="98"/>
                  </a:lnTo>
                  <a:lnTo>
                    <a:pt x="42" y="96"/>
                  </a:lnTo>
                  <a:lnTo>
                    <a:pt x="49" y="104"/>
                  </a:lnTo>
                  <a:lnTo>
                    <a:pt x="51" y="109"/>
                  </a:lnTo>
                  <a:lnTo>
                    <a:pt x="59" y="117"/>
                  </a:lnTo>
                  <a:lnTo>
                    <a:pt x="60" y="124"/>
                  </a:lnTo>
                  <a:lnTo>
                    <a:pt x="79" y="145"/>
                  </a:lnTo>
                  <a:lnTo>
                    <a:pt x="92" y="154"/>
                  </a:lnTo>
                  <a:lnTo>
                    <a:pt x="106" y="162"/>
                  </a:lnTo>
                  <a:lnTo>
                    <a:pt x="113" y="169"/>
                  </a:lnTo>
                  <a:lnTo>
                    <a:pt x="117" y="177"/>
                  </a:lnTo>
                  <a:lnTo>
                    <a:pt x="122" y="181"/>
                  </a:lnTo>
                  <a:lnTo>
                    <a:pt x="130" y="183"/>
                  </a:lnTo>
                  <a:lnTo>
                    <a:pt x="139" y="190"/>
                  </a:lnTo>
                  <a:lnTo>
                    <a:pt x="145" y="194"/>
                  </a:lnTo>
                  <a:lnTo>
                    <a:pt x="145" y="198"/>
                  </a:lnTo>
                  <a:lnTo>
                    <a:pt x="147" y="205"/>
                  </a:lnTo>
                  <a:lnTo>
                    <a:pt x="154" y="209"/>
                  </a:lnTo>
                  <a:lnTo>
                    <a:pt x="156" y="215"/>
                  </a:lnTo>
                  <a:lnTo>
                    <a:pt x="162" y="218"/>
                  </a:lnTo>
                  <a:lnTo>
                    <a:pt x="162" y="220"/>
                  </a:lnTo>
                  <a:lnTo>
                    <a:pt x="169" y="226"/>
                  </a:lnTo>
                  <a:lnTo>
                    <a:pt x="177" y="228"/>
                  </a:lnTo>
                  <a:lnTo>
                    <a:pt x="190" y="237"/>
                  </a:lnTo>
                  <a:lnTo>
                    <a:pt x="192" y="243"/>
                  </a:lnTo>
                  <a:lnTo>
                    <a:pt x="200" y="254"/>
                  </a:lnTo>
                  <a:lnTo>
                    <a:pt x="203" y="262"/>
                  </a:lnTo>
                  <a:lnTo>
                    <a:pt x="203" y="267"/>
                  </a:lnTo>
                  <a:lnTo>
                    <a:pt x="205" y="275"/>
                  </a:lnTo>
                  <a:lnTo>
                    <a:pt x="211" y="280"/>
                  </a:lnTo>
                  <a:lnTo>
                    <a:pt x="222" y="284"/>
                  </a:lnTo>
                  <a:lnTo>
                    <a:pt x="226" y="292"/>
                  </a:lnTo>
                  <a:lnTo>
                    <a:pt x="230" y="297"/>
                  </a:lnTo>
                  <a:lnTo>
                    <a:pt x="235" y="305"/>
                  </a:lnTo>
                  <a:lnTo>
                    <a:pt x="235" y="312"/>
                  </a:lnTo>
                  <a:lnTo>
                    <a:pt x="235" y="318"/>
                  </a:lnTo>
                  <a:lnTo>
                    <a:pt x="241" y="326"/>
                  </a:lnTo>
                  <a:lnTo>
                    <a:pt x="254" y="327"/>
                  </a:lnTo>
                  <a:lnTo>
                    <a:pt x="258" y="329"/>
                  </a:lnTo>
                  <a:lnTo>
                    <a:pt x="262" y="331"/>
                  </a:lnTo>
                  <a:lnTo>
                    <a:pt x="263" y="316"/>
                  </a:lnTo>
                  <a:lnTo>
                    <a:pt x="267" y="310"/>
                  </a:lnTo>
                  <a:lnTo>
                    <a:pt x="267" y="316"/>
                  </a:lnTo>
                  <a:lnTo>
                    <a:pt x="271" y="316"/>
                  </a:lnTo>
                  <a:lnTo>
                    <a:pt x="277" y="309"/>
                  </a:lnTo>
                  <a:lnTo>
                    <a:pt x="269" y="305"/>
                  </a:lnTo>
                  <a:lnTo>
                    <a:pt x="265" y="299"/>
                  </a:lnTo>
                  <a:lnTo>
                    <a:pt x="263" y="294"/>
                  </a:lnTo>
                  <a:lnTo>
                    <a:pt x="258" y="280"/>
                  </a:lnTo>
                  <a:lnTo>
                    <a:pt x="263" y="284"/>
                  </a:lnTo>
                  <a:lnTo>
                    <a:pt x="265" y="292"/>
                  </a:lnTo>
                  <a:lnTo>
                    <a:pt x="273" y="297"/>
                  </a:lnTo>
                  <a:lnTo>
                    <a:pt x="273" y="284"/>
                  </a:lnTo>
                  <a:lnTo>
                    <a:pt x="278" y="295"/>
                  </a:lnTo>
                  <a:lnTo>
                    <a:pt x="284" y="301"/>
                  </a:lnTo>
                  <a:lnTo>
                    <a:pt x="292" y="295"/>
                  </a:lnTo>
                  <a:lnTo>
                    <a:pt x="295" y="284"/>
                  </a:lnTo>
                  <a:lnTo>
                    <a:pt x="288" y="290"/>
                  </a:lnTo>
                  <a:lnTo>
                    <a:pt x="294" y="284"/>
                  </a:lnTo>
                  <a:lnTo>
                    <a:pt x="292" y="280"/>
                  </a:lnTo>
                  <a:lnTo>
                    <a:pt x="284" y="280"/>
                  </a:lnTo>
                  <a:lnTo>
                    <a:pt x="277" y="277"/>
                  </a:lnTo>
                  <a:lnTo>
                    <a:pt x="271" y="279"/>
                  </a:lnTo>
                  <a:lnTo>
                    <a:pt x="284" y="271"/>
                  </a:lnTo>
                  <a:lnTo>
                    <a:pt x="294" y="273"/>
                  </a:lnTo>
                  <a:lnTo>
                    <a:pt x="299" y="271"/>
                  </a:lnTo>
                  <a:lnTo>
                    <a:pt x="307" y="269"/>
                  </a:lnTo>
                  <a:lnTo>
                    <a:pt x="312" y="263"/>
                  </a:lnTo>
                  <a:lnTo>
                    <a:pt x="309" y="260"/>
                  </a:lnTo>
                  <a:lnTo>
                    <a:pt x="316" y="263"/>
                  </a:lnTo>
                  <a:lnTo>
                    <a:pt x="322" y="258"/>
                  </a:lnTo>
                  <a:lnTo>
                    <a:pt x="329" y="256"/>
                  </a:lnTo>
                  <a:lnTo>
                    <a:pt x="329" y="252"/>
                  </a:lnTo>
                  <a:lnTo>
                    <a:pt x="335" y="248"/>
                  </a:lnTo>
                  <a:lnTo>
                    <a:pt x="339" y="241"/>
                  </a:lnTo>
                  <a:lnTo>
                    <a:pt x="333" y="239"/>
                  </a:lnTo>
                  <a:lnTo>
                    <a:pt x="329" y="228"/>
                  </a:lnTo>
                  <a:lnTo>
                    <a:pt x="335" y="228"/>
                  </a:lnTo>
                  <a:lnTo>
                    <a:pt x="339" y="235"/>
                  </a:lnTo>
                  <a:lnTo>
                    <a:pt x="344" y="233"/>
                  </a:lnTo>
                  <a:lnTo>
                    <a:pt x="352" y="228"/>
                  </a:lnTo>
                  <a:lnTo>
                    <a:pt x="356" y="220"/>
                  </a:lnTo>
                  <a:lnTo>
                    <a:pt x="359" y="218"/>
                  </a:lnTo>
                  <a:lnTo>
                    <a:pt x="357" y="211"/>
                  </a:lnTo>
                  <a:lnTo>
                    <a:pt x="361" y="203"/>
                  </a:lnTo>
                  <a:lnTo>
                    <a:pt x="369" y="205"/>
                  </a:lnTo>
                  <a:lnTo>
                    <a:pt x="374" y="203"/>
                  </a:lnTo>
                  <a:lnTo>
                    <a:pt x="378" y="198"/>
                  </a:lnTo>
                  <a:lnTo>
                    <a:pt x="382" y="190"/>
                  </a:lnTo>
                  <a:lnTo>
                    <a:pt x="378" y="186"/>
                  </a:lnTo>
                  <a:lnTo>
                    <a:pt x="384" y="188"/>
                  </a:lnTo>
                  <a:lnTo>
                    <a:pt x="389" y="183"/>
                  </a:lnTo>
                  <a:lnTo>
                    <a:pt x="386" y="175"/>
                  </a:lnTo>
                  <a:lnTo>
                    <a:pt x="378" y="171"/>
                  </a:lnTo>
                  <a:lnTo>
                    <a:pt x="378" y="164"/>
                  </a:lnTo>
                  <a:lnTo>
                    <a:pt x="382" y="156"/>
                  </a:lnTo>
                  <a:lnTo>
                    <a:pt x="386" y="154"/>
                  </a:lnTo>
                  <a:lnTo>
                    <a:pt x="380" y="168"/>
                  </a:lnTo>
                  <a:lnTo>
                    <a:pt x="387" y="171"/>
                  </a:lnTo>
                  <a:lnTo>
                    <a:pt x="389" y="177"/>
                  </a:lnTo>
                  <a:lnTo>
                    <a:pt x="389" y="154"/>
                  </a:lnTo>
                  <a:lnTo>
                    <a:pt x="393" y="149"/>
                  </a:lnTo>
                  <a:lnTo>
                    <a:pt x="408" y="121"/>
                  </a:lnTo>
                  <a:lnTo>
                    <a:pt x="423" y="106"/>
                  </a:lnTo>
                  <a:lnTo>
                    <a:pt x="431" y="100"/>
                  </a:lnTo>
                  <a:lnTo>
                    <a:pt x="431" y="96"/>
                  </a:lnTo>
                  <a:lnTo>
                    <a:pt x="427" y="94"/>
                  </a:lnTo>
                  <a:lnTo>
                    <a:pt x="316" y="1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8" name="Freeform 122">
              <a:extLst>
                <a:ext uri="{FF2B5EF4-FFF2-40B4-BE49-F238E27FC236}">
                  <a16:creationId xmlns:a16="http://schemas.microsoft.com/office/drawing/2014/main" id="{D6E27355-239C-E84B-2AC6-06F8F3D31A29}"/>
                </a:ext>
              </a:extLst>
            </p:cNvPr>
            <p:cNvSpPr>
              <a:spLocks/>
            </p:cNvSpPr>
            <p:nvPr/>
          </p:nvSpPr>
          <p:spPr bwMode="auto">
            <a:xfrm>
              <a:off x="8570386" y="3317593"/>
              <a:ext cx="775257" cy="399986"/>
            </a:xfrm>
            <a:custGeom>
              <a:avLst/>
              <a:gdLst>
                <a:gd name="T0" fmla="*/ 472 w 658"/>
                <a:gd name="T1" fmla="*/ 23 h 374"/>
                <a:gd name="T2" fmla="*/ 455 w 658"/>
                <a:gd name="T3" fmla="*/ 0 h 374"/>
                <a:gd name="T4" fmla="*/ 397 w 658"/>
                <a:gd name="T5" fmla="*/ 0 h 374"/>
                <a:gd name="T6" fmla="*/ 389 w 658"/>
                <a:gd name="T7" fmla="*/ 30 h 374"/>
                <a:gd name="T8" fmla="*/ 368 w 658"/>
                <a:gd name="T9" fmla="*/ 58 h 374"/>
                <a:gd name="T10" fmla="*/ 346 w 658"/>
                <a:gd name="T11" fmla="*/ 81 h 374"/>
                <a:gd name="T12" fmla="*/ 334 w 658"/>
                <a:gd name="T13" fmla="*/ 118 h 374"/>
                <a:gd name="T14" fmla="*/ 306 w 658"/>
                <a:gd name="T15" fmla="*/ 109 h 374"/>
                <a:gd name="T16" fmla="*/ 295 w 658"/>
                <a:gd name="T17" fmla="*/ 135 h 374"/>
                <a:gd name="T18" fmla="*/ 284 w 658"/>
                <a:gd name="T19" fmla="*/ 177 h 374"/>
                <a:gd name="T20" fmla="*/ 272 w 658"/>
                <a:gd name="T21" fmla="*/ 220 h 374"/>
                <a:gd name="T22" fmla="*/ 254 w 658"/>
                <a:gd name="T23" fmla="*/ 244 h 374"/>
                <a:gd name="T24" fmla="*/ 224 w 658"/>
                <a:gd name="T25" fmla="*/ 258 h 374"/>
                <a:gd name="T26" fmla="*/ 192 w 658"/>
                <a:gd name="T27" fmla="*/ 273 h 374"/>
                <a:gd name="T28" fmla="*/ 154 w 658"/>
                <a:gd name="T29" fmla="*/ 282 h 374"/>
                <a:gd name="T30" fmla="*/ 128 w 658"/>
                <a:gd name="T31" fmla="*/ 254 h 374"/>
                <a:gd name="T32" fmla="*/ 73 w 658"/>
                <a:gd name="T33" fmla="*/ 318 h 374"/>
                <a:gd name="T34" fmla="*/ 53 w 658"/>
                <a:gd name="T35" fmla="*/ 340 h 374"/>
                <a:gd name="T36" fmla="*/ 21 w 658"/>
                <a:gd name="T37" fmla="*/ 365 h 374"/>
                <a:gd name="T38" fmla="*/ 41 w 658"/>
                <a:gd name="T39" fmla="*/ 370 h 374"/>
                <a:gd name="T40" fmla="*/ 169 w 658"/>
                <a:gd name="T41" fmla="*/ 350 h 374"/>
                <a:gd name="T42" fmla="*/ 466 w 658"/>
                <a:gd name="T43" fmla="*/ 303 h 374"/>
                <a:gd name="T44" fmla="*/ 645 w 658"/>
                <a:gd name="T45" fmla="*/ 265 h 374"/>
                <a:gd name="T46" fmla="*/ 652 w 658"/>
                <a:gd name="T47" fmla="*/ 256 h 374"/>
                <a:gd name="T48" fmla="*/ 641 w 658"/>
                <a:gd name="T49" fmla="*/ 227 h 374"/>
                <a:gd name="T50" fmla="*/ 615 w 658"/>
                <a:gd name="T51" fmla="*/ 239 h 374"/>
                <a:gd name="T52" fmla="*/ 598 w 658"/>
                <a:gd name="T53" fmla="*/ 235 h 374"/>
                <a:gd name="T54" fmla="*/ 579 w 658"/>
                <a:gd name="T55" fmla="*/ 216 h 374"/>
                <a:gd name="T56" fmla="*/ 556 w 658"/>
                <a:gd name="T57" fmla="*/ 211 h 374"/>
                <a:gd name="T58" fmla="*/ 530 w 658"/>
                <a:gd name="T59" fmla="*/ 205 h 374"/>
                <a:gd name="T60" fmla="*/ 556 w 658"/>
                <a:gd name="T61" fmla="*/ 199 h 374"/>
                <a:gd name="T62" fmla="*/ 581 w 658"/>
                <a:gd name="T63" fmla="*/ 212 h 374"/>
                <a:gd name="T64" fmla="*/ 605 w 658"/>
                <a:gd name="T65" fmla="*/ 224 h 374"/>
                <a:gd name="T66" fmla="*/ 601 w 658"/>
                <a:gd name="T67" fmla="*/ 207 h 374"/>
                <a:gd name="T68" fmla="*/ 573 w 658"/>
                <a:gd name="T69" fmla="*/ 190 h 374"/>
                <a:gd name="T70" fmla="*/ 592 w 658"/>
                <a:gd name="T71" fmla="*/ 197 h 374"/>
                <a:gd name="T72" fmla="*/ 600 w 658"/>
                <a:gd name="T73" fmla="*/ 182 h 374"/>
                <a:gd name="T74" fmla="*/ 598 w 658"/>
                <a:gd name="T75" fmla="*/ 169 h 374"/>
                <a:gd name="T76" fmla="*/ 579 w 658"/>
                <a:gd name="T77" fmla="*/ 160 h 374"/>
                <a:gd name="T78" fmla="*/ 551 w 658"/>
                <a:gd name="T79" fmla="*/ 137 h 374"/>
                <a:gd name="T80" fmla="*/ 522 w 658"/>
                <a:gd name="T81" fmla="*/ 115 h 374"/>
                <a:gd name="T82" fmla="*/ 537 w 658"/>
                <a:gd name="T83" fmla="*/ 122 h 374"/>
                <a:gd name="T84" fmla="*/ 562 w 658"/>
                <a:gd name="T85" fmla="*/ 141 h 374"/>
                <a:gd name="T86" fmla="*/ 590 w 658"/>
                <a:gd name="T87" fmla="*/ 156 h 374"/>
                <a:gd name="T88" fmla="*/ 596 w 658"/>
                <a:gd name="T89" fmla="*/ 133 h 374"/>
                <a:gd name="T90" fmla="*/ 575 w 658"/>
                <a:gd name="T91" fmla="*/ 118 h 374"/>
                <a:gd name="T92" fmla="*/ 560 w 658"/>
                <a:gd name="T93" fmla="*/ 105 h 374"/>
                <a:gd name="T94" fmla="*/ 534 w 658"/>
                <a:gd name="T95" fmla="*/ 107 h 374"/>
                <a:gd name="T96" fmla="*/ 507 w 658"/>
                <a:gd name="T97" fmla="*/ 96 h 374"/>
                <a:gd name="T98" fmla="*/ 496 w 658"/>
                <a:gd name="T99" fmla="*/ 90 h 374"/>
                <a:gd name="T100" fmla="*/ 504 w 658"/>
                <a:gd name="T101" fmla="*/ 66 h 374"/>
                <a:gd name="T102" fmla="*/ 509 w 658"/>
                <a:gd name="T103" fmla="*/ 45 h 374"/>
                <a:gd name="T104" fmla="*/ 492 w 658"/>
                <a:gd name="T105" fmla="*/ 28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8" h="374">
                  <a:moveTo>
                    <a:pt x="492" y="28"/>
                  </a:moveTo>
                  <a:lnTo>
                    <a:pt x="489" y="24"/>
                  </a:lnTo>
                  <a:lnTo>
                    <a:pt x="481" y="23"/>
                  </a:lnTo>
                  <a:lnTo>
                    <a:pt x="472" y="23"/>
                  </a:lnTo>
                  <a:lnTo>
                    <a:pt x="464" y="17"/>
                  </a:lnTo>
                  <a:lnTo>
                    <a:pt x="466" y="11"/>
                  </a:lnTo>
                  <a:lnTo>
                    <a:pt x="462" y="4"/>
                  </a:lnTo>
                  <a:lnTo>
                    <a:pt x="455" y="0"/>
                  </a:lnTo>
                  <a:lnTo>
                    <a:pt x="442" y="0"/>
                  </a:lnTo>
                  <a:lnTo>
                    <a:pt x="438" y="13"/>
                  </a:lnTo>
                  <a:lnTo>
                    <a:pt x="434" y="21"/>
                  </a:lnTo>
                  <a:lnTo>
                    <a:pt x="397" y="0"/>
                  </a:lnTo>
                  <a:lnTo>
                    <a:pt x="389" y="2"/>
                  </a:lnTo>
                  <a:lnTo>
                    <a:pt x="391" y="9"/>
                  </a:lnTo>
                  <a:lnTo>
                    <a:pt x="387" y="17"/>
                  </a:lnTo>
                  <a:lnTo>
                    <a:pt x="389" y="30"/>
                  </a:lnTo>
                  <a:lnTo>
                    <a:pt x="383" y="38"/>
                  </a:lnTo>
                  <a:lnTo>
                    <a:pt x="380" y="51"/>
                  </a:lnTo>
                  <a:lnTo>
                    <a:pt x="374" y="58"/>
                  </a:lnTo>
                  <a:lnTo>
                    <a:pt x="368" y="58"/>
                  </a:lnTo>
                  <a:lnTo>
                    <a:pt x="363" y="71"/>
                  </a:lnTo>
                  <a:lnTo>
                    <a:pt x="355" y="73"/>
                  </a:lnTo>
                  <a:lnTo>
                    <a:pt x="348" y="73"/>
                  </a:lnTo>
                  <a:lnTo>
                    <a:pt x="346" y="81"/>
                  </a:lnTo>
                  <a:lnTo>
                    <a:pt x="344" y="90"/>
                  </a:lnTo>
                  <a:lnTo>
                    <a:pt x="340" y="96"/>
                  </a:lnTo>
                  <a:lnTo>
                    <a:pt x="338" y="111"/>
                  </a:lnTo>
                  <a:lnTo>
                    <a:pt x="334" y="118"/>
                  </a:lnTo>
                  <a:lnTo>
                    <a:pt x="329" y="120"/>
                  </a:lnTo>
                  <a:lnTo>
                    <a:pt x="314" y="118"/>
                  </a:lnTo>
                  <a:lnTo>
                    <a:pt x="314" y="115"/>
                  </a:lnTo>
                  <a:lnTo>
                    <a:pt x="306" y="109"/>
                  </a:lnTo>
                  <a:lnTo>
                    <a:pt x="299" y="111"/>
                  </a:lnTo>
                  <a:lnTo>
                    <a:pt x="299" y="126"/>
                  </a:lnTo>
                  <a:lnTo>
                    <a:pt x="299" y="132"/>
                  </a:lnTo>
                  <a:lnTo>
                    <a:pt x="295" y="135"/>
                  </a:lnTo>
                  <a:lnTo>
                    <a:pt x="291" y="149"/>
                  </a:lnTo>
                  <a:lnTo>
                    <a:pt x="287" y="156"/>
                  </a:lnTo>
                  <a:lnTo>
                    <a:pt x="286" y="164"/>
                  </a:lnTo>
                  <a:lnTo>
                    <a:pt x="284" y="177"/>
                  </a:lnTo>
                  <a:lnTo>
                    <a:pt x="276" y="186"/>
                  </a:lnTo>
                  <a:lnTo>
                    <a:pt x="269" y="199"/>
                  </a:lnTo>
                  <a:lnTo>
                    <a:pt x="267" y="212"/>
                  </a:lnTo>
                  <a:lnTo>
                    <a:pt x="272" y="220"/>
                  </a:lnTo>
                  <a:lnTo>
                    <a:pt x="267" y="226"/>
                  </a:lnTo>
                  <a:lnTo>
                    <a:pt x="269" y="233"/>
                  </a:lnTo>
                  <a:lnTo>
                    <a:pt x="267" y="235"/>
                  </a:lnTo>
                  <a:lnTo>
                    <a:pt x="254" y="244"/>
                  </a:lnTo>
                  <a:lnTo>
                    <a:pt x="246" y="243"/>
                  </a:lnTo>
                  <a:lnTo>
                    <a:pt x="233" y="254"/>
                  </a:lnTo>
                  <a:lnTo>
                    <a:pt x="224" y="250"/>
                  </a:lnTo>
                  <a:lnTo>
                    <a:pt x="224" y="258"/>
                  </a:lnTo>
                  <a:lnTo>
                    <a:pt x="222" y="263"/>
                  </a:lnTo>
                  <a:lnTo>
                    <a:pt x="214" y="265"/>
                  </a:lnTo>
                  <a:lnTo>
                    <a:pt x="199" y="273"/>
                  </a:lnTo>
                  <a:lnTo>
                    <a:pt x="192" y="273"/>
                  </a:lnTo>
                  <a:lnTo>
                    <a:pt x="180" y="269"/>
                  </a:lnTo>
                  <a:lnTo>
                    <a:pt x="178" y="274"/>
                  </a:lnTo>
                  <a:lnTo>
                    <a:pt x="165" y="284"/>
                  </a:lnTo>
                  <a:lnTo>
                    <a:pt x="154" y="282"/>
                  </a:lnTo>
                  <a:lnTo>
                    <a:pt x="141" y="274"/>
                  </a:lnTo>
                  <a:lnTo>
                    <a:pt x="133" y="267"/>
                  </a:lnTo>
                  <a:lnTo>
                    <a:pt x="128" y="259"/>
                  </a:lnTo>
                  <a:lnTo>
                    <a:pt x="128" y="254"/>
                  </a:lnTo>
                  <a:lnTo>
                    <a:pt x="101" y="286"/>
                  </a:lnTo>
                  <a:lnTo>
                    <a:pt x="77" y="303"/>
                  </a:lnTo>
                  <a:lnTo>
                    <a:pt x="73" y="310"/>
                  </a:lnTo>
                  <a:lnTo>
                    <a:pt x="73" y="318"/>
                  </a:lnTo>
                  <a:lnTo>
                    <a:pt x="64" y="323"/>
                  </a:lnTo>
                  <a:lnTo>
                    <a:pt x="64" y="329"/>
                  </a:lnTo>
                  <a:lnTo>
                    <a:pt x="58" y="336"/>
                  </a:lnTo>
                  <a:lnTo>
                    <a:pt x="53" y="340"/>
                  </a:lnTo>
                  <a:lnTo>
                    <a:pt x="45" y="346"/>
                  </a:lnTo>
                  <a:lnTo>
                    <a:pt x="43" y="352"/>
                  </a:lnTo>
                  <a:lnTo>
                    <a:pt x="28" y="359"/>
                  </a:lnTo>
                  <a:lnTo>
                    <a:pt x="21" y="365"/>
                  </a:lnTo>
                  <a:lnTo>
                    <a:pt x="13" y="367"/>
                  </a:lnTo>
                  <a:lnTo>
                    <a:pt x="0" y="374"/>
                  </a:lnTo>
                  <a:lnTo>
                    <a:pt x="26" y="370"/>
                  </a:lnTo>
                  <a:lnTo>
                    <a:pt x="41" y="370"/>
                  </a:lnTo>
                  <a:lnTo>
                    <a:pt x="98" y="361"/>
                  </a:lnTo>
                  <a:lnTo>
                    <a:pt x="133" y="357"/>
                  </a:lnTo>
                  <a:lnTo>
                    <a:pt x="160" y="350"/>
                  </a:lnTo>
                  <a:lnTo>
                    <a:pt x="169" y="350"/>
                  </a:lnTo>
                  <a:lnTo>
                    <a:pt x="184" y="350"/>
                  </a:lnTo>
                  <a:lnTo>
                    <a:pt x="210" y="348"/>
                  </a:lnTo>
                  <a:lnTo>
                    <a:pt x="278" y="336"/>
                  </a:lnTo>
                  <a:lnTo>
                    <a:pt x="466" y="303"/>
                  </a:lnTo>
                  <a:lnTo>
                    <a:pt x="560" y="284"/>
                  </a:lnTo>
                  <a:lnTo>
                    <a:pt x="643" y="265"/>
                  </a:lnTo>
                  <a:lnTo>
                    <a:pt x="641" y="261"/>
                  </a:lnTo>
                  <a:lnTo>
                    <a:pt x="645" y="265"/>
                  </a:lnTo>
                  <a:lnTo>
                    <a:pt x="648" y="263"/>
                  </a:lnTo>
                  <a:lnTo>
                    <a:pt x="647" y="258"/>
                  </a:lnTo>
                  <a:lnTo>
                    <a:pt x="647" y="250"/>
                  </a:lnTo>
                  <a:lnTo>
                    <a:pt x="652" y="256"/>
                  </a:lnTo>
                  <a:lnTo>
                    <a:pt x="656" y="263"/>
                  </a:lnTo>
                  <a:lnTo>
                    <a:pt x="658" y="261"/>
                  </a:lnTo>
                  <a:lnTo>
                    <a:pt x="647" y="241"/>
                  </a:lnTo>
                  <a:lnTo>
                    <a:pt x="641" y="227"/>
                  </a:lnTo>
                  <a:lnTo>
                    <a:pt x="620" y="227"/>
                  </a:lnTo>
                  <a:lnTo>
                    <a:pt x="615" y="226"/>
                  </a:lnTo>
                  <a:lnTo>
                    <a:pt x="613" y="235"/>
                  </a:lnTo>
                  <a:lnTo>
                    <a:pt x="615" y="239"/>
                  </a:lnTo>
                  <a:lnTo>
                    <a:pt x="609" y="235"/>
                  </a:lnTo>
                  <a:lnTo>
                    <a:pt x="603" y="235"/>
                  </a:lnTo>
                  <a:lnTo>
                    <a:pt x="596" y="241"/>
                  </a:lnTo>
                  <a:lnTo>
                    <a:pt x="598" y="235"/>
                  </a:lnTo>
                  <a:lnTo>
                    <a:pt x="592" y="227"/>
                  </a:lnTo>
                  <a:lnTo>
                    <a:pt x="584" y="224"/>
                  </a:lnTo>
                  <a:lnTo>
                    <a:pt x="584" y="224"/>
                  </a:lnTo>
                  <a:lnTo>
                    <a:pt x="579" y="216"/>
                  </a:lnTo>
                  <a:lnTo>
                    <a:pt x="577" y="211"/>
                  </a:lnTo>
                  <a:lnTo>
                    <a:pt x="569" y="212"/>
                  </a:lnTo>
                  <a:lnTo>
                    <a:pt x="562" y="211"/>
                  </a:lnTo>
                  <a:lnTo>
                    <a:pt x="556" y="211"/>
                  </a:lnTo>
                  <a:lnTo>
                    <a:pt x="543" y="207"/>
                  </a:lnTo>
                  <a:lnTo>
                    <a:pt x="522" y="207"/>
                  </a:lnTo>
                  <a:lnTo>
                    <a:pt x="524" y="203"/>
                  </a:lnTo>
                  <a:lnTo>
                    <a:pt x="530" y="205"/>
                  </a:lnTo>
                  <a:lnTo>
                    <a:pt x="545" y="201"/>
                  </a:lnTo>
                  <a:lnTo>
                    <a:pt x="553" y="207"/>
                  </a:lnTo>
                  <a:lnTo>
                    <a:pt x="556" y="207"/>
                  </a:lnTo>
                  <a:lnTo>
                    <a:pt x="556" y="199"/>
                  </a:lnTo>
                  <a:lnTo>
                    <a:pt x="562" y="207"/>
                  </a:lnTo>
                  <a:lnTo>
                    <a:pt x="569" y="211"/>
                  </a:lnTo>
                  <a:lnTo>
                    <a:pt x="575" y="205"/>
                  </a:lnTo>
                  <a:lnTo>
                    <a:pt x="581" y="212"/>
                  </a:lnTo>
                  <a:lnTo>
                    <a:pt x="588" y="218"/>
                  </a:lnTo>
                  <a:lnTo>
                    <a:pt x="596" y="220"/>
                  </a:lnTo>
                  <a:lnTo>
                    <a:pt x="601" y="227"/>
                  </a:lnTo>
                  <a:lnTo>
                    <a:pt x="605" y="224"/>
                  </a:lnTo>
                  <a:lnTo>
                    <a:pt x="609" y="222"/>
                  </a:lnTo>
                  <a:lnTo>
                    <a:pt x="611" y="216"/>
                  </a:lnTo>
                  <a:lnTo>
                    <a:pt x="609" y="209"/>
                  </a:lnTo>
                  <a:lnTo>
                    <a:pt x="601" y="207"/>
                  </a:lnTo>
                  <a:lnTo>
                    <a:pt x="600" y="199"/>
                  </a:lnTo>
                  <a:lnTo>
                    <a:pt x="592" y="201"/>
                  </a:lnTo>
                  <a:lnTo>
                    <a:pt x="579" y="196"/>
                  </a:lnTo>
                  <a:lnTo>
                    <a:pt x="573" y="190"/>
                  </a:lnTo>
                  <a:lnTo>
                    <a:pt x="558" y="179"/>
                  </a:lnTo>
                  <a:lnTo>
                    <a:pt x="566" y="179"/>
                  </a:lnTo>
                  <a:lnTo>
                    <a:pt x="579" y="192"/>
                  </a:lnTo>
                  <a:lnTo>
                    <a:pt x="592" y="197"/>
                  </a:lnTo>
                  <a:lnTo>
                    <a:pt x="596" y="190"/>
                  </a:lnTo>
                  <a:lnTo>
                    <a:pt x="590" y="184"/>
                  </a:lnTo>
                  <a:lnTo>
                    <a:pt x="592" y="182"/>
                  </a:lnTo>
                  <a:lnTo>
                    <a:pt x="600" y="182"/>
                  </a:lnTo>
                  <a:lnTo>
                    <a:pt x="605" y="188"/>
                  </a:lnTo>
                  <a:lnTo>
                    <a:pt x="607" y="182"/>
                  </a:lnTo>
                  <a:lnTo>
                    <a:pt x="603" y="169"/>
                  </a:lnTo>
                  <a:lnTo>
                    <a:pt x="598" y="169"/>
                  </a:lnTo>
                  <a:lnTo>
                    <a:pt x="590" y="167"/>
                  </a:lnTo>
                  <a:lnTo>
                    <a:pt x="594" y="165"/>
                  </a:lnTo>
                  <a:lnTo>
                    <a:pt x="586" y="160"/>
                  </a:lnTo>
                  <a:lnTo>
                    <a:pt x="579" y="160"/>
                  </a:lnTo>
                  <a:lnTo>
                    <a:pt x="573" y="154"/>
                  </a:lnTo>
                  <a:lnTo>
                    <a:pt x="571" y="150"/>
                  </a:lnTo>
                  <a:lnTo>
                    <a:pt x="556" y="145"/>
                  </a:lnTo>
                  <a:lnTo>
                    <a:pt x="551" y="137"/>
                  </a:lnTo>
                  <a:lnTo>
                    <a:pt x="545" y="133"/>
                  </a:lnTo>
                  <a:lnTo>
                    <a:pt x="539" y="130"/>
                  </a:lnTo>
                  <a:lnTo>
                    <a:pt x="536" y="124"/>
                  </a:lnTo>
                  <a:lnTo>
                    <a:pt x="522" y="115"/>
                  </a:lnTo>
                  <a:lnTo>
                    <a:pt x="517" y="115"/>
                  </a:lnTo>
                  <a:lnTo>
                    <a:pt x="522" y="113"/>
                  </a:lnTo>
                  <a:lnTo>
                    <a:pt x="530" y="117"/>
                  </a:lnTo>
                  <a:lnTo>
                    <a:pt x="537" y="122"/>
                  </a:lnTo>
                  <a:lnTo>
                    <a:pt x="545" y="130"/>
                  </a:lnTo>
                  <a:lnTo>
                    <a:pt x="551" y="132"/>
                  </a:lnTo>
                  <a:lnTo>
                    <a:pt x="556" y="139"/>
                  </a:lnTo>
                  <a:lnTo>
                    <a:pt x="562" y="141"/>
                  </a:lnTo>
                  <a:lnTo>
                    <a:pt x="575" y="150"/>
                  </a:lnTo>
                  <a:lnTo>
                    <a:pt x="583" y="152"/>
                  </a:lnTo>
                  <a:lnTo>
                    <a:pt x="583" y="154"/>
                  </a:lnTo>
                  <a:lnTo>
                    <a:pt x="590" y="156"/>
                  </a:lnTo>
                  <a:lnTo>
                    <a:pt x="594" y="147"/>
                  </a:lnTo>
                  <a:lnTo>
                    <a:pt x="594" y="139"/>
                  </a:lnTo>
                  <a:lnTo>
                    <a:pt x="588" y="132"/>
                  </a:lnTo>
                  <a:lnTo>
                    <a:pt x="596" y="133"/>
                  </a:lnTo>
                  <a:lnTo>
                    <a:pt x="596" y="126"/>
                  </a:lnTo>
                  <a:lnTo>
                    <a:pt x="581" y="120"/>
                  </a:lnTo>
                  <a:lnTo>
                    <a:pt x="575" y="120"/>
                  </a:lnTo>
                  <a:lnTo>
                    <a:pt x="575" y="118"/>
                  </a:lnTo>
                  <a:lnTo>
                    <a:pt x="568" y="118"/>
                  </a:lnTo>
                  <a:lnTo>
                    <a:pt x="568" y="115"/>
                  </a:lnTo>
                  <a:lnTo>
                    <a:pt x="562" y="109"/>
                  </a:lnTo>
                  <a:lnTo>
                    <a:pt x="560" y="105"/>
                  </a:lnTo>
                  <a:lnTo>
                    <a:pt x="547" y="109"/>
                  </a:lnTo>
                  <a:lnTo>
                    <a:pt x="545" y="107"/>
                  </a:lnTo>
                  <a:lnTo>
                    <a:pt x="537" y="107"/>
                  </a:lnTo>
                  <a:lnTo>
                    <a:pt x="534" y="107"/>
                  </a:lnTo>
                  <a:lnTo>
                    <a:pt x="522" y="96"/>
                  </a:lnTo>
                  <a:lnTo>
                    <a:pt x="522" y="90"/>
                  </a:lnTo>
                  <a:lnTo>
                    <a:pt x="515" y="90"/>
                  </a:lnTo>
                  <a:lnTo>
                    <a:pt x="507" y="96"/>
                  </a:lnTo>
                  <a:lnTo>
                    <a:pt x="502" y="98"/>
                  </a:lnTo>
                  <a:lnTo>
                    <a:pt x="496" y="98"/>
                  </a:lnTo>
                  <a:lnTo>
                    <a:pt x="492" y="90"/>
                  </a:lnTo>
                  <a:lnTo>
                    <a:pt x="496" y="90"/>
                  </a:lnTo>
                  <a:lnTo>
                    <a:pt x="494" y="83"/>
                  </a:lnTo>
                  <a:lnTo>
                    <a:pt x="498" y="62"/>
                  </a:lnTo>
                  <a:lnTo>
                    <a:pt x="502" y="66"/>
                  </a:lnTo>
                  <a:lnTo>
                    <a:pt x="504" y="66"/>
                  </a:lnTo>
                  <a:lnTo>
                    <a:pt x="506" y="62"/>
                  </a:lnTo>
                  <a:lnTo>
                    <a:pt x="504" y="58"/>
                  </a:lnTo>
                  <a:lnTo>
                    <a:pt x="511" y="53"/>
                  </a:lnTo>
                  <a:lnTo>
                    <a:pt x="509" y="45"/>
                  </a:lnTo>
                  <a:lnTo>
                    <a:pt x="507" y="41"/>
                  </a:lnTo>
                  <a:lnTo>
                    <a:pt x="506" y="34"/>
                  </a:lnTo>
                  <a:lnTo>
                    <a:pt x="500" y="30"/>
                  </a:lnTo>
                  <a:lnTo>
                    <a:pt x="492" y="2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9" name="Freeform 8">
              <a:extLst>
                <a:ext uri="{FF2B5EF4-FFF2-40B4-BE49-F238E27FC236}">
                  <a16:creationId xmlns:a16="http://schemas.microsoft.com/office/drawing/2014/main" id="{442467A2-B80F-A4D0-8753-CBF000FAC8F9}"/>
                </a:ext>
              </a:extLst>
            </p:cNvPr>
            <p:cNvSpPr>
              <a:spLocks/>
            </p:cNvSpPr>
            <p:nvPr/>
          </p:nvSpPr>
          <p:spPr bwMode="auto">
            <a:xfrm>
              <a:off x="7191695" y="4932953"/>
              <a:ext cx="1114" cy="3334"/>
            </a:xfrm>
            <a:custGeom>
              <a:avLst/>
              <a:gdLst>
                <a:gd name="T0" fmla="*/ 1 w 2"/>
                <a:gd name="T1" fmla="*/ 5 h 5"/>
                <a:gd name="T2" fmla="*/ 1 w 2"/>
                <a:gd name="T3" fmla="*/ 5 h 5"/>
                <a:gd name="T4" fmla="*/ 2 w 2"/>
                <a:gd name="T5" fmla="*/ 2 h 5"/>
                <a:gd name="T6" fmla="*/ 0 w 2"/>
                <a:gd name="T7" fmla="*/ 0 h 5"/>
                <a:gd name="T8" fmla="*/ 1 w 2"/>
                <a:gd name="T9" fmla="*/ 5 h 5"/>
              </a:gdLst>
              <a:ahLst/>
              <a:cxnLst>
                <a:cxn ang="0">
                  <a:pos x="T0" y="T1"/>
                </a:cxn>
                <a:cxn ang="0">
                  <a:pos x="T2" y="T3"/>
                </a:cxn>
                <a:cxn ang="0">
                  <a:pos x="T4" y="T5"/>
                </a:cxn>
                <a:cxn ang="0">
                  <a:pos x="T6" y="T7"/>
                </a:cxn>
                <a:cxn ang="0">
                  <a:pos x="T8" y="T9"/>
                </a:cxn>
              </a:cxnLst>
              <a:rect l="0" t="0" r="r" b="b"/>
              <a:pathLst>
                <a:path w="2" h="5">
                  <a:moveTo>
                    <a:pt x="1" y="5"/>
                  </a:moveTo>
                  <a:lnTo>
                    <a:pt x="1" y="5"/>
                  </a:lnTo>
                  <a:lnTo>
                    <a:pt x="2" y="2"/>
                  </a:lnTo>
                  <a:lnTo>
                    <a:pt x="0" y="0"/>
                  </a:lnTo>
                  <a:lnTo>
                    <a:pt x="1" y="5"/>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0" name="Freeform 9">
              <a:extLst>
                <a:ext uri="{FF2B5EF4-FFF2-40B4-BE49-F238E27FC236}">
                  <a16:creationId xmlns:a16="http://schemas.microsoft.com/office/drawing/2014/main" id="{387F3E1A-B354-017E-13A3-08B4C042DDFA}"/>
                </a:ext>
              </a:extLst>
            </p:cNvPr>
            <p:cNvSpPr>
              <a:spLocks/>
            </p:cNvSpPr>
            <p:nvPr/>
          </p:nvSpPr>
          <p:spPr bwMode="auto">
            <a:xfrm>
              <a:off x="7190582" y="4936286"/>
              <a:ext cx="17810" cy="50012"/>
            </a:xfrm>
            <a:custGeom>
              <a:avLst/>
              <a:gdLst>
                <a:gd name="T0" fmla="*/ 2 w 26"/>
                <a:gd name="T1" fmla="*/ 0 h 75"/>
                <a:gd name="T2" fmla="*/ 2 w 26"/>
                <a:gd name="T3" fmla="*/ 0 h 75"/>
                <a:gd name="T4" fmla="*/ 0 w 26"/>
                <a:gd name="T5" fmla="*/ 10 h 75"/>
                <a:gd name="T6" fmla="*/ 8 w 26"/>
                <a:gd name="T7" fmla="*/ 31 h 75"/>
                <a:gd name="T8" fmla="*/ 8 w 26"/>
                <a:gd name="T9" fmla="*/ 40 h 75"/>
                <a:gd name="T10" fmla="*/ 15 w 26"/>
                <a:gd name="T11" fmla="*/ 51 h 75"/>
                <a:gd name="T12" fmla="*/ 26 w 26"/>
                <a:gd name="T13" fmla="*/ 75 h 75"/>
                <a:gd name="T14" fmla="*/ 23 w 26"/>
                <a:gd name="T15" fmla="*/ 55 h 75"/>
                <a:gd name="T16" fmla="*/ 2 w 26"/>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5">
                  <a:moveTo>
                    <a:pt x="2" y="0"/>
                  </a:moveTo>
                  <a:lnTo>
                    <a:pt x="2" y="0"/>
                  </a:lnTo>
                  <a:lnTo>
                    <a:pt x="0" y="10"/>
                  </a:lnTo>
                  <a:lnTo>
                    <a:pt x="8" y="31"/>
                  </a:lnTo>
                  <a:lnTo>
                    <a:pt x="8" y="40"/>
                  </a:lnTo>
                  <a:lnTo>
                    <a:pt x="15" y="51"/>
                  </a:lnTo>
                  <a:lnTo>
                    <a:pt x="26" y="75"/>
                  </a:lnTo>
                  <a:lnTo>
                    <a:pt x="23" y="55"/>
                  </a:lnTo>
                  <a:lnTo>
                    <a:pt x="2"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1" name="Freeform 10">
              <a:extLst>
                <a:ext uri="{FF2B5EF4-FFF2-40B4-BE49-F238E27FC236}">
                  <a16:creationId xmlns:a16="http://schemas.microsoft.com/office/drawing/2014/main" id="{72BE3E8A-1D4F-F590-3232-4443D28AB8A7}"/>
                </a:ext>
              </a:extLst>
            </p:cNvPr>
            <p:cNvSpPr>
              <a:spLocks/>
            </p:cNvSpPr>
            <p:nvPr/>
          </p:nvSpPr>
          <p:spPr bwMode="auto">
            <a:xfrm>
              <a:off x="7208392" y="4986298"/>
              <a:ext cx="4453" cy="23340"/>
            </a:xfrm>
            <a:custGeom>
              <a:avLst/>
              <a:gdLst>
                <a:gd name="T0" fmla="*/ 0 w 7"/>
                <a:gd name="T1" fmla="*/ 24 h 34"/>
                <a:gd name="T2" fmla="*/ 0 w 7"/>
                <a:gd name="T3" fmla="*/ 24 h 34"/>
                <a:gd name="T4" fmla="*/ 7 w 7"/>
                <a:gd name="T5" fmla="*/ 34 h 34"/>
                <a:gd name="T6" fmla="*/ 0 w 7"/>
                <a:gd name="T7" fmla="*/ 0 h 34"/>
                <a:gd name="T8" fmla="*/ 0 w 7"/>
                <a:gd name="T9" fmla="*/ 24 h 34"/>
              </a:gdLst>
              <a:ahLst/>
              <a:cxnLst>
                <a:cxn ang="0">
                  <a:pos x="T0" y="T1"/>
                </a:cxn>
                <a:cxn ang="0">
                  <a:pos x="T2" y="T3"/>
                </a:cxn>
                <a:cxn ang="0">
                  <a:pos x="T4" y="T5"/>
                </a:cxn>
                <a:cxn ang="0">
                  <a:pos x="T6" y="T7"/>
                </a:cxn>
                <a:cxn ang="0">
                  <a:pos x="T8" y="T9"/>
                </a:cxn>
              </a:cxnLst>
              <a:rect l="0" t="0" r="r" b="b"/>
              <a:pathLst>
                <a:path w="7" h="34">
                  <a:moveTo>
                    <a:pt x="0" y="24"/>
                  </a:moveTo>
                  <a:lnTo>
                    <a:pt x="0" y="24"/>
                  </a:lnTo>
                  <a:lnTo>
                    <a:pt x="7" y="34"/>
                  </a:lnTo>
                  <a:lnTo>
                    <a:pt x="0" y="0"/>
                  </a:lnTo>
                  <a:lnTo>
                    <a:pt x="0"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2" name="Freeform 11">
              <a:extLst>
                <a:ext uri="{FF2B5EF4-FFF2-40B4-BE49-F238E27FC236}">
                  <a16:creationId xmlns:a16="http://schemas.microsoft.com/office/drawing/2014/main" id="{BBE3553A-CEE8-1E9D-E775-6FC7721EC5E1}"/>
                </a:ext>
              </a:extLst>
            </p:cNvPr>
            <p:cNvSpPr>
              <a:spLocks/>
            </p:cNvSpPr>
            <p:nvPr/>
          </p:nvSpPr>
          <p:spPr bwMode="auto">
            <a:xfrm>
              <a:off x="7186129" y="4890719"/>
              <a:ext cx="5565" cy="42233"/>
            </a:xfrm>
            <a:custGeom>
              <a:avLst/>
              <a:gdLst>
                <a:gd name="T0" fmla="*/ 0 w 8"/>
                <a:gd name="T1" fmla="*/ 24 h 63"/>
                <a:gd name="T2" fmla="*/ 0 w 8"/>
                <a:gd name="T3" fmla="*/ 24 h 63"/>
                <a:gd name="T4" fmla="*/ 3 w 8"/>
                <a:gd name="T5" fmla="*/ 36 h 63"/>
                <a:gd name="T6" fmla="*/ 0 w 8"/>
                <a:gd name="T7" fmla="*/ 57 h 63"/>
                <a:gd name="T8" fmla="*/ 8 w 8"/>
                <a:gd name="T9" fmla="*/ 63 h 63"/>
                <a:gd name="T10" fmla="*/ 7 w 8"/>
                <a:gd name="T11" fmla="*/ 60 h 63"/>
                <a:gd name="T12" fmla="*/ 3 w 8"/>
                <a:gd name="T13" fmla="*/ 20 h 63"/>
                <a:gd name="T14" fmla="*/ 3 w 8"/>
                <a:gd name="T15" fmla="*/ 0 h 63"/>
                <a:gd name="T16" fmla="*/ 0 w 8"/>
                <a:gd name="T17" fmla="*/ 2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3">
                  <a:moveTo>
                    <a:pt x="0" y="24"/>
                  </a:moveTo>
                  <a:lnTo>
                    <a:pt x="0" y="24"/>
                  </a:lnTo>
                  <a:lnTo>
                    <a:pt x="3" y="36"/>
                  </a:lnTo>
                  <a:lnTo>
                    <a:pt x="0" y="57"/>
                  </a:lnTo>
                  <a:lnTo>
                    <a:pt x="8" y="63"/>
                  </a:lnTo>
                  <a:lnTo>
                    <a:pt x="7" y="60"/>
                  </a:lnTo>
                  <a:lnTo>
                    <a:pt x="3" y="20"/>
                  </a:lnTo>
                  <a:lnTo>
                    <a:pt x="3" y="0"/>
                  </a:lnTo>
                  <a:lnTo>
                    <a:pt x="0"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3" name="Freeform 12">
              <a:extLst>
                <a:ext uri="{FF2B5EF4-FFF2-40B4-BE49-F238E27FC236}">
                  <a16:creationId xmlns:a16="http://schemas.microsoft.com/office/drawing/2014/main" id="{8D8318F4-6D9A-9426-5767-5ECC51574597}"/>
                </a:ext>
              </a:extLst>
            </p:cNvPr>
            <p:cNvSpPr>
              <a:spLocks/>
            </p:cNvSpPr>
            <p:nvPr/>
          </p:nvSpPr>
          <p:spPr bwMode="auto">
            <a:xfrm>
              <a:off x="7188355" y="4816256"/>
              <a:ext cx="30055" cy="67795"/>
            </a:xfrm>
            <a:custGeom>
              <a:avLst/>
              <a:gdLst>
                <a:gd name="T0" fmla="*/ 27 w 46"/>
                <a:gd name="T1" fmla="*/ 32 h 101"/>
                <a:gd name="T2" fmla="*/ 27 w 46"/>
                <a:gd name="T3" fmla="*/ 32 h 101"/>
                <a:gd name="T4" fmla="*/ 11 w 46"/>
                <a:gd name="T5" fmla="*/ 59 h 101"/>
                <a:gd name="T6" fmla="*/ 0 w 46"/>
                <a:gd name="T7" fmla="*/ 80 h 101"/>
                <a:gd name="T8" fmla="*/ 0 w 46"/>
                <a:gd name="T9" fmla="*/ 101 h 101"/>
                <a:gd name="T10" fmla="*/ 12 w 46"/>
                <a:gd name="T11" fmla="*/ 69 h 101"/>
                <a:gd name="T12" fmla="*/ 23 w 46"/>
                <a:gd name="T13" fmla="*/ 48 h 101"/>
                <a:gd name="T14" fmla="*/ 46 w 46"/>
                <a:gd name="T15" fmla="*/ 12 h 101"/>
                <a:gd name="T16" fmla="*/ 46 w 46"/>
                <a:gd name="T17" fmla="*/ 0 h 101"/>
                <a:gd name="T18" fmla="*/ 34 w 46"/>
                <a:gd name="T19" fmla="*/ 24 h 101"/>
                <a:gd name="T20" fmla="*/ 27 w 46"/>
                <a:gd name="T21" fmla="*/ 3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101">
                  <a:moveTo>
                    <a:pt x="27" y="32"/>
                  </a:moveTo>
                  <a:lnTo>
                    <a:pt x="27" y="32"/>
                  </a:lnTo>
                  <a:lnTo>
                    <a:pt x="11" y="59"/>
                  </a:lnTo>
                  <a:lnTo>
                    <a:pt x="0" y="80"/>
                  </a:lnTo>
                  <a:lnTo>
                    <a:pt x="0" y="101"/>
                  </a:lnTo>
                  <a:lnTo>
                    <a:pt x="12" y="69"/>
                  </a:lnTo>
                  <a:lnTo>
                    <a:pt x="23" y="48"/>
                  </a:lnTo>
                  <a:lnTo>
                    <a:pt x="46" y="12"/>
                  </a:lnTo>
                  <a:lnTo>
                    <a:pt x="46" y="0"/>
                  </a:lnTo>
                  <a:lnTo>
                    <a:pt x="34" y="24"/>
                  </a:lnTo>
                  <a:lnTo>
                    <a:pt x="27" y="3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4" name="Freeform 13">
              <a:extLst>
                <a:ext uri="{FF2B5EF4-FFF2-40B4-BE49-F238E27FC236}">
                  <a16:creationId xmlns:a16="http://schemas.microsoft.com/office/drawing/2014/main" id="{82F167C8-4683-6279-F715-2AD00E1B62B8}"/>
                </a:ext>
              </a:extLst>
            </p:cNvPr>
            <p:cNvSpPr>
              <a:spLocks/>
            </p:cNvSpPr>
            <p:nvPr/>
          </p:nvSpPr>
          <p:spPr bwMode="auto">
            <a:xfrm>
              <a:off x="7444379" y="4638434"/>
              <a:ext cx="31169" cy="27785"/>
            </a:xfrm>
            <a:custGeom>
              <a:avLst/>
              <a:gdLst>
                <a:gd name="T0" fmla="*/ 16 w 46"/>
                <a:gd name="T1" fmla="*/ 24 h 40"/>
                <a:gd name="T2" fmla="*/ 16 w 46"/>
                <a:gd name="T3" fmla="*/ 24 h 40"/>
                <a:gd name="T4" fmla="*/ 7 w 46"/>
                <a:gd name="T5" fmla="*/ 30 h 40"/>
                <a:gd name="T6" fmla="*/ 0 w 46"/>
                <a:gd name="T7" fmla="*/ 40 h 40"/>
                <a:gd name="T8" fmla="*/ 37 w 46"/>
                <a:gd name="T9" fmla="*/ 13 h 40"/>
                <a:gd name="T10" fmla="*/ 46 w 46"/>
                <a:gd name="T11" fmla="*/ 0 h 40"/>
                <a:gd name="T12" fmla="*/ 33 w 46"/>
                <a:gd name="T13" fmla="*/ 10 h 40"/>
                <a:gd name="T14" fmla="*/ 16 w 46"/>
                <a:gd name="T15" fmla="*/ 2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0">
                  <a:moveTo>
                    <a:pt x="16" y="24"/>
                  </a:moveTo>
                  <a:lnTo>
                    <a:pt x="16" y="24"/>
                  </a:lnTo>
                  <a:lnTo>
                    <a:pt x="7" y="30"/>
                  </a:lnTo>
                  <a:lnTo>
                    <a:pt x="0" y="40"/>
                  </a:lnTo>
                  <a:lnTo>
                    <a:pt x="37" y="13"/>
                  </a:lnTo>
                  <a:lnTo>
                    <a:pt x="46" y="0"/>
                  </a:lnTo>
                  <a:lnTo>
                    <a:pt x="33" y="10"/>
                  </a:lnTo>
                  <a:lnTo>
                    <a:pt x="16"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5" name="Freeform 14">
              <a:extLst>
                <a:ext uri="{FF2B5EF4-FFF2-40B4-BE49-F238E27FC236}">
                  <a16:creationId xmlns:a16="http://schemas.microsoft.com/office/drawing/2014/main" id="{A9D54135-E93D-8ED0-3C88-A24DB4009836}"/>
                </a:ext>
              </a:extLst>
            </p:cNvPr>
            <p:cNvSpPr>
              <a:spLocks/>
            </p:cNvSpPr>
            <p:nvPr/>
          </p:nvSpPr>
          <p:spPr bwMode="auto">
            <a:xfrm>
              <a:off x="7231768" y="4781802"/>
              <a:ext cx="17810" cy="23340"/>
            </a:xfrm>
            <a:custGeom>
              <a:avLst/>
              <a:gdLst>
                <a:gd name="T0" fmla="*/ 11 w 28"/>
                <a:gd name="T1" fmla="*/ 11 h 35"/>
                <a:gd name="T2" fmla="*/ 11 w 28"/>
                <a:gd name="T3" fmla="*/ 11 h 35"/>
                <a:gd name="T4" fmla="*/ 7 w 28"/>
                <a:gd name="T5" fmla="*/ 21 h 35"/>
                <a:gd name="T6" fmla="*/ 0 w 28"/>
                <a:gd name="T7" fmla="*/ 32 h 35"/>
                <a:gd name="T8" fmla="*/ 0 w 28"/>
                <a:gd name="T9" fmla="*/ 35 h 35"/>
                <a:gd name="T10" fmla="*/ 21 w 28"/>
                <a:gd name="T11" fmla="*/ 15 h 35"/>
                <a:gd name="T12" fmla="*/ 28 w 28"/>
                <a:gd name="T13" fmla="*/ 2 h 35"/>
                <a:gd name="T14" fmla="*/ 21 w 28"/>
                <a:gd name="T15" fmla="*/ 0 h 35"/>
                <a:gd name="T16" fmla="*/ 11 w 28"/>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11" y="11"/>
                  </a:moveTo>
                  <a:lnTo>
                    <a:pt x="11" y="11"/>
                  </a:lnTo>
                  <a:lnTo>
                    <a:pt x="7" y="21"/>
                  </a:lnTo>
                  <a:lnTo>
                    <a:pt x="0" y="32"/>
                  </a:lnTo>
                  <a:lnTo>
                    <a:pt x="0" y="35"/>
                  </a:lnTo>
                  <a:lnTo>
                    <a:pt x="21" y="15"/>
                  </a:lnTo>
                  <a:lnTo>
                    <a:pt x="28" y="2"/>
                  </a:lnTo>
                  <a:lnTo>
                    <a:pt x="21" y="0"/>
                  </a:lnTo>
                  <a:lnTo>
                    <a:pt x="11"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6" name="Freeform 15">
              <a:extLst>
                <a:ext uri="{FF2B5EF4-FFF2-40B4-BE49-F238E27FC236}">
                  <a16:creationId xmlns:a16="http://schemas.microsoft.com/office/drawing/2014/main" id="{FD4D3990-B6CF-A41C-F101-C4096F2E5B2C}"/>
                </a:ext>
              </a:extLst>
            </p:cNvPr>
            <p:cNvSpPr>
              <a:spLocks/>
            </p:cNvSpPr>
            <p:nvPr/>
          </p:nvSpPr>
          <p:spPr bwMode="auto">
            <a:xfrm>
              <a:off x="7254032" y="4749573"/>
              <a:ext cx="44526" cy="32230"/>
            </a:xfrm>
            <a:custGeom>
              <a:avLst/>
              <a:gdLst>
                <a:gd name="T0" fmla="*/ 49 w 67"/>
                <a:gd name="T1" fmla="*/ 11 h 48"/>
                <a:gd name="T2" fmla="*/ 49 w 67"/>
                <a:gd name="T3" fmla="*/ 11 h 48"/>
                <a:gd name="T4" fmla="*/ 26 w 67"/>
                <a:gd name="T5" fmla="*/ 24 h 48"/>
                <a:gd name="T6" fmla="*/ 17 w 67"/>
                <a:gd name="T7" fmla="*/ 32 h 48"/>
                <a:gd name="T8" fmla="*/ 3 w 67"/>
                <a:gd name="T9" fmla="*/ 35 h 48"/>
                <a:gd name="T10" fmla="*/ 0 w 67"/>
                <a:gd name="T11" fmla="*/ 35 h 48"/>
                <a:gd name="T12" fmla="*/ 3 w 67"/>
                <a:gd name="T13" fmla="*/ 48 h 48"/>
                <a:gd name="T14" fmla="*/ 40 w 67"/>
                <a:gd name="T15" fmla="*/ 24 h 48"/>
                <a:gd name="T16" fmla="*/ 63 w 67"/>
                <a:gd name="T17" fmla="*/ 11 h 48"/>
                <a:gd name="T18" fmla="*/ 67 w 67"/>
                <a:gd name="T19" fmla="*/ 2 h 48"/>
                <a:gd name="T20" fmla="*/ 63 w 67"/>
                <a:gd name="T21" fmla="*/ 0 h 48"/>
                <a:gd name="T22" fmla="*/ 49 w 67"/>
                <a:gd name="T23" fmla="*/ 1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48">
                  <a:moveTo>
                    <a:pt x="49" y="11"/>
                  </a:moveTo>
                  <a:lnTo>
                    <a:pt x="49" y="11"/>
                  </a:lnTo>
                  <a:lnTo>
                    <a:pt x="26" y="24"/>
                  </a:lnTo>
                  <a:lnTo>
                    <a:pt x="17" y="32"/>
                  </a:lnTo>
                  <a:lnTo>
                    <a:pt x="3" y="35"/>
                  </a:lnTo>
                  <a:lnTo>
                    <a:pt x="0" y="35"/>
                  </a:lnTo>
                  <a:lnTo>
                    <a:pt x="3" y="48"/>
                  </a:lnTo>
                  <a:lnTo>
                    <a:pt x="40" y="24"/>
                  </a:lnTo>
                  <a:lnTo>
                    <a:pt x="63" y="11"/>
                  </a:lnTo>
                  <a:lnTo>
                    <a:pt x="67" y="2"/>
                  </a:lnTo>
                  <a:lnTo>
                    <a:pt x="63" y="0"/>
                  </a:lnTo>
                  <a:lnTo>
                    <a:pt x="49"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7" name="Freeform 16">
              <a:extLst>
                <a:ext uri="{FF2B5EF4-FFF2-40B4-BE49-F238E27FC236}">
                  <a16:creationId xmlns:a16="http://schemas.microsoft.com/office/drawing/2014/main" id="{5902A2A6-5880-3A1A-3DDE-080864038D44}"/>
                </a:ext>
              </a:extLst>
            </p:cNvPr>
            <p:cNvSpPr>
              <a:spLocks/>
            </p:cNvSpPr>
            <p:nvPr/>
          </p:nvSpPr>
          <p:spPr bwMode="auto">
            <a:xfrm>
              <a:off x="8537490" y="4526183"/>
              <a:ext cx="28941" cy="12226"/>
            </a:xfrm>
            <a:custGeom>
              <a:avLst/>
              <a:gdLst>
                <a:gd name="T0" fmla="*/ 26 w 44"/>
                <a:gd name="T1" fmla="*/ 8 h 18"/>
                <a:gd name="T2" fmla="*/ 26 w 44"/>
                <a:gd name="T3" fmla="*/ 8 h 18"/>
                <a:gd name="T4" fmla="*/ 12 w 44"/>
                <a:gd name="T5" fmla="*/ 15 h 18"/>
                <a:gd name="T6" fmla="*/ 0 w 44"/>
                <a:gd name="T7" fmla="*/ 15 h 18"/>
                <a:gd name="T8" fmla="*/ 9 w 44"/>
                <a:gd name="T9" fmla="*/ 18 h 18"/>
                <a:gd name="T10" fmla="*/ 23 w 44"/>
                <a:gd name="T11" fmla="*/ 11 h 18"/>
                <a:gd name="T12" fmla="*/ 30 w 44"/>
                <a:gd name="T13" fmla="*/ 8 h 18"/>
                <a:gd name="T14" fmla="*/ 44 w 44"/>
                <a:gd name="T15" fmla="*/ 0 h 18"/>
                <a:gd name="T16" fmla="*/ 35 w 44"/>
                <a:gd name="T17" fmla="*/ 3 h 18"/>
                <a:gd name="T18" fmla="*/ 26 w 44"/>
                <a:gd name="T19"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18">
                  <a:moveTo>
                    <a:pt x="26" y="8"/>
                  </a:moveTo>
                  <a:lnTo>
                    <a:pt x="26" y="8"/>
                  </a:lnTo>
                  <a:lnTo>
                    <a:pt x="12" y="15"/>
                  </a:lnTo>
                  <a:lnTo>
                    <a:pt x="0" y="15"/>
                  </a:lnTo>
                  <a:lnTo>
                    <a:pt x="9" y="18"/>
                  </a:lnTo>
                  <a:lnTo>
                    <a:pt x="23" y="11"/>
                  </a:lnTo>
                  <a:lnTo>
                    <a:pt x="30" y="8"/>
                  </a:lnTo>
                  <a:lnTo>
                    <a:pt x="44" y="0"/>
                  </a:lnTo>
                  <a:lnTo>
                    <a:pt x="35" y="3"/>
                  </a:lnTo>
                  <a:lnTo>
                    <a:pt x="26" y="8"/>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8" name="Freeform 17">
              <a:extLst>
                <a:ext uri="{FF2B5EF4-FFF2-40B4-BE49-F238E27FC236}">
                  <a16:creationId xmlns:a16="http://schemas.microsoft.com/office/drawing/2014/main" id="{3A7D0BBE-8412-B60D-4851-B51548881A7C}"/>
                </a:ext>
              </a:extLst>
            </p:cNvPr>
            <p:cNvSpPr>
              <a:spLocks/>
            </p:cNvSpPr>
            <p:nvPr/>
          </p:nvSpPr>
          <p:spPr bwMode="auto">
            <a:xfrm>
              <a:off x="8569771" y="4516181"/>
              <a:ext cx="7792" cy="7780"/>
            </a:xfrm>
            <a:custGeom>
              <a:avLst/>
              <a:gdLst>
                <a:gd name="T0" fmla="*/ 0 w 12"/>
                <a:gd name="T1" fmla="*/ 10 h 12"/>
                <a:gd name="T2" fmla="*/ 0 w 12"/>
                <a:gd name="T3" fmla="*/ 10 h 12"/>
                <a:gd name="T4" fmla="*/ 0 w 12"/>
                <a:gd name="T5" fmla="*/ 12 h 12"/>
                <a:gd name="T6" fmla="*/ 4 w 12"/>
                <a:gd name="T7" fmla="*/ 10 h 12"/>
                <a:gd name="T8" fmla="*/ 12 w 12"/>
                <a:gd name="T9" fmla="*/ 0 h 12"/>
                <a:gd name="T10" fmla="*/ 0 w 12"/>
                <a:gd name="T11" fmla="*/ 10 h 12"/>
              </a:gdLst>
              <a:ahLst/>
              <a:cxnLst>
                <a:cxn ang="0">
                  <a:pos x="T0" y="T1"/>
                </a:cxn>
                <a:cxn ang="0">
                  <a:pos x="T2" y="T3"/>
                </a:cxn>
                <a:cxn ang="0">
                  <a:pos x="T4" y="T5"/>
                </a:cxn>
                <a:cxn ang="0">
                  <a:pos x="T6" y="T7"/>
                </a:cxn>
                <a:cxn ang="0">
                  <a:pos x="T8" y="T9"/>
                </a:cxn>
                <a:cxn ang="0">
                  <a:pos x="T10" y="T11"/>
                </a:cxn>
              </a:cxnLst>
              <a:rect l="0" t="0" r="r" b="b"/>
              <a:pathLst>
                <a:path w="12" h="12">
                  <a:moveTo>
                    <a:pt x="0" y="10"/>
                  </a:moveTo>
                  <a:lnTo>
                    <a:pt x="0" y="10"/>
                  </a:lnTo>
                  <a:lnTo>
                    <a:pt x="0" y="12"/>
                  </a:lnTo>
                  <a:lnTo>
                    <a:pt x="4" y="10"/>
                  </a:lnTo>
                  <a:lnTo>
                    <a:pt x="12" y="0"/>
                  </a:lnTo>
                  <a:lnTo>
                    <a:pt x="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9" name="Freeform 18">
              <a:extLst>
                <a:ext uri="{FF2B5EF4-FFF2-40B4-BE49-F238E27FC236}">
                  <a16:creationId xmlns:a16="http://schemas.microsoft.com/office/drawing/2014/main" id="{0E9300DD-0BBA-E29A-B907-07AF6BDD9280}"/>
                </a:ext>
              </a:extLst>
            </p:cNvPr>
            <p:cNvSpPr>
              <a:spLocks/>
            </p:cNvSpPr>
            <p:nvPr/>
          </p:nvSpPr>
          <p:spPr bwMode="auto">
            <a:xfrm>
              <a:off x="8566432" y="4523960"/>
              <a:ext cx="3340" cy="2223"/>
            </a:xfrm>
            <a:custGeom>
              <a:avLst/>
              <a:gdLst>
                <a:gd name="T0" fmla="*/ 0 w 5"/>
                <a:gd name="T1" fmla="*/ 4 h 4"/>
                <a:gd name="T2" fmla="*/ 0 w 5"/>
                <a:gd name="T3" fmla="*/ 4 h 4"/>
                <a:gd name="T4" fmla="*/ 5 w 5"/>
                <a:gd name="T5" fmla="*/ 1 h 4"/>
                <a:gd name="T6" fmla="*/ 5 w 5"/>
                <a:gd name="T7" fmla="*/ 0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lnTo>
                    <a:pt x="0" y="4"/>
                  </a:lnTo>
                  <a:lnTo>
                    <a:pt x="5" y="1"/>
                  </a:lnTo>
                  <a:lnTo>
                    <a:pt x="5" y="0"/>
                  </a:lnTo>
                  <a:lnTo>
                    <a:pt x="0" y="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0" name="Freeform 19">
              <a:extLst>
                <a:ext uri="{FF2B5EF4-FFF2-40B4-BE49-F238E27FC236}">
                  <a16:creationId xmlns:a16="http://schemas.microsoft.com/office/drawing/2014/main" id="{B22F50FE-B98E-F242-9B4A-CBE294719ED9}"/>
                </a:ext>
              </a:extLst>
            </p:cNvPr>
            <p:cNvSpPr>
              <a:spLocks/>
            </p:cNvSpPr>
            <p:nvPr/>
          </p:nvSpPr>
          <p:spPr bwMode="auto">
            <a:xfrm>
              <a:off x="7777210" y="4595090"/>
              <a:ext cx="34508" cy="16671"/>
            </a:xfrm>
            <a:custGeom>
              <a:avLst/>
              <a:gdLst>
                <a:gd name="T0" fmla="*/ 27 w 53"/>
                <a:gd name="T1" fmla="*/ 0 h 24"/>
                <a:gd name="T2" fmla="*/ 27 w 53"/>
                <a:gd name="T3" fmla="*/ 0 h 24"/>
                <a:gd name="T4" fmla="*/ 0 w 53"/>
                <a:gd name="T5" fmla="*/ 6 h 24"/>
                <a:gd name="T6" fmla="*/ 7 w 53"/>
                <a:gd name="T7" fmla="*/ 14 h 24"/>
                <a:gd name="T8" fmla="*/ 20 w 53"/>
                <a:gd name="T9" fmla="*/ 17 h 24"/>
                <a:gd name="T10" fmla="*/ 34 w 53"/>
                <a:gd name="T11" fmla="*/ 24 h 24"/>
                <a:gd name="T12" fmla="*/ 46 w 53"/>
                <a:gd name="T13" fmla="*/ 20 h 24"/>
                <a:gd name="T14" fmla="*/ 53 w 53"/>
                <a:gd name="T15" fmla="*/ 11 h 24"/>
                <a:gd name="T16" fmla="*/ 50 w 53"/>
                <a:gd name="T17" fmla="*/ 8 h 24"/>
                <a:gd name="T18" fmla="*/ 27 w 53"/>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4">
                  <a:moveTo>
                    <a:pt x="27" y="0"/>
                  </a:moveTo>
                  <a:lnTo>
                    <a:pt x="27" y="0"/>
                  </a:lnTo>
                  <a:lnTo>
                    <a:pt x="0" y="6"/>
                  </a:lnTo>
                  <a:lnTo>
                    <a:pt x="7" y="14"/>
                  </a:lnTo>
                  <a:lnTo>
                    <a:pt x="20" y="17"/>
                  </a:lnTo>
                  <a:lnTo>
                    <a:pt x="34" y="24"/>
                  </a:lnTo>
                  <a:lnTo>
                    <a:pt x="46" y="20"/>
                  </a:lnTo>
                  <a:lnTo>
                    <a:pt x="53" y="11"/>
                  </a:lnTo>
                  <a:lnTo>
                    <a:pt x="50" y="8"/>
                  </a:lnTo>
                  <a:lnTo>
                    <a:pt x="27"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1" name="Freeform 20">
              <a:extLst>
                <a:ext uri="{FF2B5EF4-FFF2-40B4-BE49-F238E27FC236}">
                  <a16:creationId xmlns:a16="http://schemas.microsoft.com/office/drawing/2014/main" id="{F4566118-5D06-4CDF-F6D6-F3721BE96547}"/>
                </a:ext>
              </a:extLst>
            </p:cNvPr>
            <p:cNvSpPr>
              <a:spLocks/>
            </p:cNvSpPr>
            <p:nvPr/>
          </p:nvSpPr>
          <p:spPr bwMode="auto">
            <a:xfrm>
              <a:off x="7858470" y="4620651"/>
              <a:ext cx="17810" cy="16671"/>
            </a:xfrm>
            <a:custGeom>
              <a:avLst/>
              <a:gdLst>
                <a:gd name="T0" fmla="*/ 14 w 26"/>
                <a:gd name="T1" fmla="*/ 0 h 24"/>
                <a:gd name="T2" fmla="*/ 14 w 26"/>
                <a:gd name="T3" fmla="*/ 0 h 24"/>
                <a:gd name="T4" fmla="*/ 3 w 26"/>
                <a:gd name="T5" fmla="*/ 13 h 24"/>
                <a:gd name="T6" fmla="*/ 0 w 26"/>
                <a:gd name="T7" fmla="*/ 16 h 24"/>
                <a:gd name="T8" fmla="*/ 14 w 26"/>
                <a:gd name="T9" fmla="*/ 24 h 24"/>
                <a:gd name="T10" fmla="*/ 24 w 26"/>
                <a:gd name="T11" fmla="*/ 24 h 24"/>
                <a:gd name="T12" fmla="*/ 26 w 26"/>
                <a:gd name="T13" fmla="*/ 21 h 24"/>
                <a:gd name="T14" fmla="*/ 24 w 26"/>
                <a:gd name="T15" fmla="*/ 13 h 24"/>
                <a:gd name="T16" fmla="*/ 14 w 2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4">
                  <a:moveTo>
                    <a:pt x="14" y="0"/>
                  </a:moveTo>
                  <a:lnTo>
                    <a:pt x="14" y="0"/>
                  </a:lnTo>
                  <a:lnTo>
                    <a:pt x="3" y="13"/>
                  </a:lnTo>
                  <a:lnTo>
                    <a:pt x="0" y="16"/>
                  </a:lnTo>
                  <a:lnTo>
                    <a:pt x="14" y="24"/>
                  </a:lnTo>
                  <a:lnTo>
                    <a:pt x="24" y="24"/>
                  </a:lnTo>
                  <a:lnTo>
                    <a:pt x="26" y="21"/>
                  </a:lnTo>
                  <a:lnTo>
                    <a:pt x="24" y="13"/>
                  </a:lnTo>
                  <a:lnTo>
                    <a:pt x="14"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2" name="Freeform 23">
              <a:extLst>
                <a:ext uri="{FF2B5EF4-FFF2-40B4-BE49-F238E27FC236}">
                  <a16:creationId xmlns:a16="http://schemas.microsoft.com/office/drawing/2014/main" id="{2AA276E0-5B38-F626-E882-D5C38401C1C0}"/>
                </a:ext>
              </a:extLst>
            </p:cNvPr>
            <p:cNvSpPr>
              <a:spLocks/>
            </p:cNvSpPr>
            <p:nvPr/>
          </p:nvSpPr>
          <p:spPr bwMode="auto">
            <a:xfrm>
              <a:off x="8068855" y="4522849"/>
              <a:ext cx="11132" cy="7780"/>
            </a:xfrm>
            <a:custGeom>
              <a:avLst/>
              <a:gdLst>
                <a:gd name="T0" fmla="*/ 3 w 16"/>
                <a:gd name="T1" fmla="*/ 9 h 13"/>
                <a:gd name="T2" fmla="*/ 3 w 16"/>
                <a:gd name="T3" fmla="*/ 9 h 13"/>
                <a:gd name="T4" fmla="*/ 0 w 16"/>
                <a:gd name="T5" fmla="*/ 13 h 13"/>
                <a:gd name="T6" fmla="*/ 11 w 16"/>
                <a:gd name="T7" fmla="*/ 9 h 13"/>
                <a:gd name="T8" fmla="*/ 16 w 16"/>
                <a:gd name="T9" fmla="*/ 0 h 13"/>
                <a:gd name="T10" fmla="*/ 3 w 16"/>
                <a:gd name="T11" fmla="*/ 9 h 13"/>
              </a:gdLst>
              <a:ahLst/>
              <a:cxnLst>
                <a:cxn ang="0">
                  <a:pos x="T0" y="T1"/>
                </a:cxn>
                <a:cxn ang="0">
                  <a:pos x="T2" y="T3"/>
                </a:cxn>
                <a:cxn ang="0">
                  <a:pos x="T4" y="T5"/>
                </a:cxn>
                <a:cxn ang="0">
                  <a:pos x="T6" y="T7"/>
                </a:cxn>
                <a:cxn ang="0">
                  <a:pos x="T8" y="T9"/>
                </a:cxn>
                <a:cxn ang="0">
                  <a:pos x="T10" y="T11"/>
                </a:cxn>
              </a:cxnLst>
              <a:rect l="0" t="0" r="r" b="b"/>
              <a:pathLst>
                <a:path w="16" h="13">
                  <a:moveTo>
                    <a:pt x="3" y="9"/>
                  </a:moveTo>
                  <a:lnTo>
                    <a:pt x="3" y="9"/>
                  </a:lnTo>
                  <a:lnTo>
                    <a:pt x="0" y="13"/>
                  </a:lnTo>
                  <a:lnTo>
                    <a:pt x="11" y="9"/>
                  </a:lnTo>
                  <a:lnTo>
                    <a:pt x="16" y="0"/>
                  </a:lnTo>
                  <a:lnTo>
                    <a:pt x="3" y="9"/>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3" name="Freeform 24">
              <a:extLst>
                <a:ext uri="{FF2B5EF4-FFF2-40B4-BE49-F238E27FC236}">
                  <a16:creationId xmlns:a16="http://schemas.microsoft.com/office/drawing/2014/main" id="{AA999BF1-CE32-51E9-D054-5C022F019CFE}"/>
                </a:ext>
              </a:extLst>
            </p:cNvPr>
            <p:cNvSpPr>
              <a:spLocks/>
            </p:cNvSpPr>
            <p:nvPr/>
          </p:nvSpPr>
          <p:spPr bwMode="auto">
            <a:xfrm>
              <a:off x="8135644" y="4501732"/>
              <a:ext cx="15584" cy="2223"/>
            </a:xfrm>
            <a:custGeom>
              <a:avLst/>
              <a:gdLst>
                <a:gd name="T0" fmla="*/ 0 w 24"/>
                <a:gd name="T1" fmla="*/ 3 h 3"/>
                <a:gd name="T2" fmla="*/ 0 w 24"/>
                <a:gd name="T3" fmla="*/ 3 h 3"/>
                <a:gd name="T4" fmla="*/ 10 w 24"/>
                <a:gd name="T5" fmla="*/ 3 h 3"/>
                <a:gd name="T6" fmla="*/ 24 w 24"/>
                <a:gd name="T7" fmla="*/ 3 h 3"/>
                <a:gd name="T8" fmla="*/ 0 w 24"/>
                <a:gd name="T9" fmla="*/ 0 h 3"/>
                <a:gd name="T10" fmla="*/ 0 w 24"/>
                <a:gd name="T11" fmla="*/ 3 h 3"/>
              </a:gdLst>
              <a:ahLst/>
              <a:cxnLst>
                <a:cxn ang="0">
                  <a:pos x="T0" y="T1"/>
                </a:cxn>
                <a:cxn ang="0">
                  <a:pos x="T2" y="T3"/>
                </a:cxn>
                <a:cxn ang="0">
                  <a:pos x="T4" y="T5"/>
                </a:cxn>
                <a:cxn ang="0">
                  <a:pos x="T6" y="T7"/>
                </a:cxn>
                <a:cxn ang="0">
                  <a:pos x="T8" y="T9"/>
                </a:cxn>
                <a:cxn ang="0">
                  <a:pos x="T10" y="T11"/>
                </a:cxn>
              </a:cxnLst>
              <a:rect l="0" t="0" r="r" b="b"/>
              <a:pathLst>
                <a:path w="24" h="3">
                  <a:moveTo>
                    <a:pt x="0" y="3"/>
                  </a:moveTo>
                  <a:lnTo>
                    <a:pt x="0" y="3"/>
                  </a:lnTo>
                  <a:lnTo>
                    <a:pt x="10" y="3"/>
                  </a:lnTo>
                  <a:lnTo>
                    <a:pt x="24" y="3"/>
                  </a:lnTo>
                  <a:lnTo>
                    <a:pt x="0" y="0"/>
                  </a:lnTo>
                  <a:lnTo>
                    <a:pt x="0" y="3"/>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4" name="Freeform 30">
              <a:extLst>
                <a:ext uri="{FF2B5EF4-FFF2-40B4-BE49-F238E27FC236}">
                  <a16:creationId xmlns:a16="http://schemas.microsoft.com/office/drawing/2014/main" id="{5F1EE47D-34DD-B0D0-D3B7-AD65E3584C7E}"/>
                </a:ext>
              </a:extLst>
            </p:cNvPr>
            <p:cNvSpPr>
              <a:spLocks/>
            </p:cNvSpPr>
            <p:nvPr/>
          </p:nvSpPr>
          <p:spPr bwMode="auto">
            <a:xfrm>
              <a:off x="9110762" y="5005193"/>
              <a:ext cx="5565" cy="4445"/>
            </a:xfrm>
            <a:custGeom>
              <a:avLst/>
              <a:gdLst>
                <a:gd name="T0" fmla="*/ 0 w 9"/>
                <a:gd name="T1" fmla="*/ 6 h 6"/>
                <a:gd name="T2" fmla="*/ 0 w 9"/>
                <a:gd name="T3" fmla="*/ 6 h 6"/>
                <a:gd name="T4" fmla="*/ 9 w 9"/>
                <a:gd name="T5" fmla="*/ 3 h 6"/>
                <a:gd name="T6" fmla="*/ 9 w 9"/>
                <a:gd name="T7" fmla="*/ 0 h 6"/>
                <a:gd name="T8" fmla="*/ 0 w 9"/>
                <a:gd name="T9" fmla="*/ 6 h 6"/>
              </a:gdLst>
              <a:ahLst/>
              <a:cxnLst>
                <a:cxn ang="0">
                  <a:pos x="T0" y="T1"/>
                </a:cxn>
                <a:cxn ang="0">
                  <a:pos x="T2" y="T3"/>
                </a:cxn>
                <a:cxn ang="0">
                  <a:pos x="T4" y="T5"/>
                </a:cxn>
                <a:cxn ang="0">
                  <a:pos x="T6" y="T7"/>
                </a:cxn>
                <a:cxn ang="0">
                  <a:pos x="T8" y="T9"/>
                </a:cxn>
              </a:cxnLst>
              <a:rect l="0" t="0" r="r" b="b"/>
              <a:pathLst>
                <a:path w="9" h="6">
                  <a:moveTo>
                    <a:pt x="0" y="6"/>
                  </a:moveTo>
                  <a:lnTo>
                    <a:pt x="0" y="6"/>
                  </a:lnTo>
                  <a:lnTo>
                    <a:pt x="9" y="3"/>
                  </a:lnTo>
                  <a:lnTo>
                    <a:pt x="9" y="0"/>
                  </a:lnTo>
                  <a:lnTo>
                    <a:pt x="0" y="6"/>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5" name="Freeform 31">
              <a:extLst>
                <a:ext uri="{FF2B5EF4-FFF2-40B4-BE49-F238E27FC236}">
                  <a16:creationId xmlns:a16="http://schemas.microsoft.com/office/drawing/2014/main" id="{1AF37D5D-E398-CA3A-4AC8-3B07D6BBC08F}"/>
                </a:ext>
              </a:extLst>
            </p:cNvPr>
            <p:cNvSpPr>
              <a:spLocks/>
            </p:cNvSpPr>
            <p:nvPr/>
          </p:nvSpPr>
          <p:spPr bwMode="auto">
            <a:xfrm>
              <a:off x="8994993" y="5059651"/>
              <a:ext cx="8905" cy="3334"/>
            </a:xfrm>
            <a:custGeom>
              <a:avLst/>
              <a:gdLst>
                <a:gd name="T0" fmla="*/ 0 w 12"/>
                <a:gd name="T1" fmla="*/ 3 h 6"/>
                <a:gd name="T2" fmla="*/ 0 w 12"/>
                <a:gd name="T3" fmla="*/ 3 h 6"/>
                <a:gd name="T4" fmla="*/ 0 w 12"/>
                <a:gd name="T5" fmla="*/ 6 h 6"/>
                <a:gd name="T6" fmla="*/ 12 w 12"/>
                <a:gd name="T7" fmla="*/ 0 h 6"/>
                <a:gd name="T8" fmla="*/ 0 w 12"/>
                <a:gd name="T9" fmla="*/ 3 h 6"/>
              </a:gdLst>
              <a:ahLst/>
              <a:cxnLst>
                <a:cxn ang="0">
                  <a:pos x="T0" y="T1"/>
                </a:cxn>
                <a:cxn ang="0">
                  <a:pos x="T2" y="T3"/>
                </a:cxn>
                <a:cxn ang="0">
                  <a:pos x="T4" y="T5"/>
                </a:cxn>
                <a:cxn ang="0">
                  <a:pos x="T6" y="T7"/>
                </a:cxn>
                <a:cxn ang="0">
                  <a:pos x="T8" y="T9"/>
                </a:cxn>
              </a:cxnLst>
              <a:rect l="0" t="0" r="r" b="b"/>
              <a:pathLst>
                <a:path w="12" h="6">
                  <a:moveTo>
                    <a:pt x="0" y="3"/>
                  </a:moveTo>
                  <a:lnTo>
                    <a:pt x="0" y="3"/>
                  </a:lnTo>
                  <a:lnTo>
                    <a:pt x="0" y="6"/>
                  </a:lnTo>
                  <a:lnTo>
                    <a:pt x="12" y="0"/>
                  </a:lnTo>
                  <a:lnTo>
                    <a:pt x="0" y="3"/>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6" name="Freeform 32">
              <a:extLst>
                <a:ext uri="{FF2B5EF4-FFF2-40B4-BE49-F238E27FC236}">
                  <a16:creationId xmlns:a16="http://schemas.microsoft.com/office/drawing/2014/main" id="{CFCBB205-958F-1A94-5445-7A16A58CE150}"/>
                </a:ext>
              </a:extLst>
            </p:cNvPr>
            <p:cNvSpPr>
              <a:spLocks/>
            </p:cNvSpPr>
            <p:nvPr/>
          </p:nvSpPr>
          <p:spPr bwMode="auto">
            <a:xfrm>
              <a:off x="9037293" y="5034089"/>
              <a:ext cx="11132" cy="8891"/>
            </a:xfrm>
            <a:custGeom>
              <a:avLst/>
              <a:gdLst>
                <a:gd name="T0" fmla="*/ 0 w 16"/>
                <a:gd name="T1" fmla="*/ 0 h 14"/>
                <a:gd name="T2" fmla="*/ 0 w 16"/>
                <a:gd name="T3" fmla="*/ 0 h 14"/>
                <a:gd name="T4" fmla="*/ 9 w 16"/>
                <a:gd name="T5" fmla="*/ 14 h 14"/>
                <a:gd name="T6" fmla="*/ 16 w 16"/>
                <a:gd name="T7" fmla="*/ 14 h 14"/>
                <a:gd name="T8" fmla="*/ 9 w 16"/>
                <a:gd name="T9" fmla="*/ 5 h 14"/>
                <a:gd name="T10" fmla="*/ 0 w 16"/>
                <a:gd name="T11" fmla="*/ 0 h 14"/>
              </a:gdLst>
              <a:ahLst/>
              <a:cxnLst>
                <a:cxn ang="0">
                  <a:pos x="T0" y="T1"/>
                </a:cxn>
                <a:cxn ang="0">
                  <a:pos x="T2" y="T3"/>
                </a:cxn>
                <a:cxn ang="0">
                  <a:pos x="T4" y="T5"/>
                </a:cxn>
                <a:cxn ang="0">
                  <a:pos x="T6" y="T7"/>
                </a:cxn>
                <a:cxn ang="0">
                  <a:pos x="T8" y="T9"/>
                </a:cxn>
                <a:cxn ang="0">
                  <a:pos x="T10" y="T11"/>
                </a:cxn>
              </a:cxnLst>
              <a:rect l="0" t="0" r="r" b="b"/>
              <a:pathLst>
                <a:path w="16" h="14">
                  <a:moveTo>
                    <a:pt x="0" y="0"/>
                  </a:moveTo>
                  <a:lnTo>
                    <a:pt x="0" y="0"/>
                  </a:lnTo>
                  <a:lnTo>
                    <a:pt x="9" y="14"/>
                  </a:lnTo>
                  <a:lnTo>
                    <a:pt x="16" y="14"/>
                  </a:lnTo>
                  <a:lnTo>
                    <a:pt x="9" y="5"/>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7" name="Freeform 33">
              <a:extLst>
                <a:ext uri="{FF2B5EF4-FFF2-40B4-BE49-F238E27FC236}">
                  <a16:creationId xmlns:a16="http://schemas.microsoft.com/office/drawing/2014/main" id="{9CB6438A-0777-AF21-0D13-96D8946535A3}"/>
                </a:ext>
              </a:extLst>
            </p:cNvPr>
            <p:cNvSpPr>
              <a:spLocks/>
            </p:cNvSpPr>
            <p:nvPr/>
          </p:nvSpPr>
          <p:spPr bwMode="auto">
            <a:xfrm>
              <a:off x="8912620" y="4846263"/>
              <a:ext cx="17810" cy="10003"/>
            </a:xfrm>
            <a:custGeom>
              <a:avLst/>
              <a:gdLst>
                <a:gd name="T0" fmla="*/ 0 w 27"/>
                <a:gd name="T1" fmla="*/ 0 h 14"/>
                <a:gd name="T2" fmla="*/ 0 w 27"/>
                <a:gd name="T3" fmla="*/ 0 h 14"/>
                <a:gd name="T4" fmla="*/ 8 w 27"/>
                <a:gd name="T5" fmla="*/ 11 h 14"/>
                <a:gd name="T6" fmla="*/ 15 w 27"/>
                <a:gd name="T7" fmla="*/ 14 h 14"/>
                <a:gd name="T8" fmla="*/ 27 w 27"/>
                <a:gd name="T9" fmla="*/ 8 h 14"/>
                <a:gd name="T10" fmla="*/ 15 w 27"/>
                <a:gd name="T11" fmla="*/ 11 h 14"/>
                <a:gd name="T12" fmla="*/ 0 w 2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7" h="14">
                  <a:moveTo>
                    <a:pt x="0" y="0"/>
                  </a:moveTo>
                  <a:lnTo>
                    <a:pt x="0" y="0"/>
                  </a:lnTo>
                  <a:lnTo>
                    <a:pt x="8" y="11"/>
                  </a:lnTo>
                  <a:lnTo>
                    <a:pt x="15" y="14"/>
                  </a:lnTo>
                  <a:lnTo>
                    <a:pt x="27" y="8"/>
                  </a:lnTo>
                  <a:lnTo>
                    <a:pt x="15" y="11"/>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8" name="Freeform 34">
              <a:extLst>
                <a:ext uri="{FF2B5EF4-FFF2-40B4-BE49-F238E27FC236}">
                  <a16:creationId xmlns:a16="http://schemas.microsoft.com/office/drawing/2014/main" id="{4364EB79-9A61-84C2-DD29-33D8CB69A28A}"/>
                </a:ext>
              </a:extLst>
            </p:cNvPr>
            <p:cNvSpPr>
              <a:spLocks/>
            </p:cNvSpPr>
            <p:nvPr/>
          </p:nvSpPr>
          <p:spPr bwMode="auto">
            <a:xfrm>
              <a:off x="9126346" y="4947400"/>
              <a:ext cx="30055" cy="50012"/>
            </a:xfrm>
            <a:custGeom>
              <a:avLst/>
              <a:gdLst>
                <a:gd name="T0" fmla="*/ 32 w 46"/>
                <a:gd name="T1" fmla="*/ 21 h 75"/>
                <a:gd name="T2" fmla="*/ 32 w 46"/>
                <a:gd name="T3" fmla="*/ 21 h 75"/>
                <a:gd name="T4" fmla="*/ 23 w 46"/>
                <a:gd name="T5" fmla="*/ 42 h 75"/>
                <a:gd name="T6" fmla="*/ 5 w 46"/>
                <a:gd name="T7" fmla="*/ 63 h 75"/>
                <a:gd name="T8" fmla="*/ 5 w 46"/>
                <a:gd name="T9" fmla="*/ 66 h 75"/>
                <a:gd name="T10" fmla="*/ 0 w 46"/>
                <a:gd name="T11" fmla="*/ 75 h 75"/>
                <a:gd name="T12" fmla="*/ 27 w 46"/>
                <a:gd name="T13" fmla="*/ 42 h 75"/>
                <a:gd name="T14" fmla="*/ 46 w 46"/>
                <a:gd name="T15" fmla="*/ 0 h 75"/>
                <a:gd name="T16" fmla="*/ 32 w 46"/>
                <a:gd name="T17" fmla="*/ 8 h 75"/>
                <a:gd name="T18" fmla="*/ 32 w 46"/>
                <a:gd name="T19" fmla="*/ 2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75">
                  <a:moveTo>
                    <a:pt x="32" y="21"/>
                  </a:moveTo>
                  <a:lnTo>
                    <a:pt x="32" y="21"/>
                  </a:lnTo>
                  <a:lnTo>
                    <a:pt x="23" y="42"/>
                  </a:lnTo>
                  <a:lnTo>
                    <a:pt x="5" y="63"/>
                  </a:lnTo>
                  <a:lnTo>
                    <a:pt x="5" y="66"/>
                  </a:lnTo>
                  <a:lnTo>
                    <a:pt x="0" y="75"/>
                  </a:lnTo>
                  <a:lnTo>
                    <a:pt x="27" y="42"/>
                  </a:lnTo>
                  <a:lnTo>
                    <a:pt x="46" y="0"/>
                  </a:lnTo>
                  <a:lnTo>
                    <a:pt x="32" y="8"/>
                  </a:lnTo>
                  <a:lnTo>
                    <a:pt x="32" y="2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9" name="Freeform 35">
              <a:extLst>
                <a:ext uri="{FF2B5EF4-FFF2-40B4-BE49-F238E27FC236}">
                  <a16:creationId xmlns:a16="http://schemas.microsoft.com/office/drawing/2014/main" id="{66239D44-C561-F66F-7AB2-EA8148AF7F0B}"/>
                </a:ext>
              </a:extLst>
            </p:cNvPr>
            <p:cNvSpPr>
              <a:spLocks/>
            </p:cNvSpPr>
            <p:nvPr/>
          </p:nvSpPr>
          <p:spPr bwMode="auto">
            <a:xfrm>
              <a:off x="9158626" y="4928507"/>
              <a:ext cx="2226" cy="7780"/>
            </a:xfrm>
            <a:custGeom>
              <a:avLst/>
              <a:gdLst>
                <a:gd name="T0" fmla="*/ 0 w 4"/>
                <a:gd name="T1" fmla="*/ 0 h 11"/>
                <a:gd name="T2" fmla="*/ 0 w 4"/>
                <a:gd name="T3" fmla="*/ 0 h 11"/>
                <a:gd name="T4" fmla="*/ 0 w 4"/>
                <a:gd name="T5" fmla="*/ 11 h 11"/>
                <a:gd name="T6" fmla="*/ 4 w 4"/>
                <a:gd name="T7" fmla="*/ 0 h 11"/>
                <a:gd name="T8" fmla="*/ 0 w 4"/>
                <a:gd name="T9" fmla="*/ 0 h 11"/>
              </a:gdLst>
              <a:ahLst/>
              <a:cxnLst>
                <a:cxn ang="0">
                  <a:pos x="T0" y="T1"/>
                </a:cxn>
                <a:cxn ang="0">
                  <a:pos x="T2" y="T3"/>
                </a:cxn>
                <a:cxn ang="0">
                  <a:pos x="T4" y="T5"/>
                </a:cxn>
                <a:cxn ang="0">
                  <a:pos x="T6" y="T7"/>
                </a:cxn>
                <a:cxn ang="0">
                  <a:pos x="T8" y="T9"/>
                </a:cxn>
              </a:cxnLst>
              <a:rect l="0" t="0" r="r" b="b"/>
              <a:pathLst>
                <a:path w="4" h="11">
                  <a:moveTo>
                    <a:pt x="0" y="0"/>
                  </a:moveTo>
                  <a:lnTo>
                    <a:pt x="0" y="0"/>
                  </a:lnTo>
                  <a:lnTo>
                    <a:pt x="0" y="11"/>
                  </a:lnTo>
                  <a:lnTo>
                    <a:pt x="4" y="0"/>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80" name="Freeform 36">
              <a:extLst>
                <a:ext uri="{FF2B5EF4-FFF2-40B4-BE49-F238E27FC236}">
                  <a16:creationId xmlns:a16="http://schemas.microsoft.com/office/drawing/2014/main" id="{F68F17F1-DC91-3427-E1DE-9B4174F5ACEC}"/>
                </a:ext>
              </a:extLst>
            </p:cNvPr>
            <p:cNvSpPr>
              <a:spLocks/>
            </p:cNvSpPr>
            <p:nvPr/>
          </p:nvSpPr>
          <p:spPr bwMode="auto">
            <a:xfrm>
              <a:off x="8184622" y="4497287"/>
              <a:ext cx="10019" cy="2223"/>
            </a:xfrm>
            <a:custGeom>
              <a:avLst/>
              <a:gdLst>
                <a:gd name="T0" fmla="*/ 0 w 16"/>
                <a:gd name="T1" fmla="*/ 4 h 4"/>
                <a:gd name="T2" fmla="*/ 0 w 16"/>
                <a:gd name="T3" fmla="*/ 4 h 4"/>
                <a:gd name="T4" fmla="*/ 9 w 16"/>
                <a:gd name="T5" fmla="*/ 3 h 4"/>
                <a:gd name="T6" fmla="*/ 16 w 16"/>
                <a:gd name="T7" fmla="*/ 0 h 4"/>
                <a:gd name="T8" fmla="*/ 0 w 16"/>
                <a:gd name="T9" fmla="*/ 4 h 4"/>
              </a:gdLst>
              <a:ahLst/>
              <a:cxnLst>
                <a:cxn ang="0">
                  <a:pos x="T0" y="T1"/>
                </a:cxn>
                <a:cxn ang="0">
                  <a:pos x="T2" y="T3"/>
                </a:cxn>
                <a:cxn ang="0">
                  <a:pos x="T4" y="T5"/>
                </a:cxn>
                <a:cxn ang="0">
                  <a:pos x="T6" y="T7"/>
                </a:cxn>
                <a:cxn ang="0">
                  <a:pos x="T8" y="T9"/>
                </a:cxn>
              </a:cxnLst>
              <a:rect l="0" t="0" r="r" b="b"/>
              <a:pathLst>
                <a:path w="16" h="4">
                  <a:moveTo>
                    <a:pt x="0" y="4"/>
                  </a:moveTo>
                  <a:lnTo>
                    <a:pt x="0" y="4"/>
                  </a:lnTo>
                  <a:lnTo>
                    <a:pt x="9" y="3"/>
                  </a:lnTo>
                  <a:lnTo>
                    <a:pt x="16" y="0"/>
                  </a:lnTo>
                  <a:lnTo>
                    <a:pt x="0" y="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81" name="Freeform 37">
              <a:extLst>
                <a:ext uri="{FF2B5EF4-FFF2-40B4-BE49-F238E27FC236}">
                  <a16:creationId xmlns:a16="http://schemas.microsoft.com/office/drawing/2014/main" id="{A1EAE698-8894-3D49-961E-4E26D2EB8D7C}"/>
                </a:ext>
              </a:extLst>
            </p:cNvPr>
            <p:cNvSpPr>
              <a:spLocks/>
            </p:cNvSpPr>
            <p:nvPr/>
          </p:nvSpPr>
          <p:spPr bwMode="auto">
            <a:xfrm>
              <a:off x="8288145" y="4465057"/>
              <a:ext cx="77920" cy="15559"/>
            </a:xfrm>
            <a:custGeom>
              <a:avLst/>
              <a:gdLst>
                <a:gd name="T0" fmla="*/ 80 w 117"/>
                <a:gd name="T1" fmla="*/ 1 h 24"/>
                <a:gd name="T2" fmla="*/ 80 w 117"/>
                <a:gd name="T3" fmla="*/ 1 h 24"/>
                <a:gd name="T4" fmla="*/ 50 w 117"/>
                <a:gd name="T5" fmla="*/ 11 h 24"/>
                <a:gd name="T6" fmla="*/ 41 w 117"/>
                <a:gd name="T7" fmla="*/ 11 h 24"/>
                <a:gd name="T8" fmla="*/ 27 w 117"/>
                <a:gd name="T9" fmla="*/ 17 h 24"/>
                <a:gd name="T10" fmla="*/ 0 w 117"/>
                <a:gd name="T11" fmla="*/ 24 h 24"/>
                <a:gd name="T12" fmla="*/ 14 w 117"/>
                <a:gd name="T13" fmla="*/ 24 h 24"/>
                <a:gd name="T14" fmla="*/ 90 w 117"/>
                <a:gd name="T15" fmla="*/ 1 h 24"/>
                <a:gd name="T16" fmla="*/ 117 w 117"/>
                <a:gd name="T17" fmla="*/ 0 h 24"/>
                <a:gd name="T18" fmla="*/ 106 w 117"/>
                <a:gd name="T19" fmla="*/ 0 h 24"/>
                <a:gd name="T20" fmla="*/ 80 w 117"/>
                <a:gd name="T21"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24">
                  <a:moveTo>
                    <a:pt x="80" y="1"/>
                  </a:moveTo>
                  <a:lnTo>
                    <a:pt x="80" y="1"/>
                  </a:lnTo>
                  <a:lnTo>
                    <a:pt x="50" y="11"/>
                  </a:lnTo>
                  <a:lnTo>
                    <a:pt x="41" y="11"/>
                  </a:lnTo>
                  <a:lnTo>
                    <a:pt x="27" y="17"/>
                  </a:lnTo>
                  <a:lnTo>
                    <a:pt x="0" y="24"/>
                  </a:lnTo>
                  <a:lnTo>
                    <a:pt x="14" y="24"/>
                  </a:lnTo>
                  <a:lnTo>
                    <a:pt x="90" y="1"/>
                  </a:lnTo>
                  <a:lnTo>
                    <a:pt x="117" y="0"/>
                  </a:lnTo>
                  <a:lnTo>
                    <a:pt x="106" y="0"/>
                  </a:lnTo>
                  <a:lnTo>
                    <a:pt x="80" y="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nvGrpSpPr>
            <p:cNvPr id="282" name="Group 59">
              <a:extLst>
                <a:ext uri="{FF2B5EF4-FFF2-40B4-BE49-F238E27FC236}">
                  <a16:creationId xmlns:a16="http://schemas.microsoft.com/office/drawing/2014/main" id="{8AD9B4CB-291D-7CF2-5D3D-E9067B50B799}"/>
                </a:ext>
              </a:extLst>
            </p:cNvPr>
            <p:cNvGrpSpPr/>
            <p:nvPr/>
          </p:nvGrpSpPr>
          <p:grpSpPr>
            <a:xfrm>
              <a:off x="8532655" y="3584859"/>
              <a:ext cx="883647" cy="365751"/>
              <a:chOff x="4196096" y="2578593"/>
              <a:chExt cx="720518" cy="298238"/>
            </a:xfrm>
            <a:grpFill/>
            <a:effectLst/>
          </p:grpSpPr>
          <p:sp>
            <p:nvSpPr>
              <p:cNvPr id="289" name="Freeform 5">
                <a:extLst>
                  <a:ext uri="{FF2B5EF4-FFF2-40B4-BE49-F238E27FC236}">
                    <a16:creationId xmlns:a16="http://schemas.microsoft.com/office/drawing/2014/main" id="{B1CAE5DF-B85F-2020-F508-C750956075C4}"/>
                  </a:ext>
                </a:extLst>
              </p:cNvPr>
              <p:cNvSpPr>
                <a:spLocks/>
              </p:cNvSpPr>
              <p:nvPr/>
            </p:nvSpPr>
            <p:spPr bwMode="auto">
              <a:xfrm>
                <a:off x="4793645" y="2624811"/>
                <a:ext cx="3843" cy="4360"/>
              </a:xfrm>
              <a:custGeom>
                <a:avLst/>
                <a:gdLst>
                  <a:gd name="T0" fmla="*/ 0 w 4"/>
                  <a:gd name="T1" fmla="*/ 0 h 5"/>
                  <a:gd name="T2" fmla="*/ 4 w 4"/>
                  <a:gd name="T3" fmla="*/ 5 h 5"/>
                  <a:gd name="T4" fmla="*/ 4 w 4"/>
                  <a:gd name="T5" fmla="*/ 3 h 5"/>
                  <a:gd name="T6" fmla="*/ 0 w 4"/>
                  <a:gd name="T7" fmla="*/ 0 h 5"/>
                </a:gdLst>
                <a:ahLst/>
                <a:cxnLst>
                  <a:cxn ang="0">
                    <a:pos x="T0" y="T1"/>
                  </a:cxn>
                  <a:cxn ang="0">
                    <a:pos x="T2" y="T3"/>
                  </a:cxn>
                  <a:cxn ang="0">
                    <a:pos x="T4" y="T5"/>
                  </a:cxn>
                  <a:cxn ang="0">
                    <a:pos x="T6" y="T7"/>
                  </a:cxn>
                </a:cxnLst>
                <a:rect l="0" t="0" r="r" b="b"/>
                <a:pathLst>
                  <a:path w="4" h="5">
                    <a:moveTo>
                      <a:pt x="0" y="0"/>
                    </a:moveTo>
                    <a:lnTo>
                      <a:pt x="4" y="5"/>
                    </a:lnTo>
                    <a:lnTo>
                      <a:pt x="4" y="3"/>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90" name="Freeform 55">
                <a:extLst>
                  <a:ext uri="{FF2B5EF4-FFF2-40B4-BE49-F238E27FC236}">
                    <a16:creationId xmlns:a16="http://schemas.microsoft.com/office/drawing/2014/main" id="{893C0360-C21A-C77E-EC77-C256651CBDDB}"/>
                  </a:ext>
                </a:extLst>
              </p:cNvPr>
              <p:cNvSpPr>
                <a:spLocks/>
              </p:cNvSpPr>
              <p:nvPr/>
            </p:nvSpPr>
            <p:spPr bwMode="auto">
              <a:xfrm>
                <a:off x="4762903" y="2800091"/>
                <a:ext cx="18253" cy="17441"/>
              </a:xfrm>
              <a:custGeom>
                <a:avLst/>
                <a:gdLst>
                  <a:gd name="T0" fmla="*/ 17 w 19"/>
                  <a:gd name="T1" fmla="*/ 0 h 20"/>
                  <a:gd name="T2" fmla="*/ 11 w 19"/>
                  <a:gd name="T3" fmla="*/ 5 h 20"/>
                  <a:gd name="T4" fmla="*/ 4 w 19"/>
                  <a:gd name="T5" fmla="*/ 13 h 20"/>
                  <a:gd name="T6" fmla="*/ 0 w 19"/>
                  <a:gd name="T7" fmla="*/ 20 h 20"/>
                  <a:gd name="T8" fmla="*/ 6 w 19"/>
                  <a:gd name="T9" fmla="*/ 13 h 20"/>
                  <a:gd name="T10" fmla="*/ 19 w 19"/>
                  <a:gd name="T11" fmla="*/ 0 h 20"/>
                  <a:gd name="T12" fmla="*/ 17 w 1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9" h="20">
                    <a:moveTo>
                      <a:pt x="17" y="0"/>
                    </a:moveTo>
                    <a:lnTo>
                      <a:pt x="11" y="5"/>
                    </a:lnTo>
                    <a:lnTo>
                      <a:pt x="4" y="13"/>
                    </a:lnTo>
                    <a:lnTo>
                      <a:pt x="0" y="20"/>
                    </a:lnTo>
                    <a:lnTo>
                      <a:pt x="6" y="13"/>
                    </a:lnTo>
                    <a:lnTo>
                      <a:pt x="19" y="0"/>
                    </a:lnTo>
                    <a:lnTo>
                      <a:pt x="1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91" name="Freeform 56">
                <a:extLst>
                  <a:ext uri="{FF2B5EF4-FFF2-40B4-BE49-F238E27FC236}">
                    <a16:creationId xmlns:a16="http://schemas.microsoft.com/office/drawing/2014/main" id="{5E17CE0E-3FF6-95AA-8ABE-676F498AB3CD}"/>
                  </a:ext>
                </a:extLst>
              </p:cNvPr>
              <p:cNvSpPr>
                <a:spLocks/>
              </p:cNvSpPr>
              <p:nvPr/>
            </p:nvSpPr>
            <p:spPr bwMode="auto">
              <a:xfrm>
                <a:off x="4762903" y="2800091"/>
                <a:ext cx="18253" cy="17441"/>
              </a:xfrm>
              <a:custGeom>
                <a:avLst/>
                <a:gdLst>
                  <a:gd name="T0" fmla="*/ 17 w 19"/>
                  <a:gd name="T1" fmla="*/ 0 h 20"/>
                  <a:gd name="T2" fmla="*/ 11 w 19"/>
                  <a:gd name="T3" fmla="*/ 5 h 20"/>
                  <a:gd name="T4" fmla="*/ 4 w 19"/>
                  <a:gd name="T5" fmla="*/ 13 h 20"/>
                  <a:gd name="T6" fmla="*/ 0 w 19"/>
                  <a:gd name="T7" fmla="*/ 20 h 20"/>
                  <a:gd name="T8" fmla="*/ 6 w 19"/>
                  <a:gd name="T9" fmla="*/ 13 h 20"/>
                  <a:gd name="T10" fmla="*/ 19 w 19"/>
                  <a:gd name="T11" fmla="*/ 0 h 20"/>
                  <a:gd name="T12" fmla="*/ 17 w 1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9" h="20">
                    <a:moveTo>
                      <a:pt x="17" y="0"/>
                    </a:moveTo>
                    <a:lnTo>
                      <a:pt x="11" y="5"/>
                    </a:lnTo>
                    <a:lnTo>
                      <a:pt x="4" y="13"/>
                    </a:lnTo>
                    <a:lnTo>
                      <a:pt x="0" y="20"/>
                    </a:lnTo>
                    <a:lnTo>
                      <a:pt x="6" y="13"/>
                    </a:lnTo>
                    <a:lnTo>
                      <a:pt x="19" y="0"/>
                    </a:lnTo>
                    <a:lnTo>
                      <a:pt x="1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92" name="Freeform 57">
                <a:extLst>
                  <a:ext uri="{FF2B5EF4-FFF2-40B4-BE49-F238E27FC236}">
                    <a16:creationId xmlns:a16="http://schemas.microsoft.com/office/drawing/2014/main" id="{FEA9BEB9-48DE-D677-DF09-1F01DA778608}"/>
                  </a:ext>
                </a:extLst>
              </p:cNvPr>
              <p:cNvSpPr>
                <a:spLocks/>
              </p:cNvSpPr>
              <p:nvPr/>
            </p:nvSpPr>
            <p:spPr bwMode="auto">
              <a:xfrm>
                <a:off x="4804212" y="2773930"/>
                <a:ext cx="27860" cy="7848"/>
              </a:xfrm>
              <a:custGeom>
                <a:avLst/>
                <a:gdLst>
                  <a:gd name="T0" fmla="*/ 29 w 29"/>
                  <a:gd name="T1" fmla="*/ 0 h 9"/>
                  <a:gd name="T2" fmla="*/ 27 w 29"/>
                  <a:gd name="T3" fmla="*/ 0 h 9"/>
                  <a:gd name="T4" fmla="*/ 19 w 29"/>
                  <a:gd name="T5" fmla="*/ 0 h 9"/>
                  <a:gd name="T6" fmla="*/ 6 w 29"/>
                  <a:gd name="T7" fmla="*/ 5 h 9"/>
                  <a:gd name="T8" fmla="*/ 0 w 29"/>
                  <a:gd name="T9" fmla="*/ 9 h 9"/>
                  <a:gd name="T10" fmla="*/ 15 w 29"/>
                  <a:gd name="T11" fmla="*/ 3 h 9"/>
                  <a:gd name="T12" fmla="*/ 29 w 2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9" h="9">
                    <a:moveTo>
                      <a:pt x="29" y="0"/>
                    </a:moveTo>
                    <a:lnTo>
                      <a:pt x="27" y="0"/>
                    </a:lnTo>
                    <a:lnTo>
                      <a:pt x="19" y="0"/>
                    </a:lnTo>
                    <a:lnTo>
                      <a:pt x="6" y="5"/>
                    </a:lnTo>
                    <a:lnTo>
                      <a:pt x="0" y="9"/>
                    </a:lnTo>
                    <a:lnTo>
                      <a:pt x="15" y="3"/>
                    </a:lnTo>
                    <a:lnTo>
                      <a:pt x="2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93" name="Freeform 58">
                <a:extLst>
                  <a:ext uri="{FF2B5EF4-FFF2-40B4-BE49-F238E27FC236}">
                    <a16:creationId xmlns:a16="http://schemas.microsoft.com/office/drawing/2014/main" id="{3F9DB7BD-A8E5-8463-5314-717EF86FDCC3}"/>
                  </a:ext>
                </a:extLst>
              </p:cNvPr>
              <p:cNvSpPr>
                <a:spLocks/>
              </p:cNvSpPr>
              <p:nvPr/>
            </p:nvSpPr>
            <p:spPr bwMode="auto">
              <a:xfrm>
                <a:off x="4804212" y="2773930"/>
                <a:ext cx="27860" cy="7848"/>
              </a:xfrm>
              <a:custGeom>
                <a:avLst/>
                <a:gdLst>
                  <a:gd name="T0" fmla="*/ 29 w 29"/>
                  <a:gd name="T1" fmla="*/ 0 h 9"/>
                  <a:gd name="T2" fmla="*/ 27 w 29"/>
                  <a:gd name="T3" fmla="*/ 0 h 9"/>
                  <a:gd name="T4" fmla="*/ 19 w 29"/>
                  <a:gd name="T5" fmla="*/ 0 h 9"/>
                  <a:gd name="T6" fmla="*/ 6 w 29"/>
                  <a:gd name="T7" fmla="*/ 5 h 9"/>
                  <a:gd name="T8" fmla="*/ 0 w 29"/>
                  <a:gd name="T9" fmla="*/ 9 h 9"/>
                  <a:gd name="T10" fmla="*/ 15 w 29"/>
                  <a:gd name="T11" fmla="*/ 3 h 9"/>
                  <a:gd name="T12" fmla="*/ 29 w 2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9" h="9">
                    <a:moveTo>
                      <a:pt x="29" y="0"/>
                    </a:moveTo>
                    <a:lnTo>
                      <a:pt x="27" y="0"/>
                    </a:lnTo>
                    <a:lnTo>
                      <a:pt x="19" y="0"/>
                    </a:lnTo>
                    <a:lnTo>
                      <a:pt x="6" y="5"/>
                    </a:lnTo>
                    <a:lnTo>
                      <a:pt x="0" y="9"/>
                    </a:lnTo>
                    <a:lnTo>
                      <a:pt x="15" y="3"/>
                    </a:lnTo>
                    <a:lnTo>
                      <a:pt x="2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94" name="Freeform 59">
                <a:extLst>
                  <a:ext uri="{FF2B5EF4-FFF2-40B4-BE49-F238E27FC236}">
                    <a16:creationId xmlns:a16="http://schemas.microsoft.com/office/drawing/2014/main" id="{F2636091-C216-5FE7-ABD6-131CE082ED59}"/>
                  </a:ext>
                </a:extLst>
              </p:cNvPr>
              <p:cNvSpPr>
                <a:spLocks/>
              </p:cNvSpPr>
              <p:nvPr/>
            </p:nvSpPr>
            <p:spPr bwMode="auto">
              <a:xfrm>
                <a:off x="4848404" y="2746025"/>
                <a:ext cx="17292" cy="32266"/>
              </a:xfrm>
              <a:custGeom>
                <a:avLst/>
                <a:gdLst>
                  <a:gd name="T0" fmla="*/ 18 w 18"/>
                  <a:gd name="T1" fmla="*/ 0 h 37"/>
                  <a:gd name="T2" fmla="*/ 11 w 18"/>
                  <a:gd name="T3" fmla="*/ 7 h 37"/>
                  <a:gd name="T4" fmla="*/ 7 w 18"/>
                  <a:gd name="T5" fmla="*/ 13 h 37"/>
                  <a:gd name="T6" fmla="*/ 5 w 18"/>
                  <a:gd name="T7" fmla="*/ 20 h 37"/>
                  <a:gd name="T8" fmla="*/ 0 w 18"/>
                  <a:gd name="T9" fmla="*/ 37 h 37"/>
                  <a:gd name="T10" fmla="*/ 7 w 18"/>
                  <a:gd name="T11" fmla="*/ 15 h 37"/>
                  <a:gd name="T12" fmla="*/ 18 w 18"/>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8" h="37">
                    <a:moveTo>
                      <a:pt x="18" y="0"/>
                    </a:moveTo>
                    <a:lnTo>
                      <a:pt x="11" y="7"/>
                    </a:lnTo>
                    <a:lnTo>
                      <a:pt x="7" y="13"/>
                    </a:lnTo>
                    <a:lnTo>
                      <a:pt x="5" y="20"/>
                    </a:lnTo>
                    <a:lnTo>
                      <a:pt x="0" y="37"/>
                    </a:lnTo>
                    <a:lnTo>
                      <a:pt x="7" y="15"/>
                    </a:lnTo>
                    <a:lnTo>
                      <a:pt x="18"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95" name="Freeform 60">
                <a:extLst>
                  <a:ext uri="{FF2B5EF4-FFF2-40B4-BE49-F238E27FC236}">
                    <a16:creationId xmlns:a16="http://schemas.microsoft.com/office/drawing/2014/main" id="{D38DE849-9059-38A1-1D03-CF3FB6FBD118}"/>
                  </a:ext>
                </a:extLst>
              </p:cNvPr>
              <p:cNvSpPr>
                <a:spLocks/>
              </p:cNvSpPr>
              <p:nvPr/>
            </p:nvSpPr>
            <p:spPr bwMode="auto">
              <a:xfrm>
                <a:off x="4848404" y="2746025"/>
                <a:ext cx="17292" cy="32266"/>
              </a:xfrm>
              <a:custGeom>
                <a:avLst/>
                <a:gdLst>
                  <a:gd name="T0" fmla="*/ 18 w 18"/>
                  <a:gd name="T1" fmla="*/ 0 h 37"/>
                  <a:gd name="T2" fmla="*/ 11 w 18"/>
                  <a:gd name="T3" fmla="*/ 7 h 37"/>
                  <a:gd name="T4" fmla="*/ 7 w 18"/>
                  <a:gd name="T5" fmla="*/ 13 h 37"/>
                  <a:gd name="T6" fmla="*/ 5 w 18"/>
                  <a:gd name="T7" fmla="*/ 20 h 37"/>
                  <a:gd name="T8" fmla="*/ 0 w 18"/>
                  <a:gd name="T9" fmla="*/ 37 h 37"/>
                  <a:gd name="T10" fmla="*/ 7 w 18"/>
                  <a:gd name="T11" fmla="*/ 15 h 37"/>
                  <a:gd name="T12" fmla="*/ 18 w 18"/>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8" h="37">
                    <a:moveTo>
                      <a:pt x="18" y="0"/>
                    </a:moveTo>
                    <a:lnTo>
                      <a:pt x="11" y="7"/>
                    </a:lnTo>
                    <a:lnTo>
                      <a:pt x="7" y="13"/>
                    </a:lnTo>
                    <a:lnTo>
                      <a:pt x="5" y="20"/>
                    </a:lnTo>
                    <a:lnTo>
                      <a:pt x="0" y="37"/>
                    </a:lnTo>
                    <a:lnTo>
                      <a:pt x="7" y="15"/>
                    </a:lnTo>
                    <a:lnTo>
                      <a:pt x="18"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96" name="Freeform 61">
                <a:extLst>
                  <a:ext uri="{FF2B5EF4-FFF2-40B4-BE49-F238E27FC236}">
                    <a16:creationId xmlns:a16="http://schemas.microsoft.com/office/drawing/2014/main" id="{FFE0F4C8-F649-E469-BBD8-1801C5E83294}"/>
                  </a:ext>
                </a:extLst>
              </p:cNvPr>
              <p:cNvSpPr>
                <a:spLocks/>
              </p:cNvSpPr>
              <p:nvPr/>
            </p:nvSpPr>
            <p:spPr bwMode="auto">
              <a:xfrm>
                <a:off x="4871461" y="2731200"/>
                <a:ext cx="5764" cy="4360"/>
              </a:xfrm>
              <a:custGeom>
                <a:avLst/>
                <a:gdLst>
                  <a:gd name="T0" fmla="*/ 0 w 6"/>
                  <a:gd name="T1" fmla="*/ 5 h 5"/>
                  <a:gd name="T2" fmla="*/ 6 w 6"/>
                  <a:gd name="T3" fmla="*/ 0 h 5"/>
                  <a:gd name="T4" fmla="*/ 4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6" y="0"/>
                    </a:lnTo>
                    <a:lnTo>
                      <a:pt x="4" y="0"/>
                    </a:lnTo>
                    <a:lnTo>
                      <a:pt x="0"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97" name="Freeform 62">
                <a:extLst>
                  <a:ext uri="{FF2B5EF4-FFF2-40B4-BE49-F238E27FC236}">
                    <a16:creationId xmlns:a16="http://schemas.microsoft.com/office/drawing/2014/main" id="{656080CB-6460-FE44-60ED-C60A51A4D30C}"/>
                  </a:ext>
                </a:extLst>
              </p:cNvPr>
              <p:cNvSpPr>
                <a:spLocks/>
              </p:cNvSpPr>
              <p:nvPr/>
            </p:nvSpPr>
            <p:spPr bwMode="auto">
              <a:xfrm>
                <a:off x="4871461" y="2731200"/>
                <a:ext cx="5764" cy="4360"/>
              </a:xfrm>
              <a:custGeom>
                <a:avLst/>
                <a:gdLst>
                  <a:gd name="T0" fmla="*/ 0 w 6"/>
                  <a:gd name="T1" fmla="*/ 5 h 5"/>
                  <a:gd name="T2" fmla="*/ 6 w 6"/>
                  <a:gd name="T3" fmla="*/ 0 h 5"/>
                  <a:gd name="T4" fmla="*/ 4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6" y="0"/>
                    </a:lnTo>
                    <a:lnTo>
                      <a:pt x="4" y="0"/>
                    </a:lnTo>
                    <a:lnTo>
                      <a:pt x="0"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98" name="Freeform 63">
                <a:extLst>
                  <a:ext uri="{FF2B5EF4-FFF2-40B4-BE49-F238E27FC236}">
                    <a16:creationId xmlns:a16="http://schemas.microsoft.com/office/drawing/2014/main" id="{830BEE48-5178-1ABC-B100-4DD2CEB22AED}"/>
                  </a:ext>
                </a:extLst>
              </p:cNvPr>
              <p:cNvSpPr>
                <a:spLocks/>
              </p:cNvSpPr>
              <p:nvPr/>
            </p:nvSpPr>
            <p:spPr bwMode="auto">
              <a:xfrm>
                <a:off x="4882028" y="2712887"/>
                <a:ext cx="12489" cy="11337"/>
              </a:xfrm>
              <a:custGeom>
                <a:avLst/>
                <a:gdLst>
                  <a:gd name="T0" fmla="*/ 13 w 13"/>
                  <a:gd name="T1" fmla="*/ 0 h 13"/>
                  <a:gd name="T2" fmla="*/ 13 w 13"/>
                  <a:gd name="T3" fmla="*/ 2 h 13"/>
                  <a:gd name="T4" fmla="*/ 6 w 13"/>
                  <a:gd name="T5" fmla="*/ 8 h 13"/>
                  <a:gd name="T6" fmla="*/ 0 w 13"/>
                  <a:gd name="T7" fmla="*/ 13 h 13"/>
                  <a:gd name="T8" fmla="*/ 13 w 13"/>
                  <a:gd name="T9" fmla="*/ 2 h 13"/>
                  <a:gd name="T10" fmla="*/ 13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13" y="0"/>
                    </a:moveTo>
                    <a:lnTo>
                      <a:pt x="13" y="2"/>
                    </a:lnTo>
                    <a:lnTo>
                      <a:pt x="6" y="8"/>
                    </a:lnTo>
                    <a:lnTo>
                      <a:pt x="0" y="13"/>
                    </a:lnTo>
                    <a:lnTo>
                      <a:pt x="13" y="2"/>
                    </a:lnTo>
                    <a:lnTo>
                      <a:pt x="13"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99" name="Freeform 64">
                <a:extLst>
                  <a:ext uri="{FF2B5EF4-FFF2-40B4-BE49-F238E27FC236}">
                    <a16:creationId xmlns:a16="http://schemas.microsoft.com/office/drawing/2014/main" id="{45D6716C-970D-414C-C87D-2F50DD3125EA}"/>
                  </a:ext>
                </a:extLst>
              </p:cNvPr>
              <p:cNvSpPr>
                <a:spLocks/>
              </p:cNvSpPr>
              <p:nvPr/>
            </p:nvSpPr>
            <p:spPr bwMode="auto">
              <a:xfrm>
                <a:off x="4882028" y="2712887"/>
                <a:ext cx="12489" cy="11337"/>
              </a:xfrm>
              <a:custGeom>
                <a:avLst/>
                <a:gdLst>
                  <a:gd name="T0" fmla="*/ 13 w 13"/>
                  <a:gd name="T1" fmla="*/ 0 h 13"/>
                  <a:gd name="T2" fmla="*/ 13 w 13"/>
                  <a:gd name="T3" fmla="*/ 2 h 13"/>
                  <a:gd name="T4" fmla="*/ 6 w 13"/>
                  <a:gd name="T5" fmla="*/ 8 h 13"/>
                  <a:gd name="T6" fmla="*/ 0 w 13"/>
                  <a:gd name="T7" fmla="*/ 13 h 13"/>
                  <a:gd name="T8" fmla="*/ 13 w 13"/>
                  <a:gd name="T9" fmla="*/ 2 h 13"/>
                  <a:gd name="T10" fmla="*/ 13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13" y="0"/>
                    </a:moveTo>
                    <a:lnTo>
                      <a:pt x="13" y="2"/>
                    </a:lnTo>
                    <a:lnTo>
                      <a:pt x="6" y="8"/>
                    </a:lnTo>
                    <a:lnTo>
                      <a:pt x="0" y="13"/>
                    </a:lnTo>
                    <a:lnTo>
                      <a:pt x="13" y="2"/>
                    </a:lnTo>
                    <a:lnTo>
                      <a:pt x="13"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00" name="Freeform 65">
                <a:extLst>
                  <a:ext uri="{FF2B5EF4-FFF2-40B4-BE49-F238E27FC236}">
                    <a16:creationId xmlns:a16="http://schemas.microsoft.com/office/drawing/2014/main" id="{47328827-DF09-D8FF-34AE-EC8137E5F789}"/>
                  </a:ext>
                </a:extLst>
              </p:cNvPr>
              <p:cNvSpPr>
                <a:spLocks/>
              </p:cNvSpPr>
              <p:nvPr/>
            </p:nvSpPr>
            <p:spPr bwMode="auto">
              <a:xfrm>
                <a:off x="4906046" y="2655333"/>
                <a:ext cx="10568" cy="53194"/>
              </a:xfrm>
              <a:custGeom>
                <a:avLst/>
                <a:gdLst>
                  <a:gd name="T0" fmla="*/ 0 w 11"/>
                  <a:gd name="T1" fmla="*/ 61 h 61"/>
                  <a:gd name="T2" fmla="*/ 2 w 11"/>
                  <a:gd name="T3" fmla="*/ 61 h 61"/>
                  <a:gd name="T4" fmla="*/ 9 w 11"/>
                  <a:gd name="T5" fmla="*/ 57 h 61"/>
                  <a:gd name="T6" fmla="*/ 11 w 11"/>
                  <a:gd name="T7" fmla="*/ 44 h 61"/>
                  <a:gd name="T8" fmla="*/ 9 w 11"/>
                  <a:gd name="T9" fmla="*/ 23 h 61"/>
                  <a:gd name="T10" fmla="*/ 7 w 11"/>
                  <a:gd name="T11" fmla="*/ 15 h 61"/>
                  <a:gd name="T12" fmla="*/ 2 w 11"/>
                  <a:gd name="T13" fmla="*/ 0 h 61"/>
                  <a:gd name="T14" fmla="*/ 2 w 11"/>
                  <a:gd name="T15" fmla="*/ 8 h 61"/>
                  <a:gd name="T16" fmla="*/ 5 w 11"/>
                  <a:gd name="T17" fmla="*/ 15 h 61"/>
                  <a:gd name="T18" fmla="*/ 7 w 11"/>
                  <a:gd name="T19" fmla="*/ 21 h 61"/>
                  <a:gd name="T20" fmla="*/ 9 w 11"/>
                  <a:gd name="T21" fmla="*/ 47 h 61"/>
                  <a:gd name="T22" fmla="*/ 5 w 11"/>
                  <a:gd name="T23" fmla="*/ 55 h 61"/>
                  <a:gd name="T24" fmla="*/ 0 w 11"/>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61">
                    <a:moveTo>
                      <a:pt x="0" y="61"/>
                    </a:moveTo>
                    <a:lnTo>
                      <a:pt x="2" y="61"/>
                    </a:lnTo>
                    <a:lnTo>
                      <a:pt x="9" y="57"/>
                    </a:lnTo>
                    <a:lnTo>
                      <a:pt x="11" y="44"/>
                    </a:lnTo>
                    <a:lnTo>
                      <a:pt x="9" y="23"/>
                    </a:lnTo>
                    <a:lnTo>
                      <a:pt x="7" y="15"/>
                    </a:lnTo>
                    <a:lnTo>
                      <a:pt x="2" y="0"/>
                    </a:lnTo>
                    <a:lnTo>
                      <a:pt x="2" y="8"/>
                    </a:lnTo>
                    <a:lnTo>
                      <a:pt x="5" y="15"/>
                    </a:lnTo>
                    <a:lnTo>
                      <a:pt x="7" y="21"/>
                    </a:lnTo>
                    <a:lnTo>
                      <a:pt x="9" y="47"/>
                    </a:lnTo>
                    <a:lnTo>
                      <a:pt x="5" y="55"/>
                    </a:lnTo>
                    <a:lnTo>
                      <a:pt x="0" y="6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01" name="Freeform 66">
                <a:extLst>
                  <a:ext uri="{FF2B5EF4-FFF2-40B4-BE49-F238E27FC236}">
                    <a16:creationId xmlns:a16="http://schemas.microsoft.com/office/drawing/2014/main" id="{0EB8C0A4-6C51-F572-16B5-0AE265ED1C22}"/>
                  </a:ext>
                </a:extLst>
              </p:cNvPr>
              <p:cNvSpPr>
                <a:spLocks/>
              </p:cNvSpPr>
              <p:nvPr/>
            </p:nvSpPr>
            <p:spPr bwMode="auto">
              <a:xfrm>
                <a:off x="4906046" y="2655333"/>
                <a:ext cx="10568" cy="53194"/>
              </a:xfrm>
              <a:custGeom>
                <a:avLst/>
                <a:gdLst>
                  <a:gd name="T0" fmla="*/ 0 w 11"/>
                  <a:gd name="T1" fmla="*/ 61 h 61"/>
                  <a:gd name="T2" fmla="*/ 2 w 11"/>
                  <a:gd name="T3" fmla="*/ 61 h 61"/>
                  <a:gd name="T4" fmla="*/ 9 w 11"/>
                  <a:gd name="T5" fmla="*/ 57 h 61"/>
                  <a:gd name="T6" fmla="*/ 11 w 11"/>
                  <a:gd name="T7" fmla="*/ 44 h 61"/>
                  <a:gd name="T8" fmla="*/ 9 w 11"/>
                  <a:gd name="T9" fmla="*/ 23 h 61"/>
                  <a:gd name="T10" fmla="*/ 7 w 11"/>
                  <a:gd name="T11" fmla="*/ 15 h 61"/>
                  <a:gd name="T12" fmla="*/ 2 w 11"/>
                  <a:gd name="T13" fmla="*/ 0 h 61"/>
                  <a:gd name="T14" fmla="*/ 2 w 11"/>
                  <a:gd name="T15" fmla="*/ 8 h 61"/>
                  <a:gd name="T16" fmla="*/ 5 w 11"/>
                  <a:gd name="T17" fmla="*/ 15 h 61"/>
                  <a:gd name="T18" fmla="*/ 7 w 11"/>
                  <a:gd name="T19" fmla="*/ 21 h 61"/>
                  <a:gd name="T20" fmla="*/ 9 w 11"/>
                  <a:gd name="T21" fmla="*/ 47 h 61"/>
                  <a:gd name="T22" fmla="*/ 5 w 11"/>
                  <a:gd name="T23" fmla="*/ 55 h 61"/>
                  <a:gd name="T24" fmla="*/ 0 w 11"/>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61">
                    <a:moveTo>
                      <a:pt x="0" y="61"/>
                    </a:moveTo>
                    <a:lnTo>
                      <a:pt x="2" y="61"/>
                    </a:lnTo>
                    <a:lnTo>
                      <a:pt x="9" y="57"/>
                    </a:lnTo>
                    <a:lnTo>
                      <a:pt x="11" y="44"/>
                    </a:lnTo>
                    <a:lnTo>
                      <a:pt x="9" y="23"/>
                    </a:lnTo>
                    <a:lnTo>
                      <a:pt x="7" y="15"/>
                    </a:lnTo>
                    <a:lnTo>
                      <a:pt x="2" y="0"/>
                    </a:lnTo>
                    <a:lnTo>
                      <a:pt x="2" y="8"/>
                    </a:lnTo>
                    <a:lnTo>
                      <a:pt x="5" y="15"/>
                    </a:lnTo>
                    <a:lnTo>
                      <a:pt x="7" y="21"/>
                    </a:lnTo>
                    <a:lnTo>
                      <a:pt x="9" y="47"/>
                    </a:lnTo>
                    <a:lnTo>
                      <a:pt x="5" y="55"/>
                    </a:lnTo>
                    <a:lnTo>
                      <a:pt x="0" y="6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02" name="Freeform 120">
                <a:extLst>
                  <a:ext uri="{FF2B5EF4-FFF2-40B4-BE49-F238E27FC236}">
                    <a16:creationId xmlns:a16="http://schemas.microsoft.com/office/drawing/2014/main" id="{5A8FF725-2CDE-5B40-2D04-09FE848E8356}"/>
                  </a:ext>
                </a:extLst>
              </p:cNvPr>
              <p:cNvSpPr>
                <a:spLocks/>
              </p:cNvSpPr>
              <p:nvPr/>
            </p:nvSpPr>
            <p:spPr bwMode="auto">
              <a:xfrm>
                <a:off x="4196096" y="2591674"/>
                <a:ext cx="693618" cy="285157"/>
              </a:xfrm>
              <a:custGeom>
                <a:avLst/>
                <a:gdLst>
                  <a:gd name="T0" fmla="*/ 216 w 722"/>
                  <a:gd name="T1" fmla="*/ 85 h 327"/>
                  <a:gd name="T2" fmla="*/ 197 w 722"/>
                  <a:gd name="T3" fmla="*/ 113 h 327"/>
                  <a:gd name="T4" fmla="*/ 173 w 722"/>
                  <a:gd name="T5" fmla="*/ 145 h 327"/>
                  <a:gd name="T6" fmla="*/ 145 w 722"/>
                  <a:gd name="T7" fmla="*/ 156 h 327"/>
                  <a:gd name="T8" fmla="*/ 120 w 722"/>
                  <a:gd name="T9" fmla="*/ 162 h 327"/>
                  <a:gd name="T10" fmla="*/ 105 w 722"/>
                  <a:gd name="T11" fmla="*/ 184 h 327"/>
                  <a:gd name="T12" fmla="*/ 62 w 722"/>
                  <a:gd name="T13" fmla="*/ 218 h 327"/>
                  <a:gd name="T14" fmla="*/ 22 w 722"/>
                  <a:gd name="T15" fmla="*/ 237 h 327"/>
                  <a:gd name="T16" fmla="*/ 0 w 722"/>
                  <a:gd name="T17" fmla="*/ 263 h 327"/>
                  <a:gd name="T18" fmla="*/ 133 w 722"/>
                  <a:gd name="T19" fmla="*/ 263 h 327"/>
                  <a:gd name="T20" fmla="*/ 173 w 722"/>
                  <a:gd name="T21" fmla="*/ 243 h 327"/>
                  <a:gd name="T22" fmla="*/ 291 w 722"/>
                  <a:gd name="T23" fmla="*/ 235 h 327"/>
                  <a:gd name="T24" fmla="*/ 308 w 722"/>
                  <a:gd name="T25" fmla="*/ 261 h 327"/>
                  <a:gd name="T26" fmla="*/ 522 w 722"/>
                  <a:gd name="T27" fmla="*/ 327 h 327"/>
                  <a:gd name="T28" fmla="*/ 568 w 722"/>
                  <a:gd name="T29" fmla="*/ 314 h 327"/>
                  <a:gd name="T30" fmla="*/ 569 w 722"/>
                  <a:gd name="T31" fmla="*/ 291 h 327"/>
                  <a:gd name="T32" fmla="*/ 581 w 722"/>
                  <a:gd name="T33" fmla="*/ 267 h 327"/>
                  <a:gd name="T34" fmla="*/ 605 w 722"/>
                  <a:gd name="T35" fmla="*/ 228 h 327"/>
                  <a:gd name="T36" fmla="*/ 611 w 722"/>
                  <a:gd name="T37" fmla="*/ 235 h 327"/>
                  <a:gd name="T38" fmla="*/ 632 w 722"/>
                  <a:gd name="T39" fmla="*/ 216 h 327"/>
                  <a:gd name="T40" fmla="*/ 662 w 722"/>
                  <a:gd name="T41" fmla="*/ 197 h 327"/>
                  <a:gd name="T42" fmla="*/ 677 w 722"/>
                  <a:gd name="T43" fmla="*/ 201 h 327"/>
                  <a:gd name="T44" fmla="*/ 688 w 722"/>
                  <a:gd name="T45" fmla="*/ 169 h 327"/>
                  <a:gd name="T46" fmla="*/ 679 w 722"/>
                  <a:gd name="T47" fmla="*/ 171 h 327"/>
                  <a:gd name="T48" fmla="*/ 669 w 722"/>
                  <a:gd name="T49" fmla="*/ 173 h 327"/>
                  <a:gd name="T50" fmla="*/ 635 w 722"/>
                  <a:gd name="T51" fmla="*/ 184 h 327"/>
                  <a:gd name="T52" fmla="*/ 632 w 722"/>
                  <a:gd name="T53" fmla="*/ 173 h 327"/>
                  <a:gd name="T54" fmla="*/ 663 w 722"/>
                  <a:gd name="T55" fmla="*/ 164 h 327"/>
                  <a:gd name="T56" fmla="*/ 665 w 722"/>
                  <a:gd name="T57" fmla="*/ 152 h 327"/>
                  <a:gd name="T58" fmla="*/ 616 w 722"/>
                  <a:gd name="T59" fmla="*/ 132 h 327"/>
                  <a:gd name="T60" fmla="*/ 643 w 722"/>
                  <a:gd name="T61" fmla="*/ 132 h 327"/>
                  <a:gd name="T62" fmla="*/ 650 w 722"/>
                  <a:gd name="T63" fmla="*/ 117 h 327"/>
                  <a:gd name="T64" fmla="*/ 667 w 722"/>
                  <a:gd name="T65" fmla="*/ 130 h 327"/>
                  <a:gd name="T66" fmla="*/ 694 w 722"/>
                  <a:gd name="T67" fmla="*/ 130 h 327"/>
                  <a:gd name="T68" fmla="*/ 716 w 722"/>
                  <a:gd name="T69" fmla="*/ 98 h 327"/>
                  <a:gd name="T70" fmla="*/ 714 w 722"/>
                  <a:gd name="T71" fmla="*/ 64 h 327"/>
                  <a:gd name="T72" fmla="*/ 695 w 722"/>
                  <a:gd name="T73" fmla="*/ 68 h 327"/>
                  <a:gd name="T74" fmla="*/ 688 w 722"/>
                  <a:gd name="T75" fmla="*/ 92 h 327"/>
                  <a:gd name="T76" fmla="*/ 690 w 722"/>
                  <a:gd name="T77" fmla="*/ 68 h 327"/>
                  <a:gd name="T78" fmla="*/ 669 w 722"/>
                  <a:gd name="T79" fmla="*/ 71 h 327"/>
                  <a:gd name="T80" fmla="*/ 635 w 722"/>
                  <a:gd name="T81" fmla="*/ 77 h 327"/>
                  <a:gd name="T82" fmla="*/ 622 w 722"/>
                  <a:gd name="T83" fmla="*/ 49 h 327"/>
                  <a:gd name="T84" fmla="*/ 626 w 722"/>
                  <a:gd name="T85" fmla="*/ 43 h 327"/>
                  <a:gd name="T86" fmla="*/ 639 w 722"/>
                  <a:gd name="T87" fmla="*/ 64 h 327"/>
                  <a:gd name="T88" fmla="*/ 662 w 722"/>
                  <a:gd name="T89" fmla="*/ 49 h 327"/>
                  <a:gd name="T90" fmla="*/ 679 w 722"/>
                  <a:gd name="T91" fmla="*/ 45 h 327"/>
                  <a:gd name="T92" fmla="*/ 673 w 722"/>
                  <a:gd name="T93" fmla="*/ 30 h 327"/>
                  <a:gd name="T94" fmla="*/ 684 w 722"/>
                  <a:gd name="T95" fmla="*/ 25 h 327"/>
                  <a:gd name="T96" fmla="*/ 690 w 722"/>
                  <a:gd name="T97" fmla="*/ 17 h 327"/>
                  <a:gd name="T98" fmla="*/ 675 w 722"/>
                  <a:gd name="T99"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2" h="327">
                    <a:moveTo>
                      <a:pt x="498" y="38"/>
                    </a:moveTo>
                    <a:lnTo>
                      <a:pt x="310" y="71"/>
                    </a:lnTo>
                    <a:lnTo>
                      <a:pt x="242" y="83"/>
                    </a:lnTo>
                    <a:lnTo>
                      <a:pt x="216" y="85"/>
                    </a:lnTo>
                    <a:lnTo>
                      <a:pt x="201" y="85"/>
                    </a:lnTo>
                    <a:lnTo>
                      <a:pt x="199" y="94"/>
                    </a:lnTo>
                    <a:lnTo>
                      <a:pt x="199" y="102"/>
                    </a:lnTo>
                    <a:lnTo>
                      <a:pt x="197" y="113"/>
                    </a:lnTo>
                    <a:lnTo>
                      <a:pt x="190" y="117"/>
                    </a:lnTo>
                    <a:lnTo>
                      <a:pt x="184" y="122"/>
                    </a:lnTo>
                    <a:lnTo>
                      <a:pt x="178" y="137"/>
                    </a:lnTo>
                    <a:lnTo>
                      <a:pt x="173" y="145"/>
                    </a:lnTo>
                    <a:lnTo>
                      <a:pt x="167" y="139"/>
                    </a:lnTo>
                    <a:lnTo>
                      <a:pt x="154" y="145"/>
                    </a:lnTo>
                    <a:lnTo>
                      <a:pt x="147" y="150"/>
                    </a:lnTo>
                    <a:lnTo>
                      <a:pt x="145" y="156"/>
                    </a:lnTo>
                    <a:lnTo>
                      <a:pt x="137" y="164"/>
                    </a:lnTo>
                    <a:lnTo>
                      <a:pt x="133" y="164"/>
                    </a:lnTo>
                    <a:lnTo>
                      <a:pt x="126" y="158"/>
                    </a:lnTo>
                    <a:lnTo>
                      <a:pt x="120" y="162"/>
                    </a:lnTo>
                    <a:lnTo>
                      <a:pt x="116" y="165"/>
                    </a:lnTo>
                    <a:lnTo>
                      <a:pt x="116" y="171"/>
                    </a:lnTo>
                    <a:lnTo>
                      <a:pt x="109" y="169"/>
                    </a:lnTo>
                    <a:lnTo>
                      <a:pt x="105" y="184"/>
                    </a:lnTo>
                    <a:lnTo>
                      <a:pt x="101" y="190"/>
                    </a:lnTo>
                    <a:lnTo>
                      <a:pt x="96" y="190"/>
                    </a:lnTo>
                    <a:lnTo>
                      <a:pt x="83" y="199"/>
                    </a:lnTo>
                    <a:lnTo>
                      <a:pt x="62" y="218"/>
                    </a:lnTo>
                    <a:lnTo>
                      <a:pt x="56" y="222"/>
                    </a:lnTo>
                    <a:lnTo>
                      <a:pt x="43" y="222"/>
                    </a:lnTo>
                    <a:lnTo>
                      <a:pt x="28" y="229"/>
                    </a:lnTo>
                    <a:lnTo>
                      <a:pt x="22" y="237"/>
                    </a:lnTo>
                    <a:lnTo>
                      <a:pt x="21" y="244"/>
                    </a:lnTo>
                    <a:lnTo>
                      <a:pt x="19" y="254"/>
                    </a:lnTo>
                    <a:lnTo>
                      <a:pt x="13" y="259"/>
                    </a:lnTo>
                    <a:lnTo>
                      <a:pt x="0" y="263"/>
                    </a:lnTo>
                    <a:lnTo>
                      <a:pt x="0" y="291"/>
                    </a:lnTo>
                    <a:lnTo>
                      <a:pt x="105" y="275"/>
                    </a:lnTo>
                    <a:lnTo>
                      <a:pt x="128" y="263"/>
                    </a:lnTo>
                    <a:lnTo>
                      <a:pt x="133" y="263"/>
                    </a:lnTo>
                    <a:lnTo>
                      <a:pt x="145" y="254"/>
                    </a:lnTo>
                    <a:lnTo>
                      <a:pt x="160" y="248"/>
                    </a:lnTo>
                    <a:lnTo>
                      <a:pt x="165" y="244"/>
                    </a:lnTo>
                    <a:lnTo>
                      <a:pt x="173" y="243"/>
                    </a:lnTo>
                    <a:lnTo>
                      <a:pt x="250" y="233"/>
                    </a:lnTo>
                    <a:lnTo>
                      <a:pt x="278" y="231"/>
                    </a:lnTo>
                    <a:lnTo>
                      <a:pt x="286" y="239"/>
                    </a:lnTo>
                    <a:lnTo>
                      <a:pt x="291" y="235"/>
                    </a:lnTo>
                    <a:lnTo>
                      <a:pt x="303" y="246"/>
                    </a:lnTo>
                    <a:lnTo>
                      <a:pt x="306" y="254"/>
                    </a:lnTo>
                    <a:lnTo>
                      <a:pt x="306" y="259"/>
                    </a:lnTo>
                    <a:lnTo>
                      <a:pt x="308" y="261"/>
                    </a:lnTo>
                    <a:lnTo>
                      <a:pt x="404" y="246"/>
                    </a:lnTo>
                    <a:lnTo>
                      <a:pt x="515" y="325"/>
                    </a:lnTo>
                    <a:lnTo>
                      <a:pt x="519" y="327"/>
                    </a:lnTo>
                    <a:lnTo>
                      <a:pt x="522" y="327"/>
                    </a:lnTo>
                    <a:lnTo>
                      <a:pt x="536" y="322"/>
                    </a:lnTo>
                    <a:lnTo>
                      <a:pt x="549" y="318"/>
                    </a:lnTo>
                    <a:lnTo>
                      <a:pt x="560" y="318"/>
                    </a:lnTo>
                    <a:lnTo>
                      <a:pt x="568" y="314"/>
                    </a:lnTo>
                    <a:lnTo>
                      <a:pt x="569" y="299"/>
                    </a:lnTo>
                    <a:lnTo>
                      <a:pt x="564" y="286"/>
                    </a:lnTo>
                    <a:lnTo>
                      <a:pt x="566" y="286"/>
                    </a:lnTo>
                    <a:lnTo>
                      <a:pt x="569" y="291"/>
                    </a:lnTo>
                    <a:lnTo>
                      <a:pt x="573" y="308"/>
                    </a:lnTo>
                    <a:lnTo>
                      <a:pt x="573" y="288"/>
                    </a:lnTo>
                    <a:lnTo>
                      <a:pt x="575" y="280"/>
                    </a:lnTo>
                    <a:lnTo>
                      <a:pt x="581" y="267"/>
                    </a:lnTo>
                    <a:lnTo>
                      <a:pt x="590" y="254"/>
                    </a:lnTo>
                    <a:lnTo>
                      <a:pt x="605" y="241"/>
                    </a:lnTo>
                    <a:lnTo>
                      <a:pt x="601" y="233"/>
                    </a:lnTo>
                    <a:lnTo>
                      <a:pt x="605" y="228"/>
                    </a:lnTo>
                    <a:lnTo>
                      <a:pt x="601" y="222"/>
                    </a:lnTo>
                    <a:lnTo>
                      <a:pt x="609" y="226"/>
                    </a:lnTo>
                    <a:lnTo>
                      <a:pt x="603" y="231"/>
                    </a:lnTo>
                    <a:lnTo>
                      <a:pt x="611" y="235"/>
                    </a:lnTo>
                    <a:lnTo>
                      <a:pt x="613" y="233"/>
                    </a:lnTo>
                    <a:lnTo>
                      <a:pt x="618" y="226"/>
                    </a:lnTo>
                    <a:lnTo>
                      <a:pt x="624" y="212"/>
                    </a:lnTo>
                    <a:lnTo>
                      <a:pt x="632" y="216"/>
                    </a:lnTo>
                    <a:lnTo>
                      <a:pt x="648" y="207"/>
                    </a:lnTo>
                    <a:lnTo>
                      <a:pt x="654" y="207"/>
                    </a:lnTo>
                    <a:lnTo>
                      <a:pt x="656" y="203"/>
                    </a:lnTo>
                    <a:lnTo>
                      <a:pt x="662" y="197"/>
                    </a:lnTo>
                    <a:lnTo>
                      <a:pt x="663" y="205"/>
                    </a:lnTo>
                    <a:lnTo>
                      <a:pt x="667" y="197"/>
                    </a:lnTo>
                    <a:lnTo>
                      <a:pt x="675" y="201"/>
                    </a:lnTo>
                    <a:lnTo>
                      <a:pt x="677" y="201"/>
                    </a:lnTo>
                    <a:lnTo>
                      <a:pt x="682" y="188"/>
                    </a:lnTo>
                    <a:lnTo>
                      <a:pt x="688" y="181"/>
                    </a:lnTo>
                    <a:lnTo>
                      <a:pt x="692" y="175"/>
                    </a:lnTo>
                    <a:lnTo>
                      <a:pt x="688" y="169"/>
                    </a:lnTo>
                    <a:lnTo>
                      <a:pt x="686" y="169"/>
                    </a:lnTo>
                    <a:lnTo>
                      <a:pt x="682" y="177"/>
                    </a:lnTo>
                    <a:lnTo>
                      <a:pt x="677" y="179"/>
                    </a:lnTo>
                    <a:lnTo>
                      <a:pt x="679" y="171"/>
                    </a:lnTo>
                    <a:lnTo>
                      <a:pt x="675" y="165"/>
                    </a:lnTo>
                    <a:lnTo>
                      <a:pt x="673" y="171"/>
                    </a:lnTo>
                    <a:lnTo>
                      <a:pt x="673" y="173"/>
                    </a:lnTo>
                    <a:lnTo>
                      <a:pt x="669" y="173"/>
                    </a:lnTo>
                    <a:lnTo>
                      <a:pt x="671" y="181"/>
                    </a:lnTo>
                    <a:lnTo>
                      <a:pt x="663" y="177"/>
                    </a:lnTo>
                    <a:lnTo>
                      <a:pt x="650" y="186"/>
                    </a:lnTo>
                    <a:lnTo>
                      <a:pt x="635" y="184"/>
                    </a:lnTo>
                    <a:lnTo>
                      <a:pt x="624" y="173"/>
                    </a:lnTo>
                    <a:lnTo>
                      <a:pt x="618" y="167"/>
                    </a:lnTo>
                    <a:lnTo>
                      <a:pt x="626" y="171"/>
                    </a:lnTo>
                    <a:lnTo>
                      <a:pt x="632" y="173"/>
                    </a:lnTo>
                    <a:lnTo>
                      <a:pt x="641" y="179"/>
                    </a:lnTo>
                    <a:lnTo>
                      <a:pt x="648" y="181"/>
                    </a:lnTo>
                    <a:lnTo>
                      <a:pt x="652" y="177"/>
                    </a:lnTo>
                    <a:lnTo>
                      <a:pt x="663" y="164"/>
                    </a:lnTo>
                    <a:lnTo>
                      <a:pt x="663" y="156"/>
                    </a:lnTo>
                    <a:lnTo>
                      <a:pt x="656" y="158"/>
                    </a:lnTo>
                    <a:lnTo>
                      <a:pt x="658" y="152"/>
                    </a:lnTo>
                    <a:lnTo>
                      <a:pt x="665" y="152"/>
                    </a:lnTo>
                    <a:lnTo>
                      <a:pt x="669" y="145"/>
                    </a:lnTo>
                    <a:lnTo>
                      <a:pt x="654" y="139"/>
                    </a:lnTo>
                    <a:lnTo>
                      <a:pt x="647" y="139"/>
                    </a:lnTo>
                    <a:lnTo>
                      <a:pt x="616" y="132"/>
                    </a:lnTo>
                    <a:lnTo>
                      <a:pt x="615" y="128"/>
                    </a:lnTo>
                    <a:lnTo>
                      <a:pt x="615" y="128"/>
                    </a:lnTo>
                    <a:lnTo>
                      <a:pt x="630" y="132"/>
                    </a:lnTo>
                    <a:lnTo>
                      <a:pt x="643" y="132"/>
                    </a:lnTo>
                    <a:lnTo>
                      <a:pt x="650" y="130"/>
                    </a:lnTo>
                    <a:lnTo>
                      <a:pt x="654" y="130"/>
                    </a:lnTo>
                    <a:lnTo>
                      <a:pt x="652" y="124"/>
                    </a:lnTo>
                    <a:lnTo>
                      <a:pt x="650" y="117"/>
                    </a:lnTo>
                    <a:lnTo>
                      <a:pt x="658" y="117"/>
                    </a:lnTo>
                    <a:lnTo>
                      <a:pt x="654" y="120"/>
                    </a:lnTo>
                    <a:lnTo>
                      <a:pt x="660" y="128"/>
                    </a:lnTo>
                    <a:lnTo>
                      <a:pt x="667" y="130"/>
                    </a:lnTo>
                    <a:lnTo>
                      <a:pt x="669" y="122"/>
                    </a:lnTo>
                    <a:lnTo>
                      <a:pt x="673" y="128"/>
                    </a:lnTo>
                    <a:lnTo>
                      <a:pt x="679" y="130"/>
                    </a:lnTo>
                    <a:lnTo>
                      <a:pt x="694" y="130"/>
                    </a:lnTo>
                    <a:lnTo>
                      <a:pt x="699" y="124"/>
                    </a:lnTo>
                    <a:lnTo>
                      <a:pt x="709" y="103"/>
                    </a:lnTo>
                    <a:lnTo>
                      <a:pt x="709" y="96"/>
                    </a:lnTo>
                    <a:lnTo>
                      <a:pt x="716" y="98"/>
                    </a:lnTo>
                    <a:lnTo>
                      <a:pt x="722" y="92"/>
                    </a:lnTo>
                    <a:lnTo>
                      <a:pt x="720" y="85"/>
                    </a:lnTo>
                    <a:lnTo>
                      <a:pt x="718" y="71"/>
                    </a:lnTo>
                    <a:lnTo>
                      <a:pt x="714" y="64"/>
                    </a:lnTo>
                    <a:lnTo>
                      <a:pt x="707" y="58"/>
                    </a:lnTo>
                    <a:lnTo>
                      <a:pt x="707" y="62"/>
                    </a:lnTo>
                    <a:lnTo>
                      <a:pt x="707" y="68"/>
                    </a:lnTo>
                    <a:lnTo>
                      <a:pt x="695" y="68"/>
                    </a:lnTo>
                    <a:lnTo>
                      <a:pt x="695" y="75"/>
                    </a:lnTo>
                    <a:lnTo>
                      <a:pt x="697" y="88"/>
                    </a:lnTo>
                    <a:lnTo>
                      <a:pt x="692" y="96"/>
                    </a:lnTo>
                    <a:lnTo>
                      <a:pt x="688" y="92"/>
                    </a:lnTo>
                    <a:lnTo>
                      <a:pt x="694" y="85"/>
                    </a:lnTo>
                    <a:lnTo>
                      <a:pt x="686" y="83"/>
                    </a:lnTo>
                    <a:lnTo>
                      <a:pt x="690" y="75"/>
                    </a:lnTo>
                    <a:lnTo>
                      <a:pt x="690" y="68"/>
                    </a:lnTo>
                    <a:lnTo>
                      <a:pt x="688" y="62"/>
                    </a:lnTo>
                    <a:lnTo>
                      <a:pt x="682" y="60"/>
                    </a:lnTo>
                    <a:lnTo>
                      <a:pt x="671" y="64"/>
                    </a:lnTo>
                    <a:lnTo>
                      <a:pt x="669" y="71"/>
                    </a:lnTo>
                    <a:lnTo>
                      <a:pt x="656" y="68"/>
                    </a:lnTo>
                    <a:lnTo>
                      <a:pt x="648" y="73"/>
                    </a:lnTo>
                    <a:lnTo>
                      <a:pt x="641" y="75"/>
                    </a:lnTo>
                    <a:lnTo>
                      <a:pt x="635" y="77"/>
                    </a:lnTo>
                    <a:lnTo>
                      <a:pt x="633" y="70"/>
                    </a:lnTo>
                    <a:lnTo>
                      <a:pt x="628" y="62"/>
                    </a:lnTo>
                    <a:lnTo>
                      <a:pt x="624" y="56"/>
                    </a:lnTo>
                    <a:lnTo>
                      <a:pt x="622" y="49"/>
                    </a:lnTo>
                    <a:lnTo>
                      <a:pt x="626" y="43"/>
                    </a:lnTo>
                    <a:lnTo>
                      <a:pt x="622" y="38"/>
                    </a:lnTo>
                    <a:lnTo>
                      <a:pt x="626" y="41"/>
                    </a:lnTo>
                    <a:lnTo>
                      <a:pt x="626" y="43"/>
                    </a:lnTo>
                    <a:lnTo>
                      <a:pt x="626" y="45"/>
                    </a:lnTo>
                    <a:lnTo>
                      <a:pt x="626" y="51"/>
                    </a:lnTo>
                    <a:lnTo>
                      <a:pt x="632" y="64"/>
                    </a:lnTo>
                    <a:lnTo>
                      <a:pt x="639" y="64"/>
                    </a:lnTo>
                    <a:lnTo>
                      <a:pt x="647" y="68"/>
                    </a:lnTo>
                    <a:lnTo>
                      <a:pt x="662" y="55"/>
                    </a:lnTo>
                    <a:lnTo>
                      <a:pt x="654" y="49"/>
                    </a:lnTo>
                    <a:lnTo>
                      <a:pt x="662" y="49"/>
                    </a:lnTo>
                    <a:lnTo>
                      <a:pt x="671" y="51"/>
                    </a:lnTo>
                    <a:lnTo>
                      <a:pt x="665" y="45"/>
                    </a:lnTo>
                    <a:lnTo>
                      <a:pt x="673" y="47"/>
                    </a:lnTo>
                    <a:lnTo>
                      <a:pt x="679" y="45"/>
                    </a:lnTo>
                    <a:lnTo>
                      <a:pt x="679" y="40"/>
                    </a:lnTo>
                    <a:lnTo>
                      <a:pt x="673" y="34"/>
                    </a:lnTo>
                    <a:lnTo>
                      <a:pt x="665" y="30"/>
                    </a:lnTo>
                    <a:lnTo>
                      <a:pt x="673" y="30"/>
                    </a:lnTo>
                    <a:lnTo>
                      <a:pt x="686" y="38"/>
                    </a:lnTo>
                    <a:lnTo>
                      <a:pt x="695" y="38"/>
                    </a:lnTo>
                    <a:lnTo>
                      <a:pt x="688" y="32"/>
                    </a:lnTo>
                    <a:lnTo>
                      <a:pt x="684" y="25"/>
                    </a:lnTo>
                    <a:lnTo>
                      <a:pt x="697" y="36"/>
                    </a:lnTo>
                    <a:lnTo>
                      <a:pt x="703" y="45"/>
                    </a:lnTo>
                    <a:lnTo>
                      <a:pt x="703" y="38"/>
                    </a:lnTo>
                    <a:lnTo>
                      <a:pt x="690" y="17"/>
                    </a:lnTo>
                    <a:lnTo>
                      <a:pt x="690" y="15"/>
                    </a:lnTo>
                    <a:lnTo>
                      <a:pt x="682" y="13"/>
                    </a:lnTo>
                    <a:lnTo>
                      <a:pt x="677" y="6"/>
                    </a:lnTo>
                    <a:lnTo>
                      <a:pt x="675" y="0"/>
                    </a:lnTo>
                    <a:lnTo>
                      <a:pt x="592" y="19"/>
                    </a:lnTo>
                    <a:lnTo>
                      <a:pt x="498" y="3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03" name="Freeform 134">
                <a:extLst>
                  <a:ext uri="{FF2B5EF4-FFF2-40B4-BE49-F238E27FC236}">
                    <a16:creationId xmlns:a16="http://schemas.microsoft.com/office/drawing/2014/main" id="{9C434A00-5223-6015-B30B-DA511E042FE8}"/>
                  </a:ext>
                </a:extLst>
              </p:cNvPr>
              <p:cNvSpPr>
                <a:spLocks/>
              </p:cNvSpPr>
              <p:nvPr/>
            </p:nvSpPr>
            <p:spPr bwMode="auto">
              <a:xfrm>
                <a:off x="4846483" y="2589930"/>
                <a:ext cx="8646" cy="6976"/>
              </a:xfrm>
              <a:custGeom>
                <a:avLst/>
                <a:gdLst>
                  <a:gd name="T0" fmla="*/ 7 w 9"/>
                  <a:gd name="T1" fmla="*/ 8 h 8"/>
                  <a:gd name="T2" fmla="*/ 9 w 9"/>
                  <a:gd name="T3" fmla="*/ 0 h 8"/>
                  <a:gd name="T4" fmla="*/ 3 w 9"/>
                  <a:gd name="T5" fmla="*/ 0 h 8"/>
                  <a:gd name="T6" fmla="*/ 0 w 9"/>
                  <a:gd name="T7" fmla="*/ 2 h 8"/>
                  <a:gd name="T8" fmla="*/ 7 w 9"/>
                  <a:gd name="T9" fmla="*/ 8 h 8"/>
                </a:gdLst>
                <a:ahLst/>
                <a:cxnLst>
                  <a:cxn ang="0">
                    <a:pos x="T0" y="T1"/>
                  </a:cxn>
                  <a:cxn ang="0">
                    <a:pos x="T2" y="T3"/>
                  </a:cxn>
                  <a:cxn ang="0">
                    <a:pos x="T4" y="T5"/>
                  </a:cxn>
                  <a:cxn ang="0">
                    <a:pos x="T6" y="T7"/>
                  </a:cxn>
                  <a:cxn ang="0">
                    <a:pos x="T8" y="T9"/>
                  </a:cxn>
                </a:cxnLst>
                <a:rect l="0" t="0" r="r" b="b"/>
                <a:pathLst>
                  <a:path w="9" h="8">
                    <a:moveTo>
                      <a:pt x="7" y="8"/>
                    </a:moveTo>
                    <a:lnTo>
                      <a:pt x="9" y="0"/>
                    </a:lnTo>
                    <a:lnTo>
                      <a:pt x="3" y="0"/>
                    </a:lnTo>
                    <a:lnTo>
                      <a:pt x="0" y="2"/>
                    </a:lnTo>
                    <a:lnTo>
                      <a:pt x="7"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05" name="Freeform 135">
                <a:extLst>
                  <a:ext uri="{FF2B5EF4-FFF2-40B4-BE49-F238E27FC236}">
                    <a16:creationId xmlns:a16="http://schemas.microsoft.com/office/drawing/2014/main" id="{1637B96C-467A-0C2E-D4DC-448863B82A75}"/>
                  </a:ext>
                </a:extLst>
              </p:cNvPr>
              <p:cNvSpPr>
                <a:spLocks/>
              </p:cNvSpPr>
              <p:nvPr/>
            </p:nvSpPr>
            <p:spPr bwMode="auto">
              <a:xfrm>
                <a:off x="4846483" y="2589930"/>
                <a:ext cx="8646" cy="6976"/>
              </a:xfrm>
              <a:custGeom>
                <a:avLst/>
                <a:gdLst>
                  <a:gd name="T0" fmla="*/ 7 w 9"/>
                  <a:gd name="T1" fmla="*/ 8 h 8"/>
                  <a:gd name="T2" fmla="*/ 9 w 9"/>
                  <a:gd name="T3" fmla="*/ 0 h 8"/>
                  <a:gd name="T4" fmla="*/ 3 w 9"/>
                  <a:gd name="T5" fmla="*/ 0 h 8"/>
                  <a:gd name="T6" fmla="*/ 0 w 9"/>
                  <a:gd name="T7" fmla="*/ 2 h 8"/>
                  <a:gd name="T8" fmla="*/ 7 w 9"/>
                  <a:gd name="T9" fmla="*/ 8 h 8"/>
                </a:gdLst>
                <a:ahLst/>
                <a:cxnLst>
                  <a:cxn ang="0">
                    <a:pos x="T0" y="T1"/>
                  </a:cxn>
                  <a:cxn ang="0">
                    <a:pos x="T2" y="T3"/>
                  </a:cxn>
                  <a:cxn ang="0">
                    <a:pos x="T4" y="T5"/>
                  </a:cxn>
                  <a:cxn ang="0">
                    <a:pos x="T6" y="T7"/>
                  </a:cxn>
                  <a:cxn ang="0">
                    <a:pos x="T8" y="T9"/>
                  </a:cxn>
                </a:cxnLst>
                <a:rect l="0" t="0" r="r" b="b"/>
                <a:pathLst>
                  <a:path w="9" h="8">
                    <a:moveTo>
                      <a:pt x="7" y="8"/>
                    </a:moveTo>
                    <a:lnTo>
                      <a:pt x="9" y="0"/>
                    </a:lnTo>
                    <a:lnTo>
                      <a:pt x="3" y="0"/>
                    </a:lnTo>
                    <a:lnTo>
                      <a:pt x="0" y="2"/>
                    </a:lnTo>
                    <a:lnTo>
                      <a:pt x="7"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06" name="Freeform 136">
                <a:extLst>
                  <a:ext uri="{FF2B5EF4-FFF2-40B4-BE49-F238E27FC236}">
                    <a16:creationId xmlns:a16="http://schemas.microsoft.com/office/drawing/2014/main" id="{BAE4B8A6-1094-4B2E-E4D5-70E30770BB34}"/>
                  </a:ext>
                </a:extLst>
              </p:cNvPr>
              <p:cNvSpPr>
                <a:spLocks/>
              </p:cNvSpPr>
              <p:nvPr/>
            </p:nvSpPr>
            <p:spPr bwMode="auto">
              <a:xfrm>
                <a:off x="4848404" y="2578593"/>
                <a:ext cx="8646" cy="11337"/>
              </a:xfrm>
              <a:custGeom>
                <a:avLst/>
                <a:gdLst>
                  <a:gd name="T0" fmla="*/ 0 w 9"/>
                  <a:gd name="T1" fmla="*/ 0 h 13"/>
                  <a:gd name="T2" fmla="*/ 0 w 9"/>
                  <a:gd name="T3" fmla="*/ 8 h 13"/>
                  <a:gd name="T4" fmla="*/ 1 w 9"/>
                  <a:gd name="T5" fmla="*/ 13 h 13"/>
                  <a:gd name="T6" fmla="*/ 9 w 9"/>
                  <a:gd name="T7" fmla="*/ 13 h 13"/>
                  <a:gd name="T8" fmla="*/ 5 w 9"/>
                  <a:gd name="T9" fmla="*/ 6 h 13"/>
                  <a:gd name="T10" fmla="*/ 0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0" y="0"/>
                    </a:moveTo>
                    <a:lnTo>
                      <a:pt x="0" y="8"/>
                    </a:lnTo>
                    <a:lnTo>
                      <a:pt x="1" y="13"/>
                    </a:lnTo>
                    <a:lnTo>
                      <a:pt x="9" y="13"/>
                    </a:lnTo>
                    <a:lnTo>
                      <a:pt x="5" y="6"/>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07" name="Freeform 137">
                <a:extLst>
                  <a:ext uri="{FF2B5EF4-FFF2-40B4-BE49-F238E27FC236}">
                    <a16:creationId xmlns:a16="http://schemas.microsoft.com/office/drawing/2014/main" id="{0046AA78-716F-500F-1780-4F17F1EE15F2}"/>
                  </a:ext>
                </a:extLst>
              </p:cNvPr>
              <p:cNvSpPr>
                <a:spLocks/>
              </p:cNvSpPr>
              <p:nvPr/>
            </p:nvSpPr>
            <p:spPr bwMode="auto">
              <a:xfrm>
                <a:off x="4848404" y="2578593"/>
                <a:ext cx="8646" cy="11337"/>
              </a:xfrm>
              <a:custGeom>
                <a:avLst/>
                <a:gdLst>
                  <a:gd name="T0" fmla="*/ 0 w 9"/>
                  <a:gd name="T1" fmla="*/ 0 h 13"/>
                  <a:gd name="T2" fmla="*/ 0 w 9"/>
                  <a:gd name="T3" fmla="*/ 8 h 13"/>
                  <a:gd name="T4" fmla="*/ 1 w 9"/>
                  <a:gd name="T5" fmla="*/ 13 h 13"/>
                  <a:gd name="T6" fmla="*/ 9 w 9"/>
                  <a:gd name="T7" fmla="*/ 13 h 13"/>
                  <a:gd name="T8" fmla="*/ 5 w 9"/>
                  <a:gd name="T9" fmla="*/ 6 h 13"/>
                  <a:gd name="T10" fmla="*/ 0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0" y="0"/>
                    </a:moveTo>
                    <a:lnTo>
                      <a:pt x="0" y="8"/>
                    </a:lnTo>
                    <a:lnTo>
                      <a:pt x="1" y="13"/>
                    </a:lnTo>
                    <a:lnTo>
                      <a:pt x="9" y="13"/>
                    </a:lnTo>
                    <a:lnTo>
                      <a:pt x="5" y="6"/>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08" name="Freeform 138">
                <a:extLst>
                  <a:ext uri="{FF2B5EF4-FFF2-40B4-BE49-F238E27FC236}">
                    <a16:creationId xmlns:a16="http://schemas.microsoft.com/office/drawing/2014/main" id="{4883BF8E-9949-13EF-FD9E-44FECF147440}"/>
                  </a:ext>
                </a:extLst>
              </p:cNvPr>
              <p:cNvSpPr>
                <a:spLocks/>
              </p:cNvSpPr>
              <p:nvPr/>
            </p:nvSpPr>
            <p:spPr bwMode="auto">
              <a:xfrm>
                <a:off x="4857050" y="2588186"/>
                <a:ext cx="43231" cy="64531"/>
              </a:xfrm>
              <a:custGeom>
                <a:avLst/>
                <a:gdLst>
                  <a:gd name="T0" fmla="*/ 13 w 45"/>
                  <a:gd name="T1" fmla="*/ 29 h 74"/>
                  <a:gd name="T2" fmla="*/ 17 w 45"/>
                  <a:gd name="T3" fmla="*/ 34 h 74"/>
                  <a:gd name="T4" fmla="*/ 22 w 45"/>
                  <a:gd name="T5" fmla="*/ 47 h 74"/>
                  <a:gd name="T6" fmla="*/ 30 w 45"/>
                  <a:gd name="T7" fmla="*/ 53 h 74"/>
                  <a:gd name="T8" fmla="*/ 28 w 45"/>
                  <a:gd name="T9" fmla="*/ 57 h 74"/>
                  <a:gd name="T10" fmla="*/ 34 w 45"/>
                  <a:gd name="T11" fmla="*/ 59 h 74"/>
                  <a:gd name="T12" fmla="*/ 41 w 45"/>
                  <a:gd name="T13" fmla="*/ 66 h 74"/>
                  <a:gd name="T14" fmla="*/ 45 w 45"/>
                  <a:gd name="T15" fmla="*/ 74 h 74"/>
                  <a:gd name="T16" fmla="*/ 45 w 45"/>
                  <a:gd name="T17" fmla="*/ 72 h 74"/>
                  <a:gd name="T18" fmla="*/ 41 w 45"/>
                  <a:gd name="T19" fmla="*/ 64 h 74"/>
                  <a:gd name="T20" fmla="*/ 24 w 45"/>
                  <a:gd name="T21" fmla="*/ 44 h 74"/>
                  <a:gd name="T22" fmla="*/ 15 w 45"/>
                  <a:gd name="T23" fmla="*/ 30 h 74"/>
                  <a:gd name="T24" fmla="*/ 4 w 45"/>
                  <a:gd name="T25" fmla="*/ 2 h 74"/>
                  <a:gd name="T26" fmla="*/ 2 w 45"/>
                  <a:gd name="T27" fmla="*/ 0 h 74"/>
                  <a:gd name="T28" fmla="*/ 0 w 45"/>
                  <a:gd name="T29" fmla="*/ 2 h 74"/>
                  <a:gd name="T30" fmla="*/ 13 w 45"/>
                  <a:gd name="T31"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74">
                    <a:moveTo>
                      <a:pt x="13" y="29"/>
                    </a:moveTo>
                    <a:lnTo>
                      <a:pt x="17" y="34"/>
                    </a:lnTo>
                    <a:lnTo>
                      <a:pt x="22" y="47"/>
                    </a:lnTo>
                    <a:lnTo>
                      <a:pt x="30" y="53"/>
                    </a:lnTo>
                    <a:lnTo>
                      <a:pt x="28" y="57"/>
                    </a:lnTo>
                    <a:lnTo>
                      <a:pt x="34" y="59"/>
                    </a:lnTo>
                    <a:lnTo>
                      <a:pt x="41" y="66"/>
                    </a:lnTo>
                    <a:lnTo>
                      <a:pt x="45" y="74"/>
                    </a:lnTo>
                    <a:lnTo>
                      <a:pt x="45" y="72"/>
                    </a:lnTo>
                    <a:lnTo>
                      <a:pt x="41" y="64"/>
                    </a:lnTo>
                    <a:lnTo>
                      <a:pt x="24" y="44"/>
                    </a:lnTo>
                    <a:lnTo>
                      <a:pt x="15" y="30"/>
                    </a:lnTo>
                    <a:lnTo>
                      <a:pt x="4" y="2"/>
                    </a:lnTo>
                    <a:lnTo>
                      <a:pt x="2" y="0"/>
                    </a:lnTo>
                    <a:lnTo>
                      <a:pt x="0" y="2"/>
                    </a:lnTo>
                    <a:lnTo>
                      <a:pt x="13" y="29"/>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09" name="Freeform 139">
                <a:extLst>
                  <a:ext uri="{FF2B5EF4-FFF2-40B4-BE49-F238E27FC236}">
                    <a16:creationId xmlns:a16="http://schemas.microsoft.com/office/drawing/2014/main" id="{DADB7262-5FE6-CB83-F73F-9D57967E5BD5}"/>
                  </a:ext>
                </a:extLst>
              </p:cNvPr>
              <p:cNvSpPr>
                <a:spLocks/>
              </p:cNvSpPr>
              <p:nvPr/>
            </p:nvSpPr>
            <p:spPr bwMode="auto">
              <a:xfrm>
                <a:off x="4857050" y="2588186"/>
                <a:ext cx="43231" cy="64531"/>
              </a:xfrm>
              <a:custGeom>
                <a:avLst/>
                <a:gdLst>
                  <a:gd name="T0" fmla="*/ 13 w 45"/>
                  <a:gd name="T1" fmla="*/ 29 h 74"/>
                  <a:gd name="T2" fmla="*/ 17 w 45"/>
                  <a:gd name="T3" fmla="*/ 34 h 74"/>
                  <a:gd name="T4" fmla="*/ 22 w 45"/>
                  <a:gd name="T5" fmla="*/ 47 h 74"/>
                  <a:gd name="T6" fmla="*/ 30 w 45"/>
                  <a:gd name="T7" fmla="*/ 53 h 74"/>
                  <a:gd name="T8" fmla="*/ 28 w 45"/>
                  <a:gd name="T9" fmla="*/ 57 h 74"/>
                  <a:gd name="T10" fmla="*/ 34 w 45"/>
                  <a:gd name="T11" fmla="*/ 59 h 74"/>
                  <a:gd name="T12" fmla="*/ 41 w 45"/>
                  <a:gd name="T13" fmla="*/ 66 h 74"/>
                  <a:gd name="T14" fmla="*/ 45 w 45"/>
                  <a:gd name="T15" fmla="*/ 74 h 74"/>
                  <a:gd name="T16" fmla="*/ 45 w 45"/>
                  <a:gd name="T17" fmla="*/ 72 h 74"/>
                  <a:gd name="T18" fmla="*/ 41 w 45"/>
                  <a:gd name="T19" fmla="*/ 64 h 74"/>
                  <a:gd name="T20" fmla="*/ 24 w 45"/>
                  <a:gd name="T21" fmla="*/ 44 h 74"/>
                  <a:gd name="T22" fmla="*/ 15 w 45"/>
                  <a:gd name="T23" fmla="*/ 30 h 74"/>
                  <a:gd name="T24" fmla="*/ 4 w 45"/>
                  <a:gd name="T25" fmla="*/ 2 h 74"/>
                  <a:gd name="T26" fmla="*/ 2 w 45"/>
                  <a:gd name="T27" fmla="*/ 0 h 74"/>
                  <a:gd name="T28" fmla="*/ 0 w 45"/>
                  <a:gd name="T29" fmla="*/ 2 h 74"/>
                  <a:gd name="T30" fmla="*/ 13 w 45"/>
                  <a:gd name="T31"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74">
                    <a:moveTo>
                      <a:pt x="13" y="29"/>
                    </a:moveTo>
                    <a:lnTo>
                      <a:pt x="17" y="34"/>
                    </a:lnTo>
                    <a:lnTo>
                      <a:pt x="22" y="47"/>
                    </a:lnTo>
                    <a:lnTo>
                      <a:pt x="30" y="53"/>
                    </a:lnTo>
                    <a:lnTo>
                      <a:pt x="28" y="57"/>
                    </a:lnTo>
                    <a:lnTo>
                      <a:pt x="34" y="59"/>
                    </a:lnTo>
                    <a:lnTo>
                      <a:pt x="41" y="66"/>
                    </a:lnTo>
                    <a:lnTo>
                      <a:pt x="45" y="74"/>
                    </a:lnTo>
                    <a:lnTo>
                      <a:pt x="45" y="72"/>
                    </a:lnTo>
                    <a:lnTo>
                      <a:pt x="41" y="64"/>
                    </a:lnTo>
                    <a:lnTo>
                      <a:pt x="24" y="44"/>
                    </a:lnTo>
                    <a:lnTo>
                      <a:pt x="15" y="30"/>
                    </a:lnTo>
                    <a:lnTo>
                      <a:pt x="4" y="2"/>
                    </a:lnTo>
                    <a:lnTo>
                      <a:pt x="2" y="0"/>
                    </a:lnTo>
                    <a:lnTo>
                      <a:pt x="0" y="2"/>
                    </a:lnTo>
                    <a:lnTo>
                      <a:pt x="13" y="29"/>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283" name="Freeform 38">
              <a:extLst>
                <a:ext uri="{FF2B5EF4-FFF2-40B4-BE49-F238E27FC236}">
                  <a16:creationId xmlns:a16="http://schemas.microsoft.com/office/drawing/2014/main" id="{76D268BF-F931-8FF4-3F87-B03D5DC64C80}"/>
                </a:ext>
              </a:extLst>
            </p:cNvPr>
            <p:cNvSpPr>
              <a:spLocks/>
            </p:cNvSpPr>
            <p:nvPr/>
          </p:nvSpPr>
          <p:spPr bwMode="auto">
            <a:xfrm>
              <a:off x="9277732" y="3824896"/>
              <a:ext cx="34508" cy="8891"/>
            </a:xfrm>
            <a:custGeom>
              <a:avLst/>
              <a:gdLst>
                <a:gd name="T0" fmla="*/ 34 w 51"/>
                <a:gd name="T1" fmla="*/ 0 h 14"/>
                <a:gd name="T2" fmla="*/ 34 w 51"/>
                <a:gd name="T3" fmla="*/ 0 h 14"/>
                <a:gd name="T4" fmla="*/ 11 w 51"/>
                <a:gd name="T5" fmla="*/ 8 h 14"/>
                <a:gd name="T6" fmla="*/ 0 w 51"/>
                <a:gd name="T7" fmla="*/ 14 h 14"/>
                <a:gd name="T8" fmla="*/ 27 w 51"/>
                <a:gd name="T9" fmla="*/ 5 h 14"/>
                <a:gd name="T10" fmla="*/ 51 w 51"/>
                <a:gd name="T11" fmla="*/ 0 h 14"/>
                <a:gd name="T12" fmla="*/ 48 w 51"/>
                <a:gd name="T13" fmla="*/ 0 h 14"/>
                <a:gd name="T14" fmla="*/ 34 w 5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4">
                  <a:moveTo>
                    <a:pt x="34" y="0"/>
                  </a:moveTo>
                  <a:lnTo>
                    <a:pt x="34" y="0"/>
                  </a:lnTo>
                  <a:lnTo>
                    <a:pt x="11" y="8"/>
                  </a:lnTo>
                  <a:lnTo>
                    <a:pt x="0" y="14"/>
                  </a:lnTo>
                  <a:lnTo>
                    <a:pt x="27" y="5"/>
                  </a:lnTo>
                  <a:lnTo>
                    <a:pt x="51" y="0"/>
                  </a:lnTo>
                  <a:lnTo>
                    <a:pt x="48" y="0"/>
                  </a:lnTo>
                  <a:lnTo>
                    <a:pt x="34"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84" name="Freeform 39">
              <a:extLst>
                <a:ext uri="{FF2B5EF4-FFF2-40B4-BE49-F238E27FC236}">
                  <a16:creationId xmlns:a16="http://schemas.microsoft.com/office/drawing/2014/main" id="{FD367736-29D3-305F-DA59-C29B47E44112}"/>
                </a:ext>
              </a:extLst>
            </p:cNvPr>
            <p:cNvSpPr>
              <a:spLocks/>
            </p:cNvSpPr>
            <p:nvPr/>
          </p:nvSpPr>
          <p:spPr bwMode="auto">
            <a:xfrm>
              <a:off x="9332277" y="3790443"/>
              <a:ext cx="21151" cy="40010"/>
            </a:xfrm>
            <a:custGeom>
              <a:avLst/>
              <a:gdLst>
                <a:gd name="T0" fmla="*/ 13 w 32"/>
                <a:gd name="T1" fmla="*/ 21 h 59"/>
                <a:gd name="T2" fmla="*/ 13 w 32"/>
                <a:gd name="T3" fmla="*/ 21 h 59"/>
                <a:gd name="T4" fmla="*/ 9 w 32"/>
                <a:gd name="T5" fmla="*/ 32 h 59"/>
                <a:gd name="T6" fmla="*/ 0 w 32"/>
                <a:gd name="T7" fmla="*/ 59 h 59"/>
                <a:gd name="T8" fmla="*/ 13 w 32"/>
                <a:gd name="T9" fmla="*/ 24 h 59"/>
                <a:gd name="T10" fmla="*/ 32 w 32"/>
                <a:gd name="T11" fmla="*/ 0 h 59"/>
                <a:gd name="T12" fmla="*/ 20 w 32"/>
                <a:gd name="T13" fmla="*/ 11 h 59"/>
                <a:gd name="T14" fmla="*/ 13 w 32"/>
                <a:gd name="T15" fmla="*/ 21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9">
                  <a:moveTo>
                    <a:pt x="13" y="21"/>
                  </a:moveTo>
                  <a:lnTo>
                    <a:pt x="13" y="21"/>
                  </a:lnTo>
                  <a:lnTo>
                    <a:pt x="9" y="32"/>
                  </a:lnTo>
                  <a:lnTo>
                    <a:pt x="0" y="59"/>
                  </a:lnTo>
                  <a:lnTo>
                    <a:pt x="13" y="24"/>
                  </a:lnTo>
                  <a:lnTo>
                    <a:pt x="32" y="0"/>
                  </a:lnTo>
                  <a:lnTo>
                    <a:pt x="20" y="11"/>
                  </a:lnTo>
                  <a:lnTo>
                    <a:pt x="13" y="2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85" name="Freeform 40">
              <a:extLst>
                <a:ext uri="{FF2B5EF4-FFF2-40B4-BE49-F238E27FC236}">
                  <a16:creationId xmlns:a16="http://schemas.microsoft.com/office/drawing/2014/main" id="{FA76C374-7F08-5FCD-8041-7BCA2A383340}"/>
                </a:ext>
              </a:extLst>
            </p:cNvPr>
            <p:cNvSpPr>
              <a:spLocks/>
            </p:cNvSpPr>
            <p:nvPr/>
          </p:nvSpPr>
          <p:spPr bwMode="auto">
            <a:xfrm>
              <a:off x="9360106" y="3772661"/>
              <a:ext cx="7792" cy="5557"/>
            </a:xfrm>
            <a:custGeom>
              <a:avLst/>
              <a:gdLst>
                <a:gd name="T0" fmla="*/ 7 w 11"/>
                <a:gd name="T1" fmla="*/ 0 h 8"/>
                <a:gd name="T2" fmla="*/ 7 w 11"/>
                <a:gd name="T3" fmla="*/ 0 h 8"/>
                <a:gd name="T4" fmla="*/ 0 w 11"/>
                <a:gd name="T5" fmla="*/ 8 h 8"/>
                <a:gd name="T6" fmla="*/ 11 w 11"/>
                <a:gd name="T7" fmla="*/ 0 h 8"/>
                <a:gd name="T8" fmla="*/ 7 w 11"/>
                <a:gd name="T9" fmla="*/ 0 h 8"/>
              </a:gdLst>
              <a:ahLst/>
              <a:cxnLst>
                <a:cxn ang="0">
                  <a:pos x="T0" y="T1"/>
                </a:cxn>
                <a:cxn ang="0">
                  <a:pos x="T2" y="T3"/>
                </a:cxn>
                <a:cxn ang="0">
                  <a:pos x="T4" y="T5"/>
                </a:cxn>
                <a:cxn ang="0">
                  <a:pos x="T6" y="T7"/>
                </a:cxn>
                <a:cxn ang="0">
                  <a:pos x="T8" y="T9"/>
                </a:cxn>
              </a:cxnLst>
              <a:rect l="0" t="0" r="r" b="b"/>
              <a:pathLst>
                <a:path w="11" h="8">
                  <a:moveTo>
                    <a:pt x="7" y="0"/>
                  </a:moveTo>
                  <a:lnTo>
                    <a:pt x="7" y="0"/>
                  </a:lnTo>
                  <a:lnTo>
                    <a:pt x="0" y="8"/>
                  </a:lnTo>
                  <a:lnTo>
                    <a:pt x="11" y="0"/>
                  </a:lnTo>
                  <a:lnTo>
                    <a:pt x="7"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86" name="Freeform 41">
              <a:extLst>
                <a:ext uri="{FF2B5EF4-FFF2-40B4-BE49-F238E27FC236}">
                  <a16:creationId xmlns:a16="http://schemas.microsoft.com/office/drawing/2014/main" id="{6C0F5552-31F1-9BF6-80B4-73615B889CB4}"/>
                </a:ext>
              </a:extLst>
            </p:cNvPr>
            <p:cNvSpPr>
              <a:spLocks/>
            </p:cNvSpPr>
            <p:nvPr/>
          </p:nvSpPr>
          <p:spPr bwMode="auto">
            <a:xfrm>
              <a:off x="9373464" y="3751544"/>
              <a:ext cx="15584" cy="12226"/>
            </a:xfrm>
            <a:custGeom>
              <a:avLst/>
              <a:gdLst>
                <a:gd name="T0" fmla="*/ 10 w 23"/>
                <a:gd name="T1" fmla="*/ 10 h 18"/>
                <a:gd name="T2" fmla="*/ 10 w 23"/>
                <a:gd name="T3" fmla="*/ 10 h 18"/>
                <a:gd name="T4" fmla="*/ 23 w 23"/>
                <a:gd name="T5" fmla="*/ 0 h 18"/>
                <a:gd name="T6" fmla="*/ 0 w 23"/>
                <a:gd name="T7" fmla="*/ 18 h 18"/>
                <a:gd name="T8" fmla="*/ 10 w 23"/>
                <a:gd name="T9" fmla="*/ 10 h 18"/>
              </a:gdLst>
              <a:ahLst/>
              <a:cxnLst>
                <a:cxn ang="0">
                  <a:pos x="T0" y="T1"/>
                </a:cxn>
                <a:cxn ang="0">
                  <a:pos x="T2" y="T3"/>
                </a:cxn>
                <a:cxn ang="0">
                  <a:pos x="T4" y="T5"/>
                </a:cxn>
                <a:cxn ang="0">
                  <a:pos x="T6" y="T7"/>
                </a:cxn>
                <a:cxn ang="0">
                  <a:pos x="T8" y="T9"/>
                </a:cxn>
              </a:cxnLst>
              <a:rect l="0" t="0" r="r" b="b"/>
              <a:pathLst>
                <a:path w="23" h="18">
                  <a:moveTo>
                    <a:pt x="10" y="10"/>
                  </a:moveTo>
                  <a:lnTo>
                    <a:pt x="10" y="10"/>
                  </a:lnTo>
                  <a:lnTo>
                    <a:pt x="23" y="0"/>
                  </a:lnTo>
                  <a:lnTo>
                    <a:pt x="0" y="18"/>
                  </a:lnTo>
                  <a:lnTo>
                    <a:pt x="1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87" name="Freeform 42">
              <a:extLst>
                <a:ext uri="{FF2B5EF4-FFF2-40B4-BE49-F238E27FC236}">
                  <a16:creationId xmlns:a16="http://schemas.microsoft.com/office/drawing/2014/main" id="{8DBE8779-74C1-B480-3FAC-3D2F37787006}"/>
                </a:ext>
              </a:extLst>
            </p:cNvPr>
            <p:cNvSpPr>
              <a:spLocks/>
            </p:cNvSpPr>
            <p:nvPr/>
          </p:nvSpPr>
          <p:spPr bwMode="auto">
            <a:xfrm>
              <a:off x="9402405" y="3679304"/>
              <a:ext cx="13358" cy="64461"/>
            </a:xfrm>
            <a:custGeom>
              <a:avLst/>
              <a:gdLst>
                <a:gd name="T0" fmla="*/ 12 w 19"/>
                <a:gd name="T1" fmla="*/ 24 h 97"/>
                <a:gd name="T2" fmla="*/ 12 w 19"/>
                <a:gd name="T3" fmla="*/ 24 h 97"/>
                <a:gd name="T4" fmla="*/ 3 w 19"/>
                <a:gd name="T5" fmla="*/ 0 h 97"/>
                <a:gd name="T6" fmla="*/ 3 w 19"/>
                <a:gd name="T7" fmla="*/ 12 h 97"/>
                <a:gd name="T8" fmla="*/ 9 w 19"/>
                <a:gd name="T9" fmla="*/ 24 h 97"/>
                <a:gd name="T10" fmla="*/ 12 w 19"/>
                <a:gd name="T11" fmla="*/ 33 h 97"/>
                <a:gd name="T12" fmla="*/ 16 w 19"/>
                <a:gd name="T13" fmla="*/ 75 h 97"/>
                <a:gd name="T14" fmla="*/ 9 w 19"/>
                <a:gd name="T15" fmla="*/ 88 h 97"/>
                <a:gd name="T16" fmla="*/ 0 w 19"/>
                <a:gd name="T17" fmla="*/ 97 h 97"/>
                <a:gd name="T18" fmla="*/ 3 w 19"/>
                <a:gd name="T19" fmla="*/ 97 h 97"/>
                <a:gd name="T20" fmla="*/ 16 w 19"/>
                <a:gd name="T21" fmla="*/ 91 h 97"/>
                <a:gd name="T22" fmla="*/ 19 w 19"/>
                <a:gd name="T23" fmla="*/ 70 h 97"/>
                <a:gd name="T24" fmla="*/ 16 w 19"/>
                <a:gd name="T25" fmla="*/ 36 h 97"/>
                <a:gd name="T26" fmla="*/ 12 w 19"/>
                <a:gd name="T27"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97">
                  <a:moveTo>
                    <a:pt x="12" y="24"/>
                  </a:moveTo>
                  <a:lnTo>
                    <a:pt x="12" y="24"/>
                  </a:lnTo>
                  <a:lnTo>
                    <a:pt x="3" y="0"/>
                  </a:lnTo>
                  <a:lnTo>
                    <a:pt x="3" y="12"/>
                  </a:lnTo>
                  <a:lnTo>
                    <a:pt x="9" y="24"/>
                  </a:lnTo>
                  <a:lnTo>
                    <a:pt x="12" y="33"/>
                  </a:lnTo>
                  <a:lnTo>
                    <a:pt x="16" y="75"/>
                  </a:lnTo>
                  <a:lnTo>
                    <a:pt x="9" y="88"/>
                  </a:lnTo>
                  <a:lnTo>
                    <a:pt x="0" y="97"/>
                  </a:lnTo>
                  <a:lnTo>
                    <a:pt x="3" y="97"/>
                  </a:lnTo>
                  <a:lnTo>
                    <a:pt x="16" y="91"/>
                  </a:lnTo>
                  <a:lnTo>
                    <a:pt x="19" y="70"/>
                  </a:lnTo>
                  <a:lnTo>
                    <a:pt x="16" y="36"/>
                  </a:lnTo>
                  <a:lnTo>
                    <a:pt x="12"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88" name="Freeform 36">
              <a:extLst>
                <a:ext uri="{FF2B5EF4-FFF2-40B4-BE49-F238E27FC236}">
                  <a16:creationId xmlns:a16="http://schemas.microsoft.com/office/drawing/2014/main" id="{C105D8E0-32A5-1C90-5185-CED9DF96C31A}"/>
                </a:ext>
              </a:extLst>
            </p:cNvPr>
            <p:cNvSpPr>
              <a:spLocks/>
            </p:cNvSpPr>
            <p:nvPr/>
          </p:nvSpPr>
          <p:spPr bwMode="auto">
            <a:xfrm>
              <a:off x="6352245" y="3950190"/>
              <a:ext cx="1406773" cy="1242737"/>
            </a:xfrm>
            <a:custGeom>
              <a:avLst/>
              <a:gdLst>
                <a:gd name="T0" fmla="*/ 1181 w 1194"/>
                <a:gd name="T1" fmla="*/ 645 h 1162"/>
                <a:gd name="T2" fmla="*/ 1194 w 1194"/>
                <a:gd name="T3" fmla="*/ 598 h 1162"/>
                <a:gd name="T4" fmla="*/ 1173 w 1194"/>
                <a:gd name="T5" fmla="*/ 555 h 1162"/>
                <a:gd name="T6" fmla="*/ 1140 w 1194"/>
                <a:gd name="T7" fmla="*/ 389 h 1162"/>
                <a:gd name="T8" fmla="*/ 1079 w 1194"/>
                <a:gd name="T9" fmla="*/ 318 h 1162"/>
                <a:gd name="T10" fmla="*/ 1021 w 1194"/>
                <a:gd name="T11" fmla="*/ 301 h 1162"/>
                <a:gd name="T12" fmla="*/ 970 w 1194"/>
                <a:gd name="T13" fmla="*/ 297 h 1162"/>
                <a:gd name="T14" fmla="*/ 923 w 1194"/>
                <a:gd name="T15" fmla="*/ 310 h 1162"/>
                <a:gd name="T16" fmla="*/ 880 w 1194"/>
                <a:gd name="T17" fmla="*/ 292 h 1162"/>
                <a:gd name="T18" fmla="*/ 858 w 1194"/>
                <a:gd name="T19" fmla="*/ 307 h 1162"/>
                <a:gd name="T20" fmla="*/ 824 w 1194"/>
                <a:gd name="T21" fmla="*/ 292 h 1162"/>
                <a:gd name="T22" fmla="*/ 784 w 1194"/>
                <a:gd name="T23" fmla="*/ 286 h 1162"/>
                <a:gd name="T24" fmla="*/ 739 w 1194"/>
                <a:gd name="T25" fmla="*/ 273 h 1162"/>
                <a:gd name="T26" fmla="*/ 692 w 1194"/>
                <a:gd name="T27" fmla="*/ 262 h 1162"/>
                <a:gd name="T28" fmla="*/ 666 w 1194"/>
                <a:gd name="T29" fmla="*/ 241 h 1162"/>
                <a:gd name="T30" fmla="*/ 613 w 1194"/>
                <a:gd name="T31" fmla="*/ 220 h 1162"/>
                <a:gd name="T32" fmla="*/ 363 w 1194"/>
                <a:gd name="T33" fmla="*/ 0 h 1162"/>
                <a:gd name="T34" fmla="*/ 316 w 1194"/>
                <a:gd name="T35" fmla="*/ 485 h 1162"/>
                <a:gd name="T36" fmla="*/ 10 w 1194"/>
                <a:gd name="T37" fmla="*/ 480 h 1162"/>
                <a:gd name="T38" fmla="*/ 31 w 1194"/>
                <a:gd name="T39" fmla="*/ 506 h 1162"/>
                <a:gd name="T40" fmla="*/ 93 w 1194"/>
                <a:gd name="T41" fmla="*/ 577 h 1162"/>
                <a:gd name="T42" fmla="*/ 147 w 1194"/>
                <a:gd name="T43" fmla="*/ 624 h 1162"/>
                <a:gd name="T44" fmla="*/ 162 w 1194"/>
                <a:gd name="T45" fmla="*/ 683 h 1162"/>
                <a:gd name="T46" fmla="*/ 220 w 1194"/>
                <a:gd name="T47" fmla="*/ 767 h 1162"/>
                <a:gd name="T48" fmla="*/ 282 w 1194"/>
                <a:gd name="T49" fmla="*/ 803 h 1162"/>
                <a:gd name="T50" fmla="*/ 322 w 1194"/>
                <a:gd name="T51" fmla="*/ 788 h 1162"/>
                <a:gd name="T52" fmla="*/ 356 w 1194"/>
                <a:gd name="T53" fmla="*/ 730 h 1162"/>
                <a:gd name="T54" fmla="*/ 407 w 1194"/>
                <a:gd name="T55" fmla="*/ 728 h 1162"/>
                <a:gd name="T56" fmla="*/ 467 w 1194"/>
                <a:gd name="T57" fmla="*/ 735 h 1162"/>
                <a:gd name="T58" fmla="*/ 499 w 1194"/>
                <a:gd name="T59" fmla="*/ 769 h 1162"/>
                <a:gd name="T60" fmla="*/ 548 w 1194"/>
                <a:gd name="T61" fmla="*/ 850 h 1162"/>
                <a:gd name="T62" fmla="*/ 568 w 1194"/>
                <a:gd name="T63" fmla="*/ 903 h 1162"/>
                <a:gd name="T64" fmla="*/ 604 w 1194"/>
                <a:gd name="T65" fmla="*/ 946 h 1162"/>
                <a:gd name="T66" fmla="*/ 638 w 1194"/>
                <a:gd name="T67" fmla="*/ 997 h 1162"/>
                <a:gd name="T68" fmla="*/ 653 w 1194"/>
                <a:gd name="T69" fmla="*/ 1049 h 1162"/>
                <a:gd name="T70" fmla="*/ 690 w 1194"/>
                <a:gd name="T71" fmla="*/ 1102 h 1162"/>
                <a:gd name="T72" fmla="*/ 730 w 1194"/>
                <a:gd name="T73" fmla="*/ 1121 h 1162"/>
                <a:gd name="T74" fmla="*/ 813 w 1194"/>
                <a:gd name="T75" fmla="*/ 1143 h 1162"/>
                <a:gd name="T76" fmla="*/ 861 w 1194"/>
                <a:gd name="T77" fmla="*/ 1149 h 1162"/>
                <a:gd name="T78" fmla="*/ 846 w 1194"/>
                <a:gd name="T79" fmla="*/ 1132 h 1162"/>
                <a:gd name="T80" fmla="*/ 829 w 1194"/>
                <a:gd name="T81" fmla="*/ 1053 h 1162"/>
                <a:gd name="T82" fmla="*/ 835 w 1194"/>
                <a:gd name="T83" fmla="*/ 1010 h 1162"/>
                <a:gd name="T84" fmla="*/ 814 w 1194"/>
                <a:gd name="T85" fmla="*/ 1002 h 1162"/>
                <a:gd name="T86" fmla="*/ 846 w 1194"/>
                <a:gd name="T87" fmla="*/ 963 h 1162"/>
                <a:gd name="T88" fmla="*/ 850 w 1194"/>
                <a:gd name="T89" fmla="*/ 946 h 1162"/>
                <a:gd name="T90" fmla="*/ 858 w 1194"/>
                <a:gd name="T91" fmla="*/ 925 h 1162"/>
                <a:gd name="T92" fmla="*/ 884 w 1194"/>
                <a:gd name="T93" fmla="*/ 905 h 1162"/>
                <a:gd name="T94" fmla="*/ 895 w 1194"/>
                <a:gd name="T95" fmla="*/ 884 h 1162"/>
                <a:gd name="T96" fmla="*/ 918 w 1194"/>
                <a:gd name="T97" fmla="*/ 882 h 1162"/>
                <a:gd name="T98" fmla="*/ 935 w 1194"/>
                <a:gd name="T99" fmla="*/ 867 h 1162"/>
                <a:gd name="T100" fmla="*/ 957 w 1194"/>
                <a:gd name="T101" fmla="*/ 865 h 1162"/>
                <a:gd name="T102" fmla="*/ 985 w 1194"/>
                <a:gd name="T103" fmla="*/ 863 h 1162"/>
                <a:gd name="T104" fmla="*/ 1017 w 1194"/>
                <a:gd name="T105" fmla="*/ 843 h 1162"/>
                <a:gd name="T106" fmla="*/ 1072 w 1194"/>
                <a:gd name="T107" fmla="*/ 790 h 1162"/>
                <a:gd name="T108" fmla="*/ 1063 w 1194"/>
                <a:gd name="T109" fmla="*/ 747 h 1162"/>
                <a:gd name="T110" fmla="*/ 1098 w 1194"/>
                <a:gd name="T111" fmla="*/ 762 h 1162"/>
                <a:gd name="T112" fmla="*/ 1093 w 1194"/>
                <a:gd name="T113" fmla="*/ 777 h 1162"/>
                <a:gd name="T114" fmla="*/ 1168 w 1194"/>
                <a:gd name="T115" fmla="*/ 71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4" h="1162">
                  <a:moveTo>
                    <a:pt x="1181" y="705"/>
                  </a:moveTo>
                  <a:lnTo>
                    <a:pt x="1183" y="698"/>
                  </a:lnTo>
                  <a:lnTo>
                    <a:pt x="1179" y="681"/>
                  </a:lnTo>
                  <a:lnTo>
                    <a:pt x="1175" y="673"/>
                  </a:lnTo>
                  <a:lnTo>
                    <a:pt x="1181" y="666"/>
                  </a:lnTo>
                  <a:lnTo>
                    <a:pt x="1179" y="653"/>
                  </a:lnTo>
                  <a:lnTo>
                    <a:pt x="1181" y="645"/>
                  </a:lnTo>
                  <a:lnTo>
                    <a:pt x="1187" y="638"/>
                  </a:lnTo>
                  <a:lnTo>
                    <a:pt x="1189" y="630"/>
                  </a:lnTo>
                  <a:lnTo>
                    <a:pt x="1192" y="624"/>
                  </a:lnTo>
                  <a:lnTo>
                    <a:pt x="1190" y="617"/>
                  </a:lnTo>
                  <a:lnTo>
                    <a:pt x="1194" y="609"/>
                  </a:lnTo>
                  <a:lnTo>
                    <a:pt x="1190" y="604"/>
                  </a:lnTo>
                  <a:lnTo>
                    <a:pt x="1194" y="598"/>
                  </a:lnTo>
                  <a:lnTo>
                    <a:pt x="1192" y="591"/>
                  </a:lnTo>
                  <a:lnTo>
                    <a:pt x="1192" y="585"/>
                  </a:lnTo>
                  <a:lnTo>
                    <a:pt x="1190" y="583"/>
                  </a:lnTo>
                  <a:lnTo>
                    <a:pt x="1179" y="570"/>
                  </a:lnTo>
                  <a:lnTo>
                    <a:pt x="1179" y="562"/>
                  </a:lnTo>
                  <a:lnTo>
                    <a:pt x="1175" y="557"/>
                  </a:lnTo>
                  <a:lnTo>
                    <a:pt x="1173" y="555"/>
                  </a:lnTo>
                  <a:lnTo>
                    <a:pt x="1170" y="547"/>
                  </a:lnTo>
                  <a:lnTo>
                    <a:pt x="1164" y="540"/>
                  </a:lnTo>
                  <a:lnTo>
                    <a:pt x="1166" y="530"/>
                  </a:lnTo>
                  <a:lnTo>
                    <a:pt x="1160" y="515"/>
                  </a:lnTo>
                  <a:lnTo>
                    <a:pt x="1157" y="510"/>
                  </a:lnTo>
                  <a:lnTo>
                    <a:pt x="1143" y="498"/>
                  </a:lnTo>
                  <a:lnTo>
                    <a:pt x="1140" y="389"/>
                  </a:lnTo>
                  <a:lnTo>
                    <a:pt x="1138" y="331"/>
                  </a:lnTo>
                  <a:lnTo>
                    <a:pt x="1117" y="327"/>
                  </a:lnTo>
                  <a:lnTo>
                    <a:pt x="1110" y="331"/>
                  </a:lnTo>
                  <a:lnTo>
                    <a:pt x="1102" y="327"/>
                  </a:lnTo>
                  <a:lnTo>
                    <a:pt x="1102" y="324"/>
                  </a:lnTo>
                  <a:lnTo>
                    <a:pt x="1100" y="322"/>
                  </a:lnTo>
                  <a:lnTo>
                    <a:pt x="1079" y="318"/>
                  </a:lnTo>
                  <a:lnTo>
                    <a:pt x="1074" y="314"/>
                  </a:lnTo>
                  <a:lnTo>
                    <a:pt x="1066" y="312"/>
                  </a:lnTo>
                  <a:lnTo>
                    <a:pt x="1053" y="301"/>
                  </a:lnTo>
                  <a:lnTo>
                    <a:pt x="1036" y="292"/>
                  </a:lnTo>
                  <a:lnTo>
                    <a:pt x="1031" y="292"/>
                  </a:lnTo>
                  <a:lnTo>
                    <a:pt x="1027" y="297"/>
                  </a:lnTo>
                  <a:lnTo>
                    <a:pt x="1021" y="301"/>
                  </a:lnTo>
                  <a:lnTo>
                    <a:pt x="1016" y="301"/>
                  </a:lnTo>
                  <a:lnTo>
                    <a:pt x="1010" y="299"/>
                  </a:lnTo>
                  <a:lnTo>
                    <a:pt x="1002" y="292"/>
                  </a:lnTo>
                  <a:lnTo>
                    <a:pt x="989" y="297"/>
                  </a:lnTo>
                  <a:lnTo>
                    <a:pt x="984" y="303"/>
                  </a:lnTo>
                  <a:lnTo>
                    <a:pt x="976" y="303"/>
                  </a:lnTo>
                  <a:lnTo>
                    <a:pt x="970" y="297"/>
                  </a:lnTo>
                  <a:lnTo>
                    <a:pt x="963" y="303"/>
                  </a:lnTo>
                  <a:lnTo>
                    <a:pt x="955" y="303"/>
                  </a:lnTo>
                  <a:lnTo>
                    <a:pt x="948" y="312"/>
                  </a:lnTo>
                  <a:lnTo>
                    <a:pt x="940" y="312"/>
                  </a:lnTo>
                  <a:lnTo>
                    <a:pt x="937" y="318"/>
                  </a:lnTo>
                  <a:lnTo>
                    <a:pt x="931" y="312"/>
                  </a:lnTo>
                  <a:lnTo>
                    <a:pt x="923" y="310"/>
                  </a:lnTo>
                  <a:lnTo>
                    <a:pt x="916" y="307"/>
                  </a:lnTo>
                  <a:lnTo>
                    <a:pt x="912" y="299"/>
                  </a:lnTo>
                  <a:lnTo>
                    <a:pt x="905" y="297"/>
                  </a:lnTo>
                  <a:lnTo>
                    <a:pt x="899" y="303"/>
                  </a:lnTo>
                  <a:lnTo>
                    <a:pt x="892" y="301"/>
                  </a:lnTo>
                  <a:lnTo>
                    <a:pt x="886" y="294"/>
                  </a:lnTo>
                  <a:lnTo>
                    <a:pt x="880" y="292"/>
                  </a:lnTo>
                  <a:lnTo>
                    <a:pt x="878" y="294"/>
                  </a:lnTo>
                  <a:lnTo>
                    <a:pt x="876" y="297"/>
                  </a:lnTo>
                  <a:lnTo>
                    <a:pt x="869" y="303"/>
                  </a:lnTo>
                  <a:lnTo>
                    <a:pt x="867" y="316"/>
                  </a:lnTo>
                  <a:lnTo>
                    <a:pt x="861" y="316"/>
                  </a:lnTo>
                  <a:lnTo>
                    <a:pt x="860" y="314"/>
                  </a:lnTo>
                  <a:lnTo>
                    <a:pt x="858" y="307"/>
                  </a:lnTo>
                  <a:lnTo>
                    <a:pt x="860" y="301"/>
                  </a:lnTo>
                  <a:lnTo>
                    <a:pt x="854" y="301"/>
                  </a:lnTo>
                  <a:lnTo>
                    <a:pt x="843" y="305"/>
                  </a:lnTo>
                  <a:lnTo>
                    <a:pt x="835" y="305"/>
                  </a:lnTo>
                  <a:lnTo>
                    <a:pt x="833" y="297"/>
                  </a:lnTo>
                  <a:lnTo>
                    <a:pt x="826" y="297"/>
                  </a:lnTo>
                  <a:lnTo>
                    <a:pt x="824" y="292"/>
                  </a:lnTo>
                  <a:lnTo>
                    <a:pt x="816" y="288"/>
                  </a:lnTo>
                  <a:lnTo>
                    <a:pt x="805" y="299"/>
                  </a:lnTo>
                  <a:lnTo>
                    <a:pt x="799" y="301"/>
                  </a:lnTo>
                  <a:lnTo>
                    <a:pt x="792" y="301"/>
                  </a:lnTo>
                  <a:lnTo>
                    <a:pt x="792" y="292"/>
                  </a:lnTo>
                  <a:lnTo>
                    <a:pt x="790" y="286"/>
                  </a:lnTo>
                  <a:lnTo>
                    <a:pt x="784" y="286"/>
                  </a:lnTo>
                  <a:lnTo>
                    <a:pt x="779" y="279"/>
                  </a:lnTo>
                  <a:lnTo>
                    <a:pt x="781" y="271"/>
                  </a:lnTo>
                  <a:lnTo>
                    <a:pt x="773" y="273"/>
                  </a:lnTo>
                  <a:lnTo>
                    <a:pt x="758" y="271"/>
                  </a:lnTo>
                  <a:lnTo>
                    <a:pt x="752" y="277"/>
                  </a:lnTo>
                  <a:lnTo>
                    <a:pt x="745" y="279"/>
                  </a:lnTo>
                  <a:lnTo>
                    <a:pt x="739" y="273"/>
                  </a:lnTo>
                  <a:lnTo>
                    <a:pt x="735" y="269"/>
                  </a:lnTo>
                  <a:lnTo>
                    <a:pt x="730" y="269"/>
                  </a:lnTo>
                  <a:lnTo>
                    <a:pt x="722" y="271"/>
                  </a:lnTo>
                  <a:lnTo>
                    <a:pt x="709" y="265"/>
                  </a:lnTo>
                  <a:lnTo>
                    <a:pt x="702" y="262"/>
                  </a:lnTo>
                  <a:lnTo>
                    <a:pt x="694" y="263"/>
                  </a:lnTo>
                  <a:lnTo>
                    <a:pt x="692" y="262"/>
                  </a:lnTo>
                  <a:lnTo>
                    <a:pt x="685" y="262"/>
                  </a:lnTo>
                  <a:lnTo>
                    <a:pt x="683" y="254"/>
                  </a:lnTo>
                  <a:lnTo>
                    <a:pt x="683" y="248"/>
                  </a:lnTo>
                  <a:lnTo>
                    <a:pt x="677" y="241"/>
                  </a:lnTo>
                  <a:lnTo>
                    <a:pt x="672" y="237"/>
                  </a:lnTo>
                  <a:lnTo>
                    <a:pt x="670" y="233"/>
                  </a:lnTo>
                  <a:lnTo>
                    <a:pt x="666" y="241"/>
                  </a:lnTo>
                  <a:lnTo>
                    <a:pt x="658" y="243"/>
                  </a:lnTo>
                  <a:lnTo>
                    <a:pt x="651" y="239"/>
                  </a:lnTo>
                  <a:lnTo>
                    <a:pt x="645" y="243"/>
                  </a:lnTo>
                  <a:lnTo>
                    <a:pt x="638" y="239"/>
                  </a:lnTo>
                  <a:lnTo>
                    <a:pt x="626" y="226"/>
                  </a:lnTo>
                  <a:lnTo>
                    <a:pt x="619" y="220"/>
                  </a:lnTo>
                  <a:lnTo>
                    <a:pt x="613" y="220"/>
                  </a:lnTo>
                  <a:lnTo>
                    <a:pt x="613" y="209"/>
                  </a:lnTo>
                  <a:lnTo>
                    <a:pt x="619" y="15"/>
                  </a:lnTo>
                  <a:lnTo>
                    <a:pt x="611" y="12"/>
                  </a:lnTo>
                  <a:lnTo>
                    <a:pt x="604" y="12"/>
                  </a:lnTo>
                  <a:lnTo>
                    <a:pt x="568" y="12"/>
                  </a:lnTo>
                  <a:lnTo>
                    <a:pt x="480" y="6"/>
                  </a:lnTo>
                  <a:lnTo>
                    <a:pt x="363" y="0"/>
                  </a:lnTo>
                  <a:lnTo>
                    <a:pt x="360" y="2"/>
                  </a:lnTo>
                  <a:lnTo>
                    <a:pt x="358" y="8"/>
                  </a:lnTo>
                  <a:lnTo>
                    <a:pt x="343" y="269"/>
                  </a:lnTo>
                  <a:lnTo>
                    <a:pt x="333" y="367"/>
                  </a:lnTo>
                  <a:lnTo>
                    <a:pt x="326" y="478"/>
                  </a:lnTo>
                  <a:lnTo>
                    <a:pt x="320" y="485"/>
                  </a:lnTo>
                  <a:lnTo>
                    <a:pt x="316" y="485"/>
                  </a:lnTo>
                  <a:lnTo>
                    <a:pt x="237" y="480"/>
                  </a:lnTo>
                  <a:lnTo>
                    <a:pt x="158" y="474"/>
                  </a:lnTo>
                  <a:lnTo>
                    <a:pt x="70" y="467"/>
                  </a:lnTo>
                  <a:lnTo>
                    <a:pt x="0" y="459"/>
                  </a:lnTo>
                  <a:lnTo>
                    <a:pt x="0" y="463"/>
                  </a:lnTo>
                  <a:lnTo>
                    <a:pt x="4" y="476"/>
                  </a:lnTo>
                  <a:lnTo>
                    <a:pt x="10" y="480"/>
                  </a:lnTo>
                  <a:lnTo>
                    <a:pt x="10" y="483"/>
                  </a:lnTo>
                  <a:lnTo>
                    <a:pt x="16" y="487"/>
                  </a:lnTo>
                  <a:lnTo>
                    <a:pt x="16" y="487"/>
                  </a:lnTo>
                  <a:lnTo>
                    <a:pt x="19" y="487"/>
                  </a:lnTo>
                  <a:lnTo>
                    <a:pt x="25" y="493"/>
                  </a:lnTo>
                  <a:lnTo>
                    <a:pt x="29" y="500"/>
                  </a:lnTo>
                  <a:lnTo>
                    <a:pt x="31" y="506"/>
                  </a:lnTo>
                  <a:lnTo>
                    <a:pt x="36" y="519"/>
                  </a:lnTo>
                  <a:lnTo>
                    <a:pt x="44" y="525"/>
                  </a:lnTo>
                  <a:lnTo>
                    <a:pt x="57" y="532"/>
                  </a:lnTo>
                  <a:lnTo>
                    <a:pt x="63" y="538"/>
                  </a:lnTo>
                  <a:lnTo>
                    <a:pt x="78" y="557"/>
                  </a:lnTo>
                  <a:lnTo>
                    <a:pt x="91" y="570"/>
                  </a:lnTo>
                  <a:lnTo>
                    <a:pt x="93" y="577"/>
                  </a:lnTo>
                  <a:lnTo>
                    <a:pt x="106" y="591"/>
                  </a:lnTo>
                  <a:lnTo>
                    <a:pt x="113" y="596"/>
                  </a:lnTo>
                  <a:lnTo>
                    <a:pt x="119" y="598"/>
                  </a:lnTo>
                  <a:lnTo>
                    <a:pt x="132" y="611"/>
                  </a:lnTo>
                  <a:lnTo>
                    <a:pt x="140" y="615"/>
                  </a:lnTo>
                  <a:lnTo>
                    <a:pt x="141" y="621"/>
                  </a:lnTo>
                  <a:lnTo>
                    <a:pt x="147" y="624"/>
                  </a:lnTo>
                  <a:lnTo>
                    <a:pt x="149" y="632"/>
                  </a:lnTo>
                  <a:lnTo>
                    <a:pt x="151" y="645"/>
                  </a:lnTo>
                  <a:lnTo>
                    <a:pt x="155" y="649"/>
                  </a:lnTo>
                  <a:lnTo>
                    <a:pt x="160" y="662"/>
                  </a:lnTo>
                  <a:lnTo>
                    <a:pt x="164" y="668"/>
                  </a:lnTo>
                  <a:lnTo>
                    <a:pt x="164" y="675"/>
                  </a:lnTo>
                  <a:lnTo>
                    <a:pt x="162" y="683"/>
                  </a:lnTo>
                  <a:lnTo>
                    <a:pt x="162" y="696"/>
                  </a:lnTo>
                  <a:lnTo>
                    <a:pt x="177" y="730"/>
                  </a:lnTo>
                  <a:lnTo>
                    <a:pt x="187" y="739"/>
                  </a:lnTo>
                  <a:lnTo>
                    <a:pt x="194" y="743"/>
                  </a:lnTo>
                  <a:lnTo>
                    <a:pt x="200" y="747"/>
                  </a:lnTo>
                  <a:lnTo>
                    <a:pt x="205" y="754"/>
                  </a:lnTo>
                  <a:lnTo>
                    <a:pt x="220" y="767"/>
                  </a:lnTo>
                  <a:lnTo>
                    <a:pt x="226" y="771"/>
                  </a:lnTo>
                  <a:lnTo>
                    <a:pt x="241" y="773"/>
                  </a:lnTo>
                  <a:lnTo>
                    <a:pt x="245" y="780"/>
                  </a:lnTo>
                  <a:lnTo>
                    <a:pt x="264" y="790"/>
                  </a:lnTo>
                  <a:lnTo>
                    <a:pt x="269" y="797"/>
                  </a:lnTo>
                  <a:lnTo>
                    <a:pt x="277" y="803"/>
                  </a:lnTo>
                  <a:lnTo>
                    <a:pt x="282" y="803"/>
                  </a:lnTo>
                  <a:lnTo>
                    <a:pt x="282" y="805"/>
                  </a:lnTo>
                  <a:lnTo>
                    <a:pt x="290" y="807"/>
                  </a:lnTo>
                  <a:lnTo>
                    <a:pt x="301" y="807"/>
                  </a:lnTo>
                  <a:lnTo>
                    <a:pt x="303" y="801"/>
                  </a:lnTo>
                  <a:lnTo>
                    <a:pt x="311" y="796"/>
                  </a:lnTo>
                  <a:lnTo>
                    <a:pt x="314" y="790"/>
                  </a:lnTo>
                  <a:lnTo>
                    <a:pt x="322" y="788"/>
                  </a:lnTo>
                  <a:lnTo>
                    <a:pt x="324" y="780"/>
                  </a:lnTo>
                  <a:lnTo>
                    <a:pt x="326" y="773"/>
                  </a:lnTo>
                  <a:lnTo>
                    <a:pt x="329" y="771"/>
                  </a:lnTo>
                  <a:lnTo>
                    <a:pt x="341" y="743"/>
                  </a:lnTo>
                  <a:lnTo>
                    <a:pt x="346" y="733"/>
                  </a:lnTo>
                  <a:lnTo>
                    <a:pt x="350" y="732"/>
                  </a:lnTo>
                  <a:lnTo>
                    <a:pt x="356" y="730"/>
                  </a:lnTo>
                  <a:lnTo>
                    <a:pt x="363" y="726"/>
                  </a:lnTo>
                  <a:lnTo>
                    <a:pt x="371" y="728"/>
                  </a:lnTo>
                  <a:lnTo>
                    <a:pt x="376" y="726"/>
                  </a:lnTo>
                  <a:lnTo>
                    <a:pt x="380" y="718"/>
                  </a:lnTo>
                  <a:lnTo>
                    <a:pt x="388" y="718"/>
                  </a:lnTo>
                  <a:lnTo>
                    <a:pt x="399" y="726"/>
                  </a:lnTo>
                  <a:lnTo>
                    <a:pt x="407" y="728"/>
                  </a:lnTo>
                  <a:lnTo>
                    <a:pt x="414" y="726"/>
                  </a:lnTo>
                  <a:lnTo>
                    <a:pt x="420" y="728"/>
                  </a:lnTo>
                  <a:lnTo>
                    <a:pt x="427" y="728"/>
                  </a:lnTo>
                  <a:lnTo>
                    <a:pt x="446" y="733"/>
                  </a:lnTo>
                  <a:lnTo>
                    <a:pt x="454" y="728"/>
                  </a:lnTo>
                  <a:lnTo>
                    <a:pt x="459" y="732"/>
                  </a:lnTo>
                  <a:lnTo>
                    <a:pt x="467" y="735"/>
                  </a:lnTo>
                  <a:lnTo>
                    <a:pt x="469" y="743"/>
                  </a:lnTo>
                  <a:lnTo>
                    <a:pt x="474" y="749"/>
                  </a:lnTo>
                  <a:lnTo>
                    <a:pt x="476" y="754"/>
                  </a:lnTo>
                  <a:lnTo>
                    <a:pt x="482" y="752"/>
                  </a:lnTo>
                  <a:lnTo>
                    <a:pt x="485" y="760"/>
                  </a:lnTo>
                  <a:lnTo>
                    <a:pt x="491" y="765"/>
                  </a:lnTo>
                  <a:lnTo>
                    <a:pt x="499" y="769"/>
                  </a:lnTo>
                  <a:lnTo>
                    <a:pt x="499" y="775"/>
                  </a:lnTo>
                  <a:lnTo>
                    <a:pt x="519" y="790"/>
                  </a:lnTo>
                  <a:lnTo>
                    <a:pt x="527" y="803"/>
                  </a:lnTo>
                  <a:lnTo>
                    <a:pt x="532" y="811"/>
                  </a:lnTo>
                  <a:lnTo>
                    <a:pt x="536" y="827"/>
                  </a:lnTo>
                  <a:lnTo>
                    <a:pt x="544" y="843"/>
                  </a:lnTo>
                  <a:lnTo>
                    <a:pt x="548" y="850"/>
                  </a:lnTo>
                  <a:lnTo>
                    <a:pt x="548" y="852"/>
                  </a:lnTo>
                  <a:lnTo>
                    <a:pt x="551" y="858"/>
                  </a:lnTo>
                  <a:lnTo>
                    <a:pt x="555" y="865"/>
                  </a:lnTo>
                  <a:lnTo>
                    <a:pt x="561" y="873"/>
                  </a:lnTo>
                  <a:lnTo>
                    <a:pt x="559" y="874"/>
                  </a:lnTo>
                  <a:lnTo>
                    <a:pt x="563" y="888"/>
                  </a:lnTo>
                  <a:lnTo>
                    <a:pt x="568" y="903"/>
                  </a:lnTo>
                  <a:lnTo>
                    <a:pt x="576" y="908"/>
                  </a:lnTo>
                  <a:lnTo>
                    <a:pt x="583" y="910"/>
                  </a:lnTo>
                  <a:lnTo>
                    <a:pt x="589" y="920"/>
                  </a:lnTo>
                  <a:lnTo>
                    <a:pt x="591" y="927"/>
                  </a:lnTo>
                  <a:lnTo>
                    <a:pt x="596" y="931"/>
                  </a:lnTo>
                  <a:lnTo>
                    <a:pt x="602" y="938"/>
                  </a:lnTo>
                  <a:lnTo>
                    <a:pt x="604" y="946"/>
                  </a:lnTo>
                  <a:lnTo>
                    <a:pt x="617" y="965"/>
                  </a:lnTo>
                  <a:lnTo>
                    <a:pt x="628" y="967"/>
                  </a:lnTo>
                  <a:lnTo>
                    <a:pt x="634" y="972"/>
                  </a:lnTo>
                  <a:lnTo>
                    <a:pt x="636" y="976"/>
                  </a:lnTo>
                  <a:lnTo>
                    <a:pt x="636" y="984"/>
                  </a:lnTo>
                  <a:lnTo>
                    <a:pt x="638" y="989"/>
                  </a:lnTo>
                  <a:lnTo>
                    <a:pt x="638" y="997"/>
                  </a:lnTo>
                  <a:lnTo>
                    <a:pt x="634" y="1004"/>
                  </a:lnTo>
                  <a:lnTo>
                    <a:pt x="641" y="1010"/>
                  </a:lnTo>
                  <a:lnTo>
                    <a:pt x="641" y="1015"/>
                  </a:lnTo>
                  <a:lnTo>
                    <a:pt x="640" y="1023"/>
                  </a:lnTo>
                  <a:lnTo>
                    <a:pt x="641" y="1030"/>
                  </a:lnTo>
                  <a:lnTo>
                    <a:pt x="647" y="1036"/>
                  </a:lnTo>
                  <a:lnTo>
                    <a:pt x="653" y="1049"/>
                  </a:lnTo>
                  <a:lnTo>
                    <a:pt x="658" y="1057"/>
                  </a:lnTo>
                  <a:lnTo>
                    <a:pt x="664" y="1072"/>
                  </a:lnTo>
                  <a:lnTo>
                    <a:pt x="666" y="1085"/>
                  </a:lnTo>
                  <a:lnTo>
                    <a:pt x="673" y="1093"/>
                  </a:lnTo>
                  <a:lnTo>
                    <a:pt x="672" y="1100"/>
                  </a:lnTo>
                  <a:lnTo>
                    <a:pt x="675" y="1102"/>
                  </a:lnTo>
                  <a:lnTo>
                    <a:pt x="690" y="1102"/>
                  </a:lnTo>
                  <a:lnTo>
                    <a:pt x="696" y="1106"/>
                  </a:lnTo>
                  <a:lnTo>
                    <a:pt x="700" y="1106"/>
                  </a:lnTo>
                  <a:lnTo>
                    <a:pt x="707" y="1109"/>
                  </a:lnTo>
                  <a:lnTo>
                    <a:pt x="711" y="1117"/>
                  </a:lnTo>
                  <a:lnTo>
                    <a:pt x="717" y="1119"/>
                  </a:lnTo>
                  <a:lnTo>
                    <a:pt x="722" y="1117"/>
                  </a:lnTo>
                  <a:lnTo>
                    <a:pt x="730" y="1121"/>
                  </a:lnTo>
                  <a:lnTo>
                    <a:pt x="737" y="1123"/>
                  </a:lnTo>
                  <a:lnTo>
                    <a:pt x="751" y="1134"/>
                  </a:lnTo>
                  <a:lnTo>
                    <a:pt x="756" y="1138"/>
                  </a:lnTo>
                  <a:lnTo>
                    <a:pt x="784" y="1140"/>
                  </a:lnTo>
                  <a:lnTo>
                    <a:pt x="799" y="1140"/>
                  </a:lnTo>
                  <a:lnTo>
                    <a:pt x="807" y="1141"/>
                  </a:lnTo>
                  <a:lnTo>
                    <a:pt x="813" y="1143"/>
                  </a:lnTo>
                  <a:lnTo>
                    <a:pt x="826" y="1156"/>
                  </a:lnTo>
                  <a:lnTo>
                    <a:pt x="828" y="1156"/>
                  </a:lnTo>
                  <a:lnTo>
                    <a:pt x="835" y="1162"/>
                  </a:lnTo>
                  <a:lnTo>
                    <a:pt x="843" y="1162"/>
                  </a:lnTo>
                  <a:lnTo>
                    <a:pt x="843" y="1155"/>
                  </a:lnTo>
                  <a:lnTo>
                    <a:pt x="860" y="1151"/>
                  </a:lnTo>
                  <a:lnTo>
                    <a:pt x="861" y="1149"/>
                  </a:lnTo>
                  <a:lnTo>
                    <a:pt x="861" y="1141"/>
                  </a:lnTo>
                  <a:lnTo>
                    <a:pt x="854" y="1149"/>
                  </a:lnTo>
                  <a:lnTo>
                    <a:pt x="856" y="1141"/>
                  </a:lnTo>
                  <a:lnTo>
                    <a:pt x="850" y="1149"/>
                  </a:lnTo>
                  <a:lnTo>
                    <a:pt x="845" y="1140"/>
                  </a:lnTo>
                  <a:lnTo>
                    <a:pt x="852" y="1140"/>
                  </a:lnTo>
                  <a:lnTo>
                    <a:pt x="846" y="1132"/>
                  </a:lnTo>
                  <a:lnTo>
                    <a:pt x="845" y="1119"/>
                  </a:lnTo>
                  <a:lnTo>
                    <a:pt x="833" y="1094"/>
                  </a:lnTo>
                  <a:lnTo>
                    <a:pt x="835" y="1089"/>
                  </a:lnTo>
                  <a:lnTo>
                    <a:pt x="829" y="1064"/>
                  </a:lnTo>
                  <a:lnTo>
                    <a:pt x="822" y="1057"/>
                  </a:lnTo>
                  <a:lnTo>
                    <a:pt x="822" y="1051"/>
                  </a:lnTo>
                  <a:lnTo>
                    <a:pt x="829" y="1053"/>
                  </a:lnTo>
                  <a:lnTo>
                    <a:pt x="822" y="1046"/>
                  </a:lnTo>
                  <a:lnTo>
                    <a:pt x="822" y="1038"/>
                  </a:lnTo>
                  <a:lnTo>
                    <a:pt x="829" y="1038"/>
                  </a:lnTo>
                  <a:lnTo>
                    <a:pt x="829" y="1030"/>
                  </a:lnTo>
                  <a:lnTo>
                    <a:pt x="833" y="1025"/>
                  </a:lnTo>
                  <a:lnTo>
                    <a:pt x="833" y="1017"/>
                  </a:lnTo>
                  <a:lnTo>
                    <a:pt x="835" y="1010"/>
                  </a:lnTo>
                  <a:lnTo>
                    <a:pt x="822" y="1014"/>
                  </a:lnTo>
                  <a:lnTo>
                    <a:pt x="809" y="1010"/>
                  </a:lnTo>
                  <a:lnTo>
                    <a:pt x="809" y="1002"/>
                  </a:lnTo>
                  <a:lnTo>
                    <a:pt x="805" y="999"/>
                  </a:lnTo>
                  <a:lnTo>
                    <a:pt x="801" y="991"/>
                  </a:lnTo>
                  <a:lnTo>
                    <a:pt x="809" y="997"/>
                  </a:lnTo>
                  <a:lnTo>
                    <a:pt x="814" y="1002"/>
                  </a:lnTo>
                  <a:lnTo>
                    <a:pt x="820" y="1002"/>
                  </a:lnTo>
                  <a:lnTo>
                    <a:pt x="826" y="1000"/>
                  </a:lnTo>
                  <a:lnTo>
                    <a:pt x="831" y="1002"/>
                  </a:lnTo>
                  <a:lnTo>
                    <a:pt x="826" y="1008"/>
                  </a:lnTo>
                  <a:lnTo>
                    <a:pt x="835" y="1004"/>
                  </a:lnTo>
                  <a:lnTo>
                    <a:pt x="848" y="970"/>
                  </a:lnTo>
                  <a:lnTo>
                    <a:pt x="846" y="963"/>
                  </a:lnTo>
                  <a:lnTo>
                    <a:pt x="845" y="961"/>
                  </a:lnTo>
                  <a:lnTo>
                    <a:pt x="839" y="955"/>
                  </a:lnTo>
                  <a:lnTo>
                    <a:pt x="839" y="950"/>
                  </a:lnTo>
                  <a:lnTo>
                    <a:pt x="831" y="952"/>
                  </a:lnTo>
                  <a:lnTo>
                    <a:pt x="828" y="950"/>
                  </a:lnTo>
                  <a:lnTo>
                    <a:pt x="835" y="946"/>
                  </a:lnTo>
                  <a:lnTo>
                    <a:pt x="850" y="946"/>
                  </a:lnTo>
                  <a:lnTo>
                    <a:pt x="856" y="952"/>
                  </a:lnTo>
                  <a:lnTo>
                    <a:pt x="869" y="933"/>
                  </a:lnTo>
                  <a:lnTo>
                    <a:pt x="873" y="927"/>
                  </a:lnTo>
                  <a:lnTo>
                    <a:pt x="873" y="920"/>
                  </a:lnTo>
                  <a:lnTo>
                    <a:pt x="867" y="925"/>
                  </a:lnTo>
                  <a:lnTo>
                    <a:pt x="863" y="931"/>
                  </a:lnTo>
                  <a:lnTo>
                    <a:pt x="858" y="925"/>
                  </a:lnTo>
                  <a:lnTo>
                    <a:pt x="861" y="920"/>
                  </a:lnTo>
                  <a:lnTo>
                    <a:pt x="860" y="916"/>
                  </a:lnTo>
                  <a:lnTo>
                    <a:pt x="867" y="916"/>
                  </a:lnTo>
                  <a:lnTo>
                    <a:pt x="873" y="912"/>
                  </a:lnTo>
                  <a:lnTo>
                    <a:pt x="875" y="918"/>
                  </a:lnTo>
                  <a:lnTo>
                    <a:pt x="882" y="912"/>
                  </a:lnTo>
                  <a:lnTo>
                    <a:pt x="884" y="905"/>
                  </a:lnTo>
                  <a:lnTo>
                    <a:pt x="884" y="912"/>
                  </a:lnTo>
                  <a:lnTo>
                    <a:pt x="882" y="918"/>
                  </a:lnTo>
                  <a:lnTo>
                    <a:pt x="888" y="916"/>
                  </a:lnTo>
                  <a:lnTo>
                    <a:pt x="895" y="906"/>
                  </a:lnTo>
                  <a:lnTo>
                    <a:pt x="895" y="899"/>
                  </a:lnTo>
                  <a:lnTo>
                    <a:pt x="893" y="891"/>
                  </a:lnTo>
                  <a:lnTo>
                    <a:pt x="895" y="884"/>
                  </a:lnTo>
                  <a:lnTo>
                    <a:pt x="895" y="882"/>
                  </a:lnTo>
                  <a:lnTo>
                    <a:pt x="905" y="895"/>
                  </a:lnTo>
                  <a:lnTo>
                    <a:pt x="910" y="897"/>
                  </a:lnTo>
                  <a:lnTo>
                    <a:pt x="931" y="886"/>
                  </a:lnTo>
                  <a:lnTo>
                    <a:pt x="933" y="884"/>
                  </a:lnTo>
                  <a:lnTo>
                    <a:pt x="925" y="880"/>
                  </a:lnTo>
                  <a:lnTo>
                    <a:pt x="918" y="882"/>
                  </a:lnTo>
                  <a:lnTo>
                    <a:pt x="923" y="874"/>
                  </a:lnTo>
                  <a:lnTo>
                    <a:pt x="916" y="871"/>
                  </a:lnTo>
                  <a:lnTo>
                    <a:pt x="908" y="858"/>
                  </a:lnTo>
                  <a:lnTo>
                    <a:pt x="916" y="856"/>
                  </a:lnTo>
                  <a:lnTo>
                    <a:pt x="918" y="861"/>
                  </a:lnTo>
                  <a:lnTo>
                    <a:pt x="927" y="869"/>
                  </a:lnTo>
                  <a:lnTo>
                    <a:pt x="935" y="867"/>
                  </a:lnTo>
                  <a:lnTo>
                    <a:pt x="929" y="854"/>
                  </a:lnTo>
                  <a:lnTo>
                    <a:pt x="929" y="852"/>
                  </a:lnTo>
                  <a:lnTo>
                    <a:pt x="935" y="859"/>
                  </a:lnTo>
                  <a:lnTo>
                    <a:pt x="940" y="863"/>
                  </a:lnTo>
                  <a:lnTo>
                    <a:pt x="948" y="859"/>
                  </a:lnTo>
                  <a:lnTo>
                    <a:pt x="950" y="865"/>
                  </a:lnTo>
                  <a:lnTo>
                    <a:pt x="957" y="865"/>
                  </a:lnTo>
                  <a:lnTo>
                    <a:pt x="954" y="869"/>
                  </a:lnTo>
                  <a:lnTo>
                    <a:pt x="967" y="863"/>
                  </a:lnTo>
                  <a:lnTo>
                    <a:pt x="965" y="871"/>
                  </a:lnTo>
                  <a:lnTo>
                    <a:pt x="952" y="878"/>
                  </a:lnTo>
                  <a:lnTo>
                    <a:pt x="950" y="880"/>
                  </a:lnTo>
                  <a:lnTo>
                    <a:pt x="970" y="869"/>
                  </a:lnTo>
                  <a:lnTo>
                    <a:pt x="985" y="863"/>
                  </a:lnTo>
                  <a:lnTo>
                    <a:pt x="993" y="858"/>
                  </a:lnTo>
                  <a:lnTo>
                    <a:pt x="985" y="859"/>
                  </a:lnTo>
                  <a:lnTo>
                    <a:pt x="978" y="863"/>
                  </a:lnTo>
                  <a:lnTo>
                    <a:pt x="978" y="858"/>
                  </a:lnTo>
                  <a:lnTo>
                    <a:pt x="991" y="852"/>
                  </a:lnTo>
                  <a:lnTo>
                    <a:pt x="1004" y="852"/>
                  </a:lnTo>
                  <a:lnTo>
                    <a:pt x="1017" y="843"/>
                  </a:lnTo>
                  <a:lnTo>
                    <a:pt x="1029" y="837"/>
                  </a:lnTo>
                  <a:lnTo>
                    <a:pt x="1034" y="833"/>
                  </a:lnTo>
                  <a:lnTo>
                    <a:pt x="1048" y="820"/>
                  </a:lnTo>
                  <a:lnTo>
                    <a:pt x="1049" y="807"/>
                  </a:lnTo>
                  <a:lnTo>
                    <a:pt x="1061" y="799"/>
                  </a:lnTo>
                  <a:lnTo>
                    <a:pt x="1064" y="794"/>
                  </a:lnTo>
                  <a:lnTo>
                    <a:pt x="1072" y="790"/>
                  </a:lnTo>
                  <a:lnTo>
                    <a:pt x="1076" y="780"/>
                  </a:lnTo>
                  <a:lnTo>
                    <a:pt x="1068" y="779"/>
                  </a:lnTo>
                  <a:lnTo>
                    <a:pt x="1068" y="769"/>
                  </a:lnTo>
                  <a:lnTo>
                    <a:pt x="1061" y="764"/>
                  </a:lnTo>
                  <a:lnTo>
                    <a:pt x="1063" y="756"/>
                  </a:lnTo>
                  <a:lnTo>
                    <a:pt x="1059" y="749"/>
                  </a:lnTo>
                  <a:lnTo>
                    <a:pt x="1063" y="747"/>
                  </a:lnTo>
                  <a:lnTo>
                    <a:pt x="1072" y="752"/>
                  </a:lnTo>
                  <a:lnTo>
                    <a:pt x="1076" y="745"/>
                  </a:lnTo>
                  <a:lnTo>
                    <a:pt x="1081" y="741"/>
                  </a:lnTo>
                  <a:lnTo>
                    <a:pt x="1089" y="741"/>
                  </a:lnTo>
                  <a:lnTo>
                    <a:pt x="1089" y="752"/>
                  </a:lnTo>
                  <a:lnTo>
                    <a:pt x="1083" y="767"/>
                  </a:lnTo>
                  <a:lnTo>
                    <a:pt x="1098" y="762"/>
                  </a:lnTo>
                  <a:lnTo>
                    <a:pt x="1111" y="762"/>
                  </a:lnTo>
                  <a:lnTo>
                    <a:pt x="1110" y="765"/>
                  </a:lnTo>
                  <a:lnTo>
                    <a:pt x="1102" y="765"/>
                  </a:lnTo>
                  <a:lnTo>
                    <a:pt x="1087" y="777"/>
                  </a:lnTo>
                  <a:lnTo>
                    <a:pt x="1083" y="784"/>
                  </a:lnTo>
                  <a:lnTo>
                    <a:pt x="1085" y="784"/>
                  </a:lnTo>
                  <a:lnTo>
                    <a:pt x="1093" y="777"/>
                  </a:lnTo>
                  <a:lnTo>
                    <a:pt x="1100" y="773"/>
                  </a:lnTo>
                  <a:lnTo>
                    <a:pt x="1106" y="769"/>
                  </a:lnTo>
                  <a:lnTo>
                    <a:pt x="1126" y="760"/>
                  </a:lnTo>
                  <a:lnTo>
                    <a:pt x="1149" y="749"/>
                  </a:lnTo>
                  <a:lnTo>
                    <a:pt x="1170" y="747"/>
                  </a:lnTo>
                  <a:lnTo>
                    <a:pt x="1158" y="733"/>
                  </a:lnTo>
                  <a:lnTo>
                    <a:pt x="1168" y="718"/>
                  </a:lnTo>
                  <a:lnTo>
                    <a:pt x="1173" y="713"/>
                  </a:lnTo>
                  <a:lnTo>
                    <a:pt x="1173" y="713"/>
                  </a:lnTo>
                  <a:lnTo>
                    <a:pt x="1181" y="70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grpSp>
        <p:nvGrpSpPr>
          <p:cNvPr id="310" name="Gruppo 309">
            <a:extLst>
              <a:ext uri="{FF2B5EF4-FFF2-40B4-BE49-F238E27FC236}">
                <a16:creationId xmlns:a16="http://schemas.microsoft.com/office/drawing/2014/main" id="{76BDF95F-D942-6D1C-090F-FFCC10D478EE}"/>
              </a:ext>
            </a:extLst>
          </p:cNvPr>
          <p:cNvGrpSpPr/>
          <p:nvPr/>
        </p:nvGrpSpPr>
        <p:grpSpPr>
          <a:xfrm>
            <a:off x="2050290" y="4115739"/>
            <a:ext cx="682378" cy="414016"/>
            <a:chOff x="5871570" y="3065594"/>
            <a:chExt cx="4547191" cy="2139974"/>
          </a:xfrm>
          <a:solidFill>
            <a:srgbClr val="609DFF"/>
          </a:solidFill>
        </p:grpSpPr>
        <p:sp>
          <p:nvSpPr>
            <p:cNvPr id="311" name="Freeform 24">
              <a:extLst>
                <a:ext uri="{FF2B5EF4-FFF2-40B4-BE49-F238E27FC236}">
                  <a16:creationId xmlns:a16="http://schemas.microsoft.com/office/drawing/2014/main" id="{D496D54F-3C2B-BEAE-E61C-B58DC37374A2}"/>
                </a:ext>
              </a:extLst>
            </p:cNvPr>
            <p:cNvSpPr>
              <a:spLocks/>
            </p:cNvSpPr>
            <p:nvPr/>
          </p:nvSpPr>
          <p:spPr bwMode="auto">
            <a:xfrm>
              <a:off x="6154232" y="3908288"/>
              <a:ext cx="557289" cy="639549"/>
            </a:xfrm>
            <a:custGeom>
              <a:avLst/>
              <a:gdLst>
                <a:gd name="T0" fmla="*/ 314 w 473"/>
                <a:gd name="T1" fmla="*/ 145 h 598"/>
                <a:gd name="T2" fmla="*/ 329 w 473"/>
                <a:gd name="T3" fmla="*/ 38 h 598"/>
                <a:gd name="T4" fmla="*/ 237 w 473"/>
                <a:gd name="T5" fmla="*/ 24 h 598"/>
                <a:gd name="T6" fmla="*/ 126 w 473"/>
                <a:gd name="T7" fmla="*/ 6 h 598"/>
                <a:gd name="T8" fmla="*/ 94 w 473"/>
                <a:gd name="T9" fmla="*/ 0 h 598"/>
                <a:gd name="T10" fmla="*/ 0 w 473"/>
                <a:gd name="T11" fmla="*/ 532 h 598"/>
                <a:gd name="T12" fmla="*/ 77 w 473"/>
                <a:gd name="T13" fmla="*/ 547 h 598"/>
                <a:gd name="T14" fmla="*/ 191 w 473"/>
                <a:gd name="T15" fmla="*/ 566 h 598"/>
                <a:gd name="T16" fmla="*/ 302 w 473"/>
                <a:gd name="T17" fmla="*/ 583 h 598"/>
                <a:gd name="T18" fmla="*/ 419 w 473"/>
                <a:gd name="T19" fmla="*/ 598 h 598"/>
                <a:gd name="T20" fmla="*/ 473 w 473"/>
                <a:gd name="T21" fmla="*/ 167 h 598"/>
                <a:gd name="T22" fmla="*/ 314 w 473"/>
                <a:gd name="T23" fmla="*/ 14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3" h="598">
                  <a:moveTo>
                    <a:pt x="314" y="145"/>
                  </a:moveTo>
                  <a:lnTo>
                    <a:pt x="329" y="38"/>
                  </a:lnTo>
                  <a:lnTo>
                    <a:pt x="237" y="24"/>
                  </a:lnTo>
                  <a:lnTo>
                    <a:pt x="126" y="6"/>
                  </a:lnTo>
                  <a:lnTo>
                    <a:pt x="94" y="0"/>
                  </a:lnTo>
                  <a:lnTo>
                    <a:pt x="0" y="532"/>
                  </a:lnTo>
                  <a:lnTo>
                    <a:pt x="77" y="547"/>
                  </a:lnTo>
                  <a:lnTo>
                    <a:pt x="191" y="566"/>
                  </a:lnTo>
                  <a:lnTo>
                    <a:pt x="302" y="583"/>
                  </a:lnTo>
                  <a:lnTo>
                    <a:pt x="419" y="598"/>
                  </a:lnTo>
                  <a:lnTo>
                    <a:pt x="473" y="167"/>
                  </a:lnTo>
                  <a:lnTo>
                    <a:pt x="314" y="14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12" name="Freeform 26">
              <a:extLst>
                <a:ext uri="{FF2B5EF4-FFF2-40B4-BE49-F238E27FC236}">
                  <a16:creationId xmlns:a16="http://schemas.microsoft.com/office/drawing/2014/main" id="{259E1E2C-9E5A-1867-4ED7-C9763B2568D2}"/>
                </a:ext>
              </a:extLst>
            </p:cNvPr>
            <p:cNvSpPr>
              <a:spLocks/>
            </p:cNvSpPr>
            <p:nvPr/>
          </p:nvSpPr>
          <p:spPr bwMode="auto">
            <a:xfrm>
              <a:off x="6524188" y="3606693"/>
              <a:ext cx="697495" cy="522977"/>
            </a:xfrm>
            <a:custGeom>
              <a:avLst/>
              <a:gdLst>
                <a:gd name="T0" fmla="*/ 159 w 592"/>
                <a:gd name="T1" fmla="*/ 449 h 489"/>
                <a:gd name="T2" fmla="*/ 236 w 592"/>
                <a:gd name="T3" fmla="*/ 459 h 489"/>
                <a:gd name="T4" fmla="*/ 366 w 592"/>
                <a:gd name="T5" fmla="*/ 472 h 489"/>
                <a:gd name="T6" fmla="*/ 436 w 592"/>
                <a:gd name="T7" fmla="*/ 479 h 489"/>
                <a:gd name="T8" fmla="*/ 562 w 592"/>
                <a:gd name="T9" fmla="*/ 489 h 489"/>
                <a:gd name="T10" fmla="*/ 577 w 592"/>
                <a:gd name="T11" fmla="*/ 273 h 489"/>
                <a:gd name="T12" fmla="*/ 592 w 592"/>
                <a:gd name="T13" fmla="*/ 58 h 489"/>
                <a:gd name="T14" fmla="*/ 490 w 592"/>
                <a:gd name="T15" fmla="*/ 51 h 489"/>
                <a:gd name="T16" fmla="*/ 342 w 592"/>
                <a:gd name="T17" fmla="*/ 36 h 489"/>
                <a:gd name="T18" fmla="*/ 206 w 592"/>
                <a:gd name="T19" fmla="*/ 21 h 489"/>
                <a:gd name="T20" fmla="*/ 67 w 592"/>
                <a:gd name="T21" fmla="*/ 0 h 489"/>
                <a:gd name="T22" fmla="*/ 62 w 592"/>
                <a:gd name="T23" fmla="*/ 6 h 489"/>
                <a:gd name="T24" fmla="*/ 54 w 592"/>
                <a:gd name="T25" fmla="*/ 53 h 489"/>
                <a:gd name="T26" fmla="*/ 15 w 592"/>
                <a:gd name="T27" fmla="*/ 320 h 489"/>
                <a:gd name="T28" fmla="*/ 0 w 592"/>
                <a:gd name="T29" fmla="*/ 427 h 489"/>
                <a:gd name="T30" fmla="*/ 159 w 592"/>
                <a:gd name="T31" fmla="*/ 44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2" h="489">
                  <a:moveTo>
                    <a:pt x="159" y="449"/>
                  </a:moveTo>
                  <a:lnTo>
                    <a:pt x="236" y="459"/>
                  </a:lnTo>
                  <a:lnTo>
                    <a:pt x="366" y="472"/>
                  </a:lnTo>
                  <a:lnTo>
                    <a:pt x="436" y="479"/>
                  </a:lnTo>
                  <a:lnTo>
                    <a:pt x="562" y="489"/>
                  </a:lnTo>
                  <a:lnTo>
                    <a:pt x="577" y="273"/>
                  </a:lnTo>
                  <a:lnTo>
                    <a:pt x="592" y="58"/>
                  </a:lnTo>
                  <a:lnTo>
                    <a:pt x="490" y="51"/>
                  </a:lnTo>
                  <a:lnTo>
                    <a:pt x="342" y="36"/>
                  </a:lnTo>
                  <a:lnTo>
                    <a:pt x="206" y="21"/>
                  </a:lnTo>
                  <a:lnTo>
                    <a:pt x="67" y="0"/>
                  </a:lnTo>
                  <a:lnTo>
                    <a:pt x="62" y="6"/>
                  </a:lnTo>
                  <a:lnTo>
                    <a:pt x="54" y="53"/>
                  </a:lnTo>
                  <a:lnTo>
                    <a:pt x="15" y="320"/>
                  </a:lnTo>
                  <a:lnTo>
                    <a:pt x="0" y="427"/>
                  </a:lnTo>
                  <a:lnTo>
                    <a:pt x="159" y="44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13" name="Freeform 27">
              <a:extLst>
                <a:ext uri="{FF2B5EF4-FFF2-40B4-BE49-F238E27FC236}">
                  <a16:creationId xmlns:a16="http://schemas.microsoft.com/office/drawing/2014/main" id="{789EBCF3-6EC2-3A70-A663-ECA5F4BEBB16}"/>
                </a:ext>
              </a:extLst>
            </p:cNvPr>
            <p:cNvSpPr>
              <a:spLocks/>
            </p:cNvSpPr>
            <p:nvPr/>
          </p:nvSpPr>
          <p:spPr bwMode="auto">
            <a:xfrm>
              <a:off x="6557177" y="4547837"/>
              <a:ext cx="692783" cy="657731"/>
            </a:xfrm>
            <a:custGeom>
              <a:avLst/>
              <a:gdLst>
                <a:gd name="T0" fmla="*/ 227 w 588"/>
                <a:gd name="T1" fmla="*/ 577 h 615"/>
                <a:gd name="T2" fmla="*/ 223 w 588"/>
                <a:gd name="T3" fmla="*/ 564 h 615"/>
                <a:gd name="T4" fmla="*/ 223 w 588"/>
                <a:gd name="T5" fmla="*/ 560 h 615"/>
                <a:gd name="T6" fmla="*/ 293 w 588"/>
                <a:gd name="T7" fmla="*/ 568 h 615"/>
                <a:gd name="T8" fmla="*/ 381 w 588"/>
                <a:gd name="T9" fmla="*/ 575 h 615"/>
                <a:gd name="T10" fmla="*/ 460 w 588"/>
                <a:gd name="T11" fmla="*/ 581 h 615"/>
                <a:gd name="T12" fmla="*/ 539 w 588"/>
                <a:gd name="T13" fmla="*/ 586 h 615"/>
                <a:gd name="T14" fmla="*/ 543 w 588"/>
                <a:gd name="T15" fmla="*/ 586 h 615"/>
                <a:gd name="T16" fmla="*/ 549 w 588"/>
                <a:gd name="T17" fmla="*/ 579 h 615"/>
                <a:gd name="T18" fmla="*/ 556 w 588"/>
                <a:gd name="T19" fmla="*/ 468 h 615"/>
                <a:gd name="T20" fmla="*/ 566 w 588"/>
                <a:gd name="T21" fmla="*/ 370 h 615"/>
                <a:gd name="T22" fmla="*/ 581 w 588"/>
                <a:gd name="T23" fmla="*/ 109 h 615"/>
                <a:gd name="T24" fmla="*/ 583 w 588"/>
                <a:gd name="T25" fmla="*/ 103 h 615"/>
                <a:gd name="T26" fmla="*/ 586 w 588"/>
                <a:gd name="T27" fmla="*/ 101 h 615"/>
                <a:gd name="T28" fmla="*/ 588 w 588"/>
                <a:gd name="T29" fmla="*/ 47 h 615"/>
                <a:gd name="T30" fmla="*/ 494 w 588"/>
                <a:gd name="T31" fmla="*/ 41 h 615"/>
                <a:gd name="T32" fmla="*/ 342 w 588"/>
                <a:gd name="T33" fmla="*/ 28 h 615"/>
                <a:gd name="T34" fmla="*/ 218 w 588"/>
                <a:gd name="T35" fmla="*/ 15 h 615"/>
                <a:gd name="T36" fmla="*/ 77 w 588"/>
                <a:gd name="T37" fmla="*/ 0 h 615"/>
                <a:gd name="T38" fmla="*/ 2 w 588"/>
                <a:gd name="T39" fmla="*/ 603 h 615"/>
                <a:gd name="T40" fmla="*/ 0 w 588"/>
                <a:gd name="T41" fmla="*/ 607 h 615"/>
                <a:gd name="T42" fmla="*/ 71 w 588"/>
                <a:gd name="T43" fmla="*/ 615 h 615"/>
                <a:gd name="T44" fmla="*/ 77 w 588"/>
                <a:gd name="T45" fmla="*/ 613 h 615"/>
                <a:gd name="T46" fmla="*/ 81 w 588"/>
                <a:gd name="T47" fmla="*/ 577 h 615"/>
                <a:gd name="T48" fmla="*/ 84 w 588"/>
                <a:gd name="T49" fmla="*/ 568 h 615"/>
                <a:gd name="T50" fmla="*/ 231 w 588"/>
                <a:gd name="T51" fmla="*/ 584 h 615"/>
                <a:gd name="T52" fmla="*/ 233 w 588"/>
                <a:gd name="T53" fmla="*/ 584 h 615"/>
                <a:gd name="T54" fmla="*/ 233 w 588"/>
                <a:gd name="T55" fmla="*/ 581 h 615"/>
                <a:gd name="T56" fmla="*/ 227 w 588"/>
                <a:gd name="T57" fmla="*/ 577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8" h="615">
                  <a:moveTo>
                    <a:pt x="227" y="577"/>
                  </a:moveTo>
                  <a:lnTo>
                    <a:pt x="223" y="564"/>
                  </a:lnTo>
                  <a:lnTo>
                    <a:pt x="223" y="560"/>
                  </a:lnTo>
                  <a:lnTo>
                    <a:pt x="293" y="568"/>
                  </a:lnTo>
                  <a:lnTo>
                    <a:pt x="381" y="575"/>
                  </a:lnTo>
                  <a:lnTo>
                    <a:pt x="460" y="581"/>
                  </a:lnTo>
                  <a:lnTo>
                    <a:pt x="539" y="586"/>
                  </a:lnTo>
                  <a:lnTo>
                    <a:pt x="543" y="586"/>
                  </a:lnTo>
                  <a:lnTo>
                    <a:pt x="549" y="579"/>
                  </a:lnTo>
                  <a:lnTo>
                    <a:pt x="556" y="468"/>
                  </a:lnTo>
                  <a:lnTo>
                    <a:pt x="566" y="370"/>
                  </a:lnTo>
                  <a:lnTo>
                    <a:pt x="581" y="109"/>
                  </a:lnTo>
                  <a:lnTo>
                    <a:pt x="583" y="103"/>
                  </a:lnTo>
                  <a:lnTo>
                    <a:pt x="586" y="101"/>
                  </a:lnTo>
                  <a:lnTo>
                    <a:pt x="588" y="47"/>
                  </a:lnTo>
                  <a:lnTo>
                    <a:pt x="494" y="41"/>
                  </a:lnTo>
                  <a:lnTo>
                    <a:pt x="342" y="28"/>
                  </a:lnTo>
                  <a:lnTo>
                    <a:pt x="218" y="15"/>
                  </a:lnTo>
                  <a:lnTo>
                    <a:pt x="77" y="0"/>
                  </a:lnTo>
                  <a:lnTo>
                    <a:pt x="2" y="603"/>
                  </a:lnTo>
                  <a:lnTo>
                    <a:pt x="0" y="607"/>
                  </a:lnTo>
                  <a:lnTo>
                    <a:pt x="71" y="615"/>
                  </a:lnTo>
                  <a:lnTo>
                    <a:pt x="77" y="613"/>
                  </a:lnTo>
                  <a:lnTo>
                    <a:pt x="81" y="577"/>
                  </a:lnTo>
                  <a:lnTo>
                    <a:pt x="84" y="568"/>
                  </a:lnTo>
                  <a:lnTo>
                    <a:pt x="231" y="584"/>
                  </a:lnTo>
                  <a:lnTo>
                    <a:pt x="233" y="584"/>
                  </a:lnTo>
                  <a:lnTo>
                    <a:pt x="233" y="581"/>
                  </a:lnTo>
                  <a:lnTo>
                    <a:pt x="227" y="577"/>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14" name="Freeform 28">
              <a:extLst>
                <a:ext uri="{FF2B5EF4-FFF2-40B4-BE49-F238E27FC236}">
                  <a16:creationId xmlns:a16="http://schemas.microsoft.com/office/drawing/2014/main" id="{61BC7964-05A3-4F45-F017-2C5CAD0AE5C1}"/>
                </a:ext>
              </a:extLst>
            </p:cNvPr>
            <p:cNvSpPr>
              <a:spLocks/>
            </p:cNvSpPr>
            <p:nvPr/>
          </p:nvSpPr>
          <p:spPr bwMode="auto">
            <a:xfrm>
              <a:off x="6647899" y="4086890"/>
              <a:ext cx="725772" cy="516560"/>
            </a:xfrm>
            <a:custGeom>
              <a:avLst/>
              <a:gdLst>
                <a:gd name="T0" fmla="*/ 611 w 616"/>
                <a:gd name="T1" fmla="*/ 158 h 483"/>
                <a:gd name="T2" fmla="*/ 616 w 616"/>
                <a:gd name="T3" fmla="*/ 53 h 483"/>
                <a:gd name="T4" fmla="*/ 609 w 616"/>
                <a:gd name="T5" fmla="*/ 49 h 483"/>
                <a:gd name="T6" fmla="*/ 530 w 616"/>
                <a:gd name="T7" fmla="*/ 45 h 483"/>
                <a:gd name="T8" fmla="*/ 457 w 616"/>
                <a:gd name="T9" fmla="*/ 40 h 483"/>
                <a:gd name="T10" fmla="*/ 331 w 616"/>
                <a:gd name="T11" fmla="*/ 30 h 483"/>
                <a:gd name="T12" fmla="*/ 261 w 616"/>
                <a:gd name="T13" fmla="*/ 23 h 483"/>
                <a:gd name="T14" fmla="*/ 131 w 616"/>
                <a:gd name="T15" fmla="*/ 10 h 483"/>
                <a:gd name="T16" fmla="*/ 54 w 616"/>
                <a:gd name="T17" fmla="*/ 0 h 483"/>
                <a:gd name="T18" fmla="*/ 0 w 616"/>
                <a:gd name="T19" fmla="*/ 431 h 483"/>
                <a:gd name="T20" fmla="*/ 141 w 616"/>
                <a:gd name="T21" fmla="*/ 446 h 483"/>
                <a:gd name="T22" fmla="*/ 265 w 616"/>
                <a:gd name="T23" fmla="*/ 459 h 483"/>
                <a:gd name="T24" fmla="*/ 417 w 616"/>
                <a:gd name="T25" fmla="*/ 472 h 483"/>
                <a:gd name="T26" fmla="*/ 511 w 616"/>
                <a:gd name="T27" fmla="*/ 478 h 483"/>
                <a:gd name="T28" fmla="*/ 596 w 616"/>
                <a:gd name="T29" fmla="*/ 483 h 483"/>
                <a:gd name="T30" fmla="*/ 611 w 616"/>
                <a:gd name="T31" fmla="*/ 158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6" h="483">
                  <a:moveTo>
                    <a:pt x="611" y="158"/>
                  </a:moveTo>
                  <a:lnTo>
                    <a:pt x="616" y="53"/>
                  </a:lnTo>
                  <a:lnTo>
                    <a:pt x="609" y="49"/>
                  </a:lnTo>
                  <a:lnTo>
                    <a:pt x="530" y="45"/>
                  </a:lnTo>
                  <a:lnTo>
                    <a:pt x="457" y="40"/>
                  </a:lnTo>
                  <a:lnTo>
                    <a:pt x="331" y="30"/>
                  </a:lnTo>
                  <a:lnTo>
                    <a:pt x="261" y="23"/>
                  </a:lnTo>
                  <a:lnTo>
                    <a:pt x="131" y="10"/>
                  </a:lnTo>
                  <a:lnTo>
                    <a:pt x="54" y="0"/>
                  </a:lnTo>
                  <a:lnTo>
                    <a:pt x="0" y="431"/>
                  </a:lnTo>
                  <a:lnTo>
                    <a:pt x="141" y="446"/>
                  </a:lnTo>
                  <a:lnTo>
                    <a:pt x="265" y="459"/>
                  </a:lnTo>
                  <a:lnTo>
                    <a:pt x="417" y="472"/>
                  </a:lnTo>
                  <a:lnTo>
                    <a:pt x="511" y="478"/>
                  </a:lnTo>
                  <a:lnTo>
                    <a:pt x="596" y="483"/>
                  </a:lnTo>
                  <a:lnTo>
                    <a:pt x="611" y="15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15" name="Freeform 29">
              <a:extLst>
                <a:ext uri="{FF2B5EF4-FFF2-40B4-BE49-F238E27FC236}">
                  <a16:creationId xmlns:a16="http://schemas.microsoft.com/office/drawing/2014/main" id="{9E7C7AF4-4202-788C-CA66-4B02607353C4}"/>
                </a:ext>
              </a:extLst>
            </p:cNvPr>
            <p:cNvSpPr>
              <a:spLocks/>
            </p:cNvSpPr>
            <p:nvPr/>
          </p:nvSpPr>
          <p:spPr bwMode="auto">
            <a:xfrm>
              <a:off x="7186336" y="3898662"/>
              <a:ext cx="828276" cy="368971"/>
            </a:xfrm>
            <a:custGeom>
              <a:avLst/>
              <a:gdLst>
                <a:gd name="T0" fmla="*/ 565 w 703"/>
                <a:gd name="T1" fmla="*/ 345 h 345"/>
                <a:gd name="T2" fmla="*/ 695 w 703"/>
                <a:gd name="T3" fmla="*/ 338 h 345"/>
                <a:gd name="T4" fmla="*/ 690 w 703"/>
                <a:gd name="T5" fmla="*/ 325 h 345"/>
                <a:gd name="T6" fmla="*/ 682 w 703"/>
                <a:gd name="T7" fmla="*/ 314 h 345"/>
                <a:gd name="T8" fmla="*/ 671 w 703"/>
                <a:gd name="T9" fmla="*/ 293 h 345"/>
                <a:gd name="T10" fmla="*/ 665 w 703"/>
                <a:gd name="T11" fmla="*/ 280 h 345"/>
                <a:gd name="T12" fmla="*/ 656 w 703"/>
                <a:gd name="T13" fmla="*/ 268 h 345"/>
                <a:gd name="T14" fmla="*/ 656 w 703"/>
                <a:gd name="T15" fmla="*/ 233 h 345"/>
                <a:gd name="T16" fmla="*/ 658 w 703"/>
                <a:gd name="T17" fmla="*/ 216 h 345"/>
                <a:gd name="T18" fmla="*/ 654 w 703"/>
                <a:gd name="T19" fmla="*/ 201 h 345"/>
                <a:gd name="T20" fmla="*/ 652 w 703"/>
                <a:gd name="T21" fmla="*/ 188 h 345"/>
                <a:gd name="T22" fmla="*/ 644 w 703"/>
                <a:gd name="T23" fmla="*/ 176 h 345"/>
                <a:gd name="T24" fmla="*/ 639 w 703"/>
                <a:gd name="T25" fmla="*/ 174 h 345"/>
                <a:gd name="T26" fmla="*/ 637 w 703"/>
                <a:gd name="T27" fmla="*/ 159 h 345"/>
                <a:gd name="T28" fmla="*/ 637 w 703"/>
                <a:gd name="T29" fmla="*/ 146 h 345"/>
                <a:gd name="T30" fmla="*/ 633 w 703"/>
                <a:gd name="T31" fmla="*/ 133 h 345"/>
                <a:gd name="T32" fmla="*/ 624 w 703"/>
                <a:gd name="T33" fmla="*/ 114 h 345"/>
                <a:gd name="T34" fmla="*/ 618 w 703"/>
                <a:gd name="T35" fmla="*/ 101 h 345"/>
                <a:gd name="T36" fmla="*/ 612 w 703"/>
                <a:gd name="T37" fmla="*/ 86 h 345"/>
                <a:gd name="T38" fmla="*/ 612 w 703"/>
                <a:gd name="T39" fmla="*/ 75 h 345"/>
                <a:gd name="T40" fmla="*/ 599 w 703"/>
                <a:gd name="T41" fmla="*/ 71 h 345"/>
                <a:gd name="T42" fmla="*/ 590 w 703"/>
                <a:gd name="T43" fmla="*/ 58 h 345"/>
                <a:gd name="T44" fmla="*/ 575 w 703"/>
                <a:gd name="T45" fmla="*/ 48 h 345"/>
                <a:gd name="T46" fmla="*/ 567 w 703"/>
                <a:gd name="T47" fmla="*/ 47 h 345"/>
                <a:gd name="T48" fmla="*/ 554 w 703"/>
                <a:gd name="T49" fmla="*/ 43 h 345"/>
                <a:gd name="T50" fmla="*/ 513 w 703"/>
                <a:gd name="T51" fmla="*/ 37 h 345"/>
                <a:gd name="T52" fmla="*/ 492 w 703"/>
                <a:gd name="T53" fmla="*/ 41 h 345"/>
                <a:gd name="T54" fmla="*/ 456 w 703"/>
                <a:gd name="T55" fmla="*/ 28 h 345"/>
                <a:gd name="T56" fmla="*/ 361 w 703"/>
                <a:gd name="T57" fmla="*/ 18 h 345"/>
                <a:gd name="T58" fmla="*/ 96 w 703"/>
                <a:gd name="T59" fmla="*/ 5 h 345"/>
                <a:gd name="T60" fmla="*/ 0 w 703"/>
                <a:gd name="T61" fmla="*/ 216 h 345"/>
                <a:gd name="T62" fmla="*/ 152 w 703"/>
                <a:gd name="T63" fmla="*/ 225 h 345"/>
                <a:gd name="T64" fmla="*/ 154 w 703"/>
                <a:gd name="T65" fmla="*/ 334 h 345"/>
                <a:gd name="T66" fmla="*/ 460 w 703"/>
                <a:gd name="T67" fmla="*/ 34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3" h="345">
                  <a:moveTo>
                    <a:pt x="460" y="344"/>
                  </a:moveTo>
                  <a:lnTo>
                    <a:pt x="565" y="345"/>
                  </a:lnTo>
                  <a:lnTo>
                    <a:pt x="703" y="344"/>
                  </a:lnTo>
                  <a:lnTo>
                    <a:pt x="695" y="338"/>
                  </a:lnTo>
                  <a:lnTo>
                    <a:pt x="695" y="330"/>
                  </a:lnTo>
                  <a:lnTo>
                    <a:pt x="690" y="325"/>
                  </a:lnTo>
                  <a:lnTo>
                    <a:pt x="688" y="317"/>
                  </a:lnTo>
                  <a:lnTo>
                    <a:pt x="682" y="314"/>
                  </a:lnTo>
                  <a:lnTo>
                    <a:pt x="676" y="306"/>
                  </a:lnTo>
                  <a:lnTo>
                    <a:pt x="671" y="293"/>
                  </a:lnTo>
                  <a:lnTo>
                    <a:pt x="665" y="285"/>
                  </a:lnTo>
                  <a:lnTo>
                    <a:pt x="665" y="280"/>
                  </a:lnTo>
                  <a:lnTo>
                    <a:pt x="663" y="272"/>
                  </a:lnTo>
                  <a:lnTo>
                    <a:pt x="656" y="268"/>
                  </a:lnTo>
                  <a:lnTo>
                    <a:pt x="659" y="248"/>
                  </a:lnTo>
                  <a:lnTo>
                    <a:pt x="656" y="233"/>
                  </a:lnTo>
                  <a:lnTo>
                    <a:pt x="656" y="223"/>
                  </a:lnTo>
                  <a:lnTo>
                    <a:pt x="658" y="216"/>
                  </a:lnTo>
                  <a:lnTo>
                    <a:pt x="652" y="210"/>
                  </a:lnTo>
                  <a:lnTo>
                    <a:pt x="654" y="201"/>
                  </a:lnTo>
                  <a:lnTo>
                    <a:pt x="650" y="195"/>
                  </a:lnTo>
                  <a:lnTo>
                    <a:pt x="652" y="188"/>
                  </a:lnTo>
                  <a:lnTo>
                    <a:pt x="644" y="184"/>
                  </a:lnTo>
                  <a:lnTo>
                    <a:pt x="644" y="176"/>
                  </a:lnTo>
                  <a:lnTo>
                    <a:pt x="639" y="176"/>
                  </a:lnTo>
                  <a:lnTo>
                    <a:pt x="639" y="174"/>
                  </a:lnTo>
                  <a:lnTo>
                    <a:pt x="637" y="167"/>
                  </a:lnTo>
                  <a:lnTo>
                    <a:pt x="637" y="159"/>
                  </a:lnTo>
                  <a:lnTo>
                    <a:pt x="639" y="154"/>
                  </a:lnTo>
                  <a:lnTo>
                    <a:pt x="637" y="146"/>
                  </a:lnTo>
                  <a:lnTo>
                    <a:pt x="633" y="141"/>
                  </a:lnTo>
                  <a:lnTo>
                    <a:pt x="633" y="133"/>
                  </a:lnTo>
                  <a:lnTo>
                    <a:pt x="624" y="122"/>
                  </a:lnTo>
                  <a:lnTo>
                    <a:pt x="624" y="114"/>
                  </a:lnTo>
                  <a:lnTo>
                    <a:pt x="616" y="107"/>
                  </a:lnTo>
                  <a:lnTo>
                    <a:pt x="618" y="101"/>
                  </a:lnTo>
                  <a:lnTo>
                    <a:pt x="616" y="94"/>
                  </a:lnTo>
                  <a:lnTo>
                    <a:pt x="612" y="86"/>
                  </a:lnTo>
                  <a:lnTo>
                    <a:pt x="612" y="82"/>
                  </a:lnTo>
                  <a:lnTo>
                    <a:pt x="612" y="75"/>
                  </a:lnTo>
                  <a:lnTo>
                    <a:pt x="605" y="73"/>
                  </a:lnTo>
                  <a:lnTo>
                    <a:pt x="599" y="71"/>
                  </a:lnTo>
                  <a:lnTo>
                    <a:pt x="592" y="65"/>
                  </a:lnTo>
                  <a:lnTo>
                    <a:pt x="590" y="58"/>
                  </a:lnTo>
                  <a:lnTo>
                    <a:pt x="582" y="54"/>
                  </a:lnTo>
                  <a:lnTo>
                    <a:pt x="575" y="48"/>
                  </a:lnTo>
                  <a:lnTo>
                    <a:pt x="569" y="48"/>
                  </a:lnTo>
                  <a:lnTo>
                    <a:pt x="567" y="47"/>
                  </a:lnTo>
                  <a:lnTo>
                    <a:pt x="560" y="43"/>
                  </a:lnTo>
                  <a:lnTo>
                    <a:pt x="554" y="43"/>
                  </a:lnTo>
                  <a:lnTo>
                    <a:pt x="543" y="33"/>
                  </a:lnTo>
                  <a:lnTo>
                    <a:pt x="513" y="37"/>
                  </a:lnTo>
                  <a:lnTo>
                    <a:pt x="498" y="35"/>
                  </a:lnTo>
                  <a:lnTo>
                    <a:pt x="492" y="41"/>
                  </a:lnTo>
                  <a:lnTo>
                    <a:pt x="487" y="43"/>
                  </a:lnTo>
                  <a:lnTo>
                    <a:pt x="456" y="28"/>
                  </a:lnTo>
                  <a:lnTo>
                    <a:pt x="447" y="18"/>
                  </a:lnTo>
                  <a:lnTo>
                    <a:pt x="361" y="18"/>
                  </a:lnTo>
                  <a:lnTo>
                    <a:pt x="231" y="13"/>
                  </a:lnTo>
                  <a:lnTo>
                    <a:pt x="96" y="5"/>
                  </a:lnTo>
                  <a:lnTo>
                    <a:pt x="15" y="0"/>
                  </a:lnTo>
                  <a:lnTo>
                    <a:pt x="0" y="216"/>
                  </a:lnTo>
                  <a:lnTo>
                    <a:pt x="73" y="221"/>
                  </a:lnTo>
                  <a:lnTo>
                    <a:pt x="152" y="225"/>
                  </a:lnTo>
                  <a:lnTo>
                    <a:pt x="159" y="229"/>
                  </a:lnTo>
                  <a:lnTo>
                    <a:pt x="154" y="334"/>
                  </a:lnTo>
                  <a:lnTo>
                    <a:pt x="259" y="340"/>
                  </a:lnTo>
                  <a:lnTo>
                    <a:pt x="460" y="34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16" name="Freeform 30">
              <a:extLst>
                <a:ext uri="{FF2B5EF4-FFF2-40B4-BE49-F238E27FC236}">
                  <a16:creationId xmlns:a16="http://schemas.microsoft.com/office/drawing/2014/main" id="{7F27E819-80BE-8A9A-1C4F-EB4B078D8658}"/>
                </a:ext>
              </a:extLst>
            </p:cNvPr>
            <p:cNvSpPr>
              <a:spLocks/>
            </p:cNvSpPr>
            <p:nvPr/>
          </p:nvSpPr>
          <p:spPr bwMode="auto">
            <a:xfrm>
              <a:off x="7204011" y="3560705"/>
              <a:ext cx="697495" cy="416029"/>
            </a:xfrm>
            <a:custGeom>
              <a:avLst/>
              <a:gdLst>
                <a:gd name="T0" fmla="*/ 81 w 592"/>
                <a:gd name="T1" fmla="*/ 321 h 389"/>
                <a:gd name="T2" fmla="*/ 216 w 592"/>
                <a:gd name="T3" fmla="*/ 329 h 389"/>
                <a:gd name="T4" fmla="*/ 346 w 592"/>
                <a:gd name="T5" fmla="*/ 334 h 389"/>
                <a:gd name="T6" fmla="*/ 432 w 592"/>
                <a:gd name="T7" fmla="*/ 334 h 389"/>
                <a:gd name="T8" fmla="*/ 441 w 592"/>
                <a:gd name="T9" fmla="*/ 344 h 389"/>
                <a:gd name="T10" fmla="*/ 472 w 592"/>
                <a:gd name="T11" fmla="*/ 359 h 389"/>
                <a:gd name="T12" fmla="*/ 477 w 592"/>
                <a:gd name="T13" fmla="*/ 357 h 389"/>
                <a:gd name="T14" fmla="*/ 483 w 592"/>
                <a:gd name="T15" fmla="*/ 351 h 389"/>
                <a:gd name="T16" fmla="*/ 498 w 592"/>
                <a:gd name="T17" fmla="*/ 353 h 389"/>
                <a:gd name="T18" fmla="*/ 528 w 592"/>
                <a:gd name="T19" fmla="*/ 349 h 389"/>
                <a:gd name="T20" fmla="*/ 539 w 592"/>
                <a:gd name="T21" fmla="*/ 359 h 389"/>
                <a:gd name="T22" fmla="*/ 545 w 592"/>
                <a:gd name="T23" fmla="*/ 359 h 389"/>
                <a:gd name="T24" fmla="*/ 552 w 592"/>
                <a:gd name="T25" fmla="*/ 363 h 389"/>
                <a:gd name="T26" fmla="*/ 554 w 592"/>
                <a:gd name="T27" fmla="*/ 364 h 389"/>
                <a:gd name="T28" fmla="*/ 560 w 592"/>
                <a:gd name="T29" fmla="*/ 364 h 389"/>
                <a:gd name="T30" fmla="*/ 567 w 592"/>
                <a:gd name="T31" fmla="*/ 370 h 389"/>
                <a:gd name="T32" fmla="*/ 575 w 592"/>
                <a:gd name="T33" fmla="*/ 374 h 389"/>
                <a:gd name="T34" fmla="*/ 577 w 592"/>
                <a:gd name="T35" fmla="*/ 381 h 389"/>
                <a:gd name="T36" fmla="*/ 584 w 592"/>
                <a:gd name="T37" fmla="*/ 387 h 389"/>
                <a:gd name="T38" fmla="*/ 590 w 592"/>
                <a:gd name="T39" fmla="*/ 389 h 389"/>
                <a:gd name="T40" fmla="*/ 588 w 592"/>
                <a:gd name="T41" fmla="*/ 374 h 389"/>
                <a:gd name="T42" fmla="*/ 581 w 592"/>
                <a:gd name="T43" fmla="*/ 368 h 389"/>
                <a:gd name="T44" fmla="*/ 579 w 592"/>
                <a:gd name="T45" fmla="*/ 361 h 389"/>
                <a:gd name="T46" fmla="*/ 582 w 592"/>
                <a:gd name="T47" fmla="*/ 355 h 389"/>
                <a:gd name="T48" fmla="*/ 584 w 592"/>
                <a:gd name="T49" fmla="*/ 353 h 389"/>
                <a:gd name="T50" fmla="*/ 588 w 592"/>
                <a:gd name="T51" fmla="*/ 340 h 389"/>
                <a:gd name="T52" fmla="*/ 588 w 592"/>
                <a:gd name="T53" fmla="*/ 332 h 389"/>
                <a:gd name="T54" fmla="*/ 592 w 592"/>
                <a:gd name="T55" fmla="*/ 325 h 389"/>
                <a:gd name="T56" fmla="*/ 592 w 592"/>
                <a:gd name="T57" fmla="*/ 319 h 389"/>
                <a:gd name="T58" fmla="*/ 584 w 592"/>
                <a:gd name="T59" fmla="*/ 312 h 389"/>
                <a:gd name="T60" fmla="*/ 582 w 592"/>
                <a:gd name="T61" fmla="*/ 306 h 389"/>
                <a:gd name="T62" fmla="*/ 586 w 592"/>
                <a:gd name="T63" fmla="*/ 304 h 389"/>
                <a:gd name="T64" fmla="*/ 586 w 592"/>
                <a:gd name="T65" fmla="*/ 297 h 389"/>
                <a:gd name="T66" fmla="*/ 582 w 592"/>
                <a:gd name="T67" fmla="*/ 289 h 389"/>
                <a:gd name="T68" fmla="*/ 581 w 592"/>
                <a:gd name="T69" fmla="*/ 282 h 389"/>
                <a:gd name="T70" fmla="*/ 592 w 592"/>
                <a:gd name="T71" fmla="*/ 282 h 389"/>
                <a:gd name="T72" fmla="*/ 592 w 592"/>
                <a:gd name="T73" fmla="*/ 88 h 389"/>
                <a:gd name="T74" fmla="*/ 586 w 592"/>
                <a:gd name="T75" fmla="*/ 82 h 389"/>
                <a:gd name="T76" fmla="*/ 581 w 592"/>
                <a:gd name="T77" fmla="*/ 79 h 389"/>
                <a:gd name="T78" fmla="*/ 573 w 592"/>
                <a:gd name="T79" fmla="*/ 77 h 389"/>
                <a:gd name="T80" fmla="*/ 566 w 592"/>
                <a:gd name="T81" fmla="*/ 64 h 389"/>
                <a:gd name="T82" fmla="*/ 560 w 592"/>
                <a:gd name="T83" fmla="*/ 56 h 389"/>
                <a:gd name="T84" fmla="*/ 562 w 592"/>
                <a:gd name="T85" fmla="*/ 52 h 389"/>
                <a:gd name="T86" fmla="*/ 569 w 592"/>
                <a:gd name="T87" fmla="*/ 45 h 389"/>
                <a:gd name="T88" fmla="*/ 575 w 592"/>
                <a:gd name="T89" fmla="*/ 41 h 389"/>
                <a:gd name="T90" fmla="*/ 579 w 592"/>
                <a:gd name="T91" fmla="*/ 34 h 389"/>
                <a:gd name="T92" fmla="*/ 582 w 592"/>
                <a:gd name="T93" fmla="*/ 20 h 389"/>
                <a:gd name="T94" fmla="*/ 443 w 592"/>
                <a:gd name="T95" fmla="*/ 19 h 389"/>
                <a:gd name="T96" fmla="*/ 306 w 592"/>
                <a:gd name="T97" fmla="*/ 17 h 389"/>
                <a:gd name="T98" fmla="*/ 158 w 592"/>
                <a:gd name="T99" fmla="*/ 9 h 389"/>
                <a:gd name="T100" fmla="*/ 24 w 592"/>
                <a:gd name="T101" fmla="*/ 0 h 389"/>
                <a:gd name="T102" fmla="*/ 18 w 592"/>
                <a:gd name="T103" fmla="*/ 94 h 389"/>
                <a:gd name="T104" fmla="*/ 15 w 592"/>
                <a:gd name="T105" fmla="*/ 101 h 389"/>
                <a:gd name="T106" fmla="*/ 0 w 592"/>
                <a:gd name="T107" fmla="*/ 316 h 389"/>
                <a:gd name="T108" fmla="*/ 81 w 592"/>
                <a:gd name="T109" fmla="*/ 32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2" h="389">
                  <a:moveTo>
                    <a:pt x="81" y="321"/>
                  </a:moveTo>
                  <a:lnTo>
                    <a:pt x="216" y="329"/>
                  </a:lnTo>
                  <a:lnTo>
                    <a:pt x="346" y="334"/>
                  </a:lnTo>
                  <a:lnTo>
                    <a:pt x="432" y="334"/>
                  </a:lnTo>
                  <a:lnTo>
                    <a:pt x="441" y="344"/>
                  </a:lnTo>
                  <a:lnTo>
                    <a:pt x="472" y="359"/>
                  </a:lnTo>
                  <a:lnTo>
                    <a:pt x="477" y="357"/>
                  </a:lnTo>
                  <a:lnTo>
                    <a:pt x="483" y="351"/>
                  </a:lnTo>
                  <a:lnTo>
                    <a:pt x="498" y="353"/>
                  </a:lnTo>
                  <a:lnTo>
                    <a:pt x="528" y="349"/>
                  </a:lnTo>
                  <a:lnTo>
                    <a:pt x="539" y="359"/>
                  </a:lnTo>
                  <a:lnTo>
                    <a:pt x="545" y="359"/>
                  </a:lnTo>
                  <a:lnTo>
                    <a:pt x="552" y="363"/>
                  </a:lnTo>
                  <a:lnTo>
                    <a:pt x="554" y="364"/>
                  </a:lnTo>
                  <a:lnTo>
                    <a:pt x="560" y="364"/>
                  </a:lnTo>
                  <a:lnTo>
                    <a:pt x="567" y="370"/>
                  </a:lnTo>
                  <a:lnTo>
                    <a:pt x="575" y="374"/>
                  </a:lnTo>
                  <a:lnTo>
                    <a:pt x="577" y="381"/>
                  </a:lnTo>
                  <a:lnTo>
                    <a:pt x="584" y="387"/>
                  </a:lnTo>
                  <a:lnTo>
                    <a:pt x="590" y="389"/>
                  </a:lnTo>
                  <a:lnTo>
                    <a:pt x="588" y="374"/>
                  </a:lnTo>
                  <a:lnTo>
                    <a:pt x="581" y="368"/>
                  </a:lnTo>
                  <a:lnTo>
                    <a:pt x="579" y="361"/>
                  </a:lnTo>
                  <a:lnTo>
                    <a:pt x="582" y="355"/>
                  </a:lnTo>
                  <a:lnTo>
                    <a:pt x="584" y="353"/>
                  </a:lnTo>
                  <a:lnTo>
                    <a:pt x="588" y="340"/>
                  </a:lnTo>
                  <a:lnTo>
                    <a:pt x="588" y="332"/>
                  </a:lnTo>
                  <a:lnTo>
                    <a:pt x="592" y="325"/>
                  </a:lnTo>
                  <a:lnTo>
                    <a:pt x="592" y="319"/>
                  </a:lnTo>
                  <a:lnTo>
                    <a:pt x="584" y="312"/>
                  </a:lnTo>
                  <a:lnTo>
                    <a:pt x="582" y="306"/>
                  </a:lnTo>
                  <a:lnTo>
                    <a:pt x="586" y="304"/>
                  </a:lnTo>
                  <a:lnTo>
                    <a:pt x="586" y="297"/>
                  </a:lnTo>
                  <a:lnTo>
                    <a:pt x="582" y="289"/>
                  </a:lnTo>
                  <a:lnTo>
                    <a:pt x="581" y="282"/>
                  </a:lnTo>
                  <a:lnTo>
                    <a:pt x="592" y="282"/>
                  </a:lnTo>
                  <a:lnTo>
                    <a:pt x="592" y="88"/>
                  </a:lnTo>
                  <a:lnTo>
                    <a:pt x="586" y="82"/>
                  </a:lnTo>
                  <a:lnTo>
                    <a:pt x="581" y="79"/>
                  </a:lnTo>
                  <a:lnTo>
                    <a:pt x="573" y="77"/>
                  </a:lnTo>
                  <a:lnTo>
                    <a:pt x="566" y="64"/>
                  </a:lnTo>
                  <a:lnTo>
                    <a:pt x="560" y="56"/>
                  </a:lnTo>
                  <a:lnTo>
                    <a:pt x="562" y="52"/>
                  </a:lnTo>
                  <a:lnTo>
                    <a:pt x="569" y="45"/>
                  </a:lnTo>
                  <a:lnTo>
                    <a:pt x="575" y="41"/>
                  </a:lnTo>
                  <a:lnTo>
                    <a:pt x="579" y="34"/>
                  </a:lnTo>
                  <a:lnTo>
                    <a:pt x="582" y="20"/>
                  </a:lnTo>
                  <a:lnTo>
                    <a:pt x="443" y="19"/>
                  </a:lnTo>
                  <a:lnTo>
                    <a:pt x="306" y="17"/>
                  </a:lnTo>
                  <a:lnTo>
                    <a:pt x="158" y="9"/>
                  </a:lnTo>
                  <a:lnTo>
                    <a:pt x="24" y="0"/>
                  </a:lnTo>
                  <a:lnTo>
                    <a:pt x="18" y="94"/>
                  </a:lnTo>
                  <a:lnTo>
                    <a:pt x="15" y="101"/>
                  </a:lnTo>
                  <a:lnTo>
                    <a:pt x="0" y="316"/>
                  </a:lnTo>
                  <a:lnTo>
                    <a:pt x="81" y="321"/>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17" name="Freeform 33">
              <a:extLst>
                <a:ext uri="{FF2B5EF4-FFF2-40B4-BE49-F238E27FC236}">
                  <a16:creationId xmlns:a16="http://schemas.microsoft.com/office/drawing/2014/main" id="{B7E26775-416D-F6F8-CCFF-58E33ED198E4}"/>
                </a:ext>
              </a:extLst>
            </p:cNvPr>
            <p:cNvSpPr>
              <a:spLocks/>
            </p:cNvSpPr>
            <p:nvPr/>
          </p:nvSpPr>
          <p:spPr bwMode="auto">
            <a:xfrm>
              <a:off x="7350107" y="4255869"/>
              <a:ext cx="739910" cy="358277"/>
            </a:xfrm>
            <a:custGeom>
              <a:avLst/>
              <a:gdLst>
                <a:gd name="T0" fmla="*/ 616 w 628"/>
                <a:gd name="T1" fmla="*/ 98 h 335"/>
                <a:gd name="T2" fmla="*/ 609 w 628"/>
                <a:gd name="T3" fmla="*/ 96 h 335"/>
                <a:gd name="T4" fmla="*/ 599 w 628"/>
                <a:gd name="T5" fmla="*/ 83 h 335"/>
                <a:gd name="T6" fmla="*/ 599 w 628"/>
                <a:gd name="T7" fmla="*/ 75 h 335"/>
                <a:gd name="T8" fmla="*/ 592 w 628"/>
                <a:gd name="T9" fmla="*/ 72 h 335"/>
                <a:gd name="T10" fmla="*/ 584 w 628"/>
                <a:gd name="T11" fmla="*/ 62 h 335"/>
                <a:gd name="T12" fmla="*/ 582 w 628"/>
                <a:gd name="T13" fmla="*/ 55 h 335"/>
                <a:gd name="T14" fmla="*/ 590 w 628"/>
                <a:gd name="T15" fmla="*/ 43 h 335"/>
                <a:gd name="T16" fmla="*/ 592 w 628"/>
                <a:gd name="T17" fmla="*/ 38 h 335"/>
                <a:gd name="T18" fmla="*/ 599 w 628"/>
                <a:gd name="T19" fmla="*/ 38 h 335"/>
                <a:gd name="T20" fmla="*/ 601 w 628"/>
                <a:gd name="T21" fmla="*/ 36 h 335"/>
                <a:gd name="T22" fmla="*/ 599 w 628"/>
                <a:gd name="T23" fmla="*/ 28 h 335"/>
                <a:gd name="T24" fmla="*/ 594 w 628"/>
                <a:gd name="T25" fmla="*/ 21 h 335"/>
                <a:gd name="T26" fmla="*/ 590 w 628"/>
                <a:gd name="T27" fmla="*/ 19 h 335"/>
                <a:gd name="T28" fmla="*/ 582 w 628"/>
                <a:gd name="T29" fmla="*/ 25 h 335"/>
                <a:gd name="T30" fmla="*/ 564 w 628"/>
                <a:gd name="T31" fmla="*/ 10 h 335"/>
                <a:gd name="T32" fmla="*/ 426 w 628"/>
                <a:gd name="T33" fmla="*/ 11 h 335"/>
                <a:gd name="T34" fmla="*/ 321 w 628"/>
                <a:gd name="T35" fmla="*/ 10 h 335"/>
                <a:gd name="T36" fmla="*/ 120 w 628"/>
                <a:gd name="T37" fmla="*/ 6 h 335"/>
                <a:gd name="T38" fmla="*/ 15 w 628"/>
                <a:gd name="T39" fmla="*/ 0 h 335"/>
                <a:gd name="T40" fmla="*/ 0 w 628"/>
                <a:gd name="T41" fmla="*/ 325 h 335"/>
                <a:gd name="T42" fmla="*/ 135 w 628"/>
                <a:gd name="T43" fmla="*/ 331 h 335"/>
                <a:gd name="T44" fmla="*/ 329 w 628"/>
                <a:gd name="T45" fmla="*/ 335 h 335"/>
                <a:gd name="T46" fmla="*/ 522 w 628"/>
                <a:gd name="T47" fmla="*/ 335 h 335"/>
                <a:gd name="T48" fmla="*/ 628 w 628"/>
                <a:gd name="T49" fmla="*/ 333 h 335"/>
                <a:gd name="T50" fmla="*/ 624 w 628"/>
                <a:gd name="T51" fmla="*/ 104 h 335"/>
                <a:gd name="T52" fmla="*/ 616 w 628"/>
                <a:gd name="T53" fmla="*/ 9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28" h="335">
                  <a:moveTo>
                    <a:pt x="616" y="98"/>
                  </a:moveTo>
                  <a:lnTo>
                    <a:pt x="609" y="96"/>
                  </a:lnTo>
                  <a:lnTo>
                    <a:pt x="599" y="83"/>
                  </a:lnTo>
                  <a:lnTo>
                    <a:pt x="599" y="75"/>
                  </a:lnTo>
                  <a:lnTo>
                    <a:pt x="592" y="72"/>
                  </a:lnTo>
                  <a:lnTo>
                    <a:pt x="584" y="62"/>
                  </a:lnTo>
                  <a:lnTo>
                    <a:pt x="582" y="55"/>
                  </a:lnTo>
                  <a:lnTo>
                    <a:pt x="590" y="43"/>
                  </a:lnTo>
                  <a:lnTo>
                    <a:pt x="592" y="38"/>
                  </a:lnTo>
                  <a:lnTo>
                    <a:pt x="599" y="38"/>
                  </a:lnTo>
                  <a:lnTo>
                    <a:pt x="601" y="36"/>
                  </a:lnTo>
                  <a:lnTo>
                    <a:pt x="599" y="28"/>
                  </a:lnTo>
                  <a:lnTo>
                    <a:pt x="594" y="21"/>
                  </a:lnTo>
                  <a:lnTo>
                    <a:pt x="590" y="19"/>
                  </a:lnTo>
                  <a:lnTo>
                    <a:pt x="582" y="25"/>
                  </a:lnTo>
                  <a:lnTo>
                    <a:pt x="564" y="10"/>
                  </a:lnTo>
                  <a:lnTo>
                    <a:pt x="426" y="11"/>
                  </a:lnTo>
                  <a:lnTo>
                    <a:pt x="321" y="10"/>
                  </a:lnTo>
                  <a:lnTo>
                    <a:pt x="120" y="6"/>
                  </a:lnTo>
                  <a:lnTo>
                    <a:pt x="15" y="0"/>
                  </a:lnTo>
                  <a:lnTo>
                    <a:pt x="0" y="325"/>
                  </a:lnTo>
                  <a:lnTo>
                    <a:pt x="135" y="331"/>
                  </a:lnTo>
                  <a:lnTo>
                    <a:pt x="329" y="335"/>
                  </a:lnTo>
                  <a:lnTo>
                    <a:pt x="522" y="335"/>
                  </a:lnTo>
                  <a:lnTo>
                    <a:pt x="628" y="333"/>
                  </a:lnTo>
                  <a:lnTo>
                    <a:pt x="624" y="104"/>
                  </a:lnTo>
                  <a:lnTo>
                    <a:pt x="616" y="9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18" name="Freeform 68">
              <a:extLst>
                <a:ext uri="{FF2B5EF4-FFF2-40B4-BE49-F238E27FC236}">
                  <a16:creationId xmlns:a16="http://schemas.microsoft.com/office/drawing/2014/main" id="{5157692F-7EC2-EB7B-3D64-A585BFF93230}"/>
                </a:ext>
              </a:extLst>
            </p:cNvPr>
            <p:cNvSpPr>
              <a:spLocks/>
            </p:cNvSpPr>
            <p:nvPr/>
          </p:nvSpPr>
          <p:spPr bwMode="auto">
            <a:xfrm>
              <a:off x="7886189" y="3848396"/>
              <a:ext cx="606773" cy="361485"/>
            </a:xfrm>
            <a:custGeom>
              <a:avLst/>
              <a:gdLst>
                <a:gd name="T0" fmla="*/ 7 w 515"/>
                <a:gd name="T1" fmla="*/ 28 h 338"/>
                <a:gd name="T2" fmla="*/ 3 w 515"/>
                <a:gd name="T3" fmla="*/ 37 h 338"/>
                <a:gd name="T4" fmla="*/ 13 w 515"/>
                <a:gd name="T5" fmla="*/ 50 h 338"/>
                <a:gd name="T6" fmla="*/ 9 w 515"/>
                <a:gd name="T7" fmla="*/ 63 h 338"/>
                <a:gd name="T8" fmla="*/ 5 w 515"/>
                <a:gd name="T9" fmla="*/ 84 h 338"/>
                <a:gd name="T10" fmla="*/ 0 w 515"/>
                <a:gd name="T11" fmla="*/ 92 h 338"/>
                <a:gd name="T12" fmla="*/ 9 w 515"/>
                <a:gd name="T13" fmla="*/ 105 h 338"/>
                <a:gd name="T14" fmla="*/ 18 w 515"/>
                <a:gd name="T15" fmla="*/ 122 h 338"/>
                <a:gd name="T16" fmla="*/ 18 w 515"/>
                <a:gd name="T17" fmla="*/ 133 h 338"/>
                <a:gd name="T18" fmla="*/ 24 w 515"/>
                <a:gd name="T19" fmla="*/ 148 h 338"/>
                <a:gd name="T20" fmla="*/ 30 w 515"/>
                <a:gd name="T21" fmla="*/ 161 h 338"/>
                <a:gd name="T22" fmla="*/ 39 w 515"/>
                <a:gd name="T23" fmla="*/ 180 h 338"/>
                <a:gd name="T24" fmla="*/ 43 w 515"/>
                <a:gd name="T25" fmla="*/ 193 h 338"/>
                <a:gd name="T26" fmla="*/ 43 w 515"/>
                <a:gd name="T27" fmla="*/ 206 h 338"/>
                <a:gd name="T28" fmla="*/ 45 w 515"/>
                <a:gd name="T29" fmla="*/ 221 h 338"/>
                <a:gd name="T30" fmla="*/ 50 w 515"/>
                <a:gd name="T31" fmla="*/ 223 h 338"/>
                <a:gd name="T32" fmla="*/ 58 w 515"/>
                <a:gd name="T33" fmla="*/ 235 h 338"/>
                <a:gd name="T34" fmla="*/ 60 w 515"/>
                <a:gd name="T35" fmla="*/ 248 h 338"/>
                <a:gd name="T36" fmla="*/ 64 w 515"/>
                <a:gd name="T37" fmla="*/ 263 h 338"/>
                <a:gd name="T38" fmla="*/ 62 w 515"/>
                <a:gd name="T39" fmla="*/ 280 h 338"/>
                <a:gd name="T40" fmla="*/ 62 w 515"/>
                <a:gd name="T41" fmla="*/ 315 h 338"/>
                <a:gd name="T42" fmla="*/ 71 w 515"/>
                <a:gd name="T43" fmla="*/ 327 h 338"/>
                <a:gd name="T44" fmla="*/ 218 w 515"/>
                <a:gd name="T45" fmla="*/ 325 h 338"/>
                <a:gd name="T46" fmla="*/ 396 w 515"/>
                <a:gd name="T47" fmla="*/ 312 h 338"/>
                <a:gd name="T48" fmla="*/ 413 w 515"/>
                <a:gd name="T49" fmla="*/ 329 h 338"/>
                <a:gd name="T50" fmla="*/ 423 w 515"/>
                <a:gd name="T51" fmla="*/ 338 h 338"/>
                <a:gd name="T52" fmla="*/ 428 w 515"/>
                <a:gd name="T53" fmla="*/ 327 h 338"/>
                <a:gd name="T54" fmla="*/ 428 w 515"/>
                <a:gd name="T55" fmla="*/ 312 h 338"/>
                <a:gd name="T56" fmla="*/ 447 w 515"/>
                <a:gd name="T57" fmla="*/ 297 h 338"/>
                <a:gd name="T58" fmla="*/ 449 w 515"/>
                <a:gd name="T59" fmla="*/ 285 h 338"/>
                <a:gd name="T60" fmla="*/ 456 w 515"/>
                <a:gd name="T61" fmla="*/ 257 h 338"/>
                <a:gd name="T62" fmla="*/ 447 w 515"/>
                <a:gd name="T63" fmla="*/ 231 h 338"/>
                <a:gd name="T64" fmla="*/ 475 w 515"/>
                <a:gd name="T65" fmla="*/ 218 h 338"/>
                <a:gd name="T66" fmla="*/ 496 w 515"/>
                <a:gd name="T67" fmla="*/ 206 h 338"/>
                <a:gd name="T68" fmla="*/ 503 w 515"/>
                <a:gd name="T69" fmla="*/ 188 h 338"/>
                <a:gd name="T70" fmla="*/ 515 w 515"/>
                <a:gd name="T71" fmla="*/ 154 h 338"/>
                <a:gd name="T72" fmla="*/ 505 w 515"/>
                <a:gd name="T73" fmla="*/ 139 h 338"/>
                <a:gd name="T74" fmla="*/ 492 w 515"/>
                <a:gd name="T75" fmla="*/ 129 h 338"/>
                <a:gd name="T76" fmla="*/ 477 w 515"/>
                <a:gd name="T77" fmla="*/ 110 h 338"/>
                <a:gd name="T78" fmla="*/ 471 w 515"/>
                <a:gd name="T79" fmla="*/ 103 h 338"/>
                <a:gd name="T80" fmla="*/ 447 w 515"/>
                <a:gd name="T81" fmla="*/ 86 h 338"/>
                <a:gd name="T82" fmla="*/ 436 w 515"/>
                <a:gd name="T83" fmla="*/ 75 h 338"/>
                <a:gd name="T84" fmla="*/ 430 w 515"/>
                <a:gd name="T85" fmla="*/ 60 h 338"/>
                <a:gd name="T86" fmla="*/ 426 w 515"/>
                <a:gd name="T87" fmla="*/ 37 h 338"/>
                <a:gd name="T88" fmla="*/ 428 w 515"/>
                <a:gd name="T89" fmla="*/ 16 h 338"/>
                <a:gd name="T90" fmla="*/ 421 w 515"/>
                <a:gd name="T91" fmla="*/ 7 h 338"/>
                <a:gd name="T92" fmla="*/ 419 w 515"/>
                <a:gd name="T93" fmla="*/ 0 h 338"/>
                <a:gd name="T94" fmla="*/ 227 w 515"/>
                <a:gd name="T95" fmla="*/ 9 h 338"/>
                <a:gd name="T96" fmla="*/ 13 w 515"/>
                <a:gd name="T97" fmla="*/ 13 h 338"/>
                <a:gd name="T98" fmla="*/ 3 w 515"/>
                <a:gd name="T99" fmla="*/ 2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5" h="338">
                  <a:moveTo>
                    <a:pt x="3" y="20"/>
                  </a:moveTo>
                  <a:lnTo>
                    <a:pt x="7" y="28"/>
                  </a:lnTo>
                  <a:lnTo>
                    <a:pt x="7" y="35"/>
                  </a:lnTo>
                  <a:lnTo>
                    <a:pt x="3" y="37"/>
                  </a:lnTo>
                  <a:lnTo>
                    <a:pt x="5" y="43"/>
                  </a:lnTo>
                  <a:lnTo>
                    <a:pt x="13" y="50"/>
                  </a:lnTo>
                  <a:lnTo>
                    <a:pt x="13" y="56"/>
                  </a:lnTo>
                  <a:lnTo>
                    <a:pt x="9" y="63"/>
                  </a:lnTo>
                  <a:lnTo>
                    <a:pt x="9" y="71"/>
                  </a:lnTo>
                  <a:lnTo>
                    <a:pt x="5" y="84"/>
                  </a:lnTo>
                  <a:lnTo>
                    <a:pt x="3" y="86"/>
                  </a:lnTo>
                  <a:lnTo>
                    <a:pt x="0" y="92"/>
                  </a:lnTo>
                  <a:lnTo>
                    <a:pt x="2" y="99"/>
                  </a:lnTo>
                  <a:lnTo>
                    <a:pt x="9" y="105"/>
                  </a:lnTo>
                  <a:lnTo>
                    <a:pt x="11" y="120"/>
                  </a:lnTo>
                  <a:lnTo>
                    <a:pt x="18" y="122"/>
                  </a:lnTo>
                  <a:lnTo>
                    <a:pt x="18" y="129"/>
                  </a:lnTo>
                  <a:lnTo>
                    <a:pt x="18" y="133"/>
                  </a:lnTo>
                  <a:lnTo>
                    <a:pt x="22" y="141"/>
                  </a:lnTo>
                  <a:lnTo>
                    <a:pt x="24" y="148"/>
                  </a:lnTo>
                  <a:lnTo>
                    <a:pt x="22" y="154"/>
                  </a:lnTo>
                  <a:lnTo>
                    <a:pt x="30" y="161"/>
                  </a:lnTo>
                  <a:lnTo>
                    <a:pt x="30" y="169"/>
                  </a:lnTo>
                  <a:lnTo>
                    <a:pt x="39" y="180"/>
                  </a:lnTo>
                  <a:lnTo>
                    <a:pt x="39" y="188"/>
                  </a:lnTo>
                  <a:lnTo>
                    <a:pt x="43" y="193"/>
                  </a:lnTo>
                  <a:lnTo>
                    <a:pt x="45" y="201"/>
                  </a:lnTo>
                  <a:lnTo>
                    <a:pt x="43" y="206"/>
                  </a:lnTo>
                  <a:lnTo>
                    <a:pt x="43" y="214"/>
                  </a:lnTo>
                  <a:lnTo>
                    <a:pt x="45" y="221"/>
                  </a:lnTo>
                  <a:lnTo>
                    <a:pt x="45" y="223"/>
                  </a:lnTo>
                  <a:lnTo>
                    <a:pt x="50" y="223"/>
                  </a:lnTo>
                  <a:lnTo>
                    <a:pt x="50" y="231"/>
                  </a:lnTo>
                  <a:lnTo>
                    <a:pt x="58" y="235"/>
                  </a:lnTo>
                  <a:lnTo>
                    <a:pt x="56" y="242"/>
                  </a:lnTo>
                  <a:lnTo>
                    <a:pt x="60" y="248"/>
                  </a:lnTo>
                  <a:lnTo>
                    <a:pt x="58" y="257"/>
                  </a:lnTo>
                  <a:lnTo>
                    <a:pt x="64" y="263"/>
                  </a:lnTo>
                  <a:lnTo>
                    <a:pt x="62" y="270"/>
                  </a:lnTo>
                  <a:lnTo>
                    <a:pt x="62" y="280"/>
                  </a:lnTo>
                  <a:lnTo>
                    <a:pt x="65" y="295"/>
                  </a:lnTo>
                  <a:lnTo>
                    <a:pt x="62" y="315"/>
                  </a:lnTo>
                  <a:lnTo>
                    <a:pt x="69" y="319"/>
                  </a:lnTo>
                  <a:lnTo>
                    <a:pt x="71" y="327"/>
                  </a:lnTo>
                  <a:lnTo>
                    <a:pt x="161" y="327"/>
                  </a:lnTo>
                  <a:lnTo>
                    <a:pt x="218" y="325"/>
                  </a:lnTo>
                  <a:lnTo>
                    <a:pt x="344" y="317"/>
                  </a:lnTo>
                  <a:lnTo>
                    <a:pt x="396" y="312"/>
                  </a:lnTo>
                  <a:lnTo>
                    <a:pt x="400" y="319"/>
                  </a:lnTo>
                  <a:lnTo>
                    <a:pt x="413" y="329"/>
                  </a:lnTo>
                  <a:lnTo>
                    <a:pt x="419" y="336"/>
                  </a:lnTo>
                  <a:lnTo>
                    <a:pt x="423" y="338"/>
                  </a:lnTo>
                  <a:lnTo>
                    <a:pt x="426" y="332"/>
                  </a:lnTo>
                  <a:lnTo>
                    <a:pt x="428" y="327"/>
                  </a:lnTo>
                  <a:lnTo>
                    <a:pt x="423" y="319"/>
                  </a:lnTo>
                  <a:lnTo>
                    <a:pt x="428" y="312"/>
                  </a:lnTo>
                  <a:lnTo>
                    <a:pt x="445" y="304"/>
                  </a:lnTo>
                  <a:lnTo>
                    <a:pt x="447" y="297"/>
                  </a:lnTo>
                  <a:lnTo>
                    <a:pt x="447" y="291"/>
                  </a:lnTo>
                  <a:lnTo>
                    <a:pt x="449" y="285"/>
                  </a:lnTo>
                  <a:lnTo>
                    <a:pt x="458" y="272"/>
                  </a:lnTo>
                  <a:lnTo>
                    <a:pt x="456" y="257"/>
                  </a:lnTo>
                  <a:lnTo>
                    <a:pt x="443" y="244"/>
                  </a:lnTo>
                  <a:lnTo>
                    <a:pt x="447" y="231"/>
                  </a:lnTo>
                  <a:lnTo>
                    <a:pt x="449" y="223"/>
                  </a:lnTo>
                  <a:lnTo>
                    <a:pt x="475" y="218"/>
                  </a:lnTo>
                  <a:lnTo>
                    <a:pt x="481" y="212"/>
                  </a:lnTo>
                  <a:lnTo>
                    <a:pt x="496" y="206"/>
                  </a:lnTo>
                  <a:lnTo>
                    <a:pt x="502" y="201"/>
                  </a:lnTo>
                  <a:lnTo>
                    <a:pt x="503" y="188"/>
                  </a:lnTo>
                  <a:lnTo>
                    <a:pt x="513" y="174"/>
                  </a:lnTo>
                  <a:lnTo>
                    <a:pt x="515" y="154"/>
                  </a:lnTo>
                  <a:lnTo>
                    <a:pt x="513" y="146"/>
                  </a:lnTo>
                  <a:lnTo>
                    <a:pt x="505" y="139"/>
                  </a:lnTo>
                  <a:lnTo>
                    <a:pt x="498" y="135"/>
                  </a:lnTo>
                  <a:lnTo>
                    <a:pt x="492" y="129"/>
                  </a:lnTo>
                  <a:lnTo>
                    <a:pt x="490" y="122"/>
                  </a:lnTo>
                  <a:lnTo>
                    <a:pt x="477" y="110"/>
                  </a:lnTo>
                  <a:lnTo>
                    <a:pt x="471" y="105"/>
                  </a:lnTo>
                  <a:lnTo>
                    <a:pt x="471" y="103"/>
                  </a:lnTo>
                  <a:lnTo>
                    <a:pt x="466" y="90"/>
                  </a:lnTo>
                  <a:lnTo>
                    <a:pt x="447" y="86"/>
                  </a:lnTo>
                  <a:lnTo>
                    <a:pt x="440" y="82"/>
                  </a:lnTo>
                  <a:lnTo>
                    <a:pt x="436" y="75"/>
                  </a:lnTo>
                  <a:lnTo>
                    <a:pt x="434" y="67"/>
                  </a:lnTo>
                  <a:lnTo>
                    <a:pt x="430" y="60"/>
                  </a:lnTo>
                  <a:lnTo>
                    <a:pt x="428" y="48"/>
                  </a:lnTo>
                  <a:lnTo>
                    <a:pt x="426" y="37"/>
                  </a:lnTo>
                  <a:lnTo>
                    <a:pt x="432" y="24"/>
                  </a:lnTo>
                  <a:lnTo>
                    <a:pt x="428" y="16"/>
                  </a:lnTo>
                  <a:lnTo>
                    <a:pt x="424" y="15"/>
                  </a:lnTo>
                  <a:lnTo>
                    <a:pt x="421" y="7"/>
                  </a:lnTo>
                  <a:lnTo>
                    <a:pt x="419" y="5"/>
                  </a:lnTo>
                  <a:lnTo>
                    <a:pt x="419" y="0"/>
                  </a:lnTo>
                  <a:lnTo>
                    <a:pt x="338" y="5"/>
                  </a:lnTo>
                  <a:lnTo>
                    <a:pt x="227" y="9"/>
                  </a:lnTo>
                  <a:lnTo>
                    <a:pt x="94" y="13"/>
                  </a:lnTo>
                  <a:lnTo>
                    <a:pt x="13" y="13"/>
                  </a:lnTo>
                  <a:lnTo>
                    <a:pt x="2" y="13"/>
                  </a:lnTo>
                  <a:lnTo>
                    <a:pt x="3" y="2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19" name="Freeform 69">
              <a:extLst>
                <a:ext uri="{FF2B5EF4-FFF2-40B4-BE49-F238E27FC236}">
                  <a16:creationId xmlns:a16="http://schemas.microsoft.com/office/drawing/2014/main" id="{38CCFED1-5D05-995D-7B44-AEF9FD419CED}"/>
                </a:ext>
              </a:extLst>
            </p:cNvPr>
            <p:cNvSpPr>
              <a:spLocks/>
            </p:cNvSpPr>
            <p:nvPr/>
          </p:nvSpPr>
          <p:spPr bwMode="auto">
            <a:xfrm>
              <a:off x="7969842" y="4182074"/>
              <a:ext cx="671575" cy="528324"/>
            </a:xfrm>
            <a:custGeom>
              <a:avLst/>
              <a:gdLst>
                <a:gd name="T0" fmla="*/ 329 w 570"/>
                <a:gd name="T1" fmla="*/ 7 h 494"/>
                <a:gd name="T2" fmla="*/ 273 w 570"/>
                <a:gd name="T3" fmla="*/ 5 h 494"/>
                <a:gd name="T4" fmla="*/ 90 w 570"/>
                <a:gd name="T5" fmla="*/ 15 h 494"/>
                <a:gd name="T6" fmla="*/ 0 w 570"/>
                <a:gd name="T7" fmla="*/ 20 h 494"/>
                <a:gd name="T8" fmla="*/ 11 w 570"/>
                <a:gd name="T9" fmla="*/ 41 h 494"/>
                <a:gd name="T10" fmla="*/ 23 w 570"/>
                <a:gd name="T11" fmla="*/ 52 h 494"/>
                <a:gd name="T12" fmla="*/ 30 w 570"/>
                <a:gd name="T13" fmla="*/ 65 h 494"/>
                <a:gd name="T14" fmla="*/ 38 w 570"/>
                <a:gd name="T15" fmla="*/ 79 h 494"/>
                <a:gd name="T16" fmla="*/ 64 w 570"/>
                <a:gd name="T17" fmla="*/ 88 h 494"/>
                <a:gd name="T18" fmla="*/ 73 w 570"/>
                <a:gd name="T19" fmla="*/ 97 h 494"/>
                <a:gd name="T20" fmla="*/ 73 w 570"/>
                <a:gd name="T21" fmla="*/ 107 h 494"/>
                <a:gd name="T22" fmla="*/ 64 w 570"/>
                <a:gd name="T23" fmla="*/ 112 h 494"/>
                <a:gd name="T24" fmla="*/ 58 w 570"/>
                <a:gd name="T25" fmla="*/ 131 h 494"/>
                <a:gd name="T26" fmla="*/ 73 w 570"/>
                <a:gd name="T27" fmla="*/ 144 h 494"/>
                <a:gd name="T28" fmla="*/ 83 w 570"/>
                <a:gd name="T29" fmla="*/ 165 h 494"/>
                <a:gd name="T30" fmla="*/ 98 w 570"/>
                <a:gd name="T31" fmla="*/ 173 h 494"/>
                <a:gd name="T32" fmla="*/ 103 w 570"/>
                <a:gd name="T33" fmla="*/ 456 h 494"/>
                <a:gd name="T34" fmla="*/ 325 w 570"/>
                <a:gd name="T35" fmla="*/ 449 h 494"/>
                <a:gd name="T36" fmla="*/ 487 w 570"/>
                <a:gd name="T37" fmla="*/ 443 h 494"/>
                <a:gd name="T38" fmla="*/ 494 w 570"/>
                <a:gd name="T39" fmla="*/ 456 h 494"/>
                <a:gd name="T40" fmla="*/ 489 w 570"/>
                <a:gd name="T41" fmla="*/ 470 h 494"/>
                <a:gd name="T42" fmla="*/ 476 w 570"/>
                <a:gd name="T43" fmla="*/ 481 h 494"/>
                <a:gd name="T44" fmla="*/ 476 w 570"/>
                <a:gd name="T45" fmla="*/ 494 h 494"/>
                <a:gd name="T46" fmla="*/ 530 w 570"/>
                <a:gd name="T47" fmla="*/ 479 h 494"/>
                <a:gd name="T48" fmla="*/ 528 w 570"/>
                <a:gd name="T49" fmla="*/ 466 h 494"/>
                <a:gd name="T50" fmla="*/ 532 w 570"/>
                <a:gd name="T51" fmla="*/ 451 h 494"/>
                <a:gd name="T52" fmla="*/ 538 w 570"/>
                <a:gd name="T53" fmla="*/ 441 h 494"/>
                <a:gd name="T54" fmla="*/ 540 w 570"/>
                <a:gd name="T55" fmla="*/ 426 h 494"/>
                <a:gd name="T56" fmla="*/ 541 w 570"/>
                <a:gd name="T57" fmla="*/ 440 h 494"/>
                <a:gd name="T58" fmla="*/ 549 w 570"/>
                <a:gd name="T59" fmla="*/ 424 h 494"/>
                <a:gd name="T60" fmla="*/ 564 w 570"/>
                <a:gd name="T61" fmla="*/ 424 h 494"/>
                <a:gd name="T62" fmla="*/ 564 w 570"/>
                <a:gd name="T63" fmla="*/ 408 h 494"/>
                <a:gd name="T64" fmla="*/ 568 w 570"/>
                <a:gd name="T65" fmla="*/ 393 h 494"/>
                <a:gd name="T66" fmla="*/ 568 w 570"/>
                <a:gd name="T67" fmla="*/ 379 h 494"/>
                <a:gd name="T68" fmla="*/ 553 w 570"/>
                <a:gd name="T69" fmla="*/ 377 h 494"/>
                <a:gd name="T70" fmla="*/ 532 w 570"/>
                <a:gd name="T71" fmla="*/ 349 h 494"/>
                <a:gd name="T72" fmla="*/ 540 w 570"/>
                <a:gd name="T73" fmla="*/ 334 h 494"/>
                <a:gd name="T74" fmla="*/ 530 w 570"/>
                <a:gd name="T75" fmla="*/ 306 h 494"/>
                <a:gd name="T76" fmla="*/ 515 w 570"/>
                <a:gd name="T77" fmla="*/ 299 h 494"/>
                <a:gd name="T78" fmla="*/ 500 w 570"/>
                <a:gd name="T79" fmla="*/ 285 h 494"/>
                <a:gd name="T80" fmla="*/ 491 w 570"/>
                <a:gd name="T81" fmla="*/ 280 h 494"/>
                <a:gd name="T82" fmla="*/ 466 w 570"/>
                <a:gd name="T83" fmla="*/ 265 h 494"/>
                <a:gd name="T84" fmla="*/ 453 w 570"/>
                <a:gd name="T85" fmla="*/ 246 h 494"/>
                <a:gd name="T86" fmla="*/ 457 w 570"/>
                <a:gd name="T87" fmla="*/ 231 h 494"/>
                <a:gd name="T88" fmla="*/ 466 w 570"/>
                <a:gd name="T89" fmla="*/ 208 h 494"/>
                <a:gd name="T90" fmla="*/ 470 w 570"/>
                <a:gd name="T91" fmla="*/ 188 h 494"/>
                <a:gd name="T92" fmla="*/ 457 w 570"/>
                <a:gd name="T93" fmla="*/ 176 h 494"/>
                <a:gd name="T94" fmla="*/ 442 w 570"/>
                <a:gd name="T95" fmla="*/ 173 h 494"/>
                <a:gd name="T96" fmla="*/ 436 w 570"/>
                <a:gd name="T97" fmla="*/ 180 h 494"/>
                <a:gd name="T98" fmla="*/ 423 w 570"/>
                <a:gd name="T99" fmla="*/ 176 h 494"/>
                <a:gd name="T100" fmla="*/ 412 w 570"/>
                <a:gd name="T101" fmla="*/ 139 h 494"/>
                <a:gd name="T102" fmla="*/ 387 w 570"/>
                <a:gd name="T103" fmla="*/ 124 h 494"/>
                <a:gd name="T104" fmla="*/ 378 w 570"/>
                <a:gd name="T105" fmla="*/ 112 h 494"/>
                <a:gd name="T106" fmla="*/ 361 w 570"/>
                <a:gd name="T107" fmla="*/ 97 h 494"/>
                <a:gd name="T108" fmla="*/ 355 w 570"/>
                <a:gd name="T109" fmla="*/ 84 h 494"/>
                <a:gd name="T110" fmla="*/ 350 w 570"/>
                <a:gd name="T111" fmla="*/ 67 h 494"/>
                <a:gd name="T112" fmla="*/ 346 w 570"/>
                <a:gd name="T113" fmla="*/ 39 h 494"/>
                <a:gd name="T114" fmla="*/ 352 w 570"/>
                <a:gd name="T115" fmla="*/ 26 h 494"/>
                <a:gd name="T116" fmla="*/ 342 w 570"/>
                <a:gd name="T117" fmla="*/ 17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 h="494">
                  <a:moveTo>
                    <a:pt x="342" y="17"/>
                  </a:moveTo>
                  <a:lnTo>
                    <a:pt x="329" y="7"/>
                  </a:lnTo>
                  <a:lnTo>
                    <a:pt x="325" y="0"/>
                  </a:lnTo>
                  <a:lnTo>
                    <a:pt x="273" y="5"/>
                  </a:lnTo>
                  <a:lnTo>
                    <a:pt x="147" y="13"/>
                  </a:lnTo>
                  <a:lnTo>
                    <a:pt x="90" y="15"/>
                  </a:lnTo>
                  <a:lnTo>
                    <a:pt x="0" y="15"/>
                  </a:lnTo>
                  <a:lnTo>
                    <a:pt x="0" y="20"/>
                  </a:lnTo>
                  <a:lnTo>
                    <a:pt x="6" y="28"/>
                  </a:lnTo>
                  <a:lnTo>
                    <a:pt x="11" y="41"/>
                  </a:lnTo>
                  <a:lnTo>
                    <a:pt x="17" y="49"/>
                  </a:lnTo>
                  <a:lnTo>
                    <a:pt x="23" y="52"/>
                  </a:lnTo>
                  <a:lnTo>
                    <a:pt x="25" y="60"/>
                  </a:lnTo>
                  <a:lnTo>
                    <a:pt x="30" y="65"/>
                  </a:lnTo>
                  <a:lnTo>
                    <a:pt x="30" y="73"/>
                  </a:lnTo>
                  <a:lnTo>
                    <a:pt x="38" y="79"/>
                  </a:lnTo>
                  <a:lnTo>
                    <a:pt x="56" y="94"/>
                  </a:lnTo>
                  <a:lnTo>
                    <a:pt x="64" y="88"/>
                  </a:lnTo>
                  <a:lnTo>
                    <a:pt x="68" y="90"/>
                  </a:lnTo>
                  <a:lnTo>
                    <a:pt x="73" y="97"/>
                  </a:lnTo>
                  <a:lnTo>
                    <a:pt x="75" y="105"/>
                  </a:lnTo>
                  <a:lnTo>
                    <a:pt x="73" y="107"/>
                  </a:lnTo>
                  <a:lnTo>
                    <a:pt x="66" y="107"/>
                  </a:lnTo>
                  <a:lnTo>
                    <a:pt x="64" y="112"/>
                  </a:lnTo>
                  <a:lnTo>
                    <a:pt x="56" y="124"/>
                  </a:lnTo>
                  <a:lnTo>
                    <a:pt x="58" y="131"/>
                  </a:lnTo>
                  <a:lnTo>
                    <a:pt x="66" y="141"/>
                  </a:lnTo>
                  <a:lnTo>
                    <a:pt x="73" y="144"/>
                  </a:lnTo>
                  <a:lnTo>
                    <a:pt x="73" y="152"/>
                  </a:lnTo>
                  <a:lnTo>
                    <a:pt x="83" y="165"/>
                  </a:lnTo>
                  <a:lnTo>
                    <a:pt x="90" y="167"/>
                  </a:lnTo>
                  <a:lnTo>
                    <a:pt x="98" y="173"/>
                  </a:lnTo>
                  <a:lnTo>
                    <a:pt x="102" y="402"/>
                  </a:lnTo>
                  <a:lnTo>
                    <a:pt x="103" y="456"/>
                  </a:lnTo>
                  <a:lnTo>
                    <a:pt x="188" y="455"/>
                  </a:lnTo>
                  <a:lnTo>
                    <a:pt x="325" y="449"/>
                  </a:lnTo>
                  <a:lnTo>
                    <a:pt x="479" y="438"/>
                  </a:lnTo>
                  <a:lnTo>
                    <a:pt x="487" y="443"/>
                  </a:lnTo>
                  <a:lnTo>
                    <a:pt x="493" y="449"/>
                  </a:lnTo>
                  <a:lnTo>
                    <a:pt x="494" y="456"/>
                  </a:lnTo>
                  <a:lnTo>
                    <a:pt x="494" y="462"/>
                  </a:lnTo>
                  <a:lnTo>
                    <a:pt x="489" y="470"/>
                  </a:lnTo>
                  <a:lnTo>
                    <a:pt x="481" y="473"/>
                  </a:lnTo>
                  <a:lnTo>
                    <a:pt x="476" y="481"/>
                  </a:lnTo>
                  <a:lnTo>
                    <a:pt x="472" y="488"/>
                  </a:lnTo>
                  <a:lnTo>
                    <a:pt x="476" y="494"/>
                  </a:lnTo>
                  <a:lnTo>
                    <a:pt x="526" y="490"/>
                  </a:lnTo>
                  <a:lnTo>
                    <a:pt x="530" y="479"/>
                  </a:lnTo>
                  <a:lnTo>
                    <a:pt x="534" y="471"/>
                  </a:lnTo>
                  <a:lnTo>
                    <a:pt x="528" y="466"/>
                  </a:lnTo>
                  <a:lnTo>
                    <a:pt x="536" y="458"/>
                  </a:lnTo>
                  <a:lnTo>
                    <a:pt x="532" y="451"/>
                  </a:lnTo>
                  <a:lnTo>
                    <a:pt x="540" y="449"/>
                  </a:lnTo>
                  <a:lnTo>
                    <a:pt x="538" y="441"/>
                  </a:lnTo>
                  <a:lnTo>
                    <a:pt x="536" y="434"/>
                  </a:lnTo>
                  <a:lnTo>
                    <a:pt x="540" y="426"/>
                  </a:lnTo>
                  <a:lnTo>
                    <a:pt x="541" y="434"/>
                  </a:lnTo>
                  <a:lnTo>
                    <a:pt x="541" y="440"/>
                  </a:lnTo>
                  <a:lnTo>
                    <a:pt x="547" y="434"/>
                  </a:lnTo>
                  <a:lnTo>
                    <a:pt x="549" y="424"/>
                  </a:lnTo>
                  <a:lnTo>
                    <a:pt x="557" y="423"/>
                  </a:lnTo>
                  <a:lnTo>
                    <a:pt x="564" y="424"/>
                  </a:lnTo>
                  <a:lnTo>
                    <a:pt x="568" y="415"/>
                  </a:lnTo>
                  <a:lnTo>
                    <a:pt x="564" y="408"/>
                  </a:lnTo>
                  <a:lnTo>
                    <a:pt x="570" y="402"/>
                  </a:lnTo>
                  <a:lnTo>
                    <a:pt x="568" y="393"/>
                  </a:lnTo>
                  <a:lnTo>
                    <a:pt x="570" y="385"/>
                  </a:lnTo>
                  <a:lnTo>
                    <a:pt x="568" y="379"/>
                  </a:lnTo>
                  <a:lnTo>
                    <a:pt x="558" y="374"/>
                  </a:lnTo>
                  <a:lnTo>
                    <a:pt x="553" y="377"/>
                  </a:lnTo>
                  <a:lnTo>
                    <a:pt x="541" y="364"/>
                  </a:lnTo>
                  <a:lnTo>
                    <a:pt x="532" y="349"/>
                  </a:lnTo>
                  <a:lnTo>
                    <a:pt x="538" y="342"/>
                  </a:lnTo>
                  <a:lnTo>
                    <a:pt x="540" y="334"/>
                  </a:lnTo>
                  <a:lnTo>
                    <a:pt x="530" y="321"/>
                  </a:lnTo>
                  <a:lnTo>
                    <a:pt x="530" y="306"/>
                  </a:lnTo>
                  <a:lnTo>
                    <a:pt x="523" y="304"/>
                  </a:lnTo>
                  <a:lnTo>
                    <a:pt x="515" y="299"/>
                  </a:lnTo>
                  <a:lnTo>
                    <a:pt x="511" y="293"/>
                  </a:lnTo>
                  <a:lnTo>
                    <a:pt x="500" y="285"/>
                  </a:lnTo>
                  <a:lnTo>
                    <a:pt x="493" y="287"/>
                  </a:lnTo>
                  <a:lnTo>
                    <a:pt x="491" y="280"/>
                  </a:lnTo>
                  <a:lnTo>
                    <a:pt x="487" y="280"/>
                  </a:lnTo>
                  <a:lnTo>
                    <a:pt x="466" y="265"/>
                  </a:lnTo>
                  <a:lnTo>
                    <a:pt x="453" y="252"/>
                  </a:lnTo>
                  <a:lnTo>
                    <a:pt x="453" y="246"/>
                  </a:lnTo>
                  <a:lnTo>
                    <a:pt x="453" y="238"/>
                  </a:lnTo>
                  <a:lnTo>
                    <a:pt x="457" y="231"/>
                  </a:lnTo>
                  <a:lnTo>
                    <a:pt x="461" y="220"/>
                  </a:lnTo>
                  <a:lnTo>
                    <a:pt x="466" y="208"/>
                  </a:lnTo>
                  <a:lnTo>
                    <a:pt x="464" y="197"/>
                  </a:lnTo>
                  <a:lnTo>
                    <a:pt x="470" y="188"/>
                  </a:lnTo>
                  <a:lnTo>
                    <a:pt x="470" y="186"/>
                  </a:lnTo>
                  <a:lnTo>
                    <a:pt x="457" y="176"/>
                  </a:lnTo>
                  <a:lnTo>
                    <a:pt x="449" y="176"/>
                  </a:lnTo>
                  <a:lnTo>
                    <a:pt x="442" y="173"/>
                  </a:lnTo>
                  <a:lnTo>
                    <a:pt x="440" y="174"/>
                  </a:lnTo>
                  <a:lnTo>
                    <a:pt x="436" y="180"/>
                  </a:lnTo>
                  <a:lnTo>
                    <a:pt x="429" y="182"/>
                  </a:lnTo>
                  <a:lnTo>
                    <a:pt x="423" y="176"/>
                  </a:lnTo>
                  <a:lnTo>
                    <a:pt x="416" y="146"/>
                  </a:lnTo>
                  <a:lnTo>
                    <a:pt x="412" y="139"/>
                  </a:lnTo>
                  <a:lnTo>
                    <a:pt x="404" y="133"/>
                  </a:lnTo>
                  <a:lnTo>
                    <a:pt x="387" y="124"/>
                  </a:lnTo>
                  <a:lnTo>
                    <a:pt x="385" y="116"/>
                  </a:lnTo>
                  <a:lnTo>
                    <a:pt x="378" y="112"/>
                  </a:lnTo>
                  <a:lnTo>
                    <a:pt x="370" y="105"/>
                  </a:lnTo>
                  <a:lnTo>
                    <a:pt x="361" y="97"/>
                  </a:lnTo>
                  <a:lnTo>
                    <a:pt x="359" y="92"/>
                  </a:lnTo>
                  <a:lnTo>
                    <a:pt x="355" y="84"/>
                  </a:lnTo>
                  <a:lnTo>
                    <a:pt x="352" y="69"/>
                  </a:lnTo>
                  <a:lnTo>
                    <a:pt x="350" y="67"/>
                  </a:lnTo>
                  <a:lnTo>
                    <a:pt x="346" y="52"/>
                  </a:lnTo>
                  <a:lnTo>
                    <a:pt x="346" y="39"/>
                  </a:lnTo>
                  <a:lnTo>
                    <a:pt x="348" y="32"/>
                  </a:lnTo>
                  <a:lnTo>
                    <a:pt x="352" y="26"/>
                  </a:lnTo>
                  <a:lnTo>
                    <a:pt x="348" y="24"/>
                  </a:lnTo>
                  <a:lnTo>
                    <a:pt x="342" y="17"/>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20" name="Freeform 81">
              <a:extLst>
                <a:ext uri="{FF2B5EF4-FFF2-40B4-BE49-F238E27FC236}">
                  <a16:creationId xmlns:a16="http://schemas.microsoft.com/office/drawing/2014/main" id="{C814549D-6BA6-91ED-71B8-52D7A7DE992F}"/>
                </a:ext>
              </a:extLst>
            </p:cNvPr>
            <p:cNvSpPr>
              <a:spLocks/>
            </p:cNvSpPr>
            <p:nvPr/>
          </p:nvSpPr>
          <p:spPr bwMode="auto">
            <a:xfrm>
              <a:off x="8377499" y="3942510"/>
              <a:ext cx="400589" cy="644898"/>
            </a:xfrm>
            <a:custGeom>
              <a:avLst/>
              <a:gdLst>
                <a:gd name="T0" fmla="*/ 54 w 340"/>
                <a:gd name="T1" fmla="*/ 17 h 603"/>
                <a:gd name="T2" fmla="*/ 75 w 340"/>
                <a:gd name="T3" fmla="*/ 41 h 603"/>
                <a:gd name="T4" fmla="*/ 96 w 340"/>
                <a:gd name="T5" fmla="*/ 58 h 603"/>
                <a:gd name="T6" fmla="*/ 86 w 340"/>
                <a:gd name="T7" fmla="*/ 100 h 603"/>
                <a:gd name="T8" fmla="*/ 64 w 340"/>
                <a:gd name="T9" fmla="*/ 124 h 603"/>
                <a:gd name="T10" fmla="*/ 30 w 340"/>
                <a:gd name="T11" fmla="*/ 143 h 603"/>
                <a:gd name="T12" fmla="*/ 41 w 340"/>
                <a:gd name="T13" fmla="*/ 184 h 603"/>
                <a:gd name="T14" fmla="*/ 30 w 340"/>
                <a:gd name="T15" fmla="*/ 209 h 603"/>
                <a:gd name="T16" fmla="*/ 6 w 340"/>
                <a:gd name="T17" fmla="*/ 231 h 603"/>
                <a:gd name="T18" fmla="*/ 6 w 340"/>
                <a:gd name="T19" fmla="*/ 250 h 603"/>
                <a:gd name="T20" fmla="*/ 0 w 340"/>
                <a:gd name="T21" fmla="*/ 276 h 603"/>
                <a:gd name="T22" fmla="*/ 9 w 340"/>
                <a:gd name="T23" fmla="*/ 308 h 603"/>
                <a:gd name="T24" fmla="*/ 24 w 340"/>
                <a:gd name="T25" fmla="*/ 329 h 603"/>
                <a:gd name="T26" fmla="*/ 41 w 340"/>
                <a:gd name="T27" fmla="*/ 348 h 603"/>
                <a:gd name="T28" fmla="*/ 70 w 340"/>
                <a:gd name="T29" fmla="*/ 370 h 603"/>
                <a:gd name="T30" fmla="*/ 90 w 340"/>
                <a:gd name="T31" fmla="*/ 404 h 603"/>
                <a:gd name="T32" fmla="*/ 103 w 340"/>
                <a:gd name="T33" fmla="*/ 400 h 603"/>
                <a:gd name="T34" fmla="*/ 124 w 340"/>
                <a:gd name="T35" fmla="*/ 412 h 603"/>
                <a:gd name="T36" fmla="*/ 115 w 340"/>
                <a:gd name="T37" fmla="*/ 444 h 603"/>
                <a:gd name="T38" fmla="*/ 107 w 340"/>
                <a:gd name="T39" fmla="*/ 470 h 603"/>
                <a:gd name="T40" fmla="*/ 141 w 340"/>
                <a:gd name="T41" fmla="*/ 504 h 603"/>
                <a:gd name="T42" fmla="*/ 154 w 340"/>
                <a:gd name="T43" fmla="*/ 509 h 603"/>
                <a:gd name="T44" fmla="*/ 177 w 340"/>
                <a:gd name="T45" fmla="*/ 528 h 603"/>
                <a:gd name="T46" fmla="*/ 194 w 340"/>
                <a:gd name="T47" fmla="*/ 558 h 603"/>
                <a:gd name="T48" fmla="*/ 195 w 340"/>
                <a:gd name="T49" fmla="*/ 588 h 603"/>
                <a:gd name="T50" fmla="*/ 222 w 340"/>
                <a:gd name="T51" fmla="*/ 603 h 603"/>
                <a:gd name="T52" fmla="*/ 229 w 340"/>
                <a:gd name="T53" fmla="*/ 579 h 603"/>
                <a:gd name="T54" fmla="*/ 250 w 340"/>
                <a:gd name="T55" fmla="*/ 581 h 603"/>
                <a:gd name="T56" fmla="*/ 274 w 340"/>
                <a:gd name="T57" fmla="*/ 590 h 603"/>
                <a:gd name="T58" fmla="*/ 273 w 340"/>
                <a:gd name="T59" fmla="*/ 568 h 603"/>
                <a:gd name="T60" fmla="*/ 280 w 340"/>
                <a:gd name="T61" fmla="*/ 553 h 603"/>
                <a:gd name="T62" fmla="*/ 305 w 340"/>
                <a:gd name="T63" fmla="*/ 538 h 603"/>
                <a:gd name="T64" fmla="*/ 303 w 340"/>
                <a:gd name="T65" fmla="*/ 517 h 603"/>
                <a:gd name="T66" fmla="*/ 301 w 340"/>
                <a:gd name="T67" fmla="*/ 500 h 603"/>
                <a:gd name="T68" fmla="*/ 306 w 340"/>
                <a:gd name="T69" fmla="*/ 479 h 603"/>
                <a:gd name="T70" fmla="*/ 308 w 340"/>
                <a:gd name="T71" fmla="*/ 457 h 603"/>
                <a:gd name="T72" fmla="*/ 329 w 340"/>
                <a:gd name="T73" fmla="*/ 429 h 603"/>
                <a:gd name="T74" fmla="*/ 338 w 340"/>
                <a:gd name="T75" fmla="*/ 408 h 603"/>
                <a:gd name="T76" fmla="*/ 336 w 340"/>
                <a:gd name="T77" fmla="*/ 380 h 603"/>
                <a:gd name="T78" fmla="*/ 325 w 340"/>
                <a:gd name="T79" fmla="*/ 357 h 603"/>
                <a:gd name="T80" fmla="*/ 333 w 340"/>
                <a:gd name="T81" fmla="*/ 335 h 603"/>
                <a:gd name="T82" fmla="*/ 301 w 340"/>
                <a:gd name="T83" fmla="*/ 69 h 603"/>
                <a:gd name="T84" fmla="*/ 293 w 340"/>
                <a:gd name="T85" fmla="*/ 45 h 603"/>
                <a:gd name="T86" fmla="*/ 278 w 340"/>
                <a:gd name="T87" fmla="*/ 21 h 603"/>
                <a:gd name="T88" fmla="*/ 274 w 340"/>
                <a:gd name="T89"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0" h="603">
                  <a:moveTo>
                    <a:pt x="180" y="7"/>
                  </a:moveTo>
                  <a:lnTo>
                    <a:pt x="54" y="15"/>
                  </a:lnTo>
                  <a:lnTo>
                    <a:pt x="54" y="17"/>
                  </a:lnTo>
                  <a:lnTo>
                    <a:pt x="60" y="22"/>
                  </a:lnTo>
                  <a:lnTo>
                    <a:pt x="73" y="34"/>
                  </a:lnTo>
                  <a:lnTo>
                    <a:pt x="75" y="41"/>
                  </a:lnTo>
                  <a:lnTo>
                    <a:pt x="81" y="47"/>
                  </a:lnTo>
                  <a:lnTo>
                    <a:pt x="88" y="51"/>
                  </a:lnTo>
                  <a:lnTo>
                    <a:pt x="96" y="58"/>
                  </a:lnTo>
                  <a:lnTo>
                    <a:pt x="98" y="66"/>
                  </a:lnTo>
                  <a:lnTo>
                    <a:pt x="96" y="86"/>
                  </a:lnTo>
                  <a:lnTo>
                    <a:pt x="86" y="100"/>
                  </a:lnTo>
                  <a:lnTo>
                    <a:pt x="85" y="113"/>
                  </a:lnTo>
                  <a:lnTo>
                    <a:pt x="79" y="118"/>
                  </a:lnTo>
                  <a:lnTo>
                    <a:pt x="64" y="124"/>
                  </a:lnTo>
                  <a:lnTo>
                    <a:pt x="58" y="130"/>
                  </a:lnTo>
                  <a:lnTo>
                    <a:pt x="32" y="135"/>
                  </a:lnTo>
                  <a:lnTo>
                    <a:pt x="30" y="143"/>
                  </a:lnTo>
                  <a:lnTo>
                    <a:pt x="26" y="156"/>
                  </a:lnTo>
                  <a:lnTo>
                    <a:pt x="39" y="169"/>
                  </a:lnTo>
                  <a:lnTo>
                    <a:pt x="41" y="184"/>
                  </a:lnTo>
                  <a:lnTo>
                    <a:pt x="32" y="197"/>
                  </a:lnTo>
                  <a:lnTo>
                    <a:pt x="30" y="203"/>
                  </a:lnTo>
                  <a:lnTo>
                    <a:pt x="30" y="209"/>
                  </a:lnTo>
                  <a:lnTo>
                    <a:pt x="28" y="216"/>
                  </a:lnTo>
                  <a:lnTo>
                    <a:pt x="11" y="224"/>
                  </a:lnTo>
                  <a:lnTo>
                    <a:pt x="6" y="231"/>
                  </a:lnTo>
                  <a:lnTo>
                    <a:pt x="11" y="239"/>
                  </a:lnTo>
                  <a:lnTo>
                    <a:pt x="9" y="244"/>
                  </a:lnTo>
                  <a:lnTo>
                    <a:pt x="6" y="250"/>
                  </a:lnTo>
                  <a:lnTo>
                    <a:pt x="2" y="256"/>
                  </a:lnTo>
                  <a:lnTo>
                    <a:pt x="0" y="263"/>
                  </a:lnTo>
                  <a:lnTo>
                    <a:pt x="0" y="276"/>
                  </a:lnTo>
                  <a:lnTo>
                    <a:pt x="4" y="291"/>
                  </a:lnTo>
                  <a:lnTo>
                    <a:pt x="6" y="293"/>
                  </a:lnTo>
                  <a:lnTo>
                    <a:pt x="9" y="308"/>
                  </a:lnTo>
                  <a:lnTo>
                    <a:pt x="13" y="316"/>
                  </a:lnTo>
                  <a:lnTo>
                    <a:pt x="15" y="321"/>
                  </a:lnTo>
                  <a:lnTo>
                    <a:pt x="24" y="329"/>
                  </a:lnTo>
                  <a:lnTo>
                    <a:pt x="32" y="336"/>
                  </a:lnTo>
                  <a:lnTo>
                    <a:pt x="39" y="340"/>
                  </a:lnTo>
                  <a:lnTo>
                    <a:pt x="41" y="348"/>
                  </a:lnTo>
                  <a:lnTo>
                    <a:pt x="58" y="357"/>
                  </a:lnTo>
                  <a:lnTo>
                    <a:pt x="66" y="363"/>
                  </a:lnTo>
                  <a:lnTo>
                    <a:pt x="70" y="370"/>
                  </a:lnTo>
                  <a:lnTo>
                    <a:pt x="77" y="400"/>
                  </a:lnTo>
                  <a:lnTo>
                    <a:pt x="83" y="406"/>
                  </a:lnTo>
                  <a:lnTo>
                    <a:pt x="90" y="404"/>
                  </a:lnTo>
                  <a:lnTo>
                    <a:pt x="94" y="398"/>
                  </a:lnTo>
                  <a:lnTo>
                    <a:pt x="96" y="397"/>
                  </a:lnTo>
                  <a:lnTo>
                    <a:pt x="103" y="400"/>
                  </a:lnTo>
                  <a:lnTo>
                    <a:pt x="111" y="400"/>
                  </a:lnTo>
                  <a:lnTo>
                    <a:pt x="124" y="410"/>
                  </a:lnTo>
                  <a:lnTo>
                    <a:pt x="124" y="412"/>
                  </a:lnTo>
                  <a:lnTo>
                    <a:pt x="118" y="421"/>
                  </a:lnTo>
                  <a:lnTo>
                    <a:pt x="120" y="432"/>
                  </a:lnTo>
                  <a:lnTo>
                    <a:pt x="115" y="444"/>
                  </a:lnTo>
                  <a:lnTo>
                    <a:pt x="111" y="455"/>
                  </a:lnTo>
                  <a:lnTo>
                    <a:pt x="107" y="462"/>
                  </a:lnTo>
                  <a:lnTo>
                    <a:pt x="107" y="470"/>
                  </a:lnTo>
                  <a:lnTo>
                    <a:pt x="107" y="476"/>
                  </a:lnTo>
                  <a:lnTo>
                    <a:pt x="120" y="489"/>
                  </a:lnTo>
                  <a:lnTo>
                    <a:pt x="141" y="504"/>
                  </a:lnTo>
                  <a:lnTo>
                    <a:pt x="145" y="504"/>
                  </a:lnTo>
                  <a:lnTo>
                    <a:pt x="147" y="511"/>
                  </a:lnTo>
                  <a:lnTo>
                    <a:pt x="154" y="509"/>
                  </a:lnTo>
                  <a:lnTo>
                    <a:pt x="165" y="517"/>
                  </a:lnTo>
                  <a:lnTo>
                    <a:pt x="169" y="523"/>
                  </a:lnTo>
                  <a:lnTo>
                    <a:pt x="177" y="528"/>
                  </a:lnTo>
                  <a:lnTo>
                    <a:pt x="184" y="530"/>
                  </a:lnTo>
                  <a:lnTo>
                    <a:pt x="184" y="545"/>
                  </a:lnTo>
                  <a:lnTo>
                    <a:pt x="194" y="558"/>
                  </a:lnTo>
                  <a:lnTo>
                    <a:pt x="192" y="566"/>
                  </a:lnTo>
                  <a:lnTo>
                    <a:pt x="186" y="573"/>
                  </a:lnTo>
                  <a:lnTo>
                    <a:pt x="195" y="588"/>
                  </a:lnTo>
                  <a:lnTo>
                    <a:pt x="207" y="601"/>
                  </a:lnTo>
                  <a:lnTo>
                    <a:pt x="212" y="598"/>
                  </a:lnTo>
                  <a:lnTo>
                    <a:pt x="222" y="603"/>
                  </a:lnTo>
                  <a:lnTo>
                    <a:pt x="218" y="600"/>
                  </a:lnTo>
                  <a:lnTo>
                    <a:pt x="218" y="592"/>
                  </a:lnTo>
                  <a:lnTo>
                    <a:pt x="229" y="579"/>
                  </a:lnTo>
                  <a:lnTo>
                    <a:pt x="235" y="577"/>
                  </a:lnTo>
                  <a:lnTo>
                    <a:pt x="242" y="577"/>
                  </a:lnTo>
                  <a:lnTo>
                    <a:pt x="250" y="581"/>
                  </a:lnTo>
                  <a:lnTo>
                    <a:pt x="263" y="585"/>
                  </a:lnTo>
                  <a:lnTo>
                    <a:pt x="269" y="588"/>
                  </a:lnTo>
                  <a:lnTo>
                    <a:pt x="274" y="590"/>
                  </a:lnTo>
                  <a:lnTo>
                    <a:pt x="280" y="581"/>
                  </a:lnTo>
                  <a:lnTo>
                    <a:pt x="278" y="575"/>
                  </a:lnTo>
                  <a:lnTo>
                    <a:pt x="273" y="568"/>
                  </a:lnTo>
                  <a:lnTo>
                    <a:pt x="271" y="562"/>
                  </a:lnTo>
                  <a:lnTo>
                    <a:pt x="274" y="554"/>
                  </a:lnTo>
                  <a:lnTo>
                    <a:pt x="280" y="553"/>
                  </a:lnTo>
                  <a:lnTo>
                    <a:pt x="288" y="547"/>
                  </a:lnTo>
                  <a:lnTo>
                    <a:pt x="301" y="543"/>
                  </a:lnTo>
                  <a:lnTo>
                    <a:pt x="305" y="538"/>
                  </a:lnTo>
                  <a:lnTo>
                    <a:pt x="301" y="530"/>
                  </a:lnTo>
                  <a:lnTo>
                    <a:pt x="299" y="523"/>
                  </a:lnTo>
                  <a:lnTo>
                    <a:pt x="303" y="517"/>
                  </a:lnTo>
                  <a:lnTo>
                    <a:pt x="306" y="509"/>
                  </a:lnTo>
                  <a:lnTo>
                    <a:pt x="306" y="508"/>
                  </a:lnTo>
                  <a:lnTo>
                    <a:pt x="301" y="500"/>
                  </a:lnTo>
                  <a:lnTo>
                    <a:pt x="305" y="492"/>
                  </a:lnTo>
                  <a:lnTo>
                    <a:pt x="305" y="479"/>
                  </a:lnTo>
                  <a:lnTo>
                    <a:pt x="306" y="479"/>
                  </a:lnTo>
                  <a:lnTo>
                    <a:pt x="308" y="464"/>
                  </a:lnTo>
                  <a:lnTo>
                    <a:pt x="308" y="464"/>
                  </a:lnTo>
                  <a:lnTo>
                    <a:pt x="308" y="457"/>
                  </a:lnTo>
                  <a:lnTo>
                    <a:pt x="316" y="451"/>
                  </a:lnTo>
                  <a:lnTo>
                    <a:pt x="321" y="444"/>
                  </a:lnTo>
                  <a:lnTo>
                    <a:pt x="329" y="429"/>
                  </a:lnTo>
                  <a:lnTo>
                    <a:pt x="331" y="423"/>
                  </a:lnTo>
                  <a:lnTo>
                    <a:pt x="336" y="408"/>
                  </a:lnTo>
                  <a:lnTo>
                    <a:pt x="338" y="408"/>
                  </a:lnTo>
                  <a:lnTo>
                    <a:pt x="340" y="400"/>
                  </a:lnTo>
                  <a:lnTo>
                    <a:pt x="336" y="385"/>
                  </a:lnTo>
                  <a:lnTo>
                    <a:pt x="336" y="380"/>
                  </a:lnTo>
                  <a:lnTo>
                    <a:pt x="331" y="372"/>
                  </a:lnTo>
                  <a:lnTo>
                    <a:pt x="325" y="365"/>
                  </a:lnTo>
                  <a:lnTo>
                    <a:pt x="325" y="357"/>
                  </a:lnTo>
                  <a:lnTo>
                    <a:pt x="329" y="350"/>
                  </a:lnTo>
                  <a:lnTo>
                    <a:pt x="325" y="342"/>
                  </a:lnTo>
                  <a:lnTo>
                    <a:pt x="333" y="335"/>
                  </a:lnTo>
                  <a:lnTo>
                    <a:pt x="308" y="85"/>
                  </a:lnTo>
                  <a:lnTo>
                    <a:pt x="308" y="81"/>
                  </a:lnTo>
                  <a:lnTo>
                    <a:pt x="301" y="69"/>
                  </a:lnTo>
                  <a:lnTo>
                    <a:pt x="299" y="64"/>
                  </a:lnTo>
                  <a:lnTo>
                    <a:pt x="295" y="56"/>
                  </a:lnTo>
                  <a:lnTo>
                    <a:pt x="293" y="45"/>
                  </a:lnTo>
                  <a:lnTo>
                    <a:pt x="288" y="39"/>
                  </a:lnTo>
                  <a:lnTo>
                    <a:pt x="280" y="26"/>
                  </a:lnTo>
                  <a:lnTo>
                    <a:pt x="278" y="21"/>
                  </a:lnTo>
                  <a:lnTo>
                    <a:pt x="278" y="6"/>
                  </a:lnTo>
                  <a:lnTo>
                    <a:pt x="278" y="0"/>
                  </a:lnTo>
                  <a:lnTo>
                    <a:pt x="274" y="0"/>
                  </a:lnTo>
                  <a:lnTo>
                    <a:pt x="180" y="7"/>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21" name="Freeform 85">
              <a:extLst>
                <a:ext uri="{FF2B5EF4-FFF2-40B4-BE49-F238E27FC236}">
                  <a16:creationId xmlns:a16="http://schemas.microsoft.com/office/drawing/2014/main" id="{5C2FD5E6-1F01-D982-7F4F-CC63531083F3}"/>
                </a:ext>
              </a:extLst>
            </p:cNvPr>
            <p:cNvSpPr>
              <a:spLocks/>
            </p:cNvSpPr>
            <p:nvPr/>
          </p:nvSpPr>
          <p:spPr bwMode="auto">
            <a:xfrm>
              <a:off x="8601357" y="4637673"/>
              <a:ext cx="5890" cy="855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22" name="Freeform 86">
              <a:extLst>
                <a:ext uri="{FF2B5EF4-FFF2-40B4-BE49-F238E27FC236}">
                  <a16:creationId xmlns:a16="http://schemas.microsoft.com/office/drawing/2014/main" id="{427BB3E7-82CE-14EE-28FD-A89F67CEC867}"/>
                </a:ext>
              </a:extLst>
            </p:cNvPr>
            <p:cNvSpPr>
              <a:spLocks/>
            </p:cNvSpPr>
            <p:nvPr/>
          </p:nvSpPr>
          <p:spPr bwMode="auto">
            <a:xfrm>
              <a:off x="8601357" y="4637673"/>
              <a:ext cx="5890" cy="855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23" name="Freeform 87">
              <a:extLst>
                <a:ext uri="{FF2B5EF4-FFF2-40B4-BE49-F238E27FC236}">
                  <a16:creationId xmlns:a16="http://schemas.microsoft.com/office/drawing/2014/main" id="{9A21F2A2-5146-9F5A-7E2B-854ADDD01607}"/>
                </a:ext>
              </a:extLst>
            </p:cNvPr>
            <p:cNvSpPr>
              <a:spLocks/>
            </p:cNvSpPr>
            <p:nvPr/>
          </p:nvSpPr>
          <p:spPr bwMode="auto">
            <a:xfrm>
              <a:off x="8614316" y="4298648"/>
              <a:ext cx="726951" cy="347581"/>
            </a:xfrm>
            <a:custGeom>
              <a:avLst/>
              <a:gdLst>
                <a:gd name="T0" fmla="*/ 568 w 617"/>
                <a:gd name="T1" fmla="*/ 103 h 325"/>
                <a:gd name="T2" fmla="*/ 555 w 617"/>
                <a:gd name="T3" fmla="*/ 67 h 325"/>
                <a:gd name="T4" fmla="*/ 551 w 617"/>
                <a:gd name="T5" fmla="*/ 52 h 325"/>
                <a:gd name="T6" fmla="*/ 532 w 617"/>
                <a:gd name="T7" fmla="*/ 39 h 325"/>
                <a:gd name="T8" fmla="*/ 513 w 617"/>
                <a:gd name="T9" fmla="*/ 24 h 325"/>
                <a:gd name="T10" fmla="*/ 495 w 617"/>
                <a:gd name="T11" fmla="*/ 37 h 325"/>
                <a:gd name="T12" fmla="*/ 472 w 617"/>
                <a:gd name="T13" fmla="*/ 34 h 325"/>
                <a:gd name="T14" fmla="*/ 455 w 617"/>
                <a:gd name="T15" fmla="*/ 41 h 325"/>
                <a:gd name="T16" fmla="*/ 423 w 617"/>
                <a:gd name="T17" fmla="*/ 32 h 325"/>
                <a:gd name="T18" fmla="*/ 401 w 617"/>
                <a:gd name="T19" fmla="*/ 9 h 325"/>
                <a:gd name="T20" fmla="*/ 367 w 617"/>
                <a:gd name="T21" fmla="*/ 0 h 325"/>
                <a:gd name="T22" fmla="*/ 357 w 617"/>
                <a:gd name="T23" fmla="*/ 17 h 325"/>
                <a:gd name="T24" fmla="*/ 361 w 617"/>
                <a:gd name="T25" fmla="*/ 37 h 325"/>
                <a:gd name="T26" fmla="*/ 325 w 617"/>
                <a:gd name="T27" fmla="*/ 47 h 325"/>
                <a:gd name="T28" fmla="*/ 312 w 617"/>
                <a:gd name="T29" fmla="*/ 58 h 325"/>
                <a:gd name="T30" fmla="*/ 308 w 617"/>
                <a:gd name="T31" fmla="*/ 81 h 325"/>
                <a:gd name="T32" fmla="*/ 291 w 617"/>
                <a:gd name="T33" fmla="*/ 103 h 325"/>
                <a:gd name="T34" fmla="*/ 280 w 617"/>
                <a:gd name="T35" fmla="*/ 124 h 325"/>
                <a:gd name="T36" fmla="*/ 260 w 617"/>
                <a:gd name="T37" fmla="*/ 133 h 325"/>
                <a:gd name="T38" fmla="*/ 239 w 617"/>
                <a:gd name="T39" fmla="*/ 118 h 325"/>
                <a:gd name="T40" fmla="*/ 229 w 617"/>
                <a:gd name="T41" fmla="*/ 135 h 325"/>
                <a:gd name="T42" fmla="*/ 224 w 617"/>
                <a:gd name="T43" fmla="*/ 156 h 325"/>
                <a:gd name="T44" fmla="*/ 205 w 617"/>
                <a:gd name="T45" fmla="*/ 143 h 325"/>
                <a:gd name="T46" fmla="*/ 188 w 617"/>
                <a:gd name="T47" fmla="*/ 158 h 325"/>
                <a:gd name="T48" fmla="*/ 177 w 617"/>
                <a:gd name="T49" fmla="*/ 161 h 325"/>
                <a:gd name="T50" fmla="*/ 139 w 617"/>
                <a:gd name="T51" fmla="*/ 158 h 325"/>
                <a:gd name="T52" fmla="*/ 134 w 617"/>
                <a:gd name="T53" fmla="*/ 159 h 325"/>
                <a:gd name="T54" fmla="*/ 117 w 617"/>
                <a:gd name="T55" fmla="*/ 169 h 325"/>
                <a:gd name="T56" fmla="*/ 105 w 617"/>
                <a:gd name="T57" fmla="*/ 176 h 325"/>
                <a:gd name="T58" fmla="*/ 100 w 617"/>
                <a:gd name="T59" fmla="*/ 197 h 325"/>
                <a:gd name="T60" fmla="*/ 87 w 617"/>
                <a:gd name="T61" fmla="*/ 214 h 325"/>
                <a:gd name="T62" fmla="*/ 70 w 617"/>
                <a:gd name="T63" fmla="*/ 229 h 325"/>
                <a:gd name="T64" fmla="*/ 79 w 617"/>
                <a:gd name="T65" fmla="*/ 248 h 325"/>
                <a:gd name="T66" fmla="*/ 62 w 617"/>
                <a:gd name="T67" fmla="*/ 252 h 325"/>
                <a:gd name="T68" fmla="*/ 34 w 617"/>
                <a:gd name="T69" fmla="*/ 244 h 325"/>
                <a:gd name="T70" fmla="*/ 17 w 617"/>
                <a:gd name="T71" fmla="*/ 267 h 325"/>
                <a:gd name="T72" fmla="*/ 21 w 617"/>
                <a:gd name="T73" fmla="*/ 284 h 325"/>
                <a:gd name="T74" fmla="*/ 21 w 617"/>
                <a:gd name="T75" fmla="*/ 306 h 325"/>
                <a:gd name="T76" fmla="*/ 2 w 617"/>
                <a:gd name="T77" fmla="*/ 315 h 325"/>
                <a:gd name="T78" fmla="*/ 119 w 617"/>
                <a:gd name="T79" fmla="*/ 308 h 325"/>
                <a:gd name="T80" fmla="*/ 135 w 617"/>
                <a:gd name="T81" fmla="*/ 297 h 325"/>
                <a:gd name="T82" fmla="*/ 250 w 617"/>
                <a:gd name="T83" fmla="*/ 284 h 325"/>
                <a:gd name="T84" fmla="*/ 357 w 617"/>
                <a:gd name="T85" fmla="*/ 274 h 325"/>
                <a:gd name="T86" fmla="*/ 449 w 617"/>
                <a:gd name="T87" fmla="*/ 265 h 325"/>
                <a:gd name="T88" fmla="*/ 502 w 617"/>
                <a:gd name="T89" fmla="*/ 252 h 325"/>
                <a:gd name="T90" fmla="*/ 532 w 617"/>
                <a:gd name="T91" fmla="*/ 237 h 325"/>
                <a:gd name="T92" fmla="*/ 547 w 617"/>
                <a:gd name="T93" fmla="*/ 221 h 325"/>
                <a:gd name="T94" fmla="*/ 562 w 617"/>
                <a:gd name="T95" fmla="*/ 203 h 325"/>
                <a:gd name="T96" fmla="*/ 590 w 617"/>
                <a:gd name="T97" fmla="*/ 171 h 325"/>
                <a:gd name="T98" fmla="*/ 588 w 617"/>
                <a:gd name="T99" fmla="*/ 12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7" h="325">
                  <a:moveTo>
                    <a:pt x="588" y="128"/>
                  </a:moveTo>
                  <a:lnTo>
                    <a:pt x="575" y="109"/>
                  </a:lnTo>
                  <a:lnTo>
                    <a:pt x="568" y="103"/>
                  </a:lnTo>
                  <a:lnTo>
                    <a:pt x="566" y="96"/>
                  </a:lnTo>
                  <a:lnTo>
                    <a:pt x="551" y="81"/>
                  </a:lnTo>
                  <a:lnTo>
                    <a:pt x="555" y="67"/>
                  </a:lnTo>
                  <a:lnTo>
                    <a:pt x="555" y="60"/>
                  </a:lnTo>
                  <a:lnTo>
                    <a:pt x="551" y="58"/>
                  </a:lnTo>
                  <a:lnTo>
                    <a:pt x="551" y="52"/>
                  </a:lnTo>
                  <a:lnTo>
                    <a:pt x="545" y="47"/>
                  </a:lnTo>
                  <a:lnTo>
                    <a:pt x="540" y="39"/>
                  </a:lnTo>
                  <a:lnTo>
                    <a:pt x="532" y="39"/>
                  </a:lnTo>
                  <a:lnTo>
                    <a:pt x="526" y="34"/>
                  </a:lnTo>
                  <a:lnTo>
                    <a:pt x="521" y="20"/>
                  </a:lnTo>
                  <a:lnTo>
                    <a:pt x="513" y="24"/>
                  </a:lnTo>
                  <a:lnTo>
                    <a:pt x="506" y="32"/>
                  </a:lnTo>
                  <a:lnTo>
                    <a:pt x="502" y="37"/>
                  </a:lnTo>
                  <a:lnTo>
                    <a:pt x="495" y="37"/>
                  </a:lnTo>
                  <a:lnTo>
                    <a:pt x="489" y="41"/>
                  </a:lnTo>
                  <a:lnTo>
                    <a:pt x="481" y="35"/>
                  </a:lnTo>
                  <a:lnTo>
                    <a:pt x="472" y="34"/>
                  </a:lnTo>
                  <a:lnTo>
                    <a:pt x="466" y="35"/>
                  </a:lnTo>
                  <a:lnTo>
                    <a:pt x="461" y="41"/>
                  </a:lnTo>
                  <a:lnTo>
                    <a:pt x="455" y="41"/>
                  </a:lnTo>
                  <a:lnTo>
                    <a:pt x="440" y="32"/>
                  </a:lnTo>
                  <a:lnTo>
                    <a:pt x="436" y="30"/>
                  </a:lnTo>
                  <a:lnTo>
                    <a:pt x="423" y="32"/>
                  </a:lnTo>
                  <a:lnTo>
                    <a:pt x="416" y="30"/>
                  </a:lnTo>
                  <a:lnTo>
                    <a:pt x="404" y="17"/>
                  </a:lnTo>
                  <a:lnTo>
                    <a:pt x="401" y="9"/>
                  </a:lnTo>
                  <a:lnTo>
                    <a:pt x="384" y="2"/>
                  </a:lnTo>
                  <a:lnTo>
                    <a:pt x="372" y="5"/>
                  </a:lnTo>
                  <a:lnTo>
                    <a:pt x="367" y="0"/>
                  </a:lnTo>
                  <a:lnTo>
                    <a:pt x="357" y="5"/>
                  </a:lnTo>
                  <a:lnTo>
                    <a:pt x="354" y="9"/>
                  </a:lnTo>
                  <a:lnTo>
                    <a:pt x="357" y="17"/>
                  </a:lnTo>
                  <a:lnTo>
                    <a:pt x="355" y="24"/>
                  </a:lnTo>
                  <a:lnTo>
                    <a:pt x="363" y="32"/>
                  </a:lnTo>
                  <a:lnTo>
                    <a:pt x="361" y="37"/>
                  </a:lnTo>
                  <a:lnTo>
                    <a:pt x="346" y="41"/>
                  </a:lnTo>
                  <a:lnTo>
                    <a:pt x="333" y="52"/>
                  </a:lnTo>
                  <a:lnTo>
                    <a:pt x="325" y="47"/>
                  </a:lnTo>
                  <a:lnTo>
                    <a:pt x="318" y="50"/>
                  </a:lnTo>
                  <a:lnTo>
                    <a:pt x="312" y="50"/>
                  </a:lnTo>
                  <a:lnTo>
                    <a:pt x="312" y="58"/>
                  </a:lnTo>
                  <a:lnTo>
                    <a:pt x="316" y="65"/>
                  </a:lnTo>
                  <a:lnTo>
                    <a:pt x="312" y="73"/>
                  </a:lnTo>
                  <a:lnTo>
                    <a:pt x="308" y="81"/>
                  </a:lnTo>
                  <a:lnTo>
                    <a:pt x="301" y="84"/>
                  </a:lnTo>
                  <a:lnTo>
                    <a:pt x="299" y="97"/>
                  </a:lnTo>
                  <a:lnTo>
                    <a:pt x="291" y="103"/>
                  </a:lnTo>
                  <a:lnTo>
                    <a:pt x="284" y="103"/>
                  </a:lnTo>
                  <a:lnTo>
                    <a:pt x="280" y="116"/>
                  </a:lnTo>
                  <a:lnTo>
                    <a:pt x="280" y="124"/>
                  </a:lnTo>
                  <a:lnTo>
                    <a:pt x="278" y="131"/>
                  </a:lnTo>
                  <a:lnTo>
                    <a:pt x="273" y="135"/>
                  </a:lnTo>
                  <a:lnTo>
                    <a:pt x="260" y="133"/>
                  </a:lnTo>
                  <a:lnTo>
                    <a:pt x="252" y="131"/>
                  </a:lnTo>
                  <a:lnTo>
                    <a:pt x="246" y="120"/>
                  </a:lnTo>
                  <a:lnTo>
                    <a:pt x="239" y="118"/>
                  </a:lnTo>
                  <a:lnTo>
                    <a:pt x="243" y="124"/>
                  </a:lnTo>
                  <a:lnTo>
                    <a:pt x="235" y="129"/>
                  </a:lnTo>
                  <a:lnTo>
                    <a:pt x="229" y="135"/>
                  </a:lnTo>
                  <a:lnTo>
                    <a:pt x="231" y="143"/>
                  </a:lnTo>
                  <a:lnTo>
                    <a:pt x="226" y="150"/>
                  </a:lnTo>
                  <a:lnTo>
                    <a:pt x="224" y="156"/>
                  </a:lnTo>
                  <a:lnTo>
                    <a:pt x="216" y="152"/>
                  </a:lnTo>
                  <a:lnTo>
                    <a:pt x="211" y="150"/>
                  </a:lnTo>
                  <a:lnTo>
                    <a:pt x="205" y="143"/>
                  </a:lnTo>
                  <a:lnTo>
                    <a:pt x="199" y="148"/>
                  </a:lnTo>
                  <a:lnTo>
                    <a:pt x="192" y="152"/>
                  </a:lnTo>
                  <a:lnTo>
                    <a:pt x="188" y="158"/>
                  </a:lnTo>
                  <a:lnTo>
                    <a:pt x="188" y="161"/>
                  </a:lnTo>
                  <a:lnTo>
                    <a:pt x="184" y="167"/>
                  </a:lnTo>
                  <a:lnTo>
                    <a:pt x="177" y="161"/>
                  </a:lnTo>
                  <a:lnTo>
                    <a:pt x="156" y="154"/>
                  </a:lnTo>
                  <a:lnTo>
                    <a:pt x="149" y="158"/>
                  </a:lnTo>
                  <a:lnTo>
                    <a:pt x="139" y="158"/>
                  </a:lnTo>
                  <a:lnTo>
                    <a:pt x="143" y="165"/>
                  </a:lnTo>
                  <a:lnTo>
                    <a:pt x="135" y="167"/>
                  </a:lnTo>
                  <a:lnTo>
                    <a:pt x="134" y="159"/>
                  </a:lnTo>
                  <a:lnTo>
                    <a:pt x="128" y="163"/>
                  </a:lnTo>
                  <a:lnTo>
                    <a:pt x="113" y="161"/>
                  </a:lnTo>
                  <a:lnTo>
                    <a:pt x="117" y="169"/>
                  </a:lnTo>
                  <a:lnTo>
                    <a:pt x="113" y="175"/>
                  </a:lnTo>
                  <a:lnTo>
                    <a:pt x="105" y="175"/>
                  </a:lnTo>
                  <a:lnTo>
                    <a:pt x="105" y="176"/>
                  </a:lnTo>
                  <a:lnTo>
                    <a:pt x="102" y="184"/>
                  </a:lnTo>
                  <a:lnTo>
                    <a:pt x="98" y="190"/>
                  </a:lnTo>
                  <a:lnTo>
                    <a:pt x="100" y="197"/>
                  </a:lnTo>
                  <a:lnTo>
                    <a:pt x="104" y="205"/>
                  </a:lnTo>
                  <a:lnTo>
                    <a:pt x="100" y="210"/>
                  </a:lnTo>
                  <a:lnTo>
                    <a:pt x="87" y="214"/>
                  </a:lnTo>
                  <a:lnTo>
                    <a:pt x="79" y="220"/>
                  </a:lnTo>
                  <a:lnTo>
                    <a:pt x="73" y="221"/>
                  </a:lnTo>
                  <a:lnTo>
                    <a:pt x="70" y="229"/>
                  </a:lnTo>
                  <a:lnTo>
                    <a:pt x="72" y="235"/>
                  </a:lnTo>
                  <a:lnTo>
                    <a:pt x="77" y="242"/>
                  </a:lnTo>
                  <a:lnTo>
                    <a:pt x="79" y="248"/>
                  </a:lnTo>
                  <a:lnTo>
                    <a:pt x="73" y="257"/>
                  </a:lnTo>
                  <a:lnTo>
                    <a:pt x="68" y="255"/>
                  </a:lnTo>
                  <a:lnTo>
                    <a:pt x="62" y="252"/>
                  </a:lnTo>
                  <a:lnTo>
                    <a:pt x="49" y="248"/>
                  </a:lnTo>
                  <a:lnTo>
                    <a:pt x="41" y="244"/>
                  </a:lnTo>
                  <a:lnTo>
                    <a:pt x="34" y="244"/>
                  </a:lnTo>
                  <a:lnTo>
                    <a:pt x="28" y="246"/>
                  </a:lnTo>
                  <a:lnTo>
                    <a:pt x="17" y="259"/>
                  </a:lnTo>
                  <a:lnTo>
                    <a:pt x="17" y="267"/>
                  </a:lnTo>
                  <a:lnTo>
                    <a:pt x="21" y="270"/>
                  </a:lnTo>
                  <a:lnTo>
                    <a:pt x="23" y="276"/>
                  </a:lnTo>
                  <a:lnTo>
                    <a:pt x="21" y="284"/>
                  </a:lnTo>
                  <a:lnTo>
                    <a:pt x="23" y="293"/>
                  </a:lnTo>
                  <a:lnTo>
                    <a:pt x="17" y="299"/>
                  </a:lnTo>
                  <a:lnTo>
                    <a:pt x="21" y="306"/>
                  </a:lnTo>
                  <a:lnTo>
                    <a:pt x="17" y="315"/>
                  </a:lnTo>
                  <a:lnTo>
                    <a:pt x="10" y="314"/>
                  </a:lnTo>
                  <a:lnTo>
                    <a:pt x="2" y="315"/>
                  </a:lnTo>
                  <a:lnTo>
                    <a:pt x="0" y="325"/>
                  </a:lnTo>
                  <a:lnTo>
                    <a:pt x="119" y="315"/>
                  </a:lnTo>
                  <a:lnTo>
                    <a:pt x="119" y="308"/>
                  </a:lnTo>
                  <a:lnTo>
                    <a:pt x="113" y="295"/>
                  </a:lnTo>
                  <a:lnTo>
                    <a:pt x="128" y="295"/>
                  </a:lnTo>
                  <a:lnTo>
                    <a:pt x="135" y="297"/>
                  </a:lnTo>
                  <a:lnTo>
                    <a:pt x="171" y="293"/>
                  </a:lnTo>
                  <a:lnTo>
                    <a:pt x="207" y="289"/>
                  </a:lnTo>
                  <a:lnTo>
                    <a:pt x="250" y="284"/>
                  </a:lnTo>
                  <a:lnTo>
                    <a:pt x="291" y="282"/>
                  </a:lnTo>
                  <a:lnTo>
                    <a:pt x="333" y="278"/>
                  </a:lnTo>
                  <a:lnTo>
                    <a:pt x="357" y="274"/>
                  </a:lnTo>
                  <a:lnTo>
                    <a:pt x="395" y="272"/>
                  </a:lnTo>
                  <a:lnTo>
                    <a:pt x="423" y="268"/>
                  </a:lnTo>
                  <a:lnTo>
                    <a:pt x="449" y="265"/>
                  </a:lnTo>
                  <a:lnTo>
                    <a:pt x="479" y="263"/>
                  </a:lnTo>
                  <a:lnTo>
                    <a:pt x="489" y="259"/>
                  </a:lnTo>
                  <a:lnTo>
                    <a:pt x="502" y="252"/>
                  </a:lnTo>
                  <a:lnTo>
                    <a:pt x="510" y="250"/>
                  </a:lnTo>
                  <a:lnTo>
                    <a:pt x="517" y="244"/>
                  </a:lnTo>
                  <a:lnTo>
                    <a:pt x="532" y="237"/>
                  </a:lnTo>
                  <a:lnTo>
                    <a:pt x="534" y="231"/>
                  </a:lnTo>
                  <a:lnTo>
                    <a:pt x="542" y="225"/>
                  </a:lnTo>
                  <a:lnTo>
                    <a:pt x="547" y="221"/>
                  </a:lnTo>
                  <a:lnTo>
                    <a:pt x="553" y="214"/>
                  </a:lnTo>
                  <a:lnTo>
                    <a:pt x="553" y="208"/>
                  </a:lnTo>
                  <a:lnTo>
                    <a:pt x="562" y="203"/>
                  </a:lnTo>
                  <a:lnTo>
                    <a:pt x="562" y="195"/>
                  </a:lnTo>
                  <a:lnTo>
                    <a:pt x="566" y="188"/>
                  </a:lnTo>
                  <a:lnTo>
                    <a:pt x="590" y="171"/>
                  </a:lnTo>
                  <a:lnTo>
                    <a:pt x="617" y="139"/>
                  </a:lnTo>
                  <a:lnTo>
                    <a:pt x="604" y="139"/>
                  </a:lnTo>
                  <a:lnTo>
                    <a:pt x="588" y="12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24" name="Freeform 94">
              <a:extLst>
                <a:ext uri="{FF2B5EF4-FFF2-40B4-BE49-F238E27FC236}">
                  <a16:creationId xmlns:a16="http://schemas.microsoft.com/office/drawing/2014/main" id="{190B25D5-0AFD-E12E-396A-A738B711E487}"/>
                </a:ext>
              </a:extLst>
            </p:cNvPr>
            <p:cNvSpPr>
              <a:spLocks/>
            </p:cNvSpPr>
            <p:nvPr/>
          </p:nvSpPr>
          <p:spPr bwMode="auto">
            <a:xfrm>
              <a:off x="8732137" y="3999193"/>
              <a:ext cx="309866" cy="486615"/>
            </a:xfrm>
            <a:custGeom>
              <a:avLst/>
              <a:gdLst>
                <a:gd name="T0" fmla="*/ 24 w 263"/>
                <a:gd name="T1" fmla="*/ 289 h 455"/>
                <a:gd name="T2" fmla="*/ 24 w 263"/>
                <a:gd name="T3" fmla="*/ 304 h 455"/>
                <a:gd name="T4" fmla="*/ 30 w 263"/>
                <a:gd name="T5" fmla="*/ 319 h 455"/>
                <a:gd name="T6" fmla="*/ 35 w 263"/>
                <a:gd name="T7" fmla="*/ 332 h 455"/>
                <a:gd name="T8" fmla="*/ 37 w 263"/>
                <a:gd name="T9" fmla="*/ 355 h 455"/>
                <a:gd name="T10" fmla="*/ 30 w 263"/>
                <a:gd name="T11" fmla="*/ 370 h 455"/>
                <a:gd name="T12" fmla="*/ 20 w 263"/>
                <a:gd name="T13" fmla="*/ 391 h 455"/>
                <a:gd name="T14" fmla="*/ 7 w 263"/>
                <a:gd name="T15" fmla="*/ 404 h 455"/>
                <a:gd name="T16" fmla="*/ 7 w 263"/>
                <a:gd name="T17" fmla="*/ 411 h 455"/>
                <a:gd name="T18" fmla="*/ 4 w 263"/>
                <a:gd name="T19" fmla="*/ 426 h 455"/>
                <a:gd name="T20" fmla="*/ 0 w 263"/>
                <a:gd name="T21" fmla="*/ 447 h 455"/>
                <a:gd name="T22" fmla="*/ 13 w 263"/>
                <a:gd name="T23" fmla="*/ 455 h 455"/>
                <a:gd name="T24" fmla="*/ 13 w 263"/>
                <a:gd name="T25" fmla="*/ 441 h 455"/>
                <a:gd name="T26" fmla="*/ 34 w 263"/>
                <a:gd name="T27" fmla="*/ 439 h 455"/>
                <a:gd name="T28" fmla="*/ 43 w 263"/>
                <a:gd name="T29" fmla="*/ 445 h 455"/>
                <a:gd name="T30" fmla="*/ 49 w 263"/>
                <a:gd name="T31" fmla="*/ 438 h 455"/>
                <a:gd name="T32" fmla="*/ 77 w 263"/>
                <a:gd name="T33" fmla="*/ 441 h 455"/>
                <a:gd name="T34" fmla="*/ 88 w 263"/>
                <a:gd name="T35" fmla="*/ 441 h 455"/>
                <a:gd name="T36" fmla="*/ 92 w 263"/>
                <a:gd name="T37" fmla="*/ 432 h 455"/>
                <a:gd name="T38" fmla="*/ 105 w 263"/>
                <a:gd name="T39" fmla="*/ 423 h 455"/>
                <a:gd name="T40" fmla="*/ 116 w 263"/>
                <a:gd name="T41" fmla="*/ 432 h 455"/>
                <a:gd name="T42" fmla="*/ 126 w 263"/>
                <a:gd name="T43" fmla="*/ 430 h 455"/>
                <a:gd name="T44" fmla="*/ 129 w 263"/>
                <a:gd name="T45" fmla="*/ 415 h 455"/>
                <a:gd name="T46" fmla="*/ 143 w 263"/>
                <a:gd name="T47" fmla="*/ 404 h 455"/>
                <a:gd name="T48" fmla="*/ 146 w 263"/>
                <a:gd name="T49" fmla="*/ 400 h 455"/>
                <a:gd name="T50" fmla="*/ 160 w 263"/>
                <a:gd name="T51" fmla="*/ 413 h 455"/>
                <a:gd name="T52" fmla="*/ 178 w 263"/>
                <a:gd name="T53" fmla="*/ 411 h 455"/>
                <a:gd name="T54" fmla="*/ 180 w 263"/>
                <a:gd name="T55" fmla="*/ 396 h 455"/>
                <a:gd name="T56" fmla="*/ 191 w 263"/>
                <a:gd name="T57" fmla="*/ 383 h 455"/>
                <a:gd name="T58" fmla="*/ 201 w 263"/>
                <a:gd name="T59" fmla="*/ 364 h 455"/>
                <a:gd name="T60" fmla="*/ 212 w 263"/>
                <a:gd name="T61" fmla="*/ 353 h 455"/>
                <a:gd name="T62" fmla="*/ 212 w 263"/>
                <a:gd name="T63" fmla="*/ 338 h 455"/>
                <a:gd name="T64" fmla="*/ 218 w 263"/>
                <a:gd name="T65" fmla="*/ 330 h 455"/>
                <a:gd name="T66" fmla="*/ 233 w 263"/>
                <a:gd name="T67" fmla="*/ 332 h 455"/>
                <a:gd name="T68" fmla="*/ 261 w 263"/>
                <a:gd name="T69" fmla="*/ 317 h 455"/>
                <a:gd name="T70" fmla="*/ 255 w 263"/>
                <a:gd name="T71" fmla="*/ 304 h 455"/>
                <a:gd name="T72" fmla="*/ 254 w 263"/>
                <a:gd name="T73" fmla="*/ 289 h 455"/>
                <a:gd name="T74" fmla="*/ 237 w 263"/>
                <a:gd name="T75" fmla="*/ 105 h 455"/>
                <a:gd name="T76" fmla="*/ 216 w 263"/>
                <a:gd name="T77" fmla="*/ 0 h 455"/>
                <a:gd name="T78" fmla="*/ 66 w 263"/>
                <a:gd name="T79" fmla="*/ 16 h 455"/>
                <a:gd name="T80" fmla="*/ 47 w 263"/>
                <a:gd name="T81" fmla="*/ 28 h 455"/>
                <a:gd name="T82" fmla="*/ 26 w 263"/>
                <a:gd name="T83" fmla="*/ 37 h 455"/>
                <a:gd name="T84" fmla="*/ 7 w 263"/>
                <a:gd name="T85" fmla="*/ 28 h 455"/>
                <a:gd name="T86" fmla="*/ 32 w 263"/>
                <a:gd name="T87" fmla="*/ 28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 h="455">
                  <a:moveTo>
                    <a:pt x="32" y="282"/>
                  </a:moveTo>
                  <a:lnTo>
                    <a:pt x="24" y="289"/>
                  </a:lnTo>
                  <a:lnTo>
                    <a:pt x="28" y="297"/>
                  </a:lnTo>
                  <a:lnTo>
                    <a:pt x="24" y="304"/>
                  </a:lnTo>
                  <a:lnTo>
                    <a:pt x="24" y="312"/>
                  </a:lnTo>
                  <a:lnTo>
                    <a:pt x="30" y="319"/>
                  </a:lnTo>
                  <a:lnTo>
                    <a:pt x="35" y="327"/>
                  </a:lnTo>
                  <a:lnTo>
                    <a:pt x="35" y="332"/>
                  </a:lnTo>
                  <a:lnTo>
                    <a:pt x="39" y="347"/>
                  </a:lnTo>
                  <a:lnTo>
                    <a:pt x="37" y="355"/>
                  </a:lnTo>
                  <a:lnTo>
                    <a:pt x="35" y="355"/>
                  </a:lnTo>
                  <a:lnTo>
                    <a:pt x="30" y="370"/>
                  </a:lnTo>
                  <a:lnTo>
                    <a:pt x="28" y="376"/>
                  </a:lnTo>
                  <a:lnTo>
                    <a:pt x="20" y="391"/>
                  </a:lnTo>
                  <a:lnTo>
                    <a:pt x="15" y="398"/>
                  </a:lnTo>
                  <a:lnTo>
                    <a:pt x="7" y="404"/>
                  </a:lnTo>
                  <a:lnTo>
                    <a:pt x="7" y="411"/>
                  </a:lnTo>
                  <a:lnTo>
                    <a:pt x="7" y="411"/>
                  </a:lnTo>
                  <a:lnTo>
                    <a:pt x="5" y="426"/>
                  </a:lnTo>
                  <a:lnTo>
                    <a:pt x="4" y="426"/>
                  </a:lnTo>
                  <a:lnTo>
                    <a:pt x="4" y="439"/>
                  </a:lnTo>
                  <a:lnTo>
                    <a:pt x="0" y="447"/>
                  </a:lnTo>
                  <a:lnTo>
                    <a:pt x="5" y="455"/>
                  </a:lnTo>
                  <a:lnTo>
                    <a:pt x="13" y="455"/>
                  </a:lnTo>
                  <a:lnTo>
                    <a:pt x="17" y="449"/>
                  </a:lnTo>
                  <a:lnTo>
                    <a:pt x="13" y="441"/>
                  </a:lnTo>
                  <a:lnTo>
                    <a:pt x="28" y="443"/>
                  </a:lnTo>
                  <a:lnTo>
                    <a:pt x="34" y="439"/>
                  </a:lnTo>
                  <a:lnTo>
                    <a:pt x="35" y="447"/>
                  </a:lnTo>
                  <a:lnTo>
                    <a:pt x="43" y="445"/>
                  </a:lnTo>
                  <a:lnTo>
                    <a:pt x="39" y="438"/>
                  </a:lnTo>
                  <a:lnTo>
                    <a:pt x="49" y="438"/>
                  </a:lnTo>
                  <a:lnTo>
                    <a:pt x="56" y="434"/>
                  </a:lnTo>
                  <a:lnTo>
                    <a:pt x="77" y="441"/>
                  </a:lnTo>
                  <a:lnTo>
                    <a:pt x="84" y="447"/>
                  </a:lnTo>
                  <a:lnTo>
                    <a:pt x="88" y="441"/>
                  </a:lnTo>
                  <a:lnTo>
                    <a:pt x="88" y="438"/>
                  </a:lnTo>
                  <a:lnTo>
                    <a:pt x="92" y="432"/>
                  </a:lnTo>
                  <a:lnTo>
                    <a:pt x="99" y="428"/>
                  </a:lnTo>
                  <a:lnTo>
                    <a:pt x="105" y="423"/>
                  </a:lnTo>
                  <a:lnTo>
                    <a:pt x="111" y="430"/>
                  </a:lnTo>
                  <a:lnTo>
                    <a:pt x="116" y="432"/>
                  </a:lnTo>
                  <a:lnTo>
                    <a:pt x="124" y="436"/>
                  </a:lnTo>
                  <a:lnTo>
                    <a:pt x="126" y="430"/>
                  </a:lnTo>
                  <a:lnTo>
                    <a:pt x="131" y="423"/>
                  </a:lnTo>
                  <a:lnTo>
                    <a:pt x="129" y="415"/>
                  </a:lnTo>
                  <a:lnTo>
                    <a:pt x="135" y="409"/>
                  </a:lnTo>
                  <a:lnTo>
                    <a:pt x="143" y="404"/>
                  </a:lnTo>
                  <a:lnTo>
                    <a:pt x="139" y="398"/>
                  </a:lnTo>
                  <a:lnTo>
                    <a:pt x="146" y="400"/>
                  </a:lnTo>
                  <a:lnTo>
                    <a:pt x="152" y="411"/>
                  </a:lnTo>
                  <a:lnTo>
                    <a:pt x="160" y="413"/>
                  </a:lnTo>
                  <a:lnTo>
                    <a:pt x="173" y="415"/>
                  </a:lnTo>
                  <a:lnTo>
                    <a:pt x="178" y="411"/>
                  </a:lnTo>
                  <a:lnTo>
                    <a:pt x="180" y="404"/>
                  </a:lnTo>
                  <a:lnTo>
                    <a:pt x="180" y="396"/>
                  </a:lnTo>
                  <a:lnTo>
                    <a:pt x="184" y="383"/>
                  </a:lnTo>
                  <a:lnTo>
                    <a:pt x="191" y="383"/>
                  </a:lnTo>
                  <a:lnTo>
                    <a:pt x="199" y="377"/>
                  </a:lnTo>
                  <a:lnTo>
                    <a:pt x="201" y="364"/>
                  </a:lnTo>
                  <a:lnTo>
                    <a:pt x="208" y="361"/>
                  </a:lnTo>
                  <a:lnTo>
                    <a:pt x="212" y="353"/>
                  </a:lnTo>
                  <a:lnTo>
                    <a:pt x="216" y="345"/>
                  </a:lnTo>
                  <a:lnTo>
                    <a:pt x="212" y="338"/>
                  </a:lnTo>
                  <a:lnTo>
                    <a:pt x="212" y="330"/>
                  </a:lnTo>
                  <a:lnTo>
                    <a:pt x="218" y="330"/>
                  </a:lnTo>
                  <a:lnTo>
                    <a:pt x="225" y="327"/>
                  </a:lnTo>
                  <a:lnTo>
                    <a:pt x="233" y="332"/>
                  </a:lnTo>
                  <a:lnTo>
                    <a:pt x="246" y="321"/>
                  </a:lnTo>
                  <a:lnTo>
                    <a:pt x="261" y="317"/>
                  </a:lnTo>
                  <a:lnTo>
                    <a:pt x="263" y="312"/>
                  </a:lnTo>
                  <a:lnTo>
                    <a:pt x="255" y="304"/>
                  </a:lnTo>
                  <a:lnTo>
                    <a:pt x="257" y="297"/>
                  </a:lnTo>
                  <a:lnTo>
                    <a:pt x="254" y="289"/>
                  </a:lnTo>
                  <a:lnTo>
                    <a:pt x="257" y="285"/>
                  </a:lnTo>
                  <a:lnTo>
                    <a:pt x="237" y="105"/>
                  </a:lnTo>
                  <a:lnTo>
                    <a:pt x="223" y="5"/>
                  </a:lnTo>
                  <a:lnTo>
                    <a:pt x="216" y="0"/>
                  </a:lnTo>
                  <a:lnTo>
                    <a:pt x="103" y="13"/>
                  </a:lnTo>
                  <a:lnTo>
                    <a:pt x="66" y="16"/>
                  </a:lnTo>
                  <a:lnTo>
                    <a:pt x="62" y="16"/>
                  </a:lnTo>
                  <a:lnTo>
                    <a:pt x="47" y="28"/>
                  </a:lnTo>
                  <a:lnTo>
                    <a:pt x="34" y="35"/>
                  </a:lnTo>
                  <a:lnTo>
                    <a:pt x="26" y="37"/>
                  </a:lnTo>
                  <a:lnTo>
                    <a:pt x="17" y="35"/>
                  </a:lnTo>
                  <a:lnTo>
                    <a:pt x="7" y="28"/>
                  </a:lnTo>
                  <a:lnTo>
                    <a:pt x="7" y="32"/>
                  </a:lnTo>
                  <a:lnTo>
                    <a:pt x="32" y="28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25" name="Freeform 118">
              <a:extLst>
                <a:ext uri="{FF2B5EF4-FFF2-40B4-BE49-F238E27FC236}">
                  <a16:creationId xmlns:a16="http://schemas.microsoft.com/office/drawing/2014/main" id="{E55F8467-4050-A64C-71B6-E82C24C4EC12}"/>
                </a:ext>
              </a:extLst>
            </p:cNvPr>
            <p:cNvSpPr>
              <a:spLocks/>
            </p:cNvSpPr>
            <p:nvPr/>
          </p:nvSpPr>
          <p:spPr bwMode="auto">
            <a:xfrm>
              <a:off x="8994876" y="3917913"/>
              <a:ext cx="421796" cy="436349"/>
            </a:xfrm>
            <a:custGeom>
              <a:avLst/>
              <a:gdLst>
                <a:gd name="T0" fmla="*/ 14 w 358"/>
                <a:gd name="T1" fmla="*/ 181 h 408"/>
                <a:gd name="T2" fmla="*/ 44 w 358"/>
                <a:gd name="T3" fmla="*/ 356 h 408"/>
                <a:gd name="T4" fmla="*/ 61 w 358"/>
                <a:gd name="T5" fmla="*/ 358 h 408"/>
                <a:gd name="T6" fmla="*/ 81 w 358"/>
                <a:gd name="T7" fmla="*/ 373 h 408"/>
                <a:gd name="T8" fmla="*/ 100 w 358"/>
                <a:gd name="T9" fmla="*/ 388 h 408"/>
                <a:gd name="T10" fmla="*/ 117 w 358"/>
                <a:gd name="T11" fmla="*/ 388 h 408"/>
                <a:gd name="T12" fmla="*/ 138 w 358"/>
                <a:gd name="T13" fmla="*/ 397 h 408"/>
                <a:gd name="T14" fmla="*/ 149 w 358"/>
                <a:gd name="T15" fmla="*/ 390 h 408"/>
                <a:gd name="T16" fmla="*/ 166 w 358"/>
                <a:gd name="T17" fmla="*/ 397 h 408"/>
                <a:gd name="T18" fmla="*/ 179 w 358"/>
                <a:gd name="T19" fmla="*/ 393 h 408"/>
                <a:gd name="T20" fmla="*/ 190 w 358"/>
                <a:gd name="T21" fmla="*/ 380 h 408"/>
                <a:gd name="T22" fmla="*/ 203 w 358"/>
                <a:gd name="T23" fmla="*/ 390 h 408"/>
                <a:gd name="T24" fmla="*/ 217 w 358"/>
                <a:gd name="T25" fmla="*/ 395 h 408"/>
                <a:gd name="T26" fmla="*/ 228 w 358"/>
                <a:gd name="T27" fmla="*/ 408 h 408"/>
                <a:gd name="T28" fmla="*/ 235 w 358"/>
                <a:gd name="T29" fmla="*/ 408 h 408"/>
                <a:gd name="T30" fmla="*/ 250 w 358"/>
                <a:gd name="T31" fmla="*/ 397 h 408"/>
                <a:gd name="T32" fmla="*/ 258 w 358"/>
                <a:gd name="T33" fmla="*/ 384 h 408"/>
                <a:gd name="T34" fmla="*/ 254 w 358"/>
                <a:gd name="T35" fmla="*/ 367 h 408"/>
                <a:gd name="T36" fmla="*/ 258 w 358"/>
                <a:gd name="T37" fmla="*/ 358 h 408"/>
                <a:gd name="T38" fmla="*/ 260 w 358"/>
                <a:gd name="T39" fmla="*/ 344 h 408"/>
                <a:gd name="T40" fmla="*/ 271 w 358"/>
                <a:gd name="T41" fmla="*/ 339 h 408"/>
                <a:gd name="T42" fmla="*/ 282 w 358"/>
                <a:gd name="T43" fmla="*/ 343 h 408"/>
                <a:gd name="T44" fmla="*/ 281 w 358"/>
                <a:gd name="T45" fmla="*/ 329 h 408"/>
                <a:gd name="T46" fmla="*/ 284 w 358"/>
                <a:gd name="T47" fmla="*/ 314 h 408"/>
                <a:gd name="T48" fmla="*/ 297 w 358"/>
                <a:gd name="T49" fmla="*/ 303 h 408"/>
                <a:gd name="T50" fmla="*/ 303 w 358"/>
                <a:gd name="T51" fmla="*/ 288 h 408"/>
                <a:gd name="T52" fmla="*/ 329 w 358"/>
                <a:gd name="T53" fmla="*/ 280 h 408"/>
                <a:gd name="T54" fmla="*/ 346 w 358"/>
                <a:gd name="T55" fmla="*/ 258 h 408"/>
                <a:gd name="T56" fmla="*/ 348 w 358"/>
                <a:gd name="T57" fmla="*/ 237 h 408"/>
                <a:gd name="T58" fmla="*/ 348 w 358"/>
                <a:gd name="T59" fmla="*/ 224 h 408"/>
                <a:gd name="T60" fmla="*/ 352 w 358"/>
                <a:gd name="T61" fmla="*/ 215 h 408"/>
                <a:gd name="T62" fmla="*/ 354 w 358"/>
                <a:gd name="T63" fmla="*/ 186 h 408"/>
                <a:gd name="T64" fmla="*/ 352 w 358"/>
                <a:gd name="T65" fmla="*/ 160 h 408"/>
                <a:gd name="T66" fmla="*/ 348 w 358"/>
                <a:gd name="T67" fmla="*/ 147 h 408"/>
                <a:gd name="T68" fmla="*/ 358 w 358"/>
                <a:gd name="T69" fmla="*/ 143 h 408"/>
                <a:gd name="T70" fmla="*/ 333 w 358"/>
                <a:gd name="T71" fmla="*/ 0 h 408"/>
                <a:gd name="T72" fmla="*/ 279 w 358"/>
                <a:gd name="T73" fmla="*/ 34 h 408"/>
                <a:gd name="T74" fmla="*/ 265 w 358"/>
                <a:gd name="T75" fmla="*/ 45 h 408"/>
                <a:gd name="T76" fmla="*/ 245 w 358"/>
                <a:gd name="T77" fmla="*/ 68 h 408"/>
                <a:gd name="T78" fmla="*/ 224 w 358"/>
                <a:gd name="T79" fmla="*/ 70 h 408"/>
                <a:gd name="T80" fmla="*/ 203 w 358"/>
                <a:gd name="T81" fmla="*/ 81 h 408"/>
                <a:gd name="T82" fmla="*/ 190 w 358"/>
                <a:gd name="T83" fmla="*/ 89 h 408"/>
                <a:gd name="T84" fmla="*/ 175 w 358"/>
                <a:gd name="T85" fmla="*/ 83 h 408"/>
                <a:gd name="T86" fmla="*/ 155 w 358"/>
                <a:gd name="T87" fmla="*/ 89 h 408"/>
                <a:gd name="T88" fmla="*/ 155 w 358"/>
                <a:gd name="T89" fmla="*/ 81 h 408"/>
                <a:gd name="T90" fmla="*/ 158 w 358"/>
                <a:gd name="T91" fmla="*/ 72 h 408"/>
                <a:gd name="T92" fmla="*/ 145 w 358"/>
                <a:gd name="T93" fmla="*/ 77 h 408"/>
                <a:gd name="T94" fmla="*/ 128 w 358"/>
                <a:gd name="T95" fmla="*/ 70 h 408"/>
                <a:gd name="T96" fmla="*/ 108 w 358"/>
                <a:gd name="T97" fmla="*/ 66 h 408"/>
                <a:gd name="T98" fmla="*/ 74 w 358"/>
                <a:gd name="T99" fmla="*/ 7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8" h="408">
                  <a:moveTo>
                    <a:pt x="0" y="81"/>
                  </a:moveTo>
                  <a:lnTo>
                    <a:pt x="14" y="181"/>
                  </a:lnTo>
                  <a:lnTo>
                    <a:pt x="34" y="361"/>
                  </a:lnTo>
                  <a:lnTo>
                    <a:pt x="44" y="356"/>
                  </a:lnTo>
                  <a:lnTo>
                    <a:pt x="49" y="361"/>
                  </a:lnTo>
                  <a:lnTo>
                    <a:pt x="61" y="358"/>
                  </a:lnTo>
                  <a:lnTo>
                    <a:pt x="78" y="365"/>
                  </a:lnTo>
                  <a:lnTo>
                    <a:pt x="81" y="373"/>
                  </a:lnTo>
                  <a:lnTo>
                    <a:pt x="93" y="386"/>
                  </a:lnTo>
                  <a:lnTo>
                    <a:pt x="100" y="388"/>
                  </a:lnTo>
                  <a:lnTo>
                    <a:pt x="113" y="386"/>
                  </a:lnTo>
                  <a:lnTo>
                    <a:pt x="117" y="388"/>
                  </a:lnTo>
                  <a:lnTo>
                    <a:pt x="132" y="397"/>
                  </a:lnTo>
                  <a:lnTo>
                    <a:pt x="138" y="397"/>
                  </a:lnTo>
                  <a:lnTo>
                    <a:pt x="143" y="391"/>
                  </a:lnTo>
                  <a:lnTo>
                    <a:pt x="149" y="390"/>
                  </a:lnTo>
                  <a:lnTo>
                    <a:pt x="158" y="391"/>
                  </a:lnTo>
                  <a:lnTo>
                    <a:pt x="166" y="397"/>
                  </a:lnTo>
                  <a:lnTo>
                    <a:pt x="172" y="393"/>
                  </a:lnTo>
                  <a:lnTo>
                    <a:pt x="179" y="393"/>
                  </a:lnTo>
                  <a:lnTo>
                    <a:pt x="183" y="388"/>
                  </a:lnTo>
                  <a:lnTo>
                    <a:pt x="190" y="380"/>
                  </a:lnTo>
                  <a:lnTo>
                    <a:pt x="198" y="376"/>
                  </a:lnTo>
                  <a:lnTo>
                    <a:pt x="203" y="390"/>
                  </a:lnTo>
                  <a:lnTo>
                    <a:pt x="209" y="395"/>
                  </a:lnTo>
                  <a:lnTo>
                    <a:pt x="217" y="395"/>
                  </a:lnTo>
                  <a:lnTo>
                    <a:pt x="222" y="403"/>
                  </a:lnTo>
                  <a:lnTo>
                    <a:pt x="228" y="408"/>
                  </a:lnTo>
                  <a:lnTo>
                    <a:pt x="228" y="408"/>
                  </a:lnTo>
                  <a:lnTo>
                    <a:pt x="235" y="408"/>
                  </a:lnTo>
                  <a:lnTo>
                    <a:pt x="245" y="403"/>
                  </a:lnTo>
                  <a:lnTo>
                    <a:pt x="250" y="397"/>
                  </a:lnTo>
                  <a:lnTo>
                    <a:pt x="250" y="390"/>
                  </a:lnTo>
                  <a:lnTo>
                    <a:pt x="258" y="384"/>
                  </a:lnTo>
                  <a:lnTo>
                    <a:pt x="256" y="371"/>
                  </a:lnTo>
                  <a:lnTo>
                    <a:pt x="254" y="367"/>
                  </a:lnTo>
                  <a:lnTo>
                    <a:pt x="256" y="359"/>
                  </a:lnTo>
                  <a:lnTo>
                    <a:pt x="258" y="358"/>
                  </a:lnTo>
                  <a:lnTo>
                    <a:pt x="258" y="350"/>
                  </a:lnTo>
                  <a:lnTo>
                    <a:pt x="260" y="344"/>
                  </a:lnTo>
                  <a:lnTo>
                    <a:pt x="265" y="337"/>
                  </a:lnTo>
                  <a:lnTo>
                    <a:pt x="271" y="339"/>
                  </a:lnTo>
                  <a:lnTo>
                    <a:pt x="279" y="350"/>
                  </a:lnTo>
                  <a:lnTo>
                    <a:pt x="282" y="343"/>
                  </a:lnTo>
                  <a:lnTo>
                    <a:pt x="286" y="335"/>
                  </a:lnTo>
                  <a:lnTo>
                    <a:pt x="281" y="329"/>
                  </a:lnTo>
                  <a:lnTo>
                    <a:pt x="284" y="322"/>
                  </a:lnTo>
                  <a:lnTo>
                    <a:pt x="284" y="314"/>
                  </a:lnTo>
                  <a:lnTo>
                    <a:pt x="288" y="309"/>
                  </a:lnTo>
                  <a:lnTo>
                    <a:pt x="297" y="303"/>
                  </a:lnTo>
                  <a:lnTo>
                    <a:pt x="297" y="296"/>
                  </a:lnTo>
                  <a:lnTo>
                    <a:pt x="303" y="288"/>
                  </a:lnTo>
                  <a:lnTo>
                    <a:pt x="314" y="292"/>
                  </a:lnTo>
                  <a:lnTo>
                    <a:pt x="329" y="280"/>
                  </a:lnTo>
                  <a:lnTo>
                    <a:pt x="337" y="265"/>
                  </a:lnTo>
                  <a:lnTo>
                    <a:pt x="346" y="258"/>
                  </a:lnTo>
                  <a:lnTo>
                    <a:pt x="348" y="245"/>
                  </a:lnTo>
                  <a:lnTo>
                    <a:pt x="348" y="237"/>
                  </a:lnTo>
                  <a:lnTo>
                    <a:pt x="348" y="232"/>
                  </a:lnTo>
                  <a:lnTo>
                    <a:pt x="348" y="224"/>
                  </a:lnTo>
                  <a:lnTo>
                    <a:pt x="352" y="224"/>
                  </a:lnTo>
                  <a:lnTo>
                    <a:pt x="352" y="215"/>
                  </a:lnTo>
                  <a:lnTo>
                    <a:pt x="350" y="207"/>
                  </a:lnTo>
                  <a:lnTo>
                    <a:pt x="354" y="186"/>
                  </a:lnTo>
                  <a:lnTo>
                    <a:pt x="356" y="181"/>
                  </a:lnTo>
                  <a:lnTo>
                    <a:pt x="352" y="160"/>
                  </a:lnTo>
                  <a:lnTo>
                    <a:pt x="346" y="153"/>
                  </a:lnTo>
                  <a:lnTo>
                    <a:pt x="348" y="147"/>
                  </a:lnTo>
                  <a:lnTo>
                    <a:pt x="352" y="147"/>
                  </a:lnTo>
                  <a:lnTo>
                    <a:pt x="358" y="143"/>
                  </a:lnTo>
                  <a:lnTo>
                    <a:pt x="333" y="4"/>
                  </a:lnTo>
                  <a:lnTo>
                    <a:pt x="333" y="0"/>
                  </a:lnTo>
                  <a:lnTo>
                    <a:pt x="292" y="25"/>
                  </a:lnTo>
                  <a:lnTo>
                    <a:pt x="279" y="34"/>
                  </a:lnTo>
                  <a:lnTo>
                    <a:pt x="271" y="40"/>
                  </a:lnTo>
                  <a:lnTo>
                    <a:pt x="265" y="45"/>
                  </a:lnTo>
                  <a:lnTo>
                    <a:pt x="258" y="57"/>
                  </a:lnTo>
                  <a:lnTo>
                    <a:pt x="245" y="68"/>
                  </a:lnTo>
                  <a:lnTo>
                    <a:pt x="232" y="70"/>
                  </a:lnTo>
                  <a:lnTo>
                    <a:pt x="224" y="70"/>
                  </a:lnTo>
                  <a:lnTo>
                    <a:pt x="209" y="76"/>
                  </a:lnTo>
                  <a:lnTo>
                    <a:pt x="203" y="81"/>
                  </a:lnTo>
                  <a:lnTo>
                    <a:pt x="196" y="83"/>
                  </a:lnTo>
                  <a:lnTo>
                    <a:pt x="190" y="89"/>
                  </a:lnTo>
                  <a:lnTo>
                    <a:pt x="183" y="87"/>
                  </a:lnTo>
                  <a:lnTo>
                    <a:pt x="175" y="83"/>
                  </a:lnTo>
                  <a:lnTo>
                    <a:pt x="160" y="83"/>
                  </a:lnTo>
                  <a:lnTo>
                    <a:pt x="155" y="89"/>
                  </a:lnTo>
                  <a:lnTo>
                    <a:pt x="147" y="89"/>
                  </a:lnTo>
                  <a:lnTo>
                    <a:pt x="155" y="81"/>
                  </a:lnTo>
                  <a:lnTo>
                    <a:pt x="166" y="79"/>
                  </a:lnTo>
                  <a:lnTo>
                    <a:pt x="158" y="72"/>
                  </a:lnTo>
                  <a:lnTo>
                    <a:pt x="153" y="79"/>
                  </a:lnTo>
                  <a:lnTo>
                    <a:pt x="145" y="77"/>
                  </a:lnTo>
                  <a:lnTo>
                    <a:pt x="138" y="72"/>
                  </a:lnTo>
                  <a:lnTo>
                    <a:pt x="128" y="70"/>
                  </a:lnTo>
                  <a:lnTo>
                    <a:pt x="123" y="68"/>
                  </a:lnTo>
                  <a:lnTo>
                    <a:pt x="108" y="66"/>
                  </a:lnTo>
                  <a:lnTo>
                    <a:pt x="106" y="62"/>
                  </a:lnTo>
                  <a:lnTo>
                    <a:pt x="74" y="70"/>
                  </a:lnTo>
                  <a:lnTo>
                    <a:pt x="0" y="81"/>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26" name="Freeform 123">
              <a:extLst>
                <a:ext uri="{FF2B5EF4-FFF2-40B4-BE49-F238E27FC236}">
                  <a16:creationId xmlns:a16="http://schemas.microsoft.com/office/drawing/2014/main" id="{C67E3509-6908-5B98-80AB-27570DDE419F}"/>
                </a:ext>
              </a:extLst>
            </p:cNvPr>
            <p:cNvSpPr>
              <a:spLocks/>
            </p:cNvSpPr>
            <p:nvPr/>
          </p:nvSpPr>
          <p:spPr bwMode="auto">
            <a:xfrm>
              <a:off x="9263507" y="4070848"/>
              <a:ext cx="447716" cy="408542"/>
            </a:xfrm>
            <a:custGeom>
              <a:avLst/>
              <a:gdLst>
                <a:gd name="T0" fmla="*/ 124 w 380"/>
                <a:gd name="T1" fmla="*/ 17 h 382"/>
                <a:gd name="T2" fmla="*/ 122 w 380"/>
                <a:gd name="T3" fmla="*/ 64 h 382"/>
                <a:gd name="T4" fmla="*/ 120 w 380"/>
                <a:gd name="T5" fmla="*/ 81 h 382"/>
                <a:gd name="T6" fmla="*/ 120 w 380"/>
                <a:gd name="T7" fmla="*/ 102 h 382"/>
                <a:gd name="T8" fmla="*/ 101 w 380"/>
                <a:gd name="T9" fmla="*/ 137 h 382"/>
                <a:gd name="T10" fmla="*/ 69 w 380"/>
                <a:gd name="T11" fmla="*/ 153 h 382"/>
                <a:gd name="T12" fmla="*/ 56 w 380"/>
                <a:gd name="T13" fmla="*/ 171 h 382"/>
                <a:gd name="T14" fmla="*/ 58 w 380"/>
                <a:gd name="T15" fmla="*/ 192 h 382"/>
                <a:gd name="T16" fmla="*/ 43 w 380"/>
                <a:gd name="T17" fmla="*/ 196 h 382"/>
                <a:gd name="T18" fmla="*/ 30 w 380"/>
                <a:gd name="T19" fmla="*/ 207 h 382"/>
                <a:gd name="T20" fmla="*/ 26 w 380"/>
                <a:gd name="T21" fmla="*/ 224 h 382"/>
                <a:gd name="T22" fmla="*/ 22 w 380"/>
                <a:gd name="T23" fmla="*/ 247 h 382"/>
                <a:gd name="T24" fmla="*/ 7 w 380"/>
                <a:gd name="T25" fmla="*/ 265 h 382"/>
                <a:gd name="T26" fmla="*/ 0 w 380"/>
                <a:gd name="T27" fmla="*/ 271 h 382"/>
                <a:gd name="T28" fmla="*/ 0 w 380"/>
                <a:gd name="T29" fmla="*/ 294 h 382"/>
                <a:gd name="T30" fmla="*/ 24 w 380"/>
                <a:gd name="T31" fmla="*/ 322 h 382"/>
                <a:gd name="T32" fmla="*/ 66 w 380"/>
                <a:gd name="T33" fmla="*/ 352 h 382"/>
                <a:gd name="T34" fmla="*/ 79 w 380"/>
                <a:gd name="T35" fmla="*/ 372 h 382"/>
                <a:gd name="T36" fmla="*/ 116 w 380"/>
                <a:gd name="T37" fmla="*/ 372 h 382"/>
                <a:gd name="T38" fmla="*/ 137 w 380"/>
                <a:gd name="T39" fmla="*/ 371 h 382"/>
                <a:gd name="T40" fmla="*/ 162 w 380"/>
                <a:gd name="T41" fmla="*/ 356 h 382"/>
                <a:gd name="T42" fmla="*/ 184 w 380"/>
                <a:gd name="T43" fmla="*/ 341 h 382"/>
                <a:gd name="T44" fmla="*/ 207 w 380"/>
                <a:gd name="T45" fmla="*/ 331 h 382"/>
                <a:gd name="T46" fmla="*/ 205 w 380"/>
                <a:gd name="T47" fmla="*/ 310 h 382"/>
                <a:gd name="T48" fmla="*/ 222 w 380"/>
                <a:gd name="T49" fmla="*/ 275 h 382"/>
                <a:gd name="T50" fmla="*/ 229 w 380"/>
                <a:gd name="T51" fmla="*/ 247 h 382"/>
                <a:gd name="T52" fmla="*/ 237 w 380"/>
                <a:gd name="T53" fmla="*/ 224 h 382"/>
                <a:gd name="T54" fmla="*/ 252 w 380"/>
                <a:gd name="T55" fmla="*/ 213 h 382"/>
                <a:gd name="T56" fmla="*/ 272 w 380"/>
                <a:gd name="T57" fmla="*/ 216 h 382"/>
                <a:gd name="T58" fmla="*/ 282 w 380"/>
                <a:gd name="T59" fmla="*/ 188 h 382"/>
                <a:gd name="T60" fmla="*/ 293 w 380"/>
                <a:gd name="T61" fmla="*/ 171 h 382"/>
                <a:gd name="T62" fmla="*/ 312 w 380"/>
                <a:gd name="T63" fmla="*/ 156 h 382"/>
                <a:gd name="T64" fmla="*/ 327 w 380"/>
                <a:gd name="T65" fmla="*/ 128 h 382"/>
                <a:gd name="T66" fmla="*/ 327 w 380"/>
                <a:gd name="T67" fmla="*/ 100 h 382"/>
                <a:gd name="T68" fmla="*/ 376 w 380"/>
                <a:gd name="T69" fmla="*/ 111 h 382"/>
                <a:gd name="T70" fmla="*/ 372 w 380"/>
                <a:gd name="T71" fmla="*/ 89 h 382"/>
                <a:gd name="T72" fmla="*/ 366 w 380"/>
                <a:gd name="T73" fmla="*/ 72 h 382"/>
                <a:gd name="T74" fmla="*/ 346 w 380"/>
                <a:gd name="T75" fmla="*/ 68 h 382"/>
                <a:gd name="T76" fmla="*/ 329 w 380"/>
                <a:gd name="T77" fmla="*/ 75 h 382"/>
                <a:gd name="T78" fmla="*/ 314 w 380"/>
                <a:gd name="T79" fmla="*/ 89 h 382"/>
                <a:gd name="T80" fmla="*/ 289 w 380"/>
                <a:gd name="T81" fmla="*/ 83 h 382"/>
                <a:gd name="T82" fmla="*/ 278 w 380"/>
                <a:gd name="T83" fmla="*/ 104 h 382"/>
                <a:gd name="T84" fmla="*/ 263 w 380"/>
                <a:gd name="T85" fmla="*/ 111 h 382"/>
                <a:gd name="T86" fmla="*/ 246 w 380"/>
                <a:gd name="T87" fmla="*/ 132 h 382"/>
                <a:gd name="T88" fmla="*/ 147 w 380"/>
                <a:gd name="T89" fmla="*/ 98 h 382"/>
                <a:gd name="T90" fmla="*/ 120 w 380"/>
                <a:gd name="T91" fmla="*/ 4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0" h="382">
                  <a:moveTo>
                    <a:pt x="120" y="4"/>
                  </a:moveTo>
                  <a:lnTo>
                    <a:pt x="118" y="10"/>
                  </a:lnTo>
                  <a:lnTo>
                    <a:pt x="124" y="17"/>
                  </a:lnTo>
                  <a:lnTo>
                    <a:pt x="128" y="38"/>
                  </a:lnTo>
                  <a:lnTo>
                    <a:pt x="126" y="43"/>
                  </a:lnTo>
                  <a:lnTo>
                    <a:pt x="122" y="64"/>
                  </a:lnTo>
                  <a:lnTo>
                    <a:pt x="124" y="72"/>
                  </a:lnTo>
                  <a:lnTo>
                    <a:pt x="124" y="81"/>
                  </a:lnTo>
                  <a:lnTo>
                    <a:pt x="120" y="81"/>
                  </a:lnTo>
                  <a:lnTo>
                    <a:pt x="120" y="89"/>
                  </a:lnTo>
                  <a:lnTo>
                    <a:pt x="120" y="94"/>
                  </a:lnTo>
                  <a:lnTo>
                    <a:pt x="120" y="102"/>
                  </a:lnTo>
                  <a:lnTo>
                    <a:pt x="118" y="115"/>
                  </a:lnTo>
                  <a:lnTo>
                    <a:pt x="109" y="122"/>
                  </a:lnTo>
                  <a:lnTo>
                    <a:pt x="101" y="137"/>
                  </a:lnTo>
                  <a:lnTo>
                    <a:pt x="86" y="149"/>
                  </a:lnTo>
                  <a:lnTo>
                    <a:pt x="75" y="145"/>
                  </a:lnTo>
                  <a:lnTo>
                    <a:pt x="69" y="153"/>
                  </a:lnTo>
                  <a:lnTo>
                    <a:pt x="69" y="160"/>
                  </a:lnTo>
                  <a:lnTo>
                    <a:pt x="60" y="166"/>
                  </a:lnTo>
                  <a:lnTo>
                    <a:pt x="56" y="171"/>
                  </a:lnTo>
                  <a:lnTo>
                    <a:pt x="56" y="179"/>
                  </a:lnTo>
                  <a:lnTo>
                    <a:pt x="53" y="186"/>
                  </a:lnTo>
                  <a:lnTo>
                    <a:pt x="58" y="192"/>
                  </a:lnTo>
                  <a:lnTo>
                    <a:pt x="54" y="200"/>
                  </a:lnTo>
                  <a:lnTo>
                    <a:pt x="51" y="207"/>
                  </a:lnTo>
                  <a:lnTo>
                    <a:pt x="43" y="196"/>
                  </a:lnTo>
                  <a:lnTo>
                    <a:pt x="37" y="194"/>
                  </a:lnTo>
                  <a:lnTo>
                    <a:pt x="32" y="201"/>
                  </a:lnTo>
                  <a:lnTo>
                    <a:pt x="30" y="207"/>
                  </a:lnTo>
                  <a:lnTo>
                    <a:pt x="30" y="215"/>
                  </a:lnTo>
                  <a:lnTo>
                    <a:pt x="28" y="216"/>
                  </a:lnTo>
                  <a:lnTo>
                    <a:pt x="26" y="224"/>
                  </a:lnTo>
                  <a:lnTo>
                    <a:pt x="28" y="228"/>
                  </a:lnTo>
                  <a:lnTo>
                    <a:pt x="30" y="241"/>
                  </a:lnTo>
                  <a:lnTo>
                    <a:pt x="22" y="247"/>
                  </a:lnTo>
                  <a:lnTo>
                    <a:pt x="22" y="254"/>
                  </a:lnTo>
                  <a:lnTo>
                    <a:pt x="17" y="260"/>
                  </a:lnTo>
                  <a:lnTo>
                    <a:pt x="7" y="265"/>
                  </a:lnTo>
                  <a:lnTo>
                    <a:pt x="0" y="265"/>
                  </a:lnTo>
                  <a:lnTo>
                    <a:pt x="0" y="265"/>
                  </a:lnTo>
                  <a:lnTo>
                    <a:pt x="0" y="271"/>
                  </a:lnTo>
                  <a:lnTo>
                    <a:pt x="4" y="273"/>
                  </a:lnTo>
                  <a:lnTo>
                    <a:pt x="4" y="280"/>
                  </a:lnTo>
                  <a:lnTo>
                    <a:pt x="0" y="294"/>
                  </a:lnTo>
                  <a:lnTo>
                    <a:pt x="15" y="309"/>
                  </a:lnTo>
                  <a:lnTo>
                    <a:pt x="17" y="316"/>
                  </a:lnTo>
                  <a:lnTo>
                    <a:pt x="24" y="322"/>
                  </a:lnTo>
                  <a:lnTo>
                    <a:pt x="37" y="341"/>
                  </a:lnTo>
                  <a:lnTo>
                    <a:pt x="53" y="352"/>
                  </a:lnTo>
                  <a:lnTo>
                    <a:pt x="66" y="352"/>
                  </a:lnTo>
                  <a:lnTo>
                    <a:pt x="66" y="357"/>
                  </a:lnTo>
                  <a:lnTo>
                    <a:pt x="71" y="365"/>
                  </a:lnTo>
                  <a:lnTo>
                    <a:pt x="79" y="372"/>
                  </a:lnTo>
                  <a:lnTo>
                    <a:pt x="92" y="380"/>
                  </a:lnTo>
                  <a:lnTo>
                    <a:pt x="103" y="382"/>
                  </a:lnTo>
                  <a:lnTo>
                    <a:pt x="116" y="372"/>
                  </a:lnTo>
                  <a:lnTo>
                    <a:pt x="118" y="367"/>
                  </a:lnTo>
                  <a:lnTo>
                    <a:pt x="130" y="371"/>
                  </a:lnTo>
                  <a:lnTo>
                    <a:pt x="137" y="371"/>
                  </a:lnTo>
                  <a:lnTo>
                    <a:pt x="152" y="363"/>
                  </a:lnTo>
                  <a:lnTo>
                    <a:pt x="160" y="361"/>
                  </a:lnTo>
                  <a:lnTo>
                    <a:pt x="162" y="356"/>
                  </a:lnTo>
                  <a:lnTo>
                    <a:pt x="162" y="348"/>
                  </a:lnTo>
                  <a:lnTo>
                    <a:pt x="171" y="352"/>
                  </a:lnTo>
                  <a:lnTo>
                    <a:pt x="184" y="341"/>
                  </a:lnTo>
                  <a:lnTo>
                    <a:pt x="192" y="342"/>
                  </a:lnTo>
                  <a:lnTo>
                    <a:pt x="205" y="333"/>
                  </a:lnTo>
                  <a:lnTo>
                    <a:pt x="207" y="331"/>
                  </a:lnTo>
                  <a:lnTo>
                    <a:pt x="205" y="324"/>
                  </a:lnTo>
                  <a:lnTo>
                    <a:pt x="210" y="318"/>
                  </a:lnTo>
                  <a:lnTo>
                    <a:pt x="205" y="310"/>
                  </a:lnTo>
                  <a:lnTo>
                    <a:pt x="207" y="297"/>
                  </a:lnTo>
                  <a:lnTo>
                    <a:pt x="214" y="284"/>
                  </a:lnTo>
                  <a:lnTo>
                    <a:pt x="222" y="275"/>
                  </a:lnTo>
                  <a:lnTo>
                    <a:pt x="224" y="262"/>
                  </a:lnTo>
                  <a:lnTo>
                    <a:pt x="225" y="254"/>
                  </a:lnTo>
                  <a:lnTo>
                    <a:pt x="229" y="247"/>
                  </a:lnTo>
                  <a:lnTo>
                    <a:pt x="233" y="233"/>
                  </a:lnTo>
                  <a:lnTo>
                    <a:pt x="237" y="230"/>
                  </a:lnTo>
                  <a:lnTo>
                    <a:pt x="237" y="224"/>
                  </a:lnTo>
                  <a:lnTo>
                    <a:pt x="237" y="209"/>
                  </a:lnTo>
                  <a:lnTo>
                    <a:pt x="244" y="207"/>
                  </a:lnTo>
                  <a:lnTo>
                    <a:pt x="252" y="213"/>
                  </a:lnTo>
                  <a:lnTo>
                    <a:pt x="252" y="216"/>
                  </a:lnTo>
                  <a:lnTo>
                    <a:pt x="267" y="218"/>
                  </a:lnTo>
                  <a:lnTo>
                    <a:pt x="272" y="216"/>
                  </a:lnTo>
                  <a:lnTo>
                    <a:pt x="276" y="209"/>
                  </a:lnTo>
                  <a:lnTo>
                    <a:pt x="278" y="194"/>
                  </a:lnTo>
                  <a:lnTo>
                    <a:pt x="282" y="188"/>
                  </a:lnTo>
                  <a:lnTo>
                    <a:pt x="284" y="179"/>
                  </a:lnTo>
                  <a:lnTo>
                    <a:pt x="286" y="171"/>
                  </a:lnTo>
                  <a:lnTo>
                    <a:pt x="293" y="171"/>
                  </a:lnTo>
                  <a:lnTo>
                    <a:pt x="301" y="169"/>
                  </a:lnTo>
                  <a:lnTo>
                    <a:pt x="306" y="156"/>
                  </a:lnTo>
                  <a:lnTo>
                    <a:pt x="312" y="156"/>
                  </a:lnTo>
                  <a:lnTo>
                    <a:pt x="318" y="149"/>
                  </a:lnTo>
                  <a:lnTo>
                    <a:pt x="321" y="136"/>
                  </a:lnTo>
                  <a:lnTo>
                    <a:pt x="327" y="128"/>
                  </a:lnTo>
                  <a:lnTo>
                    <a:pt x="325" y="115"/>
                  </a:lnTo>
                  <a:lnTo>
                    <a:pt x="329" y="107"/>
                  </a:lnTo>
                  <a:lnTo>
                    <a:pt x="327" y="100"/>
                  </a:lnTo>
                  <a:lnTo>
                    <a:pt x="335" y="98"/>
                  </a:lnTo>
                  <a:lnTo>
                    <a:pt x="372" y="119"/>
                  </a:lnTo>
                  <a:lnTo>
                    <a:pt x="376" y="111"/>
                  </a:lnTo>
                  <a:lnTo>
                    <a:pt x="380" y="98"/>
                  </a:lnTo>
                  <a:lnTo>
                    <a:pt x="378" y="94"/>
                  </a:lnTo>
                  <a:lnTo>
                    <a:pt x="372" y="89"/>
                  </a:lnTo>
                  <a:lnTo>
                    <a:pt x="370" y="81"/>
                  </a:lnTo>
                  <a:lnTo>
                    <a:pt x="365" y="79"/>
                  </a:lnTo>
                  <a:lnTo>
                    <a:pt x="366" y="72"/>
                  </a:lnTo>
                  <a:lnTo>
                    <a:pt x="366" y="72"/>
                  </a:lnTo>
                  <a:lnTo>
                    <a:pt x="351" y="74"/>
                  </a:lnTo>
                  <a:lnTo>
                    <a:pt x="346" y="68"/>
                  </a:lnTo>
                  <a:lnTo>
                    <a:pt x="338" y="66"/>
                  </a:lnTo>
                  <a:lnTo>
                    <a:pt x="333" y="68"/>
                  </a:lnTo>
                  <a:lnTo>
                    <a:pt x="329" y="75"/>
                  </a:lnTo>
                  <a:lnTo>
                    <a:pt x="321" y="75"/>
                  </a:lnTo>
                  <a:lnTo>
                    <a:pt x="316" y="83"/>
                  </a:lnTo>
                  <a:lnTo>
                    <a:pt x="314" y="89"/>
                  </a:lnTo>
                  <a:lnTo>
                    <a:pt x="304" y="90"/>
                  </a:lnTo>
                  <a:lnTo>
                    <a:pt x="297" y="89"/>
                  </a:lnTo>
                  <a:lnTo>
                    <a:pt x="289" y="83"/>
                  </a:lnTo>
                  <a:lnTo>
                    <a:pt x="288" y="83"/>
                  </a:lnTo>
                  <a:lnTo>
                    <a:pt x="288" y="90"/>
                  </a:lnTo>
                  <a:lnTo>
                    <a:pt x="278" y="104"/>
                  </a:lnTo>
                  <a:lnTo>
                    <a:pt x="271" y="102"/>
                  </a:lnTo>
                  <a:lnTo>
                    <a:pt x="265" y="106"/>
                  </a:lnTo>
                  <a:lnTo>
                    <a:pt x="263" y="111"/>
                  </a:lnTo>
                  <a:lnTo>
                    <a:pt x="256" y="119"/>
                  </a:lnTo>
                  <a:lnTo>
                    <a:pt x="252" y="126"/>
                  </a:lnTo>
                  <a:lnTo>
                    <a:pt x="246" y="132"/>
                  </a:lnTo>
                  <a:lnTo>
                    <a:pt x="241" y="139"/>
                  </a:lnTo>
                  <a:lnTo>
                    <a:pt x="231" y="83"/>
                  </a:lnTo>
                  <a:lnTo>
                    <a:pt x="147" y="98"/>
                  </a:lnTo>
                  <a:lnTo>
                    <a:pt x="130" y="0"/>
                  </a:lnTo>
                  <a:lnTo>
                    <a:pt x="124" y="4"/>
                  </a:lnTo>
                  <a:lnTo>
                    <a:pt x="120" y="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27" name="Freeform 122">
              <a:extLst>
                <a:ext uri="{FF2B5EF4-FFF2-40B4-BE49-F238E27FC236}">
                  <a16:creationId xmlns:a16="http://schemas.microsoft.com/office/drawing/2014/main" id="{44415A55-BB49-53C5-1F6D-597B924C27BA}"/>
                </a:ext>
              </a:extLst>
            </p:cNvPr>
            <p:cNvSpPr>
              <a:spLocks/>
            </p:cNvSpPr>
            <p:nvPr/>
          </p:nvSpPr>
          <p:spPr bwMode="auto">
            <a:xfrm>
              <a:off x="9190458" y="4175658"/>
              <a:ext cx="775257" cy="399986"/>
            </a:xfrm>
            <a:custGeom>
              <a:avLst/>
              <a:gdLst>
                <a:gd name="T0" fmla="*/ 472 w 658"/>
                <a:gd name="T1" fmla="*/ 23 h 374"/>
                <a:gd name="T2" fmla="*/ 455 w 658"/>
                <a:gd name="T3" fmla="*/ 0 h 374"/>
                <a:gd name="T4" fmla="*/ 397 w 658"/>
                <a:gd name="T5" fmla="*/ 0 h 374"/>
                <a:gd name="T6" fmla="*/ 389 w 658"/>
                <a:gd name="T7" fmla="*/ 30 h 374"/>
                <a:gd name="T8" fmla="*/ 368 w 658"/>
                <a:gd name="T9" fmla="*/ 58 h 374"/>
                <a:gd name="T10" fmla="*/ 346 w 658"/>
                <a:gd name="T11" fmla="*/ 81 h 374"/>
                <a:gd name="T12" fmla="*/ 334 w 658"/>
                <a:gd name="T13" fmla="*/ 118 h 374"/>
                <a:gd name="T14" fmla="*/ 306 w 658"/>
                <a:gd name="T15" fmla="*/ 109 h 374"/>
                <a:gd name="T16" fmla="*/ 295 w 658"/>
                <a:gd name="T17" fmla="*/ 135 h 374"/>
                <a:gd name="T18" fmla="*/ 284 w 658"/>
                <a:gd name="T19" fmla="*/ 177 h 374"/>
                <a:gd name="T20" fmla="*/ 272 w 658"/>
                <a:gd name="T21" fmla="*/ 220 h 374"/>
                <a:gd name="T22" fmla="*/ 254 w 658"/>
                <a:gd name="T23" fmla="*/ 244 h 374"/>
                <a:gd name="T24" fmla="*/ 224 w 658"/>
                <a:gd name="T25" fmla="*/ 258 h 374"/>
                <a:gd name="T26" fmla="*/ 192 w 658"/>
                <a:gd name="T27" fmla="*/ 273 h 374"/>
                <a:gd name="T28" fmla="*/ 154 w 658"/>
                <a:gd name="T29" fmla="*/ 282 h 374"/>
                <a:gd name="T30" fmla="*/ 128 w 658"/>
                <a:gd name="T31" fmla="*/ 254 h 374"/>
                <a:gd name="T32" fmla="*/ 73 w 658"/>
                <a:gd name="T33" fmla="*/ 318 h 374"/>
                <a:gd name="T34" fmla="*/ 53 w 658"/>
                <a:gd name="T35" fmla="*/ 340 h 374"/>
                <a:gd name="T36" fmla="*/ 21 w 658"/>
                <a:gd name="T37" fmla="*/ 365 h 374"/>
                <a:gd name="T38" fmla="*/ 41 w 658"/>
                <a:gd name="T39" fmla="*/ 370 h 374"/>
                <a:gd name="T40" fmla="*/ 169 w 658"/>
                <a:gd name="T41" fmla="*/ 350 h 374"/>
                <a:gd name="T42" fmla="*/ 466 w 658"/>
                <a:gd name="T43" fmla="*/ 303 h 374"/>
                <a:gd name="T44" fmla="*/ 645 w 658"/>
                <a:gd name="T45" fmla="*/ 265 h 374"/>
                <a:gd name="T46" fmla="*/ 652 w 658"/>
                <a:gd name="T47" fmla="*/ 256 h 374"/>
                <a:gd name="T48" fmla="*/ 641 w 658"/>
                <a:gd name="T49" fmla="*/ 227 h 374"/>
                <a:gd name="T50" fmla="*/ 615 w 658"/>
                <a:gd name="T51" fmla="*/ 239 h 374"/>
                <a:gd name="T52" fmla="*/ 598 w 658"/>
                <a:gd name="T53" fmla="*/ 235 h 374"/>
                <a:gd name="T54" fmla="*/ 579 w 658"/>
                <a:gd name="T55" fmla="*/ 216 h 374"/>
                <a:gd name="T56" fmla="*/ 556 w 658"/>
                <a:gd name="T57" fmla="*/ 211 h 374"/>
                <a:gd name="T58" fmla="*/ 530 w 658"/>
                <a:gd name="T59" fmla="*/ 205 h 374"/>
                <a:gd name="T60" fmla="*/ 556 w 658"/>
                <a:gd name="T61" fmla="*/ 199 h 374"/>
                <a:gd name="T62" fmla="*/ 581 w 658"/>
                <a:gd name="T63" fmla="*/ 212 h 374"/>
                <a:gd name="T64" fmla="*/ 605 w 658"/>
                <a:gd name="T65" fmla="*/ 224 h 374"/>
                <a:gd name="T66" fmla="*/ 601 w 658"/>
                <a:gd name="T67" fmla="*/ 207 h 374"/>
                <a:gd name="T68" fmla="*/ 573 w 658"/>
                <a:gd name="T69" fmla="*/ 190 h 374"/>
                <a:gd name="T70" fmla="*/ 592 w 658"/>
                <a:gd name="T71" fmla="*/ 197 h 374"/>
                <a:gd name="T72" fmla="*/ 600 w 658"/>
                <a:gd name="T73" fmla="*/ 182 h 374"/>
                <a:gd name="T74" fmla="*/ 598 w 658"/>
                <a:gd name="T75" fmla="*/ 169 h 374"/>
                <a:gd name="T76" fmla="*/ 579 w 658"/>
                <a:gd name="T77" fmla="*/ 160 h 374"/>
                <a:gd name="T78" fmla="*/ 551 w 658"/>
                <a:gd name="T79" fmla="*/ 137 h 374"/>
                <a:gd name="T80" fmla="*/ 522 w 658"/>
                <a:gd name="T81" fmla="*/ 115 h 374"/>
                <a:gd name="T82" fmla="*/ 537 w 658"/>
                <a:gd name="T83" fmla="*/ 122 h 374"/>
                <a:gd name="T84" fmla="*/ 562 w 658"/>
                <a:gd name="T85" fmla="*/ 141 h 374"/>
                <a:gd name="T86" fmla="*/ 590 w 658"/>
                <a:gd name="T87" fmla="*/ 156 h 374"/>
                <a:gd name="T88" fmla="*/ 596 w 658"/>
                <a:gd name="T89" fmla="*/ 133 h 374"/>
                <a:gd name="T90" fmla="*/ 575 w 658"/>
                <a:gd name="T91" fmla="*/ 118 h 374"/>
                <a:gd name="T92" fmla="*/ 560 w 658"/>
                <a:gd name="T93" fmla="*/ 105 h 374"/>
                <a:gd name="T94" fmla="*/ 534 w 658"/>
                <a:gd name="T95" fmla="*/ 107 h 374"/>
                <a:gd name="T96" fmla="*/ 507 w 658"/>
                <a:gd name="T97" fmla="*/ 96 h 374"/>
                <a:gd name="T98" fmla="*/ 496 w 658"/>
                <a:gd name="T99" fmla="*/ 90 h 374"/>
                <a:gd name="T100" fmla="*/ 504 w 658"/>
                <a:gd name="T101" fmla="*/ 66 h 374"/>
                <a:gd name="T102" fmla="*/ 509 w 658"/>
                <a:gd name="T103" fmla="*/ 45 h 374"/>
                <a:gd name="T104" fmla="*/ 492 w 658"/>
                <a:gd name="T105" fmla="*/ 28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8" h="374">
                  <a:moveTo>
                    <a:pt x="492" y="28"/>
                  </a:moveTo>
                  <a:lnTo>
                    <a:pt x="489" y="24"/>
                  </a:lnTo>
                  <a:lnTo>
                    <a:pt x="481" y="23"/>
                  </a:lnTo>
                  <a:lnTo>
                    <a:pt x="472" y="23"/>
                  </a:lnTo>
                  <a:lnTo>
                    <a:pt x="464" y="17"/>
                  </a:lnTo>
                  <a:lnTo>
                    <a:pt x="466" y="11"/>
                  </a:lnTo>
                  <a:lnTo>
                    <a:pt x="462" y="4"/>
                  </a:lnTo>
                  <a:lnTo>
                    <a:pt x="455" y="0"/>
                  </a:lnTo>
                  <a:lnTo>
                    <a:pt x="442" y="0"/>
                  </a:lnTo>
                  <a:lnTo>
                    <a:pt x="438" y="13"/>
                  </a:lnTo>
                  <a:lnTo>
                    <a:pt x="434" y="21"/>
                  </a:lnTo>
                  <a:lnTo>
                    <a:pt x="397" y="0"/>
                  </a:lnTo>
                  <a:lnTo>
                    <a:pt x="389" y="2"/>
                  </a:lnTo>
                  <a:lnTo>
                    <a:pt x="391" y="9"/>
                  </a:lnTo>
                  <a:lnTo>
                    <a:pt x="387" y="17"/>
                  </a:lnTo>
                  <a:lnTo>
                    <a:pt x="389" y="30"/>
                  </a:lnTo>
                  <a:lnTo>
                    <a:pt x="383" y="38"/>
                  </a:lnTo>
                  <a:lnTo>
                    <a:pt x="380" y="51"/>
                  </a:lnTo>
                  <a:lnTo>
                    <a:pt x="374" y="58"/>
                  </a:lnTo>
                  <a:lnTo>
                    <a:pt x="368" y="58"/>
                  </a:lnTo>
                  <a:lnTo>
                    <a:pt x="363" y="71"/>
                  </a:lnTo>
                  <a:lnTo>
                    <a:pt x="355" y="73"/>
                  </a:lnTo>
                  <a:lnTo>
                    <a:pt x="348" y="73"/>
                  </a:lnTo>
                  <a:lnTo>
                    <a:pt x="346" y="81"/>
                  </a:lnTo>
                  <a:lnTo>
                    <a:pt x="344" y="90"/>
                  </a:lnTo>
                  <a:lnTo>
                    <a:pt x="340" y="96"/>
                  </a:lnTo>
                  <a:lnTo>
                    <a:pt x="338" y="111"/>
                  </a:lnTo>
                  <a:lnTo>
                    <a:pt x="334" y="118"/>
                  </a:lnTo>
                  <a:lnTo>
                    <a:pt x="329" y="120"/>
                  </a:lnTo>
                  <a:lnTo>
                    <a:pt x="314" y="118"/>
                  </a:lnTo>
                  <a:lnTo>
                    <a:pt x="314" y="115"/>
                  </a:lnTo>
                  <a:lnTo>
                    <a:pt x="306" y="109"/>
                  </a:lnTo>
                  <a:lnTo>
                    <a:pt x="299" y="111"/>
                  </a:lnTo>
                  <a:lnTo>
                    <a:pt x="299" y="126"/>
                  </a:lnTo>
                  <a:lnTo>
                    <a:pt x="299" y="132"/>
                  </a:lnTo>
                  <a:lnTo>
                    <a:pt x="295" y="135"/>
                  </a:lnTo>
                  <a:lnTo>
                    <a:pt x="291" y="149"/>
                  </a:lnTo>
                  <a:lnTo>
                    <a:pt x="287" y="156"/>
                  </a:lnTo>
                  <a:lnTo>
                    <a:pt x="286" y="164"/>
                  </a:lnTo>
                  <a:lnTo>
                    <a:pt x="284" y="177"/>
                  </a:lnTo>
                  <a:lnTo>
                    <a:pt x="276" y="186"/>
                  </a:lnTo>
                  <a:lnTo>
                    <a:pt x="269" y="199"/>
                  </a:lnTo>
                  <a:lnTo>
                    <a:pt x="267" y="212"/>
                  </a:lnTo>
                  <a:lnTo>
                    <a:pt x="272" y="220"/>
                  </a:lnTo>
                  <a:lnTo>
                    <a:pt x="267" y="226"/>
                  </a:lnTo>
                  <a:lnTo>
                    <a:pt x="269" y="233"/>
                  </a:lnTo>
                  <a:lnTo>
                    <a:pt x="267" y="235"/>
                  </a:lnTo>
                  <a:lnTo>
                    <a:pt x="254" y="244"/>
                  </a:lnTo>
                  <a:lnTo>
                    <a:pt x="246" y="243"/>
                  </a:lnTo>
                  <a:lnTo>
                    <a:pt x="233" y="254"/>
                  </a:lnTo>
                  <a:lnTo>
                    <a:pt x="224" y="250"/>
                  </a:lnTo>
                  <a:lnTo>
                    <a:pt x="224" y="258"/>
                  </a:lnTo>
                  <a:lnTo>
                    <a:pt x="222" y="263"/>
                  </a:lnTo>
                  <a:lnTo>
                    <a:pt x="214" y="265"/>
                  </a:lnTo>
                  <a:lnTo>
                    <a:pt x="199" y="273"/>
                  </a:lnTo>
                  <a:lnTo>
                    <a:pt x="192" y="273"/>
                  </a:lnTo>
                  <a:lnTo>
                    <a:pt x="180" y="269"/>
                  </a:lnTo>
                  <a:lnTo>
                    <a:pt x="178" y="274"/>
                  </a:lnTo>
                  <a:lnTo>
                    <a:pt x="165" y="284"/>
                  </a:lnTo>
                  <a:lnTo>
                    <a:pt x="154" y="282"/>
                  </a:lnTo>
                  <a:lnTo>
                    <a:pt x="141" y="274"/>
                  </a:lnTo>
                  <a:lnTo>
                    <a:pt x="133" y="267"/>
                  </a:lnTo>
                  <a:lnTo>
                    <a:pt x="128" y="259"/>
                  </a:lnTo>
                  <a:lnTo>
                    <a:pt x="128" y="254"/>
                  </a:lnTo>
                  <a:lnTo>
                    <a:pt x="101" y="286"/>
                  </a:lnTo>
                  <a:lnTo>
                    <a:pt x="77" y="303"/>
                  </a:lnTo>
                  <a:lnTo>
                    <a:pt x="73" y="310"/>
                  </a:lnTo>
                  <a:lnTo>
                    <a:pt x="73" y="318"/>
                  </a:lnTo>
                  <a:lnTo>
                    <a:pt x="64" y="323"/>
                  </a:lnTo>
                  <a:lnTo>
                    <a:pt x="64" y="329"/>
                  </a:lnTo>
                  <a:lnTo>
                    <a:pt x="58" y="336"/>
                  </a:lnTo>
                  <a:lnTo>
                    <a:pt x="53" y="340"/>
                  </a:lnTo>
                  <a:lnTo>
                    <a:pt x="45" y="346"/>
                  </a:lnTo>
                  <a:lnTo>
                    <a:pt x="43" y="352"/>
                  </a:lnTo>
                  <a:lnTo>
                    <a:pt x="28" y="359"/>
                  </a:lnTo>
                  <a:lnTo>
                    <a:pt x="21" y="365"/>
                  </a:lnTo>
                  <a:lnTo>
                    <a:pt x="13" y="367"/>
                  </a:lnTo>
                  <a:lnTo>
                    <a:pt x="0" y="374"/>
                  </a:lnTo>
                  <a:lnTo>
                    <a:pt x="26" y="370"/>
                  </a:lnTo>
                  <a:lnTo>
                    <a:pt x="41" y="370"/>
                  </a:lnTo>
                  <a:lnTo>
                    <a:pt x="98" y="361"/>
                  </a:lnTo>
                  <a:lnTo>
                    <a:pt x="133" y="357"/>
                  </a:lnTo>
                  <a:lnTo>
                    <a:pt x="160" y="350"/>
                  </a:lnTo>
                  <a:lnTo>
                    <a:pt x="169" y="350"/>
                  </a:lnTo>
                  <a:lnTo>
                    <a:pt x="184" y="350"/>
                  </a:lnTo>
                  <a:lnTo>
                    <a:pt x="210" y="348"/>
                  </a:lnTo>
                  <a:lnTo>
                    <a:pt x="278" y="336"/>
                  </a:lnTo>
                  <a:lnTo>
                    <a:pt x="466" y="303"/>
                  </a:lnTo>
                  <a:lnTo>
                    <a:pt x="560" y="284"/>
                  </a:lnTo>
                  <a:lnTo>
                    <a:pt x="643" y="265"/>
                  </a:lnTo>
                  <a:lnTo>
                    <a:pt x="641" y="261"/>
                  </a:lnTo>
                  <a:lnTo>
                    <a:pt x="645" y="265"/>
                  </a:lnTo>
                  <a:lnTo>
                    <a:pt x="648" y="263"/>
                  </a:lnTo>
                  <a:lnTo>
                    <a:pt x="647" y="258"/>
                  </a:lnTo>
                  <a:lnTo>
                    <a:pt x="647" y="250"/>
                  </a:lnTo>
                  <a:lnTo>
                    <a:pt x="652" y="256"/>
                  </a:lnTo>
                  <a:lnTo>
                    <a:pt x="656" y="263"/>
                  </a:lnTo>
                  <a:lnTo>
                    <a:pt x="658" y="261"/>
                  </a:lnTo>
                  <a:lnTo>
                    <a:pt x="647" y="241"/>
                  </a:lnTo>
                  <a:lnTo>
                    <a:pt x="641" y="227"/>
                  </a:lnTo>
                  <a:lnTo>
                    <a:pt x="620" y="227"/>
                  </a:lnTo>
                  <a:lnTo>
                    <a:pt x="615" y="226"/>
                  </a:lnTo>
                  <a:lnTo>
                    <a:pt x="613" y="235"/>
                  </a:lnTo>
                  <a:lnTo>
                    <a:pt x="615" y="239"/>
                  </a:lnTo>
                  <a:lnTo>
                    <a:pt x="609" y="235"/>
                  </a:lnTo>
                  <a:lnTo>
                    <a:pt x="603" y="235"/>
                  </a:lnTo>
                  <a:lnTo>
                    <a:pt x="596" y="241"/>
                  </a:lnTo>
                  <a:lnTo>
                    <a:pt x="598" y="235"/>
                  </a:lnTo>
                  <a:lnTo>
                    <a:pt x="592" y="227"/>
                  </a:lnTo>
                  <a:lnTo>
                    <a:pt x="584" y="224"/>
                  </a:lnTo>
                  <a:lnTo>
                    <a:pt x="584" y="224"/>
                  </a:lnTo>
                  <a:lnTo>
                    <a:pt x="579" y="216"/>
                  </a:lnTo>
                  <a:lnTo>
                    <a:pt x="577" y="211"/>
                  </a:lnTo>
                  <a:lnTo>
                    <a:pt x="569" y="212"/>
                  </a:lnTo>
                  <a:lnTo>
                    <a:pt x="562" y="211"/>
                  </a:lnTo>
                  <a:lnTo>
                    <a:pt x="556" y="211"/>
                  </a:lnTo>
                  <a:lnTo>
                    <a:pt x="543" y="207"/>
                  </a:lnTo>
                  <a:lnTo>
                    <a:pt x="522" y="207"/>
                  </a:lnTo>
                  <a:lnTo>
                    <a:pt x="524" y="203"/>
                  </a:lnTo>
                  <a:lnTo>
                    <a:pt x="530" y="205"/>
                  </a:lnTo>
                  <a:lnTo>
                    <a:pt x="545" y="201"/>
                  </a:lnTo>
                  <a:lnTo>
                    <a:pt x="553" y="207"/>
                  </a:lnTo>
                  <a:lnTo>
                    <a:pt x="556" y="207"/>
                  </a:lnTo>
                  <a:lnTo>
                    <a:pt x="556" y="199"/>
                  </a:lnTo>
                  <a:lnTo>
                    <a:pt x="562" y="207"/>
                  </a:lnTo>
                  <a:lnTo>
                    <a:pt x="569" y="211"/>
                  </a:lnTo>
                  <a:lnTo>
                    <a:pt x="575" y="205"/>
                  </a:lnTo>
                  <a:lnTo>
                    <a:pt x="581" y="212"/>
                  </a:lnTo>
                  <a:lnTo>
                    <a:pt x="588" y="218"/>
                  </a:lnTo>
                  <a:lnTo>
                    <a:pt x="596" y="220"/>
                  </a:lnTo>
                  <a:lnTo>
                    <a:pt x="601" y="227"/>
                  </a:lnTo>
                  <a:lnTo>
                    <a:pt x="605" y="224"/>
                  </a:lnTo>
                  <a:lnTo>
                    <a:pt x="609" y="222"/>
                  </a:lnTo>
                  <a:lnTo>
                    <a:pt x="611" y="216"/>
                  </a:lnTo>
                  <a:lnTo>
                    <a:pt x="609" y="209"/>
                  </a:lnTo>
                  <a:lnTo>
                    <a:pt x="601" y="207"/>
                  </a:lnTo>
                  <a:lnTo>
                    <a:pt x="600" y="199"/>
                  </a:lnTo>
                  <a:lnTo>
                    <a:pt x="592" y="201"/>
                  </a:lnTo>
                  <a:lnTo>
                    <a:pt x="579" y="196"/>
                  </a:lnTo>
                  <a:lnTo>
                    <a:pt x="573" y="190"/>
                  </a:lnTo>
                  <a:lnTo>
                    <a:pt x="558" y="179"/>
                  </a:lnTo>
                  <a:lnTo>
                    <a:pt x="566" y="179"/>
                  </a:lnTo>
                  <a:lnTo>
                    <a:pt x="579" y="192"/>
                  </a:lnTo>
                  <a:lnTo>
                    <a:pt x="592" y="197"/>
                  </a:lnTo>
                  <a:lnTo>
                    <a:pt x="596" y="190"/>
                  </a:lnTo>
                  <a:lnTo>
                    <a:pt x="590" y="184"/>
                  </a:lnTo>
                  <a:lnTo>
                    <a:pt x="592" y="182"/>
                  </a:lnTo>
                  <a:lnTo>
                    <a:pt x="600" y="182"/>
                  </a:lnTo>
                  <a:lnTo>
                    <a:pt x="605" y="188"/>
                  </a:lnTo>
                  <a:lnTo>
                    <a:pt x="607" y="182"/>
                  </a:lnTo>
                  <a:lnTo>
                    <a:pt x="603" y="169"/>
                  </a:lnTo>
                  <a:lnTo>
                    <a:pt x="598" y="169"/>
                  </a:lnTo>
                  <a:lnTo>
                    <a:pt x="590" y="167"/>
                  </a:lnTo>
                  <a:lnTo>
                    <a:pt x="594" y="165"/>
                  </a:lnTo>
                  <a:lnTo>
                    <a:pt x="586" y="160"/>
                  </a:lnTo>
                  <a:lnTo>
                    <a:pt x="579" y="160"/>
                  </a:lnTo>
                  <a:lnTo>
                    <a:pt x="573" y="154"/>
                  </a:lnTo>
                  <a:lnTo>
                    <a:pt x="571" y="150"/>
                  </a:lnTo>
                  <a:lnTo>
                    <a:pt x="556" y="145"/>
                  </a:lnTo>
                  <a:lnTo>
                    <a:pt x="551" y="137"/>
                  </a:lnTo>
                  <a:lnTo>
                    <a:pt x="545" y="133"/>
                  </a:lnTo>
                  <a:lnTo>
                    <a:pt x="539" y="130"/>
                  </a:lnTo>
                  <a:lnTo>
                    <a:pt x="536" y="124"/>
                  </a:lnTo>
                  <a:lnTo>
                    <a:pt x="522" y="115"/>
                  </a:lnTo>
                  <a:lnTo>
                    <a:pt x="517" y="115"/>
                  </a:lnTo>
                  <a:lnTo>
                    <a:pt x="522" y="113"/>
                  </a:lnTo>
                  <a:lnTo>
                    <a:pt x="530" y="117"/>
                  </a:lnTo>
                  <a:lnTo>
                    <a:pt x="537" y="122"/>
                  </a:lnTo>
                  <a:lnTo>
                    <a:pt x="545" y="130"/>
                  </a:lnTo>
                  <a:lnTo>
                    <a:pt x="551" y="132"/>
                  </a:lnTo>
                  <a:lnTo>
                    <a:pt x="556" y="139"/>
                  </a:lnTo>
                  <a:lnTo>
                    <a:pt x="562" y="141"/>
                  </a:lnTo>
                  <a:lnTo>
                    <a:pt x="575" y="150"/>
                  </a:lnTo>
                  <a:lnTo>
                    <a:pt x="583" y="152"/>
                  </a:lnTo>
                  <a:lnTo>
                    <a:pt x="583" y="154"/>
                  </a:lnTo>
                  <a:lnTo>
                    <a:pt x="590" y="156"/>
                  </a:lnTo>
                  <a:lnTo>
                    <a:pt x="594" y="147"/>
                  </a:lnTo>
                  <a:lnTo>
                    <a:pt x="594" y="139"/>
                  </a:lnTo>
                  <a:lnTo>
                    <a:pt x="588" y="132"/>
                  </a:lnTo>
                  <a:lnTo>
                    <a:pt x="596" y="133"/>
                  </a:lnTo>
                  <a:lnTo>
                    <a:pt x="596" y="126"/>
                  </a:lnTo>
                  <a:lnTo>
                    <a:pt x="581" y="120"/>
                  </a:lnTo>
                  <a:lnTo>
                    <a:pt x="575" y="120"/>
                  </a:lnTo>
                  <a:lnTo>
                    <a:pt x="575" y="118"/>
                  </a:lnTo>
                  <a:lnTo>
                    <a:pt x="568" y="118"/>
                  </a:lnTo>
                  <a:lnTo>
                    <a:pt x="568" y="115"/>
                  </a:lnTo>
                  <a:lnTo>
                    <a:pt x="562" y="109"/>
                  </a:lnTo>
                  <a:lnTo>
                    <a:pt x="560" y="105"/>
                  </a:lnTo>
                  <a:lnTo>
                    <a:pt x="547" y="109"/>
                  </a:lnTo>
                  <a:lnTo>
                    <a:pt x="545" y="107"/>
                  </a:lnTo>
                  <a:lnTo>
                    <a:pt x="537" y="107"/>
                  </a:lnTo>
                  <a:lnTo>
                    <a:pt x="534" y="107"/>
                  </a:lnTo>
                  <a:lnTo>
                    <a:pt x="522" y="96"/>
                  </a:lnTo>
                  <a:lnTo>
                    <a:pt x="522" y="90"/>
                  </a:lnTo>
                  <a:lnTo>
                    <a:pt x="515" y="90"/>
                  </a:lnTo>
                  <a:lnTo>
                    <a:pt x="507" y="96"/>
                  </a:lnTo>
                  <a:lnTo>
                    <a:pt x="502" y="98"/>
                  </a:lnTo>
                  <a:lnTo>
                    <a:pt x="496" y="98"/>
                  </a:lnTo>
                  <a:lnTo>
                    <a:pt x="492" y="90"/>
                  </a:lnTo>
                  <a:lnTo>
                    <a:pt x="496" y="90"/>
                  </a:lnTo>
                  <a:lnTo>
                    <a:pt x="494" y="83"/>
                  </a:lnTo>
                  <a:lnTo>
                    <a:pt x="498" y="62"/>
                  </a:lnTo>
                  <a:lnTo>
                    <a:pt x="502" y="66"/>
                  </a:lnTo>
                  <a:lnTo>
                    <a:pt x="504" y="66"/>
                  </a:lnTo>
                  <a:lnTo>
                    <a:pt x="506" y="62"/>
                  </a:lnTo>
                  <a:lnTo>
                    <a:pt x="504" y="58"/>
                  </a:lnTo>
                  <a:lnTo>
                    <a:pt x="511" y="53"/>
                  </a:lnTo>
                  <a:lnTo>
                    <a:pt x="509" y="45"/>
                  </a:lnTo>
                  <a:lnTo>
                    <a:pt x="507" y="41"/>
                  </a:lnTo>
                  <a:lnTo>
                    <a:pt x="506" y="34"/>
                  </a:lnTo>
                  <a:lnTo>
                    <a:pt x="500" y="30"/>
                  </a:lnTo>
                  <a:lnTo>
                    <a:pt x="492" y="2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28" name="Freeform 132">
              <a:extLst>
                <a:ext uri="{FF2B5EF4-FFF2-40B4-BE49-F238E27FC236}">
                  <a16:creationId xmlns:a16="http://schemas.microsoft.com/office/drawing/2014/main" id="{CD077EEF-CDDC-B4F1-0764-BA61AD02BAB4}"/>
                </a:ext>
              </a:extLst>
            </p:cNvPr>
            <p:cNvSpPr>
              <a:spLocks/>
            </p:cNvSpPr>
            <p:nvPr/>
          </p:nvSpPr>
          <p:spPr bwMode="auto">
            <a:xfrm>
              <a:off x="9930369" y="4278328"/>
              <a:ext cx="41237" cy="110157"/>
            </a:xfrm>
            <a:custGeom>
              <a:avLst/>
              <a:gdLst>
                <a:gd name="T0" fmla="*/ 15 w 35"/>
                <a:gd name="T1" fmla="*/ 13 h 103"/>
                <a:gd name="T2" fmla="*/ 9 w 35"/>
                <a:gd name="T3" fmla="*/ 19 h 103"/>
                <a:gd name="T4" fmla="*/ 15 w 35"/>
                <a:gd name="T5" fmla="*/ 24 h 103"/>
                <a:gd name="T6" fmla="*/ 13 w 35"/>
                <a:gd name="T7" fmla="*/ 32 h 103"/>
                <a:gd name="T8" fmla="*/ 7 w 35"/>
                <a:gd name="T9" fmla="*/ 32 h 103"/>
                <a:gd name="T10" fmla="*/ 5 w 35"/>
                <a:gd name="T11" fmla="*/ 45 h 103"/>
                <a:gd name="T12" fmla="*/ 2 w 35"/>
                <a:gd name="T13" fmla="*/ 56 h 103"/>
                <a:gd name="T14" fmla="*/ 0 w 35"/>
                <a:gd name="T15" fmla="*/ 71 h 103"/>
                <a:gd name="T16" fmla="*/ 2 w 35"/>
                <a:gd name="T17" fmla="*/ 79 h 103"/>
                <a:gd name="T18" fmla="*/ 0 w 35"/>
                <a:gd name="T19" fmla="*/ 81 h 103"/>
                <a:gd name="T20" fmla="*/ 0 w 35"/>
                <a:gd name="T21" fmla="*/ 94 h 103"/>
                <a:gd name="T22" fmla="*/ 7 w 35"/>
                <a:gd name="T23" fmla="*/ 103 h 103"/>
                <a:gd name="T24" fmla="*/ 13 w 35"/>
                <a:gd name="T25" fmla="*/ 90 h 103"/>
                <a:gd name="T26" fmla="*/ 13 w 35"/>
                <a:gd name="T27" fmla="*/ 79 h 103"/>
                <a:gd name="T28" fmla="*/ 13 w 35"/>
                <a:gd name="T29" fmla="*/ 71 h 103"/>
                <a:gd name="T30" fmla="*/ 17 w 35"/>
                <a:gd name="T31" fmla="*/ 64 h 103"/>
                <a:gd name="T32" fmla="*/ 19 w 35"/>
                <a:gd name="T33" fmla="*/ 58 h 103"/>
                <a:gd name="T34" fmla="*/ 24 w 35"/>
                <a:gd name="T35" fmla="*/ 62 h 103"/>
                <a:gd name="T36" fmla="*/ 26 w 35"/>
                <a:gd name="T37" fmla="*/ 62 h 103"/>
                <a:gd name="T38" fmla="*/ 28 w 35"/>
                <a:gd name="T39" fmla="*/ 54 h 103"/>
                <a:gd name="T40" fmla="*/ 26 w 35"/>
                <a:gd name="T41" fmla="*/ 41 h 103"/>
                <a:gd name="T42" fmla="*/ 30 w 35"/>
                <a:gd name="T43" fmla="*/ 28 h 103"/>
                <a:gd name="T44" fmla="*/ 34 w 35"/>
                <a:gd name="T45" fmla="*/ 17 h 103"/>
                <a:gd name="T46" fmla="*/ 34 w 35"/>
                <a:gd name="T47" fmla="*/ 11 h 103"/>
                <a:gd name="T48" fmla="*/ 35 w 35"/>
                <a:gd name="T49" fmla="*/ 0 h 103"/>
                <a:gd name="T50" fmla="*/ 20 w 35"/>
                <a:gd name="T51" fmla="*/ 6 h 103"/>
                <a:gd name="T52" fmla="*/ 15 w 35"/>
                <a:gd name="T53"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103">
                  <a:moveTo>
                    <a:pt x="15" y="13"/>
                  </a:moveTo>
                  <a:lnTo>
                    <a:pt x="9" y="19"/>
                  </a:lnTo>
                  <a:lnTo>
                    <a:pt x="15" y="24"/>
                  </a:lnTo>
                  <a:lnTo>
                    <a:pt x="13" y="32"/>
                  </a:lnTo>
                  <a:lnTo>
                    <a:pt x="7" y="32"/>
                  </a:lnTo>
                  <a:lnTo>
                    <a:pt x="5" y="45"/>
                  </a:lnTo>
                  <a:lnTo>
                    <a:pt x="2" y="56"/>
                  </a:lnTo>
                  <a:lnTo>
                    <a:pt x="0" y="71"/>
                  </a:lnTo>
                  <a:lnTo>
                    <a:pt x="2" y="79"/>
                  </a:lnTo>
                  <a:lnTo>
                    <a:pt x="0" y="81"/>
                  </a:lnTo>
                  <a:lnTo>
                    <a:pt x="0" y="94"/>
                  </a:lnTo>
                  <a:lnTo>
                    <a:pt x="7" y="103"/>
                  </a:lnTo>
                  <a:lnTo>
                    <a:pt x="13" y="90"/>
                  </a:lnTo>
                  <a:lnTo>
                    <a:pt x="13" y="79"/>
                  </a:lnTo>
                  <a:lnTo>
                    <a:pt x="13" y="71"/>
                  </a:lnTo>
                  <a:lnTo>
                    <a:pt x="17" y="64"/>
                  </a:lnTo>
                  <a:lnTo>
                    <a:pt x="19" y="58"/>
                  </a:lnTo>
                  <a:lnTo>
                    <a:pt x="24" y="62"/>
                  </a:lnTo>
                  <a:lnTo>
                    <a:pt x="26" y="62"/>
                  </a:lnTo>
                  <a:lnTo>
                    <a:pt x="28" y="54"/>
                  </a:lnTo>
                  <a:lnTo>
                    <a:pt x="26" y="41"/>
                  </a:lnTo>
                  <a:lnTo>
                    <a:pt x="30" y="28"/>
                  </a:lnTo>
                  <a:lnTo>
                    <a:pt x="34" y="17"/>
                  </a:lnTo>
                  <a:lnTo>
                    <a:pt x="34" y="11"/>
                  </a:lnTo>
                  <a:lnTo>
                    <a:pt x="35" y="0"/>
                  </a:lnTo>
                  <a:lnTo>
                    <a:pt x="20" y="6"/>
                  </a:lnTo>
                  <a:lnTo>
                    <a:pt x="15" y="1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29" name="Freeform 38">
              <a:extLst>
                <a:ext uri="{FF2B5EF4-FFF2-40B4-BE49-F238E27FC236}">
                  <a16:creationId xmlns:a16="http://schemas.microsoft.com/office/drawing/2014/main" id="{F7515405-1884-80C1-6BA8-4F9C033B833E}"/>
                </a:ext>
              </a:extLst>
            </p:cNvPr>
            <p:cNvSpPr>
              <a:spLocks/>
            </p:cNvSpPr>
            <p:nvPr/>
          </p:nvSpPr>
          <p:spPr bwMode="auto">
            <a:xfrm>
              <a:off x="9897804" y="4682961"/>
              <a:ext cx="34508" cy="8891"/>
            </a:xfrm>
            <a:custGeom>
              <a:avLst/>
              <a:gdLst>
                <a:gd name="T0" fmla="*/ 34 w 51"/>
                <a:gd name="T1" fmla="*/ 0 h 14"/>
                <a:gd name="T2" fmla="*/ 34 w 51"/>
                <a:gd name="T3" fmla="*/ 0 h 14"/>
                <a:gd name="T4" fmla="*/ 11 w 51"/>
                <a:gd name="T5" fmla="*/ 8 h 14"/>
                <a:gd name="T6" fmla="*/ 0 w 51"/>
                <a:gd name="T7" fmla="*/ 14 h 14"/>
                <a:gd name="T8" fmla="*/ 27 w 51"/>
                <a:gd name="T9" fmla="*/ 5 h 14"/>
                <a:gd name="T10" fmla="*/ 51 w 51"/>
                <a:gd name="T11" fmla="*/ 0 h 14"/>
                <a:gd name="T12" fmla="*/ 48 w 51"/>
                <a:gd name="T13" fmla="*/ 0 h 14"/>
                <a:gd name="T14" fmla="*/ 34 w 5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4">
                  <a:moveTo>
                    <a:pt x="34" y="0"/>
                  </a:moveTo>
                  <a:lnTo>
                    <a:pt x="34" y="0"/>
                  </a:lnTo>
                  <a:lnTo>
                    <a:pt x="11" y="8"/>
                  </a:lnTo>
                  <a:lnTo>
                    <a:pt x="0" y="14"/>
                  </a:lnTo>
                  <a:lnTo>
                    <a:pt x="27" y="5"/>
                  </a:lnTo>
                  <a:lnTo>
                    <a:pt x="51" y="0"/>
                  </a:lnTo>
                  <a:lnTo>
                    <a:pt x="48" y="0"/>
                  </a:lnTo>
                  <a:lnTo>
                    <a:pt x="34"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30" name="Freeform 39">
              <a:extLst>
                <a:ext uri="{FF2B5EF4-FFF2-40B4-BE49-F238E27FC236}">
                  <a16:creationId xmlns:a16="http://schemas.microsoft.com/office/drawing/2014/main" id="{62185F25-B41B-B8FF-3C4E-1670A319650A}"/>
                </a:ext>
              </a:extLst>
            </p:cNvPr>
            <p:cNvSpPr>
              <a:spLocks/>
            </p:cNvSpPr>
            <p:nvPr/>
          </p:nvSpPr>
          <p:spPr bwMode="auto">
            <a:xfrm>
              <a:off x="9952349" y="4648508"/>
              <a:ext cx="21151" cy="40010"/>
            </a:xfrm>
            <a:custGeom>
              <a:avLst/>
              <a:gdLst>
                <a:gd name="T0" fmla="*/ 13 w 32"/>
                <a:gd name="T1" fmla="*/ 21 h 59"/>
                <a:gd name="T2" fmla="*/ 13 w 32"/>
                <a:gd name="T3" fmla="*/ 21 h 59"/>
                <a:gd name="T4" fmla="*/ 9 w 32"/>
                <a:gd name="T5" fmla="*/ 32 h 59"/>
                <a:gd name="T6" fmla="*/ 0 w 32"/>
                <a:gd name="T7" fmla="*/ 59 h 59"/>
                <a:gd name="T8" fmla="*/ 13 w 32"/>
                <a:gd name="T9" fmla="*/ 24 h 59"/>
                <a:gd name="T10" fmla="*/ 32 w 32"/>
                <a:gd name="T11" fmla="*/ 0 h 59"/>
                <a:gd name="T12" fmla="*/ 20 w 32"/>
                <a:gd name="T13" fmla="*/ 11 h 59"/>
                <a:gd name="T14" fmla="*/ 13 w 32"/>
                <a:gd name="T15" fmla="*/ 21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9">
                  <a:moveTo>
                    <a:pt x="13" y="21"/>
                  </a:moveTo>
                  <a:lnTo>
                    <a:pt x="13" y="21"/>
                  </a:lnTo>
                  <a:lnTo>
                    <a:pt x="9" y="32"/>
                  </a:lnTo>
                  <a:lnTo>
                    <a:pt x="0" y="59"/>
                  </a:lnTo>
                  <a:lnTo>
                    <a:pt x="13" y="24"/>
                  </a:lnTo>
                  <a:lnTo>
                    <a:pt x="32" y="0"/>
                  </a:lnTo>
                  <a:lnTo>
                    <a:pt x="20" y="11"/>
                  </a:lnTo>
                  <a:lnTo>
                    <a:pt x="13" y="2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31" name="Freeform 40">
              <a:extLst>
                <a:ext uri="{FF2B5EF4-FFF2-40B4-BE49-F238E27FC236}">
                  <a16:creationId xmlns:a16="http://schemas.microsoft.com/office/drawing/2014/main" id="{DB5E3BC6-F5D8-5D08-F910-B5357FC881EB}"/>
                </a:ext>
              </a:extLst>
            </p:cNvPr>
            <p:cNvSpPr>
              <a:spLocks/>
            </p:cNvSpPr>
            <p:nvPr/>
          </p:nvSpPr>
          <p:spPr bwMode="auto">
            <a:xfrm>
              <a:off x="9980178" y="4630726"/>
              <a:ext cx="7792" cy="5557"/>
            </a:xfrm>
            <a:custGeom>
              <a:avLst/>
              <a:gdLst>
                <a:gd name="T0" fmla="*/ 7 w 11"/>
                <a:gd name="T1" fmla="*/ 0 h 8"/>
                <a:gd name="T2" fmla="*/ 7 w 11"/>
                <a:gd name="T3" fmla="*/ 0 h 8"/>
                <a:gd name="T4" fmla="*/ 0 w 11"/>
                <a:gd name="T5" fmla="*/ 8 h 8"/>
                <a:gd name="T6" fmla="*/ 11 w 11"/>
                <a:gd name="T7" fmla="*/ 0 h 8"/>
                <a:gd name="T8" fmla="*/ 7 w 11"/>
                <a:gd name="T9" fmla="*/ 0 h 8"/>
              </a:gdLst>
              <a:ahLst/>
              <a:cxnLst>
                <a:cxn ang="0">
                  <a:pos x="T0" y="T1"/>
                </a:cxn>
                <a:cxn ang="0">
                  <a:pos x="T2" y="T3"/>
                </a:cxn>
                <a:cxn ang="0">
                  <a:pos x="T4" y="T5"/>
                </a:cxn>
                <a:cxn ang="0">
                  <a:pos x="T6" y="T7"/>
                </a:cxn>
                <a:cxn ang="0">
                  <a:pos x="T8" y="T9"/>
                </a:cxn>
              </a:cxnLst>
              <a:rect l="0" t="0" r="r" b="b"/>
              <a:pathLst>
                <a:path w="11" h="8">
                  <a:moveTo>
                    <a:pt x="7" y="0"/>
                  </a:moveTo>
                  <a:lnTo>
                    <a:pt x="7" y="0"/>
                  </a:lnTo>
                  <a:lnTo>
                    <a:pt x="0" y="8"/>
                  </a:lnTo>
                  <a:lnTo>
                    <a:pt x="11" y="0"/>
                  </a:lnTo>
                  <a:lnTo>
                    <a:pt x="7"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32" name="Freeform 41">
              <a:extLst>
                <a:ext uri="{FF2B5EF4-FFF2-40B4-BE49-F238E27FC236}">
                  <a16:creationId xmlns:a16="http://schemas.microsoft.com/office/drawing/2014/main" id="{C1772761-2930-06B3-4F82-DDC623D81E2C}"/>
                </a:ext>
              </a:extLst>
            </p:cNvPr>
            <p:cNvSpPr>
              <a:spLocks/>
            </p:cNvSpPr>
            <p:nvPr/>
          </p:nvSpPr>
          <p:spPr bwMode="auto">
            <a:xfrm>
              <a:off x="9993536" y="4609609"/>
              <a:ext cx="15584" cy="12226"/>
            </a:xfrm>
            <a:custGeom>
              <a:avLst/>
              <a:gdLst>
                <a:gd name="T0" fmla="*/ 10 w 23"/>
                <a:gd name="T1" fmla="*/ 10 h 18"/>
                <a:gd name="T2" fmla="*/ 10 w 23"/>
                <a:gd name="T3" fmla="*/ 10 h 18"/>
                <a:gd name="T4" fmla="*/ 23 w 23"/>
                <a:gd name="T5" fmla="*/ 0 h 18"/>
                <a:gd name="T6" fmla="*/ 0 w 23"/>
                <a:gd name="T7" fmla="*/ 18 h 18"/>
                <a:gd name="T8" fmla="*/ 10 w 23"/>
                <a:gd name="T9" fmla="*/ 10 h 18"/>
              </a:gdLst>
              <a:ahLst/>
              <a:cxnLst>
                <a:cxn ang="0">
                  <a:pos x="T0" y="T1"/>
                </a:cxn>
                <a:cxn ang="0">
                  <a:pos x="T2" y="T3"/>
                </a:cxn>
                <a:cxn ang="0">
                  <a:pos x="T4" y="T5"/>
                </a:cxn>
                <a:cxn ang="0">
                  <a:pos x="T6" y="T7"/>
                </a:cxn>
                <a:cxn ang="0">
                  <a:pos x="T8" y="T9"/>
                </a:cxn>
              </a:cxnLst>
              <a:rect l="0" t="0" r="r" b="b"/>
              <a:pathLst>
                <a:path w="23" h="18">
                  <a:moveTo>
                    <a:pt x="10" y="10"/>
                  </a:moveTo>
                  <a:lnTo>
                    <a:pt x="10" y="10"/>
                  </a:lnTo>
                  <a:lnTo>
                    <a:pt x="23" y="0"/>
                  </a:lnTo>
                  <a:lnTo>
                    <a:pt x="0" y="18"/>
                  </a:lnTo>
                  <a:lnTo>
                    <a:pt x="1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33" name="Freeform 42">
              <a:extLst>
                <a:ext uri="{FF2B5EF4-FFF2-40B4-BE49-F238E27FC236}">
                  <a16:creationId xmlns:a16="http://schemas.microsoft.com/office/drawing/2014/main" id="{3E6C3059-1E0E-31E1-368B-9139593A32E4}"/>
                </a:ext>
              </a:extLst>
            </p:cNvPr>
            <p:cNvSpPr>
              <a:spLocks/>
            </p:cNvSpPr>
            <p:nvPr/>
          </p:nvSpPr>
          <p:spPr bwMode="auto">
            <a:xfrm>
              <a:off x="10022477" y="4537369"/>
              <a:ext cx="13358" cy="64461"/>
            </a:xfrm>
            <a:custGeom>
              <a:avLst/>
              <a:gdLst>
                <a:gd name="T0" fmla="*/ 12 w 19"/>
                <a:gd name="T1" fmla="*/ 24 h 97"/>
                <a:gd name="T2" fmla="*/ 12 w 19"/>
                <a:gd name="T3" fmla="*/ 24 h 97"/>
                <a:gd name="T4" fmla="*/ 3 w 19"/>
                <a:gd name="T5" fmla="*/ 0 h 97"/>
                <a:gd name="T6" fmla="*/ 3 w 19"/>
                <a:gd name="T7" fmla="*/ 12 h 97"/>
                <a:gd name="T8" fmla="*/ 9 w 19"/>
                <a:gd name="T9" fmla="*/ 24 h 97"/>
                <a:gd name="T10" fmla="*/ 12 w 19"/>
                <a:gd name="T11" fmla="*/ 33 h 97"/>
                <a:gd name="T12" fmla="*/ 16 w 19"/>
                <a:gd name="T13" fmla="*/ 75 h 97"/>
                <a:gd name="T14" fmla="*/ 9 w 19"/>
                <a:gd name="T15" fmla="*/ 88 h 97"/>
                <a:gd name="T16" fmla="*/ 0 w 19"/>
                <a:gd name="T17" fmla="*/ 97 h 97"/>
                <a:gd name="T18" fmla="*/ 3 w 19"/>
                <a:gd name="T19" fmla="*/ 97 h 97"/>
                <a:gd name="T20" fmla="*/ 16 w 19"/>
                <a:gd name="T21" fmla="*/ 91 h 97"/>
                <a:gd name="T22" fmla="*/ 19 w 19"/>
                <a:gd name="T23" fmla="*/ 70 h 97"/>
                <a:gd name="T24" fmla="*/ 16 w 19"/>
                <a:gd name="T25" fmla="*/ 36 h 97"/>
                <a:gd name="T26" fmla="*/ 12 w 19"/>
                <a:gd name="T27"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97">
                  <a:moveTo>
                    <a:pt x="12" y="24"/>
                  </a:moveTo>
                  <a:lnTo>
                    <a:pt x="12" y="24"/>
                  </a:lnTo>
                  <a:lnTo>
                    <a:pt x="3" y="0"/>
                  </a:lnTo>
                  <a:lnTo>
                    <a:pt x="3" y="12"/>
                  </a:lnTo>
                  <a:lnTo>
                    <a:pt x="9" y="24"/>
                  </a:lnTo>
                  <a:lnTo>
                    <a:pt x="12" y="33"/>
                  </a:lnTo>
                  <a:lnTo>
                    <a:pt x="16" y="75"/>
                  </a:lnTo>
                  <a:lnTo>
                    <a:pt x="9" y="88"/>
                  </a:lnTo>
                  <a:lnTo>
                    <a:pt x="0" y="97"/>
                  </a:lnTo>
                  <a:lnTo>
                    <a:pt x="3" y="97"/>
                  </a:lnTo>
                  <a:lnTo>
                    <a:pt x="16" y="91"/>
                  </a:lnTo>
                  <a:lnTo>
                    <a:pt x="19" y="70"/>
                  </a:lnTo>
                  <a:lnTo>
                    <a:pt x="16" y="36"/>
                  </a:lnTo>
                  <a:lnTo>
                    <a:pt x="12"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34" name="Freeform 72">
              <a:extLst>
                <a:ext uri="{FF2B5EF4-FFF2-40B4-BE49-F238E27FC236}">
                  <a16:creationId xmlns:a16="http://schemas.microsoft.com/office/drawing/2014/main" id="{5E13AE8B-7A13-2EEA-5771-022FF16DFBD2}"/>
                </a:ext>
              </a:extLst>
            </p:cNvPr>
            <p:cNvSpPr>
              <a:spLocks/>
            </p:cNvSpPr>
            <p:nvPr/>
          </p:nvSpPr>
          <p:spPr bwMode="auto">
            <a:xfrm>
              <a:off x="8405775" y="3447340"/>
              <a:ext cx="9426" cy="6417"/>
            </a:xfrm>
            <a:custGeom>
              <a:avLst/>
              <a:gdLst>
                <a:gd name="T0" fmla="*/ 8 w 8"/>
                <a:gd name="T1" fmla="*/ 2 h 6"/>
                <a:gd name="T2" fmla="*/ 8 w 8"/>
                <a:gd name="T3" fmla="*/ 0 h 6"/>
                <a:gd name="T4" fmla="*/ 0 w 8"/>
                <a:gd name="T5" fmla="*/ 6 h 6"/>
                <a:gd name="T6" fmla="*/ 8 w 8"/>
                <a:gd name="T7" fmla="*/ 2 h 6"/>
              </a:gdLst>
              <a:ahLst/>
              <a:cxnLst>
                <a:cxn ang="0">
                  <a:pos x="T0" y="T1"/>
                </a:cxn>
                <a:cxn ang="0">
                  <a:pos x="T2" y="T3"/>
                </a:cxn>
                <a:cxn ang="0">
                  <a:pos x="T4" y="T5"/>
                </a:cxn>
                <a:cxn ang="0">
                  <a:pos x="T6" y="T7"/>
                </a:cxn>
              </a:cxnLst>
              <a:rect l="0" t="0" r="r" b="b"/>
              <a:pathLst>
                <a:path w="8" h="6">
                  <a:moveTo>
                    <a:pt x="8" y="2"/>
                  </a:moveTo>
                  <a:lnTo>
                    <a:pt x="8" y="0"/>
                  </a:lnTo>
                  <a:lnTo>
                    <a:pt x="0" y="6"/>
                  </a:lnTo>
                  <a:lnTo>
                    <a:pt x="8"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35" name="Freeform 73">
              <a:extLst>
                <a:ext uri="{FF2B5EF4-FFF2-40B4-BE49-F238E27FC236}">
                  <a16:creationId xmlns:a16="http://schemas.microsoft.com/office/drawing/2014/main" id="{39D4B079-2737-C309-0BFE-962335A848C3}"/>
                </a:ext>
              </a:extLst>
            </p:cNvPr>
            <p:cNvSpPr>
              <a:spLocks/>
            </p:cNvSpPr>
            <p:nvPr/>
          </p:nvSpPr>
          <p:spPr bwMode="auto">
            <a:xfrm>
              <a:off x="8405775" y="3447340"/>
              <a:ext cx="9426" cy="6417"/>
            </a:xfrm>
            <a:custGeom>
              <a:avLst/>
              <a:gdLst>
                <a:gd name="T0" fmla="*/ 8 w 8"/>
                <a:gd name="T1" fmla="*/ 2 h 6"/>
                <a:gd name="T2" fmla="*/ 8 w 8"/>
                <a:gd name="T3" fmla="*/ 0 h 6"/>
                <a:gd name="T4" fmla="*/ 0 w 8"/>
                <a:gd name="T5" fmla="*/ 6 h 6"/>
                <a:gd name="T6" fmla="*/ 8 w 8"/>
                <a:gd name="T7" fmla="*/ 2 h 6"/>
              </a:gdLst>
              <a:ahLst/>
              <a:cxnLst>
                <a:cxn ang="0">
                  <a:pos x="T0" y="T1"/>
                </a:cxn>
                <a:cxn ang="0">
                  <a:pos x="T2" y="T3"/>
                </a:cxn>
                <a:cxn ang="0">
                  <a:pos x="T4" y="T5"/>
                </a:cxn>
                <a:cxn ang="0">
                  <a:pos x="T6" y="T7"/>
                </a:cxn>
              </a:cxnLst>
              <a:rect l="0" t="0" r="r" b="b"/>
              <a:pathLst>
                <a:path w="8" h="6">
                  <a:moveTo>
                    <a:pt x="8" y="2"/>
                  </a:moveTo>
                  <a:lnTo>
                    <a:pt x="8" y="0"/>
                  </a:lnTo>
                  <a:lnTo>
                    <a:pt x="0" y="6"/>
                  </a:lnTo>
                  <a:lnTo>
                    <a:pt x="8"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36" name="Freeform 74">
              <a:extLst>
                <a:ext uri="{FF2B5EF4-FFF2-40B4-BE49-F238E27FC236}">
                  <a16:creationId xmlns:a16="http://schemas.microsoft.com/office/drawing/2014/main" id="{41B605D6-893B-9069-BA61-190E9DC19EE7}"/>
                </a:ext>
              </a:extLst>
            </p:cNvPr>
            <p:cNvSpPr>
              <a:spLocks/>
            </p:cNvSpPr>
            <p:nvPr/>
          </p:nvSpPr>
          <p:spPr bwMode="auto">
            <a:xfrm>
              <a:off x="8419914" y="3435577"/>
              <a:ext cx="3535" cy="8556"/>
            </a:xfrm>
            <a:custGeom>
              <a:avLst/>
              <a:gdLst>
                <a:gd name="T0" fmla="*/ 3 w 3"/>
                <a:gd name="T1" fmla="*/ 0 h 8"/>
                <a:gd name="T2" fmla="*/ 0 w 3"/>
                <a:gd name="T3" fmla="*/ 0 h 8"/>
                <a:gd name="T4" fmla="*/ 2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0"/>
                  </a:lnTo>
                  <a:lnTo>
                    <a:pt x="2" y="8"/>
                  </a:lnTo>
                  <a:lnTo>
                    <a:pt x="3"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37" name="Freeform 75">
              <a:extLst>
                <a:ext uri="{FF2B5EF4-FFF2-40B4-BE49-F238E27FC236}">
                  <a16:creationId xmlns:a16="http://schemas.microsoft.com/office/drawing/2014/main" id="{A10D23EE-636A-B62F-71AF-FFB70DD500D7}"/>
                </a:ext>
              </a:extLst>
            </p:cNvPr>
            <p:cNvSpPr>
              <a:spLocks/>
            </p:cNvSpPr>
            <p:nvPr/>
          </p:nvSpPr>
          <p:spPr bwMode="auto">
            <a:xfrm>
              <a:off x="8419914" y="3435577"/>
              <a:ext cx="3535" cy="8556"/>
            </a:xfrm>
            <a:custGeom>
              <a:avLst/>
              <a:gdLst>
                <a:gd name="T0" fmla="*/ 3 w 3"/>
                <a:gd name="T1" fmla="*/ 0 h 8"/>
                <a:gd name="T2" fmla="*/ 0 w 3"/>
                <a:gd name="T3" fmla="*/ 0 h 8"/>
                <a:gd name="T4" fmla="*/ 2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0"/>
                  </a:lnTo>
                  <a:lnTo>
                    <a:pt x="2" y="8"/>
                  </a:lnTo>
                  <a:lnTo>
                    <a:pt x="3"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38" name="Freeform 80">
              <a:extLst>
                <a:ext uri="{FF2B5EF4-FFF2-40B4-BE49-F238E27FC236}">
                  <a16:creationId xmlns:a16="http://schemas.microsoft.com/office/drawing/2014/main" id="{2BCE13C7-1911-43FE-222D-04183678B59A}"/>
                </a:ext>
              </a:extLst>
            </p:cNvPr>
            <p:cNvSpPr>
              <a:spLocks/>
            </p:cNvSpPr>
            <p:nvPr/>
          </p:nvSpPr>
          <p:spPr bwMode="auto">
            <a:xfrm>
              <a:off x="8216085" y="3447341"/>
              <a:ext cx="501914" cy="511211"/>
            </a:xfrm>
            <a:custGeom>
              <a:avLst/>
              <a:gdLst>
                <a:gd name="T0" fmla="*/ 41 w 426"/>
                <a:gd name="T1" fmla="*/ 40 h 478"/>
                <a:gd name="T2" fmla="*/ 37 w 426"/>
                <a:gd name="T3" fmla="*/ 109 h 478"/>
                <a:gd name="T4" fmla="*/ 9 w 426"/>
                <a:gd name="T5" fmla="*/ 132 h 478"/>
                <a:gd name="T6" fmla="*/ 0 w 426"/>
                <a:gd name="T7" fmla="*/ 153 h 478"/>
                <a:gd name="T8" fmla="*/ 19 w 426"/>
                <a:gd name="T9" fmla="*/ 173 h 478"/>
                <a:gd name="T10" fmla="*/ 9 w 426"/>
                <a:gd name="T11" fmla="*/ 213 h 478"/>
                <a:gd name="T12" fmla="*/ 9 w 426"/>
                <a:gd name="T13" fmla="*/ 247 h 478"/>
                <a:gd name="T14" fmla="*/ 35 w 426"/>
                <a:gd name="T15" fmla="*/ 264 h 478"/>
                <a:gd name="T16" fmla="*/ 58 w 426"/>
                <a:gd name="T17" fmla="*/ 277 h 478"/>
                <a:gd name="T18" fmla="*/ 86 w 426"/>
                <a:gd name="T19" fmla="*/ 301 h 478"/>
                <a:gd name="T20" fmla="*/ 114 w 426"/>
                <a:gd name="T21" fmla="*/ 320 h 478"/>
                <a:gd name="T22" fmla="*/ 133 w 426"/>
                <a:gd name="T23" fmla="*/ 339 h 478"/>
                <a:gd name="T24" fmla="*/ 137 w 426"/>
                <a:gd name="T25" fmla="*/ 367 h 478"/>
                <a:gd name="T26" fmla="*/ 141 w 426"/>
                <a:gd name="T27" fmla="*/ 382 h 478"/>
                <a:gd name="T28" fmla="*/ 152 w 426"/>
                <a:gd name="T29" fmla="*/ 399 h 478"/>
                <a:gd name="T30" fmla="*/ 150 w 426"/>
                <a:gd name="T31" fmla="*/ 435 h 478"/>
                <a:gd name="T32" fmla="*/ 160 w 426"/>
                <a:gd name="T33" fmla="*/ 457 h 478"/>
                <a:gd name="T34" fmla="*/ 191 w 426"/>
                <a:gd name="T35" fmla="*/ 478 h 478"/>
                <a:gd name="T36" fmla="*/ 415 w 426"/>
                <a:gd name="T37" fmla="*/ 463 h 478"/>
                <a:gd name="T38" fmla="*/ 415 w 426"/>
                <a:gd name="T39" fmla="*/ 435 h 478"/>
                <a:gd name="T40" fmla="*/ 408 w 426"/>
                <a:gd name="T41" fmla="*/ 414 h 478"/>
                <a:gd name="T42" fmla="*/ 400 w 426"/>
                <a:gd name="T43" fmla="*/ 384 h 478"/>
                <a:gd name="T44" fmla="*/ 404 w 426"/>
                <a:gd name="T45" fmla="*/ 350 h 478"/>
                <a:gd name="T46" fmla="*/ 410 w 426"/>
                <a:gd name="T47" fmla="*/ 329 h 478"/>
                <a:gd name="T48" fmla="*/ 410 w 426"/>
                <a:gd name="T49" fmla="*/ 294 h 478"/>
                <a:gd name="T50" fmla="*/ 421 w 426"/>
                <a:gd name="T51" fmla="*/ 277 h 478"/>
                <a:gd name="T52" fmla="*/ 419 w 426"/>
                <a:gd name="T53" fmla="*/ 243 h 478"/>
                <a:gd name="T54" fmla="*/ 425 w 426"/>
                <a:gd name="T55" fmla="*/ 209 h 478"/>
                <a:gd name="T56" fmla="*/ 404 w 426"/>
                <a:gd name="T57" fmla="*/ 211 h 478"/>
                <a:gd name="T58" fmla="*/ 395 w 426"/>
                <a:gd name="T59" fmla="*/ 232 h 478"/>
                <a:gd name="T60" fmla="*/ 378 w 426"/>
                <a:gd name="T61" fmla="*/ 243 h 478"/>
                <a:gd name="T62" fmla="*/ 383 w 426"/>
                <a:gd name="T63" fmla="*/ 213 h 478"/>
                <a:gd name="T64" fmla="*/ 395 w 426"/>
                <a:gd name="T65" fmla="*/ 196 h 478"/>
                <a:gd name="T66" fmla="*/ 404 w 426"/>
                <a:gd name="T67" fmla="*/ 181 h 478"/>
                <a:gd name="T68" fmla="*/ 393 w 426"/>
                <a:gd name="T69" fmla="*/ 173 h 478"/>
                <a:gd name="T70" fmla="*/ 389 w 426"/>
                <a:gd name="T71" fmla="*/ 153 h 478"/>
                <a:gd name="T72" fmla="*/ 383 w 426"/>
                <a:gd name="T73" fmla="*/ 143 h 478"/>
                <a:gd name="T74" fmla="*/ 383 w 426"/>
                <a:gd name="T75" fmla="*/ 121 h 478"/>
                <a:gd name="T76" fmla="*/ 359 w 426"/>
                <a:gd name="T77" fmla="*/ 109 h 478"/>
                <a:gd name="T78" fmla="*/ 332 w 426"/>
                <a:gd name="T79" fmla="*/ 91 h 478"/>
                <a:gd name="T80" fmla="*/ 304 w 426"/>
                <a:gd name="T81" fmla="*/ 89 h 478"/>
                <a:gd name="T82" fmla="*/ 205 w 426"/>
                <a:gd name="T83" fmla="*/ 64 h 478"/>
                <a:gd name="T84" fmla="*/ 184 w 426"/>
                <a:gd name="T85" fmla="*/ 44 h 478"/>
                <a:gd name="T86" fmla="*/ 161 w 426"/>
                <a:gd name="T87" fmla="*/ 36 h 478"/>
                <a:gd name="T88" fmla="*/ 141 w 426"/>
                <a:gd name="T89" fmla="*/ 38 h 478"/>
                <a:gd name="T90" fmla="*/ 144 w 426"/>
                <a:gd name="T91" fmla="*/ 21 h 478"/>
                <a:gd name="T92" fmla="*/ 144 w 426"/>
                <a:gd name="T93" fmla="*/ 0 h 478"/>
                <a:gd name="T94" fmla="*/ 122 w 426"/>
                <a:gd name="T95" fmla="*/ 14 h 478"/>
                <a:gd name="T96" fmla="*/ 73 w 426"/>
                <a:gd name="T97" fmla="*/ 34 h 478"/>
                <a:gd name="T98" fmla="*/ 52 w 426"/>
                <a:gd name="T99" fmla="*/ 2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6" h="478">
                  <a:moveTo>
                    <a:pt x="49" y="32"/>
                  </a:moveTo>
                  <a:lnTo>
                    <a:pt x="47" y="40"/>
                  </a:lnTo>
                  <a:lnTo>
                    <a:pt x="41" y="40"/>
                  </a:lnTo>
                  <a:lnTo>
                    <a:pt x="43" y="94"/>
                  </a:lnTo>
                  <a:lnTo>
                    <a:pt x="41" y="102"/>
                  </a:lnTo>
                  <a:lnTo>
                    <a:pt x="37" y="109"/>
                  </a:lnTo>
                  <a:lnTo>
                    <a:pt x="24" y="115"/>
                  </a:lnTo>
                  <a:lnTo>
                    <a:pt x="11" y="125"/>
                  </a:lnTo>
                  <a:lnTo>
                    <a:pt x="9" y="132"/>
                  </a:lnTo>
                  <a:lnTo>
                    <a:pt x="5" y="140"/>
                  </a:lnTo>
                  <a:lnTo>
                    <a:pt x="0" y="145"/>
                  </a:lnTo>
                  <a:lnTo>
                    <a:pt x="0" y="153"/>
                  </a:lnTo>
                  <a:lnTo>
                    <a:pt x="5" y="160"/>
                  </a:lnTo>
                  <a:lnTo>
                    <a:pt x="11" y="160"/>
                  </a:lnTo>
                  <a:lnTo>
                    <a:pt x="19" y="173"/>
                  </a:lnTo>
                  <a:lnTo>
                    <a:pt x="11" y="192"/>
                  </a:lnTo>
                  <a:lnTo>
                    <a:pt x="13" y="205"/>
                  </a:lnTo>
                  <a:lnTo>
                    <a:pt x="9" y="213"/>
                  </a:lnTo>
                  <a:lnTo>
                    <a:pt x="13" y="228"/>
                  </a:lnTo>
                  <a:lnTo>
                    <a:pt x="13" y="239"/>
                  </a:lnTo>
                  <a:lnTo>
                    <a:pt x="9" y="247"/>
                  </a:lnTo>
                  <a:lnTo>
                    <a:pt x="20" y="254"/>
                  </a:lnTo>
                  <a:lnTo>
                    <a:pt x="28" y="262"/>
                  </a:lnTo>
                  <a:lnTo>
                    <a:pt x="35" y="264"/>
                  </a:lnTo>
                  <a:lnTo>
                    <a:pt x="47" y="266"/>
                  </a:lnTo>
                  <a:lnTo>
                    <a:pt x="52" y="273"/>
                  </a:lnTo>
                  <a:lnTo>
                    <a:pt x="58" y="277"/>
                  </a:lnTo>
                  <a:lnTo>
                    <a:pt x="67" y="281"/>
                  </a:lnTo>
                  <a:lnTo>
                    <a:pt x="77" y="288"/>
                  </a:lnTo>
                  <a:lnTo>
                    <a:pt x="86" y="301"/>
                  </a:lnTo>
                  <a:lnTo>
                    <a:pt x="99" y="314"/>
                  </a:lnTo>
                  <a:lnTo>
                    <a:pt x="107" y="318"/>
                  </a:lnTo>
                  <a:lnTo>
                    <a:pt x="114" y="320"/>
                  </a:lnTo>
                  <a:lnTo>
                    <a:pt x="120" y="324"/>
                  </a:lnTo>
                  <a:lnTo>
                    <a:pt x="128" y="331"/>
                  </a:lnTo>
                  <a:lnTo>
                    <a:pt x="133" y="339"/>
                  </a:lnTo>
                  <a:lnTo>
                    <a:pt x="135" y="358"/>
                  </a:lnTo>
                  <a:lnTo>
                    <a:pt x="137" y="365"/>
                  </a:lnTo>
                  <a:lnTo>
                    <a:pt x="137" y="367"/>
                  </a:lnTo>
                  <a:lnTo>
                    <a:pt x="139" y="375"/>
                  </a:lnTo>
                  <a:lnTo>
                    <a:pt x="139" y="380"/>
                  </a:lnTo>
                  <a:lnTo>
                    <a:pt x="141" y="382"/>
                  </a:lnTo>
                  <a:lnTo>
                    <a:pt x="144" y="390"/>
                  </a:lnTo>
                  <a:lnTo>
                    <a:pt x="148" y="391"/>
                  </a:lnTo>
                  <a:lnTo>
                    <a:pt x="152" y="399"/>
                  </a:lnTo>
                  <a:lnTo>
                    <a:pt x="146" y="412"/>
                  </a:lnTo>
                  <a:lnTo>
                    <a:pt x="148" y="423"/>
                  </a:lnTo>
                  <a:lnTo>
                    <a:pt x="150" y="435"/>
                  </a:lnTo>
                  <a:lnTo>
                    <a:pt x="154" y="442"/>
                  </a:lnTo>
                  <a:lnTo>
                    <a:pt x="156" y="450"/>
                  </a:lnTo>
                  <a:lnTo>
                    <a:pt x="160" y="457"/>
                  </a:lnTo>
                  <a:lnTo>
                    <a:pt x="167" y="461"/>
                  </a:lnTo>
                  <a:lnTo>
                    <a:pt x="186" y="465"/>
                  </a:lnTo>
                  <a:lnTo>
                    <a:pt x="191" y="478"/>
                  </a:lnTo>
                  <a:lnTo>
                    <a:pt x="317" y="470"/>
                  </a:lnTo>
                  <a:lnTo>
                    <a:pt x="411" y="463"/>
                  </a:lnTo>
                  <a:lnTo>
                    <a:pt x="415" y="463"/>
                  </a:lnTo>
                  <a:lnTo>
                    <a:pt x="413" y="448"/>
                  </a:lnTo>
                  <a:lnTo>
                    <a:pt x="415" y="440"/>
                  </a:lnTo>
                  <a:lnTo>
                    <a:pt x="415" y="435"/>
                  </a:lnTo>
                  <a:lnTo>
                    <a:pt x="413" y="427"/>
                  </a:lnTo>
                  <a:lnTo>
                    <a:pt x="408" y="420"/>
                  </a:lnTo>
                  <a:lnTo>
                    <a:pt x="408" y="414"/>
                  </a:lnTo>
                  <a:lnTo>
                    <a:pt x="402" y="407"/>
                  </a:lnTo>
                  <a:lnTo>
                    <a:pt x="404" y="401"/>
                  </a:lnTo>
                  <a:lnTo>
                    <a:pt x="400" y="384"/>
                  </a:lnTo>
                  <a:lnTo>
                    <a:pt x="400" y="371"/>
                  </a:lnTo>
                  <a:lnTo>
                    <a:pt x="406" y="358"/>
                  </a:lnTo>
                  <a:lnTo>
                    <a:pt x="404" y="350"/>
                  </a:lnTo>
                  <a:lnTo>
                    <a:pt x="406" y="343"/>
                  </a:lnTo>
                  <a:lnTo>
                    <a:pt x="410" y="335"/>
                  </a:lnTo>
                  <a:lnTo>
                    <a:pt x="410" y="329"/>
                  </a:lnTo>
                  <a:lnTo>
                    <a:pt x="406" y="314"/>
                  </a:lnTo>
                  <a:lnTo>
                    <a:pt x="406" y="307"/>
                  </a:lnTo>
                  <a:lnTo>
                    <a:pt x="410" y="294"/>
                  </a:lnTo>
                  <a:lnTo>
                    <a:pt x="413" y="286"/>
                  </a:lnTo>
                  <a:lnTo>
                    <a:pt x="419" y="281"/>
                  </a:lnTo>
                  <a:lnTo>
                    <a:pt x="421" y="277"/>
                  </a:lnTo>
                  <a:lnTo>
                    <a:pt x="415" y="264"/>
                  </a:lnTo>
                  <a:lnTo>
                    <a:pt x="417" y="256"/>
                  </a:lnTo>
                  <a:lnTo>
                    <a:pt x="419" y="243"/>
                  </a:lnTo>
                  <a:lnTo>
                    <a:pt x="426" y="222"/>
                  </a:lnTo>
                  <a:lnTo>
                    <a:pt x="426" y="217"/>
                  </a:lnTo>
                  <a:lnTo>
                    <a:pt x="425" y="209"/>
                  </a:lnTo>
                  <a:lnTo>
                    <a:pt x="417" y="203"/>
                  </a:lnTo>
                  <a:lnTo>
                    <a:pt x="411" y="207"/>
                  </a:lnTo>
                  <a:lnTo>
                    <a:pt x="404" y="211"/>
                  </a:lnTo>
                  <a:lnTo>
                    <a:pt x="400" y="217"/>
                  </a:lnTo>
                  <a:lnTo>
                    <a:pt x="398" y="224"/>
                  </a:lnTo>
                  <a:lnTo>
                    <a:pt x="395" y="232"/>
                  </a:lnTo>
                  <a:lnTo>
                    <a:pt x="387" y="237"/>
                  </a:lnTo>
                  <a:lnTo>
                    <a:pt x="383" y="243"/>
                  </a:lnTo>
                  <a:lnTo>
                    <a:pt x="378" y="243"/>
                  </a:lnTo>
                  <a:lnTo>
                    <a:pt x="376" y="235"/>
                  </a:lnTo>
                  <a:lnTo>
                    <a:pt x="378" y="228"/>
                  </a:lnTo>
                  <a:lnTo>
                    <a:pt x="383" y="213"/>
                  </a:lnTo>
                  <a:lnTo>
                    <a:pt x="387" y="205"/>
                  </a:lnTo>
                  <a:lnTo>
                    <a:pt x="389" y="200"/>
                  </a:lnTo>
                  <a:lnTo>
                    <a:pt x="395" y="196"/>
                  </a:lnTo>
                  <a:lnTo>
                    <a:pt x="402" y="192"/>
                  </a:lnTo>
                  <a:lnTo>
                    <a:pt x="402" y="187"/>
                  </a:lnTo>
                  <a:lnTo>
                    <a:pt x="404" y="181"/>
                  </a:lnTo>
                  <a:lnTo>
                    <a:pt x="400" y="179"/>
                  </a:lnTo>
                  <a:lnTo>
                    <a:pt x="400" y="179"/>
                  </a:lnTo>
                  <a:lnTo>
                    <a:pt x="393" y="173"/>
                  </a:lnTo>
                  <a:lnTo>
                    <a:pt x="393" y="168"/>
                  </a:lnTo>
                  <a:lnTo>
                    <a:pt x="396" y="153"/>
                  </a:lnTo>
                  <a:lnTo>
                    <a:pt x="389" y="153"/>
                  </a:lnTo>
                  <a:lnTo>
                    <a:pt x="383" y="156"/>
                  </a:lnTo>
                  <a:lnTo>
                    <a:pt x="379" y="149"/>
                  </a:lnTo>
                  <a:lnTo>
                    <a:pt x="383" y="143"/>
                  </a:lnTo>
                  <a:lnTo>
                    <a:pt x="383" y="128"/>
                  </a:lnTo>
                  <a:lnTo>
                    <a:pt x="381" y="123"/>
                  </a:lnTo>
                  <a:lnTo>
                    <a:pt x="383" y="121"/>
                  </a:lnTo>
                  <a:lnTo>
                    <a:pt x="376" y="113"/>
                  </a:lnTo>
                  <a:lnTo>
                    <a:pt x="364" y="111"/>
                  </a:lnTo>
                  <a:lnTo>
                    <a:pt x="359" y="109"/>
                  </a:lnTo>
                  <a:lnTo>
                    <a:pt x="357" y="98"/>
                  </a:lnTo>
                  <a:lnTo>
                    <a:pt x="349" y="93"/>
                  </a:lnTo>
                  <a:lnTo>
                    <a:pt x="332" y="91"/>
                  </a:lnTo>
                  <a:lnTo>
                    <a:pt x="325" y="89"/>
                  </a:lnTo>
                  <a:lnTo>
                    <a:pt x="319" y="91"/>
                  </a:lnTo>
                  <a:lnTo>
                    <a:pt x="304" y="89"/>
                  </a:lnTo>
                  <a:lnTo>
                    <a:pt x="302" y="89"/>
                  </a:lnTo>
                  <a:lnTo>
                    <a:pt x="278" y="79"/>
                  </a:lnTo>
                  <a:lnTo>
                    <a:pt x="205" y="64"/>
                  </a:lnTo>
                  <a:lnTo>
                    <a:pt x="197" y="51"/>
                  </a:lnTo>
                  <a:lnTo>
                    <a:pt x="191" y="46"/>
                  </a:lnTo>
                  <a:lnTo>
                    <a:pt x="184" y="44"/>
                  </a:lnTo>
                  <a:lnTo>
                    <a:pt x="180" y="40"/>
                  </a:lnTo>
                  <a:lnTo>
                    <a:pt x="169" y="40"/>
                  </a:lnTo>
                  <a:lnTo>
                    <a:pt x="161" y="36"/>
                  </a:lnTo>
                  <a:lnTo>
                    <a:pt x="154" y="34"/>
                  </a:lnTo>
                  <a:lnTo>
                    <a:pt x="148" y="38"/>
                  </a:lnTo>
                  <a:lnTo>
                    <a:pt x="141" y="38"/>
                  </a:lnTo>
                  <a:lnTo>
                    <a:pt x="143" y="34"/>
                  </a:lnTo>
                  <a:lnTo>
                    <a:pt x="144" y="27"/>
                  </a:lnTo>
                  <a:lnTo>
                    <a:pt x="144" y="21"/>
                  </a:lnTo>
                  <a:lnTo>
                    <a:pt x="150" y="14"/>
                  </a:lnTo>
                  <a:lnTo>
                    <a:pt x="150" y="6"/>
                  </a:lnTo>
                  <a:lnTo>
                    <a:pt x="144" y="0"/>
                  </a:lnTo>
                  <a:lnTo>
                    <a:pt x="135" y="6"/>
                  </a:lnTo>
                  <a:lnTo>
                    <a:pt x="128" y="10"/>
                  </a:lnTo>
                  <a:lnTo>
                    <a:pt x="122" y="14"/>
                  </a:lnTo>
                  <a:lnTo>
                    <a:pt x="114" y="17"/>
                  </a:lnTo>
                  <a:lnTo>
                    <a:pt x="101" y="25"/>
                  </a:lnTo>
                  <a:lnTo>
                    <a:pt x="73" y="34"/>
                  </a:lnTo>
                  <a:lnTo>
                    <a:pt x="67" y="36"/>
                  </a:lnTo>
                  <a:lnTo>
                    <a:pt x="60" y="34"/>
                  </a:lnTo>
                  <a:lnTo>
                    <a:pt x="52" y="29"/>
                  </a:lnTo>
                  <a:lnTo>
                    <a:pt x="51" y="31"/>
                  </a:lnTo>
                  <a:lnTo>
                    <a:pt x="49" y="3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39" name="Freeform 88">
              <a:extLst>
                <a:ext uri="{FF2B5EF4-FFF2-40B4-BE49-F238E27FC236}">
                  <a16:creationId xmlns:a16="http://schemas.microsoft.com/office/drawing/2014/main" id="{04609A4B-2B83-3C5A-7929-9B14788B5503}"/>
                </a:ext>
              </a:extLst>
            </p:cNvPr>
            <p:cNvSpPr>
              <a:spLocks/>
            </p:cNvSpPr>
            <p:nvPr/>
          </p:nvSpPr>
          <p:spPr bwMode="auto">
            <a:xfrm>
              <a:off x="8709752" y="3614180"/>
              <a:ext cx="32989" cy="56682"/>
            </a:xfrm>
            <a:custGeom>
              <a:avLst/>
              <a:gdLst>
                <a:gd name="T0" fmla="*/ 26 w 28"/>
                <a:gd name="T1" fmla="*/ 0 h 53"/>
                <a:gd name="T2" fmla="*/ 21 w 28"/>
                <a:gd name="T3" fmla="*/ 6 h 53"/>
                <a:gd name="T4" fmla="*/ 17 w 28"/>
                <a:gd name="T5" fmla="*/ 14 h 53"/>
                <a:gd name="T6" fmla="*/ 9 w 28"/>
                <a:gd name="T7" fmla="*/ 19 h 53"/>
                <a:gd name="T8" fmla="*/ 9 w 28"/>
                <a:gd name="T9" fmla="*/ 27 h 53"/>
                <a:gd name="T10" fmla="*/ 4 w 28"/>
                <a:gd name="T11" fmla="*/ 34 h 53"/>
                <a:gd name="T12" fmla="*/ 0 w 28"/>
                <a:gd name="T13" fmla="*/ 44 h 53"/>
                <a:gd name="T14" fmla="*/ 4 w 28"/>
                <a:gd name="T15" fmla="*/ 51 h 53"/>
                <a:gd name="T16" fmla="*/ 11 w 28"/>
                <a:gd name="T17" fmla="*/ 53 h 53"/>
                <a:gd name="T18" fmla="*/ 15 w 28"/>
                <a:gd name="T19" fmla="*/ 46 h 53"/>
                <a:gd name="T20" fmla="*/ 19 w 28"/>
                <a:gd name="T21" fmla="*/ 40 h 53"/>
                <a:gd name="T22" fmla="*/ 19 w 28"/>
                <a:gd name="T23" fmla="*/ 32 h 53"/>
                <a:gd name="T24" fmla="*/ 24 w 28"/>
                <a:gd name="T25" fmla="*/ 23 h 53"/>
                <a:gd name="T26" fmla="*/ 23 w 28"/>
                <a:gd name="T27" fmla="*/ 17 h 53"/>
                <a:gd name="T28" fmla="*/ 28 w 28"/>
                <a:gd name="T29" fmla="*/ 2 h 53"/>
                <a:gd name="T30" fmla="*/ 26 w 2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3">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40" name="Freeform 89">
              <a:extLst>
                <a:ext uri="{FF2B5EF4-FFF2-40B4-BE49-F238E27FC236}">
                  <a16:creationId xmlns:a16="http://schemas.microsoft.com/office/drawing/2014/main" id="{5C52B856-71B1-4CE8-664F-221DB26087D4}"/>
                </a:ext>
              </a:extLst>
            </p:cNvPr>
            <p:cNvSpPr>
              <a:spLocks/>
            </p:cNvSpPr>
            <p:nvPr/>
          </p:nvSpPr>
          <p:spPr bwMode="auto">
            <a:xfrm>
              <a:off x="8709752" y="3614180"/>
              <a:ext cx="32989" cy="56682"/>
            </a:xfrm>
            <a:custGeom>
              <a:avLst/>
              <a:gdLst>
                <a:gd name="T0" fmla="*/ 26 w 28"/>
                <a:gd name="T1" fmla="*/ 0 h 53"/>
                <a:gd name="T2" fmla="*/ 21 w 28"/>
                <a:gd name="T3" fmla="*/ 6 h 53"/>
                <a:gd name="T4" fmla="*/ 17 w 28"/>
                <a:gd name="T5" fmla="*/ 14 h 53"/>
                <a:gd name="T6" fmla="*/ 9 w 28"/>
                <a:gd name="T7" fmla="*/ 19 h 53"/>
                <a:gd name="T8" fmla="*/ 9 w 28"/>
                <a:gd name="T9" fmla="*/ 27 h 53"/>
                <a:gd name="T10" fmla="*/ 4 w 28"/>
                <a:gd name="T11" fmla="*/ 34 h 53"/>
                <a:gd name="T12" fmla="*/ 0 w 28"/>
                <a:gd name="T13" fmla="*/ 44 h 53"/>
                <a:gd name="T14" fmla="*/ 4 w 28"/>
                <a:gd name="T15" fmla="*/ 51 h 53"/>
                <a:gd name="T16" fmla="*/ 11 w 28"/>
                <a:gd name="T17" fmla="*/ 53 h 53"/>
                <a:gd name="T18" fmla="*/ 15 w 28"/>
                <a:gd name="T19" fmla="*/ 46 h 53"/>
                <a:gd name="T20" fmla="*/ 19 w 28"/>
                <a:gd name="T21" fmla="*/ 40 h 53"/>
                <a:gd name="T22" fmla="*/ 19 w 28"/>
                <a:gd name="T23" fmla="*/ 32 h 53"/>
                <a:gd name="T24" fmla="*/ 24 w 28"/>
                <a:gd name="T25" fmla="*/ 23 h 53"/>
                <a:gd name="T26" fmla="*/ 23 w 28"/>
                <a:gd name="T27" fmla="*/ 17 h 53"/>
                <a:gd name="T28" fmla="*/ 28 w 28"/>
                <a:gd name="T29" fmla="*/ 2 h 53"/>
                <a:gd name="T30" fmla="*/ 26 w 2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3">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41" name="Freeform 90">
              <a:extLst>
                <a:ext uri="{FF2B5EF4-FFF2-40B4-BE49-F238E27FC236}">
                  <a16:creationId xmlns:a16="http://schemas.microsoft.com/office/drawing/2014/main" id="{73278F48-4927-34A5-44C4-620F1305E809}"/>
                </a:ext>
              </a:extLst>
            </p:cNvPr>
            <p:cNvSpPr>
              <a:spLocks/>
            </p:cNvSpPr>
            <p:nvPr/>
          </p:nvSpPr>
          <p:spPr bwMode="auto">
            <a:xfrm>
              <a:off x="8860562" y="3547872"/>
              <a:ext cx="8248" cy="18181"/>
            </a:xfrm>
            <a:custGeom>
              <a:avLst/>
              <a:gdLst>
                <a:gd name="T0" fmla="*/ 2 w 7"/>
                <a:gd name="T1" fmla="*/ 4 h 17"/>
                <a:gd name="T2" fmla="*/ 0 w 7"/>
                <a:gd name="T3" fmla="*/ 10 h 17"/>
                <a:gd name="T4" fmla="*/ 0 w 7"/>
                <a:gd name="T5" fmla="*/ 17 h 17"/>
                <a:gd name="T6" fmla="*/ 7 w 7"/>
                <a:gd name="T7" fmla="*/ 15 h 17"/>
                <a:gd name="T8" fmla="*/ 7 w 7"/>
                <a:gd name="T9" fmla="*/ 2 h 17"/>
                <a:gd name="T10" fmla="*/ 7 w 7"/>
                <a:gd name="T11" fmla="*/ 0 h 17"/>
                <a:gd name="T12" fmla="*/ 2 w 7"/>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2" y="4"/>
                  </a:moveTo>
                  <a:lnTo>
                    <a:pt x="0" y="10"/>
                  </a:lnTo>
                  <a:lnTo>
                    <a:pt x="0" y="17"/>
                  </a:lnTo>
                  <a:lnTo>
                    <a:pt x="7" y="15"/>
                  </a:lnTo>
                  <a:lnTo>
                    <a:pt x="7" y="2"/>
                  </a:lnTo>
                  <a:lnTo>
                    <a:pt x="7" y="0"/>
                  </a:lnTo>
                  <a:lnTo>
                    <a:pt x="2" y="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42" name="Freeform 92">
              <a:extLst>
                <a:ext uri="{FF2B5EF4-FFF2-40B4-BE49-F238E27FC236}">
                  <a16:creationId xmlns:a16="http://schemas.microsoft.com/office/drawing/2014/main" id="{524740BE-2493-EC55-B09C-3575BA63CD2D}"/>
                </a:ext>
              </a:extLst>
            </p:cNvPr>
            <p:cNvSpPr>
              <a:spLocks/>
            </p:cNvSpPr>
            <p:nvPr/>
          </p:nvSpPr>
          <p:spPr bwMode="auto">
            <a:xfrm>
              <a:off x="9006659" y="3490121"/>
              <a:ext cx="32989" cy="20320"/>
            </a:xfrm>
            <a:custGeom>
              <a:avLst/>
              <a:gdLst>
                <a:gd name="T0" fmla="*/ 7 w 28"/>
                <a:gd name="T1" fmla="*/ 19 h 19"/>
                <a:gd name="T2" fmla="*/ 21 w 28"/>
                <a:gd name="T3" fmla="*/ 17 h 19"/>
                <a:gd name="T4" fmla="*/ 28 w 28"/>
                <a:gd name="T5" fmla="*/ 13 h 19"/>
                <a:gd name="T6" fmla="*/ 24 w 28"/>
                <a:gd name="T7" fmla="*/ 6 h 19"/>
                <a:gd name="T8" fmla="*/ 17 w 28"/>
                <a:gd name="T9" fmla="*/ 0 h 19"/>
                <a:gd name="T10" fmla="*/ 11 w 28"/>
                <a:gd name="T11" fmla="*/ 0 h 19"/>
                <a:gd name="T12" fmla="*/ 13 w 28"/>
                <a:gd name="T13" fmla="*/ 6 h 19"/>
                <a:gd name="T14" fmla="*/ 7 w 28"/>
                <a:gd name="T15" fmla="*/ 11 h 19"/>
                <a:gd name="T16" fmla="*/ 0 w 28"/>
                <a:gd name="T17" fmla="*/ 13 h 19"/>
                <a:gd name="T18" fmla="*/ 7 w 28"/>
                <a:gd name="T19" fmla="*/ 17 h 19"/>
                <a:gd name="T20" fmla="*/ 7 w 28"/>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9">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43" name="Freeform 93">
              <a:extLst>
                <a:ext uri="{FF2B5EF4-FFF2-40B4-BE49-F238E27FC236}">
                  <a16:creationId xmlns:a16="http://schemas.microsoft.com/office/drawing/2014/main" id="{E49A46F9-AFB0-D071-837C-7BCCF2A79267}"/>
                </a:ext>
              </a:extLst>
            </p:cNvPr>
            <p:cNvSpPr>
              <a:spLocks/>
            </p:cNvSpPr>
            <p:nvPr/>
          </p:nvSpPr>
          <p:spPr bwMode="auto">
            <a:xfrm>
              <a:off x="9006659" y="3490121"/>
              <a:ext cx="32989" cy="20320"/>
            </a:xfrm>
            <a:custGeom>
              <a:avLst/>
              <a:gdLst>
                <a:gd name="T0" fmla="*/ 7 w 28"/>
                <a:gd name="T1" fmla="*/ 19 h 19"/>
                <a:gd name="T2" fmla="*/ 21 w 28"/>
                <a:gd name="T3" fmla="*/ 17 h 19"/>
                <a:gd name="T4" fmla="*/ 28 w 28"/>
                <a:gd name="T5" fmla="*/ 13 h 19"/>
                <a:gd name="T6" fmla="*/ 24 w 28"/>
                <a:gd name="T7" fmla="*/ 6 h 19"/>
                <a:gd name="T8" fmla="*/ 17 w 28"/>
                <a:gd name="T9" fmla="*/ 0 h 19"/>
                <a:gd name="T10" fmla="*/ 11 w 28"/>
                <a:gd name="T11" fmla="*/ 0 h 19"/>
                <a:gd name="T12" fmla="*/ 13 w 28"/>
                <a:gd name="T13" fmla="*/ 6 h 19"/>
                <a:gd name="T14" fmla="*/ 7 w 28"/>
                <a:gd name="T15" fmla="*/ 11 h 19"/>
                <a:gd name="T16" fmla="*/ 0 w 28"/>
                <a:gd name="T17" fmla="*/ 13 h 19"/>
                <a:gd name="T18" fmla="*/ 7 w 28"/>
                <a:gd name="T19" fmla="*/ 17 h 19"/>
                <a:gd name="T20" fmla="*/ 7 w 28"/>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9">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44" name="Freeform 126">
              <a:extLst>
                <a:ext uri="{FF2B5EF4-FFF2-40B4-BE49-F238E27FC236}">
                  <a16:creationId xmlns:a16="http://schemas.microsoft.com/office/drawing/2014/main" id="{7F7EFBBC-7204-4A8C-5060-BE02A0EE65BE}"/>
                </a:ext>
              </a:extLst>
            </p:cNvPr>
            <p:cNvSpPr>
              <a:spLocks/>
            </p:cNvSpPr>
            <p:nvPr/>
          </p:nvSpPr>
          <p:spPr bwMode="auto">
            <a:xfrm>
              <a:off x="9387218" y="3830216"/>
              <a:ext cx="583210" cy="345442"/>
            </a:xfrm>
            <a:custGeom>
              <a:avLst/>
              <a:gdLst>
                <a:gd name="T0" fmla="*/ 478 w 495"/>
                <a:gd name="T1" fmla="*/ 203 h 323"/>
                <a:gd name="T2" fmla="*/ 491 w 495"/>
                <a:gd name="T3" fmla="*/ 188 h 323"/>
                <a:gd name="T4" fmla="*/ 478 w 495"/>
                <a:gd name="T5" fmla="*/ 169 h 323"/>
                <a:gd name="T6" fmla="*/ 468 w 495"/>
                <a:gd name="T7" fmla="*/ 161 h 323"/>
                <a:gd name="T8" fmla="*/ 461 w 495"/>
                <a:gd name="T9" fmla="*/ 150 h 323"/>
                <a:gd name="T10" fmla="*/ 448 w 495"/>
                <a:gd name="T11" fmla="*/ 141 h 323"/>
                <a:gd name="T12" fmla="*/ 449 w 495"/>
                <a:gd name="T13" fmla="*/ 122 h 323"/>
                <a:gd name="T14" fmla="*/ 449 w 495"/>
                <a:gd name="T15" fmla="*/ 109 h 323"/>
                <a:gd name="T16" fmla="*/ 444 w 495"/>
                <a:gd name="T17" fmla="*/ 103 h 323"/>
                <a:gd name="T18" fmla="*/ 459 w 495"/>
                <a:gd name="T19" fmla="*/ 79 h 323"/>
                <a:gd name="T20" fmla="*/ 461 w 495"/>
                <a:gd name="T21" fmla="*/ 65 h 323"/>
                <a:gd name="T22" fmla="*/ 468 w 495"/>
                <a:gd name="T23" fmla="*/ 54 h 323"/>
                <a:gd name="T24" fmla="*/ 453 w 495"/>
                <a:gd name="T25" fmla="*/ 49 h 323"/>
                <a:gd name="T26" fmla="*/ 434 w 495"/>
                <a:gd name="T27" fmla="*/ 37 h 323"/>
                <a:gd name="T28" fmla="*/ 427 w 495"/>
                <a:gd name="T29" fmla="*/ 15 h 323"/>
                <a:gd name="T30" fmla="*/ 414 w 495"/>
                <a:gd name="T31" fmla="*/ 11 h 323"/>
                <a:gd name="T32" fmla="*/ 402 w 495"/>
                <a:gd name="T33" fmla="*/ 2 h 323"/>
                <a:gd name="T34" fmla="*/ 329 w 495"/>
                <a:gd name="T35" fmla="*/ 17 h 323"/>
                <a:gd name="T36" fmla="*/ 122 w 495"/>
                <a:gd name="T37" fmla="*/ 58 h 323"/>
                <a:gd name="T38" fmla="*/ 55 w 495"/>
                <a:gd name="T39" fmla="*/ 45 h 323"/>
                <a:gd name="T40" fmla="*/ 30 w 495"/>
                <a:gd name="T41" fmla="*/ 60 h 323"/>
                <a:gd name="T42" fmla="*/ 23 w 495"/>
                <a:gd name="T43" fmla="*/ 65 h 323"/>
                <a:gd name="T44" fmla="*/ 0 w 495"/>
                <a:gd name="T45" fmla="*/ 82 h 323"/>
                <a:gd name="T46" fmla="*/ 25 w 495"/>
                <a:gd name="T47" fmla="*/ 225 h 323"/>
                <a:gd name="T48" fmla="*/ 126 w 495"/>
                <a:gd name="T49" fmla="*/ 308 h 323"/>
                <a:gd name="T50" fmla="*/ 421 w 495"/>
                <a:gd name="T51" fmla="*/ 248 h 323"/>
                <a:gd name="T52" fmla="*/ 429 w 495"/>
                <a:gd name="T53" fmla="*/ 235 h 323"/>
                <a:gd name="T54" fmla="*/ 442 w 495"/>
                <a:gd name="T55" fmla="*/ 229 h 323"/>
                <a:gd name="T56" fmla="*/ 449 w 495"/>
                <a:gd name="T57" fmla="*/ 233 h 323"/>
                <a:gd name="T58" fmla="*/ 463 w 495"/>
                <a:gd name="T59" fmla="*/ 223 h 323"/>
                <a:gd name="T60" fmla="*/ 470 w 495"/>
                <a:gd name="T61" fmla="*/ 210 h 323"/>
                <a:gd name="T62" fmla="*/ 476 w 495"/>
                <a:gd name="T63" fmla="*/ 20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5" h="323">
                  <a:moveTo>
                    <a:pt x="476" y="203"/>
                  </a:moveTo>
                  <a:lnTo>
                    <a:pt x="478" y="203"/>
                  </a:lnTo>
                  <a:lnTo>
                    <a:pt x="483" y="195"/>
                  </a:lnTo>
                  <a:lnTo>
                    <a:pt x="491" y="188"/>
                  </a:lnTo>
                  <a:lnTo>
                    <a:pt x="495" y="182"/>
                  </a:lnTo>
                  <a:lnTo>
                    <a:pt x="478" y="169"/>
                  </a:lnTo>
                  <a:lnTo>
                    <a:pt x="472" y="163"/>
                  </a:lnTo>
                  <a:lnTo>
                    <a:pt x="468" y="161"/>
                  </a:lnTo>
                  <a:lnTo>
                    <a:pt x="461" y="158"/>
                  </a:lnTo>
                  <a:lnTo>
                    <a:pt x="461" y="150"/>
                  </a:lnTo>
                  <a:lnTo>
                    <a:pt x="453" y="148"/>
                  </a:lnTo>
                  <a:lnTo>
                    <a:pt x="448" y="141"/>
                  </a:lnTo>
                  <a:lnTo>
                    <a:pt x="444" y="129"/>
                  </a:lnTo>
                  <a:lnTo>
                    <a:pt x="449" y="122"/>
                  </a:lnTo>
                  <a:lnTo>
                    <a:pt x="451" y="116"/>
                  </a:lnTo>
                  <a:lnTo>
                    <a:pt x="449" y="109"/>
                  </a:lnTo>
                  <a:lnTo>
                    <a:pt x="446" y="107"/>
                  </a:lnTo>
                  <a:lnTo>
                    <a:pt x="444" y="103"/>
                  </a:lnTo>
                  <a:lnTo>
                    <a:pt x="449" y="96"/>
                  </a:lnTo>
                  <a:lnTo>
                    <a:pt x="459" y="79"/>
                  </a:lnTo>
                  <a:lnTo>
                    <a:pt x="459" y="71"/>
                  </a:lnTo>
                  <a:lnTo>
                    <a:pt x="461" y="65"/>
                  </a:lnTo>
                  <a:lnTo>
                    <a:pt x="468" y="56"/>
                  </a:lnTo>
                  <a:lnTo>
                    <a:pt x="468" y="54"/>
                  </a:lnTo>
                  <a:lnTo>
                    <a:pt x="461" y="50"/>
                  </a:lnTo>
                  <a:lnTo>
                    <a:pt x="453" y="49"/>
                  </a:lnTo>
                  <a:lnTo>
                    <a:pt x="440" y="45"/>
                  </a:lnTo>
                  <a:lnTo>
                    <a:pt x="434" y="37"/>
                  </a:lnTo>
                  <a:lnTo>
                    <a:pt x="433" y="30"/>
                  </a:lnTo>
                  <a:lnTo>
                    <a:pt x="427" y="15"/>
                  </a:lnTo>
                  <a:lnTo>
                    <a:pt x="419" y="9"/>
                  </a:lnTo>
                  <a:lnTo>
                    <a:pt x="414" y="11"/>
                  </a:lnTo>
                  <a:lnTo>
                    <a:pt x="410" y="3"/>
                  </a:lnTo>
                  <a:lnTo>
                    <a:pt x="402" y="2"/>
                  </a:lnTo>
                  <a:lnTo>
                    <a:pt x="402" y="0"/>
                  </a:lnTo>
                  <a:lnTo>
                    <a:pt x="329" y="17"/>
                  </a:lnTo>
                  <a:lnTo>
                    <a:pt x="220" y="39"/>
                  </a:lnTo>
                  <a:lnTo>
                    <a:pt x="122" y="58"/>
                  </a:lnTo>
                  <a:lnTo>
                    <a:pt x="58" y="69"/>
                  </a:lnTo>
                  <a:lnTo>
                    <a:pt x="55" y="45"/>
                  </a:lnTo>
                  <a:lnTo>
                    <a:pt x="53" y="43"/>
                  </a:lnTo>
                  <a:lnTo>
                    <a:pt x="30" y="60"/>
                  </a:lnTo>
                  <a:lnTo>
                    <a:pt x="30" y="58"/>
                  </a:lnTo>
                  <a:lnTo>
                    <a:pt x="23" y="65"/>
                  </a:lnTo>
                  <a:lnTo>
                    <a:pt x="10" y="77"/>
                  </a:lnTo>
                  <a:lnTo>
                    <a:pt x="0" y="82"/>
                  </a:lnTo>
                  <a:lnTo>
                    <a:pt x="0" y="86"/>
                  </a:lnTo>
                  <a:lnTo>
                    <a:pt x="25" y="225"/>
                  </a:lnTo>
                  <a:lnTo>
                    <a:pt x="42" y="323"/>
                  </a:lnTo>
                  <a:lnTo>
                    <a:pt x="126" y="308"/>
                  </a:lnTo>
                  <a:lnTo>
                    <a:pt x="265" y="282"/>
                  </a:lnTo>
                  <a:lnTo>
                    <a:pt x="421" y="248"/>
                  </a:lnTo>
                  <a:lnTo>
                    <a:pt x="425" y="242"/>
                  </a:lnTo>
                  <a:lnTo>
                    <a:pt x="429" y="235"/>
                  </a:lnTo>
                  <a:lnTo>
                    <a:pt x="434" y="231"/>
                  </a:lnTo>
                  <a:lnTo>
                    <a:pt x="442" y="229"/>
                  </a:lnTo>
                  <a:lnTo>
                    <a:pt x="448" y="231"/>
                  </a:lnTo>
                  <a:lnTo>
                    <a:pt x="449" y="233"/>
                  </a:lnTo>
                  <a:lnTo>
                    <a:pt x="455" y="225"/>
                  </a:lnTo>
                  <a:lnTo>
                    <a:pt x="463" y="223"/>
                  </a:lnTo>
                  <a:lnTo>
                    <a:pt x="470" y="218"/>
                  </a:lnTo>
                  <a:lnTo>
                    <a:pt x="470" y="210"/>
                  </a:lnTo>
                  <a:lnTo>
                    <a:pt x="474" y="205"/>
                  </a:lnTo>
                  <a:lnTo>
                    <a:pt x="476" y="205"/>
                  </a:lnTo>
                  <a:lnTo>
                    <a:pt x="476" y="203"/>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45" name="Freeform 130">
              <a:extLst>
                <a:ext uri="{FF2B5EF4-FFF2-40B4-BE49-F238E27FC236}">
                  <a16:creationId xmlns:a16="http://schemas.microsoft.com/office/drawing/2014/main" id="{DB5EBF63-6AAC-929C-34F0-E3DFBA0954C7}"/>
                </a:ext>
              </a:extLst>
            </p:cNvPr>
            <p:cNvSpPr>
              <a:spLocks/>
            </p:cNvSpPr>
            <p:nvPr/>
          </p:nvSpPr>
          <p:spPr bwMode="auto">
            <a:xfrm>
              <a:off x="9883240" y="4075126"/>
              <a:ext cx="108394" cy="162561"/>
            </a:xfrm>
            <a:custGeom>
              <a:avLst/>
              <a:gdLst>
                <a:gd name="T0" fmla="*/ 21 w 92"/>
                <a:gd name="T1" fmla="*/ 0 h 152"/>
                <a:gd name="T2" fmla="*/ 13 w 92"/>
                <a:gd name="T3" fmla="*/ 2 h 152"/>
                <a:gd name="T4" fmla="*/ 8 w 92"/>
                <a:gd name="T5" fmla="*/ 6 h 152"/>
                <a:gd name="T6" fmla="*/ 4 w 92"/>
                <a:gd name="T7" fmla="*/ 13 h 152"/>
                <a:gd name="T8" fmla="*/ 0 w 92"/>
                <a:gd name="T9" fmla="*/ 19 h 152"/>
                <a:gd name="T10" fmla="*/ 23 w 92"/>
                <a:gd name="T11" fmla="*/ 98 h 152"/>
                <a:gd name="T12" fmla="*/ 34 w 92"/>
                <a:gd name="T13" fmla="*/ 145 h 152"/>
                <a:gd name="T14" fmla="*/ 40 w 92"/>
                <a:gd name="T15" fmla="*/ 152 h 152"/>
                <a:gd name="T16" fmla="*/ 89 w 92"/>
                <a:gd name="T17" fmla="*/ 141 h 152"/>
                <a:gd name="T18" fmla="*/ 90 w 92"/>
                <a:gd name="T19" fmla="*/ 139 h 152"/>
                <a:gd name="T20" fmla="*/ 92 w 92"/>
                <a:gd name="T21" fmla="*/ 139 h 152"/>
                <a:gd name="T22" fmla="*/ 87 w 92"/>
                <a:gd name="T23" fmla="*/ 126 h 152"/>
                <a:gd name="T24" fmla="*/ 79 w 92"/>
                <a:gd name="T25" fmla="*/ 128 h 152"/>
                <a:gd name="T26" fmla="*/ 77 w 92"/>
                <a:gd name="T27" fmla="*/ 130 h 152"/>
                <a:gd name="T28" fmla="*/ 83 w 92"/>
                <a:gd name="T29" fmla="*/ 122 h 152"/>
                <a:gd name="T30" fmla="*/ 79 w 92"/>
                <a:gd name="T31" fmla="*/ 120 h 152"/>
                <a:gd name="T32" fmla="*/ 79 w 92"/>
                <a:gd name="T33" fmla="*/ 115 h 152"/>
                <a:gd name="T34" fmla="*/ 81 w 92"/>
                <a:gd name="T35" fmla="*/ 107 h 152"/>
                <a:gd name="T36" fmla="*/ 79 w 92"/>
                <a:gd name="T37" fmla="*/ 103 h 152"/>
                <a:gd name="T38" fmla="*/ 72 w 92"/>
                <a:gd name="T39" fmla="*/ 105 h 152"/>
                <a:gd name="T40" fmla="*/ 59 w 92"/>
                <a:gd name="T41" fmla="*/ 94 h 152"/>
                <a:gd name="T42" fmla="*/ 57 w 92"/>
                <a:gd name="T43" fmla="*/ 86 h 152"/>
                <a:gd name="T44" fmla="*/ 49 w 92"/>
                <a:gd name="T45" fmla="*/ 81 h 152"/>
                <a:gd name="T46" fmla="*/ 45 w 92"/>
                <a:gd name="T47" fmla="*/ 71 h 152"/>
                <a:gd name="T48" fmla="*/ 43 w 92"/>
                <a:gd name="T49" fmla="*/ 64 h 152"/>
                <a:gd name="T50" fmla="*/ 40 w 92"/>
                <a:gd name="T51" fmla="*/ 56 h 152"/>
                <a:gd name="T52" fmla="*/ 32 w 92"/>
                <a:gd name="T53" fmla="*/ 51 h 152"/>
                <a:gd name="T54" fmla="*/ 27 w 92"/>
                <a:gd name="T55" fmla="*/ 45 h 152"/>
                <a:gd name="T56" fmla="*/ 23 w 92"/>
                <a:gd name="T57" fmla="*/ 38 h 152"/>
                <a:gd name="T58" fmla="*/ 23 w 92"/>
                <a:gd name="T59" fmla="*/ 32 h 152"/>
                <a:gd name="T60" fmla="*/ 19 w 92"/>
                <a:gd name="T61" fmla="*/ 24 h 152"/>
                <a:gd name="T62" fmla="*/ 21 w 92"/>
                <a:gd name="T63" fmla="*/ 21 h 152"/>
                <a:gd name="T64" fmla="*/ 25 w 92"/>
                <a:gd name="T65" fmla="*/ 13 h 152"/>
                <a:gd name="T66" fmla="*/ 25 w 92"/>
                <a:gd name="T67" fmla="*/ 6 h 152"/>
                <a:gd name="T68" fmla="*/ 28 w 92"/>
                <a:gd name="T69" fmla="*/ 4 h 152"/>
                <a:gd name="T70" fmla="*/ 27 w 92"/>
                <a:gd name="T71" fmla="*/ 2 h 152"/>
                <a:gd name="T72" fmla="*/ 21 w 92"/>
                <a:gd name="T7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152">
                  <a:moveTo>
                    <a:pt x="21" y="0"/>
                  </a:moveTo>
                  <a:lnTo>
                    <a:pt x="13" y="2"/>
                  </a:lnTo>
                  <a:lnTo>
                    <a:pt x="8" y="6"/>
                  </a:lnTo>
                  <a:lnTo>
                    <a:pt x="4" y="13"/>
                  </a:lnTo>
                  <a:lnTo>
                    <a:pt x="0" y="19"/>
                  </a:lnTo>
                  <a:lnTo>
                    <a:pt x="23" y="98"/>
                  </a:lnTo>
                  <a:lnTo>
                    <a:pt x="34" y="145"/>
                  </a:lnTo>
                  <a:lnTo>
                    <a:pt x="40" y="152"/>
                  </a:lnTo>
                  <a:lnTo>
                    <a:pt x="89" y="141"/>
                  </a:lnTo>
                  <a:lnTo>
                    <a:pt x="90" y="139"/>
                  </a:lnTo>
                  <a:lnTo>
                    <a:pt x="92" y="139"/>
                  </a:lnTo>
                  <a:lnTo>
                    <a:pt x="87" y="126"/>
                  </a:lnTo>
                  <a:lnTo>
                    <a:pt x="79" y="128"/>
                  </a:lnTo>
                  <a:lnTo>
                    <a:pt x="77" y="130"/>
                  </a:lnTo>
                  <a:lnTo>
                    <a:pt x="83" y="122"/>
                  </a:lnTo>
                  <a:lnTo>
                    <a:pt x="79" y="120"/>
                  </a:lnTo>
                  <a:lnTo>
                    <a:pt x="79" y="115"/>
                  </a:lnTo>
                  <a:lnTo>
                    <a:pt x="81" y="107"/>
                  </a:lnTo>
                  <a:lnTo>
                    <a:pt x="79" y="103"/>
                  </a:lnTo>
                  <a:lnTo>
                    <a:pt x="72" y="105"/>
                  </a:lnTo>
                  <a:lnTo>
                    <a:pt x="59" y="94"/>
                  </a:lnTo>
                  <a:lnTo>
                    <a:pt x="57" y="86"/>
                  </a:lnTo>
                  <a:lnTo>
                    <a:pt x="49" y="81"/>
                  </a:lnTo>
                  <a:lnTo>
                    <a:pt x="45" y="71"/>
                  </a:lnTo>
                  <a:lnTo>
                    <a:pt x="43" y="64"/>
                  </a:lnTo>
                  <a:lnTo>
                    <a:pt x="40" y="56"/>
                  </a:lnTo>
                  <a:lnTo>
                    <a:pt x="32" y="51"/>
                  </a:lnTo>
                  <a:lnTo>
                    <a:pt x="27" y="45"/>
                  </a:lnTo>
                  <a:lnTo>
                    <a:pt x="23" y="38"/>
                  </a:lnTo>
                  <a:lnTo>
                    <a:pt x="23" y="32"/>
                  </a:lnTo>
                  <a:lnTo>
                    <a:pt x="19" y="24"/>
                  </a:lnTo>
                  <a:lnTo>
                    <a:pt x="21" y="21"/>
                  </a:lnTo>
                  <a:lnTo>
                    <a:pt x="25" y="13"/>
                  </a:lnTo>
                  <a:lnTo>
                    <a:pt x="25" y="6"/>
                  </a:lnTo>
                  <a:lnTo>
                    <a:pt x="28" y="4"/>
                  </a:lnTo>
                  <a:lnTo>
                    <a:pt x="27" y="2"/>
                  </a:lnTo>
                  <a:lnTo>
                    <a:pt x="21"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46" name="Freeform 133">
              <a:extLst>
                <a:ext uri="{FF2B5EF4-FFF2-40B4-BE49-F238E27FC236}">
                  <a16:creationId xmlns:a16="http://schemas.microsoft.com/office/drawing/2014/main" id="{BE8F2B2B-70F9-EBDD-EFA3-8CDD6255F27C}"/>
                </a:ext>
              </a:extLst>
            </p:cNvPr>
            <p:cNvSpPr>
              <a:spLocks/>
            </p:cNvSpPr>
            <p:nvPr/>
          </p:nvSpPr>
          <p:spPr bwMode="auto">
            <a:xfrm>
              <a:off x="9950398" y="3415256"/>
              <a:ext cx="168483" cy="287691"/>
            </a:xfrm>
            <a:custGeom>
              <a:avLst/>
              <a:gdLst>
                <a:gd name="T0" fmla="*/ 2 w 143"/>
                <a:gd name="T1" fmla="*/ 44 h 269"/>
                <a:gd name="T2" fmla="*/ 2 w 143"/>
                <a:gd name="T3" fmla="*/ 51 h 269"/>
                <a:gd name="T4" fmla="*/ 7 w 143"/>
                <a:gd name="T5" fmla="*/ 59 h 269"/>
                <a:gd name="T6" fmla="*/ 7 w 143"/>
                <a:gd name="T7" fmla="*/ 76 h 269"/>
                <a:gd name="T8" fmla="*/ 9 w 143"/>
                <a:gd name="T9" fmla="*/ 83 h 269"/>
                <a:gd name="T10" fmla="*/ 17 w 143"/>
                <a:gd name="T11" fmla="*/ 89 h 269"/>
                <a:gd name="T12" fmla="*/ 18 w 143"/>
                <a:gd name="T13" fmla="*/ 96 h 269"/>
                <a:gd name="T14" fmla="*/ 18 w 143"/>
                <a:gd name="T15" fmla="*/ 102 h 269"/>
                <a:gd name="T16" fmla="*/ 20 w 143"/>
                <a:gd name="T17" fmla="*/ 109 h 269"/>
                <a:gd name="T18" fmla="*/ 20 w 143"/>
                <a:gd name="T19" fmla="*/ 117 h 269"/>
                <a:gd name="T20" fmla="*/ 18 w 143"/>
                <a:gd name="T21" fmla="*/ 121 h 269"/>
                <a:gd name="T22" fmla="*/ 18 w 143"/>
                <a:gd name="T23" fmla="*/ 134 h 269"/>
                <a:gd name="T24" fmla="*/ 22 w 143"/>
                <a:gd name="T25" fmla="*/ 147 h 269"/>
                <a:gd name="T26" fmla="*/ 28 w 143"/>
                <a:gd name="T27" fmla="*/ 155 h 269"/>
                <a:gd name="T28" fmla="*/ 32 w 143"/>
                <a:gd name="T29" fmla="*/ 168 h 269"/>
                <a:gd name="T30" fmla="*/ 30 w 143"/>
                <a:gd name="T31" fmla="*/ 181 h 269"/>
                <a:gd name="T32" fmla="*/ 33 w 143"/>
                <a:gd name="T33" fmla="*/ 188 h 269"/>
                <a:gd name="T34" fmla="*/ 35 w 143"/>
                <a:gd name="T35" fmla="*/ 179 h 269"/>
                <a:gd name="T36" fmla="*/ 47 w 143"/>
                <a:gd name="T37" fmla="*/ 188 h 269"/>
                <a:gd name="T38" fmla="*/ 62 w 143"/>
                <a:gd name="T39" fmla="*/ 258 h 269"/>
                <a:gd name="T40" fmla="*/ 62 w 143"/>
                <a:gd name="T41" fmla="*/ 264 h 269"/>
                <a:gd name="T42" fmla="*/ 65 w 143"/>
                <a:gd name="T43" fmla="*/ 269 h 269"/>
                <a:gd name="T44" fmla="*/ 126 w 143"/>
                <a:gd name="T45" fmla="*/ 258 h 269"/>
                <a:gd name="T46" fmla="*/ 120 w 143"/>
                <a:gd name="T47" fmla="*/ 250 h 269"/>
                <a:gd name="T48" fmla="*/ 116 w 143"/>
                <a:gd name="T49" fmla="*/ 243 h 269"/>
                <a:gd name="T50" fmla="*/ 116 w 143"/>
                <a:gd name="T51" fmla="*/ 235 h 269"/>
                <a:gd name="T52" fmla="*/ 120 w 143"/>
                <a:gd name="T53" fmla="*/ 228 h 269"/>
                <a:gd name="T54" fmla="*/ 114 w 143"/>
                <a:gd name="T55" fmla="*/ 207 h 269"/>
                <a:gd name="T56" fmla="*/ 114 w 143"/>
                <a:gd name="T57" fmla="*/ 194 h 269"/>
                <a:gd name="T58" fmla="*/ 109 w 143"/>
                <a:gd name="T59" fmla="*/ 170 h 269"/>
                <a:gd name="T60" fmla="*/ 112 w 143"/>
                <a:gd name="T61" fmla="*/ 164 h 269"/>
                <a:gd name="T62" fmla="*/ 111 w 143"/>
                <a:gd name="T63" fmla="*/ 153 h 269"/>
                <a:gd name="T64" fmla="*/ 114 w 143"/>
                <a:gd name="T65" fmla="*/ 145 h 269"/>
                <a:gd name="T66" fmla="*/ 116 w 143"/>
                <a:gd name="T67" fmla="*/ 139 h 269"/>
                <a:gd name="T68" fmla="*/ 116 w 143"/>
                <a:gd name="T69" fmla="*/ 132 h 269"/>
                <a:gd name="T70" fmla="*/ 120 w 143"/>
                <a:gd name="T71" fmla="*/ 124 h 269"/>
                <a:gd name="T72" fmla="*/ 118 w 143"/>
                <a:gd name="T73" fmla="*/ 117 h 269"/>
                <a:gd name="T74" fmla="*/ 120 w 143"/>
                <a:gd name="T75" fmla="*/ 106 h 269"/>
                <a:gd name="T76" fmla="*/ 116 w 143"/>
                <a:gd name="T77" fmla="*/ 91 h 269"/>
                <a:gd name="T78" fmla="*/ 116 w 143"/>
                <a:gd name="T79" fmla="*/ 85 h 269"/>
                <a:gd name="T80" fmla="*/ 122 w 143"/>
                <a:gd name="T81" fmla="*/ 77 h 269"/>
                <a:gd name="T82" fmla="*/ 126 w 143"/>
                <a:gd name="T83" fmla="*/ 77 h 269"/>
                <a:gd name="T84" fmla="*/ 137 w 143"/>
                <a:gd name="T85" fmla="*/ 64 h 269"/>
                <a:gd name="T86" fmla="*/ 143 w 143"/>
                <a:gd name="T87" fmla="*/ 53 h 269"/>
                <a:gd name="T88" fmla="*/ 143 w 143"/>
                <a:gd name="T89" fmla="*/ 47 h 269"/>
                <a:gd name="T90" fmla="*/ 141 w 143"/>
                <a:gd name="T91" fmla="*/ 40 h 269"/>
                <a:gd name="T92" fmla="*/ 135 w 143"/>
                <a:gd name="T93" fmla="*/ 34 h 269"/>
                <a:gd name="T94" fmla="*/ 133 w 143"/>
                <a:gd name="T95" fmla="*/ 27 h 269"/>
                <a:gd name="T96" fmla="*/ 137 w 143"/>
                <a:gd name="T97" fmla="*/ 14 h 269"/>
                <a:gd name="T98" fmla="*/ 133 w 143"/>
                <a:gd name="T99" fmla="*/ 2 h 269"/>
                <a:gd name="T100" fmla="*/ 135 w 143"/>
                <a:gd name="T101" fmla="*/ 0 h 269"/>
                <a:gd name="T102" fmla="*/ 26 w 143"/>
                <a:gd name="T103" fmla="*/ 29 h 269"/>
                <a:gd name="T104" fmla="*/ 0 w 143"/>
                <a:gd name="T105" fmla="*/ 36 h 269"/>
                <a:gd name="T106" fmla="*/ 0 w 143"/>
                <a:gd name="T107" fmla="*/ 40 h 269"/>
                <a:gd name="T108" fmla="*/ 2 w 143"/>
                <a:gd name="T109" fmla="*/ 4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3" h="269">
                  <a:moveTo>
                    <a:pt x="2" y="44"/>
                  </a:moveTo>
                  <a:lnTo>
                    <a:pt x="2" y="51"/>
                  </a:lnTo>
                  <a:lnTo>
                    <a:pt x="7" y="59"/>
                  </a:lnTo>
                  <a:lnTo>
                    <a:pt x="7" y="76"/>
                  </a:lnTo>
                  <a:lnTo>
                    <a:pt x="9" y="83"/>
                  </a:lnTo>
                  <a:lnTo>
                    <a:pt x="17" y="89"/>
                  </a:lnTo>
                  <a:lnTo>
                    <a:pt x="18" y="96"/>
                  </a:lnTo>
                  <a:lnTo>
                    <a:pt x="18" y="102"/>
                  </a:lnTo>
                  <a:lnTo>
                    <a:pt x="20" y="109"/>
                  </a:lnTo>
                  <a:lnTo>
                    <a:pt x="20" y="117"/>
                  </a:lnTo>
                  <a:lnTo>
                    <a:pt x="18" y="121"/>
                  </a:lnTo>
                  <a:lnTo>
                    <a:pt x="18" y="134"/>
                  </a:lnTo>
                  <a:lnTo>
                    <a:pt x="22" y="147"/>
                  </a:lnTo>
                  <a:lnTo>
                    <a:pt x="28" y="155"/>
                  </a:lnTo>
                  <a:lnTo>
                    <a:pt x="32" y="168"/>
                  </a:lnTo>
                  <a:lnTo>
                    <a:pt x="30" y="181"/>
                  </a:lnTo>
                  <a:lnTo>
                    <a:pt x="33" y="188"/>
                  </a:lnTo>
                  <a:lnTo>
                    <a:pt x="35" y="179"/>
                  </a:lnTo>
                  <a:lnTo>
                    <a:pt x="47" y="188"/>
                  </a:lnTo>
                  <a:lnTo>
                    <a:pt x="62" y="258"/>
                  </a:lnTo>
                  <a:lnTo>
                    <a:pt x="62" y="264"/>
                  </a:lnTo>
                  <a:lnTo>
                    <a:pt x="65" y="269"/>
                  </a:lnTo>
                  <a:lnTo>
                    <a:pt x="126" y="258"/>
                  </a:lnTo>
                  <a:lnTo>
                    <a:pt x="120" y="250"/>
                  </a:lnTo>
                  <a:lnTo>
                    <a:pt x="116" y="243"/>
                  </a:lnTo>
                  <a:lnTo>
                    <a:pt x="116" y="235"/>
                  </a:lnTo>
                  <a:lnTo>
                    <a:pt x="120" y="228"/>
                  </a:lnTo>
                  <a:lnTo>
                    <a:pt x="114" y="207"/>
                  </a:lnTo>
                  <a:lnTo>
                    <a:pt x="114" y="194"/>
                  </a:lnTo>
                  <a:lnTo>
                    <a:pt x="109" y="170"/>
                  </a:lnTo>
                  <a:lnTo>
                    <a:pt x="112" y="164"/>
                  </a:lnTo>
                  <a:lnTo>
                    <a:pt x="111" y="153"/>
                  </a:lnTo>
                  <a:lnTo>
                    <a:pt x="114" y="145"/>
                  </a:lnTo>
                  <a:lnTo>
                    <a:pt x="116" y="139"/>
                  </a:lnTo>
                  <a:lnTo>
                    <a:pt x="116" y="132"/>
                  </a:lnTo>
                  <a:lnTo>
                    <a:pt x="120" y="124"/>
                  </a:lnTo>
                  <a:lnTo>
                    <a:pt x="118" y="117"/>
                  </a:lnTo>
                  <a:lnTo>
                    <a:pt x="120" y="106"/>
                  </a:lnTo>
                  <a:lnTo>
                    <a:pt x="116" y="91"/>
                  </a:lnTo>
                  <a:lnTo>
                    <a:pt x="116" y="85"/>
                  </a:lnTo>
                  <a:lnTo>
                    <a:pt x="122" y="77"/>
                  </a:lnTo>
                  <a:lnTo>
                    <a:pt x="126" y="77"/>
                  </a:lnTo>
                  <a:lnTo>
                    <a:pt x="137" y="64"/>
                  </a:lnTo>
                  <a:lnTo>
                    <a:pt x="143" y="53"/>
                  </a:lnTo>
                  <a:lnTo>
                    <a:pt x="143" y="47"/>
                  </a:lnTo>
                  <a:lnTo>
                    <a:pt x="141" y="40"/>
                  </a:lnTo>
                  <a:lnTo>
                    <a:pt x="135" y="34"/>
                  </a:lnTo>
                  <a:lnTo>
                    <a:pt x="133" y="27"/>
                  </a:lnTo>
                  <a:lnTo>
                    <a:pt x="137" y="14"/>
                  </a:lnTo>
                  <a:lnTo>
                    <a:pt x="133" y="2"/>
                  </a:lnTo>
                  <a:lnTo>
                    <a:pt x="135" y="0"/>
                  </a:lnTo>
                  <a:lnTo>
                    <a:pt x="26" y="29"/>
                  </a:lnTo>
                  <a:lnTo>
                    <a:pt x="0" y="36"/>
                  </a:lnTo>
                  <a:lnTo>
                    <a:pt x="0" y="40"/>
                  </a:lnTo>
                  <a:lnTo>
                    <a:pt x="2" y="4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nvGrpSpPr>
            <p:cNvPr id="347" name="Group 60">
              <a:extLst>
                <a:ext uri="{FF2B5EF4-FFF2-40B4-BE49-F238E27FC236}">
                  <a16:creationId xmlns:a16="http://schemas.microsoft.com/office/drawing/2014/main" id="{92477B57-DB47-FB1B-729B-177B1E014CF2}"/>
                </a:ext>
              </a:extLst>
            </p:cNvPr>
            <p:cNvGrpSpPr/>
            <p:nvPr/>
          </p:nvGrpSpPr>
          <p:grpSpPr>
            <a:xfrm>
              <a:off x="9535671" y="4095447"/>
              <a:ext cx="453608" cy="201063"/>
              <a:chOff x="4508320" y="2295180"/>
              <a:chExt cx="369866" cy="163944"/>
            </a:xfrm>
            <a:grpFill/>
            <a:effectLst/>
          </p:grpSpPr>
          <p:sp>
            <p:nvSpPr>
              <p:cNvPr id="385" name="Freeform 127">
                <a:extLst>
                  <a:ext uri="{FF2B5EF4-FFF2-40B4-BE49-F238E27FC236}">
                    <a16:creationId xmlns:a16="http://schemas.microsoft.com/office/drawing/2014/main" id="{D7B9714F-BAE7-693B-882C-4D0743BE8F34}"/>
                  </a:ext>
                </a:extLst>
              </p:cNvPr>
              <p:cNvSpPr>
                <a:spLocks/>
              </p:cNvSpPr>
              <p:nvPr/>
            </p:nvSpPr>
            <p:spPr bwMode="auto">
              <a:xfrm>
                <a:off x="4508320" y="2295180"/>
                <a:ext cx="369866" cy="163944"/>
              </a:xfrm>
              <a:custGeom>
                <a:avLst/>
                <a:gdLst>
                  <a:gd name="T0" fmla="*/ 295 w 385"/>
                  <a:gd name="T1" fmla="*/ 0 h 188"/>
                  <a:gd name="T2" fmla="*/ 10 w 385"/>
                  <a:gd name="T3" fmla="*/ 116 h 188"/>
                  <a:gd name="T4" fmla="*/ 25 w 385"/>
                  <a:gd name="T5" fmla="*/ 96 h 188"/>
                  <a:gd name="T6" fmla="*/ 40 w 385"/>
                  <a:gd name="T7" fmla="*/ 79 h 188"/>
                  <a:gd name="T8" fmla="*/ 57 w 385"/>
                  <a:gd name="T9" fmla="*/ 60 h 188"/>
                  <a:gd name="T10" fmla="*/ 73 w 385"/>
                  <a:gd name="T11" fmla="*/ 67 h 188"/>
                  <a:gd name="T12" fmla="*/ 90 w 385"/>
                  <a:gd name="T13" fmla="*/ 52 h 188"/>
                  <a:gd name="T14" fmla="*/ 107 w 385"/>
                  <a:gd name="T15" fmla="*/ 43 h 188"/>
                  <a:gd name="T16" fmla="*/ 135 w 385"/>
                  <a:gd name="T17" fmla="*/ 49 h 188"/>
                  <a:gd name="T18" fmla="*/ 139 w 385"/>
                  <a:gd name="T19" fmla="*/ 58 h 188"/>
                  <a:gd name="T20" fmla="*/ 149 w 385"/>
                  <a:gd name="T21" fmla="*/ 75 h 188"/>
                  <a:gd name="T22" fmla="*/ 173 w 385"/>
                  <a:gd name="T23" fmla="*/ 86 h 188"/>
                  <a:gd name="T24" fmla="*/ 188 w 385"/>
                  <a:gd name="T25" fmla="*/ 98 h 188"/>
                  <a:gd name="T26" fmla="*/ 207 w 385"/>
                  <a:gd name="T27" fmla="*/ 105 h 188"/>
                  <a:gd name="T28" fmla="*/ 222 w 385"/>
                  <a:gd name="T29" fmla="*/ 113 h 188"/>
                  <a:gd name="T30" fmla="*/ 214 w 385"/>
                  <a:gd name="T31" fmla="*/ 133 h 188"/>
                  <a:gd name="T32" fmla="*/ 207 w 385"/>
                  <a:gd name="T33" fmla="*/ 148 h 188"/>
                  <a:gd name="T34" fmla="*/ 213 w 385"/>
                  <a:gd name="T35" fmla="*/ 169 h 188"/>
                  <a:gd name="T36" fmla="*/ 226 w 385"/>
                  <a:gd name="T37" fmla="*/ 154 h 188"/>
                  <a:gd name="T38" fmla="*/ 243 w 385"/>
                  <a:gd name="T39" fmla="*/ 173 h 188"/>
                  <a:gd name="T40" fmla="*/ 246 w 385"/>
                  <a:gd name="T41" fmla="*/ 169 h 188"/>
                  <a:gd name="T42" fmla="*/ 267 w 385"/>
                  <a:gd name="T43" fmla="*/ 173 h 188"/>
                  <a:gd name="T44" fmla="*/ 282 w 385"/>
                  <a:gd name="T45" fmla="*/ 178 h 188"/>
                  <a:gd name="T46" fmla="*/ 282 w 385"/>
                  <a:gd name="T47" fmla="*/ 165 h 188"/>
                  <a:gd name="T48" fmla="*/ 258 w 385"/>
                  <a:gd name="T49" fmla="*/ 150 h 188"/>
                  <a:gd name="T50" fmla="*/ 248 w 385"/>
                  <a:gd name="T51" fmla="*/ 126 h 188"/>
                  <a:gd name="T52" fmla="*/ 265 w 385"/>
                  <a:gd name="T53" fmla="*/ 152 h 188"/>
                  <a:gd name="T54" fmla="*/ 278 w 385"/>
                  <a:gd name="T55" fmla="*/ 152 h 188"/>
                  <a:gd name="T56" fmla="*/ 258 w 385"/>
                  <a:gd name="T57" fmla="*/ 116 h 188"/>
                  <a:gd name="T58" fmla="*/ 258 w 385"/>
                  <a:gd name="T59" fmla="*/ 90 h 188"/>
                  <a:gd name="T60" fmla="*/ 261 w 385"/>
                  <a:gd name="T61" fmla="*/ 86 h 188"/>
                  <a:gd name="T62" fmla="*/ 258 w 385"/>
                  <a:gd name="T63" fmla="*/ 75 h 188"/>
                  <a:gd name="T64" fmla="*/ 252 w 385"/>
                  <a:gd name="T65" fmla="*/ 64 h 188"/>
                  <a:gd name="T66" fmla="*/ 258 w 385"/>
                  <a:gd name="T67" fmla="*/ 60 h 188"/>
                  <a:gd name="T68" fmla="*/ 260 w 385"/>
                  <a:gd name="T69" fmla="*/ 43 h 188"/>
                  <a:gd name="T70" fmla="*/ 267 w 385"/>
                  <a:gd name="T71" fmla="*/ 36 h 188"/>
                  <a:gd name="T72" fmla="*/ 280 w 385"/>
                  <a:gd name="T73" fmla="*/ 34 h 188"/>
                  <a:gd name="T74" fmla="*/ 282 w 385"/>
                  <a:gd name="T75" fmla="*/ 20 h 188"/>
                  <a:gd name="T76" fmla="*/ 291 w 385"/>
                  <a:gd name="T77" fmla="*/ 20 h 188"/>
                  <a:gd name="T78" fmla="*/ 293 w 385"/>
                  <a:gd name="T79" fmla="*/ 37 h 188"/>
                  <a:gd name="T80" fmla="*/ 275 w 385"/>
                  <a:gd name="T81" fmla="*/ 49 h 188"/>
                  <a:gd name="T82" fmla="*/ 278 w 385"/>
                  <a:gd name="T83" fmla="*/ 71 h 188"/>
                  <a:gd name="T84" fmla="*/ 282 w 385"/>
                  <a:gd name="T85" fmla="*/ 81 h 188"/>
                  <a:gd name="T86" fmla="*/ 269 w 385"/>
                  <a:gd name="T87" fmla="*/ 101 h 188"/>
                  <a:gd name="T88" fmla="*/ 278 w 385"/>
                  <a:gd name="T89" fmla="*/ 88 h 188"/>
                  <a:gd name="T90" fmla="*/ 286 w 385"/>
                  <a:gd name="T91" fmla="*/ 101 h 188"/>
                  <a:gd name="T92" fmla="*/ 276 w 385"/>
                  <a:gd name="T93" fmla="*/ 105 h 188"/>
                  <a:gd name="T94" fmla="*/ 278 w 385"/>
                  <a:gd name="T95" fmla="*/ 113 h 188"/>
                  <a:gd name="T96" fmla="*/ 291 w 385"/>
                  <a:gd name="T97" fmla="*/ 120 h 188"/>
                  <a:gd name="T98" fmla="*/ 303 w 385"/>
                  <a:gd name="T99" fmla="*/ 126 h 188"/>
                  <a:gd name="T100" fmla="*/ 291 w 385"/>
                  <a:gd name="T101" fmla="*/ 128 h 188"/>
                  <a:gd name="T102" fmla="*/ 293 w 385"/>
                  <a:gd name="T103" fmla="*/ 156 h 188"/>
                  <a:gd name="T104" fmla="*/ 305 w 385"/>
                  <a:gd name="T105" fmla="*/ 158 h 188"/>
                  <a:gd name="T106" fmla="*/ 312 w 385"/>
                  <a:gd name="T107" fmla="*/ 146 h 188"/>
                  <a:gd name="T108" fmla="*/ 322 w 385"/>
                  <a:gd name="T109" fmla="*/ 143 h 188"/>
                  <a:gd name="T110" fmla="*/ 320 w 385"/>
                  <a:gd name="T111" fmla="*/ 165 h 188"/>
                  <a:gd name="T112" fmla="*/ 331 w 385"/>
                  <a:gd name="T113" fmla="*/ 173 h 188"/>
                  <a:gd name="T114" fmla="*/ 329 w 385"/>
                  <a:gd name="T115" fmla="*/ 184 h 188"/>
                  <a:gd name="T116" fmla="*/ 350 w 385"/>
                  <a:gd name="T117" fmla="*/ 184 h 188"/>
                  <a:gd name="T118" fmla="*/ 370 w 385"/>
                  <a:gd name="T119" fmla="*/ 165 h 188"/>
                  <a:gd name="T120" fmla="*/ 382 w 385"/>
                  <a:gd name="T121" fmla="*/ 146 h 188"/>
                  <a:gd name="T122" fmla="*/ 382 w 385"/>
                  <a:gd name="T123" fmla="*/ 124 h 188"/>
                  <a:gd name="T124" fmla="*/ 329 w 385"/>
                  <a:gd name="T125" fmla="*/ 12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5" h="188">
                    <a:moveTo>
                      <a:pt x="329" y="126"/>
                    </a:moveTo>
                    <a:lnTo>
                      <a:pt x="318" y="79"/>
                    </a:lnTo>
                    <a:lnTo>
                      <a:pt x="295" y="0"/>
                    </a:lnTo>
                    <a:lnTo>
                      <a:pt x="139" y="34"/>
                    </a:lnTo>
                    <a:lnTo>
                      <a:pt x="0" y="60"/>
                    </a:lnTo>
                    <a:lnTo>
                      <a:pt x="10" y="116"/>
                    </a:lnTo>
                    <a:lnTo>
                      <a:pt x="15" y="109"/>
                    </a:lnTo>
                    <a:lnTo>
                      <a:pt x="21" y="103"/>
                    </a:lnTo>
                    <a:lnTo>
                      <a:pt x="25" y="96"/>
                    </a:lnTo>
                    <a:lnTo>
                      <a:pt x="32" y="88"/>
                    </a:lnTo>
                    <a:lnTo>
                      <a:pt x="34" y="83"/>
                    </a:lnTo>
                    <a:lnTo>
                      <a:pt x="40" y="79"/>
                    </a:lnTo>
                    <a:lnTo>
                      <a:pt x="47" y="81"/>
                    </a:lnTo>
                    <a:lnTo>
                      <a:pt x="57" y="67"/>
                    </a:lnTo>
                    <a:lnTo>
                      <a:pt x="57" y="60"/>
                    </a:lnTo>
                    <a:lnTo>
                      <a:pt x="58" y="60"/>
                    </a:lnTo>
                    <a:lnTo>
                      <a:pt x="66" y="66"/>
                    </a:lnTo>
                    <a:lnTo>
                      <a:pt x="73" y="67"/>
                    </a:lnTo>
                    <a:lnTo>
                      <a:pt x="83" y="66"/>
                    </a:lnTo>
                    <a:lnTo>
                      <a:pt x="85" y="60"/>
                    </a:lnTo>
                    <a:lnTo>
                      <a:pt x="90" y="52"/>
                    </a:lnTo>
                    <a:lnTo>
                      <a:pt x="98" y="52"/>
                    </a:lnTo>
                    <a:lnTo>
                      <a:pt x="102" y="45"/>
                    </a:lnTo>
                    <a:lnTo>
                      <a:pt x="107" y="43"/>
                    </a:lnTo>
                    <a:lnTo>
                      <a:pt x="115" y="45"/>
                    </a:lnTo>
                    <a:lnTo>
                      <a:pt x="120" y="51"/>
                    </a:lnTo>
                    <a:lnTo>
                      <a:pt x="135" y="49"/>
                    </a:lnTo>
                    <a:lnTo>
                      <a:pt x="135" y="49"/>
                    </a:lnTo>
                    <a:lnTo>
                      <a:pt x="134" y="56"/>
                    </a:lnTo>
                    <a:lnTo>
                      <a:pt x="139" y="58"/>
                    </a:lnTo>
                    <a:lnTo>
                      <a:pt x="141" y="66"/>
                    </a:lnTo>
                    <a:lnTo>
                      <a:pt x="147" y="71"/>
                    </a:lnTo>
                    <a:lnTo>
                      <a:pt x="149" y="75"/>
                    </a:lnTo>
                    <a:lnTo>
                      <a:pt x="162" y="75"/>
                    </a:lnTo>
                    <a:lnTo>
                      <a:pt x="169" y="79"/>
                    </a:lnTo>
                    <a:lnTo>
                      <a:pt x="173" y="86"/>
                    </a:lnTo>
                    <a:lnTo>
                      <a:pt x="171" y="92"/>
                    </a:lnTo>
                    <a:lnTo>
                      <a:pt x="179" y="98"/>
                    </a:lnTo>
                    <a:lnTo>
                      <a:pt x="188" y="98"/>
                    </a:lnTo>
                    <a:lnTo>
                      <a:pt x="196" y="99"/>
                    </a:lnTo>
                    <a:lnTo>
                      <a:pt x="199" y="103"/>
                    </a:lnTo>
                    <a:lnTo>
                      <a:pt x="207" y="105"/>
                    </a:lnTo>
                    <a:lnTo>
                      <a:pt x="214" y="101"/>
                    </a:lnTo>
                    <a:lnTo>
                      <a:pt x="222" y="107"/>
                    </a:lnTo>
                    <a:lnTo>
                      <a:pt x="222" y="113"/>
                    </a:lnTo>
                    <a:lnTo>
                      <a:pt x="218" y="118"/>
                    </a:lnTo>
                    <a:lnTo>
                      <a:pt x="220" y="126"/>
                    </a:lnTo>
                    <a:lnTo>
                      <a:pt x="214" y="133"/>
                    </a:lnTo>
                    <a:lnTo>
                      <a:pt x="213" y="141"/>
                    </a:lnTo>
                    <a:lnTo>
                      <a:pt x="209" y="146"/>
                    </a:lnTo>
                    <a:lnTo>
                      <a:pt x="207" y="148"/>
                    </a:lnTo>
                    <a:lnTo>
                      <a:pt x="205" y="154"/>
                    </a:lnTo>
                    <a:lnTo>
                      <a:pt x="207" y="161"/>
                    </a:lnTo>
                    <a:lnTo>
                      <a:pt x="213" y="169"/>
                    </a:lnTo>
                    <a:lnTo>
                      <a:pt x="218" y="161"/>
                    </a:lnTo>
                    <a:lnTo>
                      <a:pt x="218" y="156"/>
                    </a:lnTo>
                    <a:lnTo>
                      <a:pt x="226" y="154"/>
                    </a:lnTo>
                    <a:lnTo>
                      <a:pt x="229" y="161"/>
                    </a:lnTo>
                    <a:lnTo>
                      <a:pt x="235" y="167"/>
                    </a:lnTo>
                    <a:lnTo>
                      <a:pt x="243" y="173"/>
                    </a:lnTo>
                    <a:lnTo>
                      <a:pt x="243" y="165"/>
                    </a:lnTo>
                    <a:lnTo>
                      <a:pt x="243" y="161"/>
                    </a:lnTo>
                    <a:lnTo>
                      <a:pt x="246" y="169"/>
                    </a:lnTo>
                    <a:lnTo>
                      <a:pt x="252" y="175"/>
                    </a:lnTo>
                    <a:lnTo>
                      <a:pt x="260" y="173"/>
                    </a:lnTo>
                    <a:lnTo>
                      <a:pt x="267" y="173"/>
                    </a:lnTo>
                    <a:lnTo>
                      <a:pt x="273" y="180"/>
                    </a:lnTo>
                    <a:lnTo>
                      <a:pt x="275" y="178"/>
                    </a:lnTo>
                    <a:lnTo>
                      <a:pt x="282" y="178"/>
                    </a:lnTo>
                    <a:lnTo>
                      <a:pt x="288" y="184"/>
                    </a:lnTo>
                    <a:lnTo>
                      <a:pt x="290" y="178"/>
                    </a:lnTo>
                    <a:lnTo>
                      <a:pt x="282" y="165"/>
                    </a:lnTo>
                    <a:lnTo>
                      <a:pt x="275" y="161"/>
                    </a:lnTo>
                    <a:lnTo>
                      <a:pt x="267" y="156"/>
                    </a:lnTo>
                    <a:lnTo>
                      <a:pt x="258" y="150"/>
                    </a:lnTo>
                    <a:lnTo>
                      <a:pt x="254" y="145"/>
                    </a:lnTo>
                    <a:lnTo>
                      <a:pt x="248" y="131"/>
                    </a:lnTo>
                    <a:lnTo>
                      <a:pt x="248" y="126"/>
                    </a:lnTo>
                    <a:lnTo>
                      <a:pt x="250" y="133"/>
                    </a:lnTo>
                    <a:lnTo>
                      <a:pt x="258" y="146"/>
                    </a:lnTo>
                    <a:lnTo>
                      <a:pt x="265" y="152"/>
                    </a:lnTo>
                    <a:lnTo>
                      <a:pt x="271" y="154"/>
                    </a:lnTo>
                    <a:lnTo>
                      <a:pt x="275" y="158"/>
                    </a:lnTo>
                    <a:lnTo>
                      <a:pt x="278" y="152"/>
                    </a:lnTo>
                    <a:lnTo>
                      <a:pt x="265" y="139"/>
                    </a:lnTo>
                    <a:lnTo>
                      <a:pt x="261" y="124"/>
                    </a:lnTo>
                    <a:lnTo>
                      <a:pt x="258" y="116"/>
                    </a:lnTo>
                    <a:lnTo>
                      <a:pt x="260" y="111"/>
                    </a:lnTo>
                    <a:lnTo>
                      <a:pt x="258" y="103"/>
                    </a:lnTo>
                    <a:lnTo>
                      <a:pt x="258" y="90"/>
                    </a:lnTo>
                    <a:lnTo>
                      <a:pt x="252" y="86"/>
                    </a:lnTo>
                    <a:lnTo>
                      <a:pt x="254" y="86"/>
                    </a:lnTo>
                    <a:lnTo>
                      <a:pt x="261" y="86"/>
                    </a:lnTo>
                    <a:lnTo>
                      <a:pt x="263" y="86"/>
                    </a:lnTo>
                    <a:lnTo>
                      <a:pt x="258" y="83"/>
                    </a:lnTo>
                    <a:lnTo>
                      <a:pt x="258" y="75"/>
                    </a:lnTo>
                    <a:lnTo>
                      <a:pt x="243" y="66"/>
                    </a:lnTo>
                    <a:lnTo>
                      <a:pt x="248" y="64"/>
                    </a:lnTo>
                    <a:lnTo>
                      <a:pt x="252" y="64"/>
                    </a:lnTo>
                    <a:lnTo>
                      <a:pt x="258" y="64"/>
                    </a:lnTo>
                    <a:lnTo>
                      <a:pt x="252" y="58"/>
                    </a:lnTo>
                    <a:lnTo>
                      <a:pt x="258" y="60"/>
                    </a:lnTo>
                    <a:lnTo>
                      <a:pt x="258" y="51"/>
                    </a:lnTo>
                    <a:lnTo>
                      <a:pt x="258" y="47"/>
                    </a:lnTo>
                    <a:lnTo>
                      <a:pt x="260" y="43"/>
                    </a:lnTo>
                    <a:lnTo>
                      <a:pt x="265" y="51"/>
                    </a:lnTo>
                    <a:lnTo>
                      <a:pt x="265" y="39"/>
                    </a:lnTo>
                    <a:lnTo>
                      <a:pt x="267" y="36"/>
                    </a:lnTo>
                    <a:lnTo>
                      <a:pt x="269" y="43"/>
                    </a:lnTo>
                    <a:lnTo>
                      <a:pt x="275" y="41"/>
                    </a:lnTo>
                    <a:lnTo>
                      <a:pt x="280" y="34"/>
                    </a:lnTo>
                    <a:lnTo>
                      <a:pt x="276" y="26"/>
                    </a:lnTo>
                    <a:lnTo>
                      <a:pt x="276" y="22"/>
                    </a:lnTo>
                    <a:lnTo>
                      <a:pt x="282" y="20"/>
                    </a:lnTo>
                    <a:lnTo>
                      <a:pt x="288" y="19"/>
                    </a:lnTo>
                    <a:lnTo>
                      <a:pt x="286" y="26"/>
                    </a:lnTo>
                    <a:lnTo>
                      <a:pt x="291" y="20"/>
                    </a:lnTo>
                    <a:lnTo>
                      <a:pt x="293" y="22"/>
                    </a:lnTo>
                    <a:lnTo>
                      <a:pt x="284" y="37"/>
                    </a:lnTo>
                    <a:lnTo>
                      <a:pt x="293" y="37"/>
                    </a:lnTo>
                    <a:lnTo>
                      <a:pt x="288" y="41"/>
                    </a:lnTo>
                    <a:lnTo>
                      <a:pt x="280" y="43"/>
                    </a:lnTo>
                    <a:lnTo>
                      <a:pt x="275" y="49"/>
                    </a:lnTo>
                    <a:lnTo>
                      <a:pt x="271" y="69"/>
                    </a:lnTo>
                    <a:lnTo>
                      <a:pt x="276" y="77"/>
                    </a:lnTo>
                    <a:lnTo>
                      <a:pt x="278" y="71"/>
                    </a:lnTo>
                    <a:lnTo>
                      <a:pt x="282" y="71"/>
                    </a:lnTo>
                    <a:lnTo>
                      <a:pt x="282" y="77"/>
                    </a:lnTo>
                    <a:lnTo>
                      <a:pt x="282" y="81"/>
                    </a:lnTo>
                    <a:lnTo>
                      <a:pt x="276" y="86"/>
                    </a:lnTo>
                    <a:lnTo>
                      <a:pt x="269" y="88"/>
                    </a:lnTo>
                    <a:lnTo>
                      <a:pt x="269" y="101"/>
                    </a:lnTo>
                    <a:lnTo>
                      <a:pt x="271" y="96"/>
                    </a:lnTo>
                    <a:lnTo>
                      <a:pt x="276" y="90"/>
                    </a:lnTo>
                    <a:lnTo>
                      <a:pt x="278" y="88"/>
                    </a:lnTo>
                    <a:lnTo>
                      <a:pt x="284" y="96"/>
                    </a:lnTo>
                    <a:lnTo>
                      <a:pt x="290" y="96"/>
                    </a:lnTo>
                    <a:lnTo>
                      <a:pt x="286" y="101"/>
                    </a:lnTo>
                    <a:lnTo>
                      <a:pt x="290" y="109"/>
                    </a:lnTo>
                    <a:lnTo>
                      <a:pt x="282" y="103"/>
                    </a:lnTo>
                    <a:lnTo>
                      <a:pt x="276" y="105"/>
                    </a:lnTo>
                    <a:lnTo>
                      <a:pt x="275" y="113"/>
                    </a:lnTo>
                    <a:lnTo>
                      <a:pt x="278" y="120"/>
                    </a:lnTo>
                    <a:lnTo>
                      <a:pt x="278" y="113"/>
                    </a:lnTo>
                    <a:lnTo>
                      <a:pt x="286" y="111"/>
                    </a:lnTo>
                    <a:lnTo>
                      <a:pt x="290" y="113"/>
                    </a:lnTo>
                    <a:lnTo>
                      <a:pt x="291" y="120"/>
                    </a:lnTo>
                    <a:lnTo>
                      <a:pt x="301" y="122"/>
                    </a:lnTo>
                    <a:lnTo>
                      <a:pt x="307" y="120"/>
                    </a:lnTo>
                    <a:lnTo>
                      <a:pt x="303" y="126"/>
                    </a:lnTo>
                    <a:lnTo>
                      <a:pt x="286" y="124"/>
                    </a:lnTo>
                    <a:lnTo>
                      <a:pt x="284" y="131"/>
                    </a:lnTo>
                    <a:lnTo>
                      <a:pt x="291" y="128"/>
                    </a:lnTo>
                    <a:lnTo>
                      <a:pt x="288" y="141"/>
                    </a:lnTo>
                    <a:lnTo>
                      <a:pt x="288" y="148"/>
                    </a:lnTo>
                    <a:lnTo>
                      <a:pt x="293" y="156"/>
                    </a:lnTo>
                    <a:lnTo>
                      <a:pt x="291" y="148"/>
                    </a:lnTo>
                    <a:lnTo>
                      <a:pt x="299" y="152"/>
                    </a:lnTo>
                    <a:lnTo>
                      <a:pt x="305" y="158"/>
                    </a:lnTo>
                    <a:lnTo>
                      <a:pt x="312" y="160"/>
                    </a:lnTo>
                    <a:lnTo>
                      <a:pt x="310" y="154"/>
                    </a:lnTo>
                    <a:lnTo>
                      <a:pt x="312" y="146"/>
                    </a:lnTo>
                    <a:lnTo>
                      <a:pt x="312" y="154"/>
                    </a:lnTo>
                    <a:lnTo>
                      <a:pt x="316" y="156"/>
                    </a:lnTo>
                    <a:lnTo>
                      <a:pt x="322" y="143"/>
                    </a:lnTo>
                    <a:lnTo>
                      <a:pt x="322" y="156"/>
                    </a:lnTo>
                    <a:lnTo>
                      <a:pt x="325" y="158"/>
                    </a:lnTo>
                    <a:lnTo>
                      <a:pt x="320" y="165"/>
                    </a:lnTo>
                    <a:lnTo>
                      <a:pt x="322" y="171"/>
                    </a:lnTo>
                    <a:lnTo>
                      <a:pt x="327" y="167"/>
                    </a:lnTo>
                    <a:lnTo>
                      <a:pt x="331" y="173"/>
                    </a:lnTo>
                    <a:lnTo>
                      <a:pt x="337" y="169"/>
                    </a:lnTo>
                    <a:lnTo>
                      <a:pt x="335" y="177"/>
                    </a:lnTo>
                    <a:lnTo>
                      <a:pt x="329" y="184"/>
                    </a:lnTo>
                    <a:lnTo>
                      <a:pt x="329" y="188"/>
                    </a:lnTo>
                    <a:lnTo>
                      <a:pt x="344" y="184"/>
                    </a:lnTo>
                    <a:lnTo>
                      <a:pt x="350" y="184"/>
                    </a:lnTo>
                    <a:lnTo>
                      <a:pt x="355" y="177"/>
                    </a:lnTo>
                    <a:lnTo>
                      <a:pt x="370" y="171"/>
                    </a:lnTo>
                    <a:lnTo>
                      <a:pt x="370" y="165"/>
                    </a:lnTo>
                    <a:lnTo>
                      <a:pt x="374" y="158"/>
                    </a:lnTo>
                    <a:lnTo>
                      <a:pt x="378" y="145"/>
                    </a:lnTo>
                    <a:lnTo>
                      <a:pt x="382" y="146"/>
                    </a:lnTo>
                    <a:lnTo>
                      <a:pt x="385" y="133"/>
                    </a:lnTo>
                    <a:lnTo>
                      <a:pt x="378" y="126"/>
                    </a:lnTo>
                    <a:lnTo>
                      <a:pt x="382" y="124"/>
                    </a:lnTo>
                    <a:lnTo>
                      <a:pt x="384" y="122"/>
                    </a:lnTo>
                    <a:lnTo>
                      <a:pt x="335" y="133"/>
                    </a:lnTo>
                    <a:lnTo>
                      <a:pt x="329" y="12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86" name="Freeform 128">
                <a:extLst>
                  <a:ext uri="{FF2B5EF4-FFF2-40B4-BE49-F238E27FC236}">
                    <a16:creationId xmlns:a16="http://schemas.microsoft.com/office/drawing/2014/main" id="{B20E7A4F-8954-C402-891C-6D45BBD17C1F}"/>
                  </a:ext>
                </a:extLst>
              </p:cNvPr>
              <p:cNvSpPr>
                <a:spLocks/>
              </p:cNvSpPr>
              <p:nvPr/>
            </p:nvSpPr>
            <p:spPr bwMode="auto">
              <a:xfrm>
                <a:off x="4707183" y="2383256"/>
                <a:ext cx="14410" cy="14825"/>
              </a:xfrm>
              <a:custGeom>
                <a:avLst/>
                <a:gdLst>
                  <a:gd name="T0" fmla="*/ 15 w 15"/>
                  <a:gd name="T1" fmla="*/ 6 h 17"/>
                  <a:gd name="T2" fmla="*/ 7 w 15"/>
                  <a:gd name="T3" fmla="*/ 0 h 17"/>
                  <a:gd name="T4" fmla="*/ 0 w 15"/>
                  <a:gd name="T5" fmla="*/ 4 h 17"/>
                  <a:gd name="T6" fmla="*/ 6 w 15"/>
                  <a:gd name="T7" fmla="*/ 8 h 17"/>
                  <a:gd name="T8" fmla="*/ 9 w 15"/>
                  <a:gd name="T9" fmla="*/ 12 h 17"/>
                  <a:gd name="T10" fmla="*/ 11 w 15"/>
                  <a:gd name="T11" fmla="*/ 17 h 17"/>
                  <a:gd name="T12" fmla="*/ 15 w 15"/>
                  <a:gd name="T13" fmla="*/ 12 h 17"/>
                  <a:gd name="T14" fmla="*/ 15 w 15"/>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15" y="6"/>
                    </a:moveTo>
                    <a:lnTo>
                      <a:pt x="7" y="0"/>
                    </a:lnTo>
                    <a:lnTo>
                      <a:pt x="0" y="4"/>
                    </a:lnTo>
                    <a:lnTo>
                      <a:pt x="6" y="8"/>
                    </a:lnTo>
                    <a:lnTo>
                      <a:pt x="9" y="12"/>
                    </a:lnTo>
                    <a:lnTo>
                      <a:pt x="11" y="17"/>
                    </a:lnTo>
                    <a:lnTo>
                      <a:pt x="15" y="12"/>
                    </a:lnTo>
                    <a:lnTo>
                      <a:pt x="15"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87" name="Freeform 129">
                <a:extLst>
                  <a:ext uri="{FF2B5EF4-FFF2-40B4-BE49-F238E27FC236}">
                    <a16:creationId xmlns:a16="http://schemas.microsoft.com/office/drawing/2014/main" id="{7B85D508-9414-D15C-EFF0-8950A312B986}"/>
                  </a:ext>
                </a:extLst>
              </p:cNvPr>
              <p:cNvSpPr>
                <a:spLocks/>
              </p:cNvSpPr>
              <p:nvPr/>
            </p:nvSpPr>
            <p:spPr bwMode="auto">
              <a:xfrm>
                <a:off x="4707183" y="2383256"/>
                <a:ext cx="14410" cy="14825"/>
              </a:xfrm>
              <a:custGeom>
                <a:avLst/>
                <a:gdLst>
                  <a:gd name="T0" fmla="*/ 15 w 15"/>
                  <a:gd name="T1" fmla="*/ 6 h 17"/>
                  <a:gd name="T2" fmla="*/ 7 w 15"/>
                  <a:gd name="T3" fmla="*/ 0 h 17"/>
                  <a:gd name="T4" fmla="*/ 0 w 15"/>
                  <a:gd name="T5" fmla="*/ 4 h 17"/>
                  <a:gd name="T6" fmla="*/ 6 w 15"/>
                  <a:gd name="T7" fmla="*/ 8 h 17"/>
                  <a:gd name="T8" fmla="*/ 9 w 15"/>
                  <a:gd name="T9" fmla="*/ 12 h 17"/>
                  <a:gd name="T10" fmla="*/ 11 w 15"/>
                  <a:gd name="T11" fmla="*/ 17 h 17"/>
                  <a:gd name="T12" fmla="*/ 15 w 15"/>
                  <a:gd name="T13" fmla="*/ 12 h 17"/>
                  <a:gd name="T14" fmla="*/ 15 w 15"/>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15" y="6"/>
                    </a:moveTo>
                    <a:lnTo>
                      <a:pt x="7" y="0"/>
                    </a:lnTo>
                    <a:lnTo>
                      <a:pt x="0" y="4"/>
                    </a:lnTo>
                    <a:lnTo>
                      <a:pt x="6" y="8"/>
                    </a:lnTo>
                    <a:lnTo>
                      <a:pt x="9" y="12"/>
                    </a:lnTo>
                    <a:lnTo>
                      <a:pt x="11" y="17"/>
                    </a:lnTo>
                    <a:lnTo>
                      <a:pt x="15" y="12"/>
                    </a:lnTo>
                    <a:lnTo>
                      <a:pt x="15"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88" name="Freeform 140">
                <a:extLst>
                  <a:ext uri="{FF2B5EF4-FFF2-40B4-BE49-F238E27FC236}">
                    <a16:creationId xmlns:a16="http://schemas.microsoft.com/office/drawing/2014/main" id="{D50853D4-44FF-87AE-1766-5C443169D74A}"/>
                  </a:ext>
                </a:extLst>
              </p:cNvPr>
              <p:cNvSpPr>
                <a:spLocks/>
              </p:cNvSpPr>
              <p:nvPr/>
            </p:nvSpPr>
            <p:spPr bwMode="auto">
              <a:xfrm>
                <a:off x="4865697" y="2440811"/>
                <a:ext cx="9607" cy="18313"/>
              </a:xfrm>
              <a:custGeom>
                <a:avLst/>
                <a:gdLst>
                  <a:gd name="T0" fmla="*/ 4 w 10"/>
                  <a:gd name="T1" fmla="*/ 8 h 21"/>
                  <a:gd name="T2" fmla="*/ 4 w 10"/>
                  <a:gd name="T3" fmla="*/ 15 h 21"/>
                  <a:gd name="T4" fmla="*/ 0 w 10"/>
                  <a:gd name="T5" fmla="*/ 21 h 21"/>
                  <a:gd name="T6" fmla="*/ 6 w 10"/>
                  <a:gd name="T7" fmla="*/ 15 h 21"/>
                  <a:gd name="T8" fmla="*/ 10 w 10"/>
                  <a:gd name="T9" fmla="*/ 0 h 21"/>
                  <a:gd name="T10" fmla="*/ 8 w 10"/>
                  <a:gd name="T11" fmla="*/ 2 h 21"/>
                  <a:gd name="T12" fmla="*/ 4 w 10"/>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10" h="21">
                    <a:moveTo>
                      <a:pt x="4" y="8"/>
                    </a:moveTo>
                    <a:lnTo>
                      <a:pt x="4" y="15"/>
                    </a:lnTo>
                    <a:lnTo>
                      <a:pt x="0" y="21"/>
                    </a:lnTo>
                    <a:lnTo>
                      <a:pt x="6" y="15"/>
                    </a:lnTo>
                    <a:lnTo>
                      <a:pt x="10" y="0"/>
                    </a:lnTo>
                    <a:lnTo>
                      <a:pt x="8" y="2"/>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89" name="Freeform 141">
                <a:extLst>
                  <a:ext uri="{FF2B5EF4-FFF2-40B4-BE49-F238E27FC236}">
                    <a16:creationId xmlns:a16="http://schemas.microsoft.com/office/drawing/2014/main" id="{45F5D824-C23A-1E6A-C62D-724B778ED7AF}"/>
                  </a:ext>
                </a:extLst>
              </p:cNvPr>
              <p:cNvSpPr>
                <a:spLocks/>
              </p:cNvSpPr>
              <p:nvPr/>
            </p:nvSpPr>
            <p:spPr bwMode="auto">
              <a:xfrm>
                <a:off x="4865697" y="2440811"/>
                <a:ext cx="9607" cy="18313"/>
              </a:xfrm>
              <a:custGeom>
                <a:avLst/>
                <a:gdLst>
                  <a:gd name="T0" fmla="*/ 4 w 10"/>
                  <a:gd name="T1" fmla="*/ 8 h 21"/>
                  <a:gd name="T2" fmla="*/ 4 w 10"/>
                  <a:gd name="T3" fmla="*/ 15 h 21"/>
                  <a:gd name="T4" fmla="*/ 0 w 10"/>
                  <a:gd name="T5" fmla="*/ 21 h 21"/>
                  <a:gd name="T6" fmla="*/ 6 w 10"/>
                  <a:gd name="T7" fmla="*/ 15 h 21"/>
                  <a:gd name="T8" fmla="*/ 10 w 10"/>
                  <a:gd name="T9" fmla="*/ 0 h 21"/>
                  <a:gd name="T10" fmla="*/ 8 w 10"/>
                  <a:gd name="T11" fmla="*/ 2 h 21"/>
                  <a:gd name="T12" fmla="*/ 4 w 10"/>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10" h="21">
                    <a:moveTo>
                      <a:pt x="4" y="8"/>
                    </a:moveTo>
                    <a:lnTo>
                      <a:pt x="4" y="15"/>
                    </a:lnTo>
                    <a:lnTo>
                      <a:pt x="0" y="21"/>
                    </a:lnTo>
                    <a:lnTo>
                      <a:pt x="6" y="15"/>
                    </a:lnTo>
                    <a:lnTo>
                      <a:pt x="10" y="0"/>
                    </a:lnTo>
                    <a:lnTo>
                      <a:pt x="8" y="2"/>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90" name="Freeform 142">
                <a:extLst>
                  <a:ext uri="{FF2B5EF4-FFF2-40B4-BE49-F238E27FC236}">
                    <a16:creationId xmlns:a16="http://schemas.microsoft.com/office/drawing/2014/main" id="{CE40D423-9271-CAC2-2CF5-8818F035E04E}"/>
                  </a:ext>
                </a:extLst>
              </p:cNvPr>
              <p:cNvSpPr>
                <a:spLocks/>
              </p:cNvSpPr>
              <p:nvPr/>
            </p:nvSpPr>
            <p:spPr bwMode="auto">
              <a:xfrm>
                <a:off x="4873382" y="2416393"/>
                <a:ext cx="4803" cy="26161"/>
              </a:xfrm>
              <a:custGeom>
                <a:avLst/>
                <a:gdLst>
                  <a:gd name="T0" fmla="*/ 0 w 5"/>
                  <a:gd name="T1" fmla="*/ 30 h 30"/>
                  <a:gd name="T2" fmla="*/ 2 w 5"/>
                  <a:gd name="T3" fmla="*/ 28 h 30"/>
                  <a:gd name="T4" fmla="*/ 4 w 5"/>
                  <a:gd name="T5" fmla="*/ 21 h 30"/>
                  <a:gd name="T6" fmla="*/ 5 w 5"/>
                  <a:gd name="T7" fmla="*/ 0 h 30"/>
                  <a:gd name="T8" fmla="*/ 4 w 5"/>
                  <a:gd name="T9" fmla="*/ 7 h 30"/>
                  <a:gd name="T10" fmla="*/ 0 w 5"/>
                  <a:gd name="T11" fmla="*/ 30 h 30"/>
                </a:gdLst>
                <a:ahLst/>
                <a:cxnLst>
                  <a:cxn ang="0">
                    <a:pos x="T0" y="T1"/>
                  </a:cxn>
                  <a:cxn ang="0">
                    <a:pos x="T2" y="T3"/>
                  </a:cxn>
                  <a:cxn ang="0">
                    <a:pos x="T4" y="T5"/>
                  </a:cxn>
                  <a:cxn ang="0">
                    <a:pos x="T6" y="T7"/>
                  </a:cxn>
                  <a:cxn ang="0">
                    <a:pos x="T8" y="T9"/>
                  </a:cxn>
                  <a:cxn ang="0">
                    <a:pos x="T10" y="T11"/>
                  </a:cxn>
                </a:cxnLst>
                <a:rect l="0" t="0" r="r" b="b"/>
                <a:pathLst>
                  <a:path w="5" h="30">
                    <a:moveTo>
                      <a:pt x="0" y="30"/>
                    </a:moveTo>
                    <a:lnTo>
                      <a:pt x="2" y="28"/>
                    </a:lnTo>
                    <a:lnTo>
                      <a:pt x="4" y="21"/>
                    </a:lnTo>
                    <a:lnTo>
                      <a:pt x="5" y="0"/>
                    </a:lnTo>
                    <a:lnTo>
                      <a:pt x="4" y="7"/>
                    </a:lnTo>
                    <a:lnTo>
                      <a:pt x="0" y="3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91" name="Freeform 143">
                <a:extLst>
                  <a:ext uri="{FF2B5EF4-FFF2-40B4-BE49-F238E27FC236}">
                    <a16:creationId xmlns:a16="http://schemas.microsoft.com/office/drawing/2014/main" id="{E914545A-EAFB-F497-1757-E2A114FE69BB}"/>
                  </a:ext>
                </a:extLst>
              </p:cNvPr>
              <p:cNvSpPr>
                <a:spLocks/>
              </p:cNvSpPr>
              <p:nvPr/>
            </p:nvSpPr>
            <p:spPr bwMode="auto">
              <a:xfrm>
                <a:off x="4873382" y="2416393"/>
                <a:ext cx="4803" cy="26161"/>
              </a:xfrm>
              <a:custGeom>
                <a:avLst/>
                <a:gdLst>
                  <a:gd name="T0" fmla="*/ 0 w 5"/>
                  <a:gd name="T1" fmla="*/ 30 h 30"/>
                  <a:gd name="T2" fmla="*/ 2 w 5"/>
                  <a:gd name="T3" fmla="*/ 28 h 30"/>
                  <a:gd name="T4" fmla="*/ 4 w 5"/>
                  <a:gd name="T5" fmla="*/ 21 h 30"/>
                  <a:gd name="T6" fmla="*/ 5 w 5"/>
                  <a:gd name="T7" fmla="*/ 0 h 30"/>
                  <a:gd name="T8" fmla="*/ 4 w 5"/>
                  <a:gd name="T9" fmla="*/ 7 h 30"/>
                  <a:gd name="T10" fmla="*/ 0 w 5"/>
                  <a:gd name="T11" fmla="*/ 30 h 30"/>
                </a:gdLst>
                <a:ahLst/>
                <a:cxnLst>
                  <a:cxn ang="0">
                    <a:pos x="T0" y="T1"/>
                  </a:cxn>
                  <a:cxn ang="0">
                    <a:pos x="T2" y="T3"/>
                  </a:cxn>
                  <a:cxn ang="0">
                    <a:pos x="T4" y="T5"/>
                  </a:cxn>
                  <a:cxn ang="0">
                    <a:pos x="T6" y="T7"/>
                  </a:cxn>
                  <a:cxn ang="0">
                    <a:pos x="T8" y="T9"/>
                  </a:cxn>
                  <a:cxn ang="0">
                    <a:pos x="T10" y="T11"/>
                  </a:cxn>
                </a:cxnLst>
                <a:rect l="0" t="0" r="r" b="b"/>
                <a:pathLst>
                  <a:path w="5" h="30">
                    <a:moveTo>
                      <a:pt x="0" y="30"/>
                    </a:moveTo>
                    <a:lnTo>
                      <a:pt x="2" y="28"/>
                    </a:lnTo>
                    <a:lnTo>
                      <a:pt x="4" y="21"/>
                    </a:lnTo>
                    <a:lnTo>
                      <a:pt x="5" y="0"/>
                    </a:lnTo>
                    <a:lnTo>
                      <a:pt x="4" y="7"/>
                    </a:lnTo>
                    <a:lnTo>
                      <a:pt x="0" y="3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348" name="Freeform 145">
              <a:extLst>
                <a:ext uri="{FF2B5EF4-FFF2-40B4-BE49-F238E27FC236}">
                  <a16:creationId xmlns:a16="http://schemas.microsoft.com/office/drawing/2014/main" id="{58F27535-6A41-19EB-8AA2-116A433CED11}"/>
                </a:ext>
              </a:extLst>
            </p:cNvPr>
            <p:cNvSpPr>
              <a:spLocks/>
            </p:cNvSpPr>
            <p:nvPr/>
          </p:nvSpPr>
          <p:spPr bwMode="auto">
            <a:xfrm>
              <a:off x="10029337" y="3755352"/>
              <a:ext cx="173195" cy="152936"/>
            </a:xfrm>
            <a:custGeom>
              <a:avLst/>
              <a:gdLst>
                <a:gd name="T0" fmla="*/ 145 w 147"/>
                <a:gd name="T1" fmla="*/ 68 h 143"/>
                <a:gd name="T2" fmla="*/ 147 w 147"/>
                <a:gd name="T3" fmla="*/ 62 h 143"/>
                <a:gd name="T4" fmla="*/ 145 w 147"/>
                <a:gd name="T5" fmla="*/ 55 h 143"/>
                <a:gd name="T6" fmla="*/ 130 w 147"/>
                <a:gd name="T7" fmla="*/ 0 h 143"/>
                <a:gd name="T8" fmla="*/ 126 w 147"/>
                <a:gd name="T9" fmla="*/ 0 h 143"/>
                <a:gd name="T10" fmla="*/ 117 w 147"/>
                <a:gd name="T11" fmla="*/ 2 h 143"/>
                <a:gd name="T12" fmla="*/ 77 w 147"/>
                <a:gd name="T13" fmla="*/ 11 h 143"/>
                <a:gd name="T14" fmla="*/ 70 w 147"/>
                <a:gd name="T15" fmla="*/ 15 h 143"/>
                <a:gd name="T16" fmla="*/ 66 w 147"/>
                <a:gd name="T17" fmla="*/ 15 h 143"/>
                <a:gd name="T18" fmla="*/ 53 w 147"/>
                <a:gd name="T19" fmla="*/ 19 h 143"/>
                <a:gd name="T20" fmla="*/ 45 w 147"/>
                <a:gd name="T21" fmla="*/ 19 h 143"/>
                <a:gd name="T22" fmla="*/ 0 w 147"/>
                <a:gd name="T23" fmla="*/ 30 h 143"/>
                <a:gd name="T24" fmla="*/ 13 w 147"/>
                <a:gd name="T25" fmla="*/ 107 h 143"/>
                <a:gd name="T26" fmla="*/ 19 w 147"/>
                <a:gd name="T27" fmla="*/ 115 h 143"/>
                <a:gd name="T28" fmla="*/ 19 w 147"/>
                <a:gd name="T29" fmla="*/ 120 h 143"/>
                <a:gd name="T30" fmla="*/ 8 w 147"/>
                <a:gd name="T31" fmla="*/ 132 h 143"/>
                <a:gd name="T32" fmla="*/ 8 w 147"/>
                <a:gd name="T33" fmla="*/ 135 h 143"/>
                <a:gd name="T34" fmla="*/ 13 w 147"/>
                <a:gd name="T35" fmla="*/ 143 h 143"/>
                <a:gd name="T36" fmla="*/ 21 w 147"/>
                <a:gd name="T37" fmla="*/ 139 h 143"/>
                <a:gd name="T38" fmla="*/ 34 w 147"/>
                <a:gd name="T39" fmla="*/ 126 h 143"/>
                <a:gd name="T40" fmla="*/ 42 w 147"/>
                <a:gd name="T41" fmla="*/ 122 h 143"/>
                <a:gd name="T42" fmla="*/ 45 w 147"/>
                <a:gd name="T43" fmla="*/ 115 h 143"/>
                <a:gd name="T44" fmla="*/ 49 w 147"/>
                <a:gd name="T45" fmla="*/ 117 h 143"/>
                <a:gd name="T46" fmla="*/ 60 w 147"/>
                <a:gd name="T47" fmla="*/ 103 h 143"/>
                <a:gd name="T48" fmla="*/ 68 w 147"/>
                <a:gd name="T49" fmla="*/ 102 h 143"/>
                <a:gd name="T50" fmla="*/ 74 w 147"/>
                <a:gd name="T51" fmla="*/ 98 h 143"/>
                <a:gd name="T52" fmla="*/ 81 w 147"/>
                <a:gd name="T53" fmla="*/ 98 h 143"/>
                <a:gd name="T54" fmla="*/ 85 w 147"/>
                <a:gd name="T55" fmla="*/ 94 h 143"/>
                <a:gd name="T56" fmla="*/ 106 w 147"/>
                <a:gd name="T57" fmla="*/ 90 h 143"/>
                <a:gd name="T58" fmla="*/ 106 w 147"/>
                <a:gd name="T59" fmla="*/ 85 h 143"/>
                <a:gd name="T60" fmla="*/ 104 w 147"/>
                <a:gd name="T61" fmla="*/ 81 h 143"/>
                <a:gd name="T62" fmla="*/ 107 w 147"/>
                <a:gd name="T63" fmla="*/ 81 h 143"/>
                <a:gd name="T64" fmla="*/ 107 w 147"/>
                <a:gd name="T65" fmla="*/ 85 h 143"/>
                <a:gd name="T66" fmla="*/ 115 w 147"/>
                <a:gd name="T67" fmla="*/ 85 h 143"/>
                <a:gd name="T68" fmla="*/ 128 w 147"/>
                <a:gd name="T69" fmla="*/ 77 h 143"/>
                <a:gd name="T70" fmla="*/ 141 w 147"/>
                <a:gd name="T71" fmla="*/ 72 h 143"/>
                <a:gd name="T72" fmla="*/ 147 w 147"/>
                <a:gd name="T73" fmla="*/ 73 h 143"/>
                <a:gd name="T74" fmla="*/ 145 w 147"/>
                <a:gd name="T75" fmla="*/ 70 h 143"/>
                <a:gd name="T76" fmla="*/ 145 w 147"/>
                <a:gd name="T77" fmla="*/ 6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 h="143">
                  <a:moveTo>
                    <a:pt x="145" y="68"/>
                  </a:moveTo>
                  <a:lnTo>
                    <a:pt x="147" y="62"/>
                  </a:lnTo>
                  <a:lnTo>
                    <a:pt x="145" y="55"/>
                  </a:lnTo>
                  <a:lnTo>
                    <a:pt x="130" y="0"/>
                  </a:lnTo>
                  <a:lnTo>
                    <a:pt x="126" y="0"/>
                  </a:lnTo>
                  <a:lnTo>
                    <a:pt x="117" y="2"/>
                  </a:lnTo>
                  <a:lnTo>
                    <a:pt x="77" y="11"/>
                  </a:lnTo>
                  <a:lnTo>
                    <a:pt x="70" y="15"/>
                  </a:lnTo>
                  <a:lnTo>
                    <a:pt x="66" y="15"/>
                  </a:lnTo>
                  <a:lnTo>
                    <a:pt x="53" y="19"/>
                  </a:lnTo>
                  <a:lnTo>
                    <a:pt x="45" y="19"/>
                  </a:lnTo>
                  <a:lnTo>
                    <a:pt x="0" y="30"/>
                  </a:lnTo>
                  <a:lnTo>
                    <a:pt x="13" y="107"/>
                  </a:lnTo>
                  <a:lnTo>
                    <a:pt x="19" y="115"/>
                  </a:lnTo>
                  <a:lnTo>
                    <a:pt x="19" y="120"/>
                  </a:lnTo>
                  <a:lnTo>
                    <a:pt x="8" y="132"/>
                  </a:lnTo>
                  <a:lnTo>
                    <a:pt x="8" y="135"/>
                  </a:lnTo>
                  <a:lnTo>
                    <a:pt x="13" y="143"/>
                  </a:lnTo>
                  <a:lnTo>
                    <a:pt x="21" y="139"/>
                  </a:lnTo>
                  <a:lnTo>
                    <a:pt x="34" y="126"/>
                  </a:lnTo>
                  <a:lnTo>
                    <a:pt x="42" y="122"/>
                  </a:lnTo>
                  <a:lnTo>
                    <a:pt x="45" y="115"/>
                  </a:lnTo>
                  <a:lnTo>
                    <a:pt x="49" y="117"/>
                  </a:lnTo>
                  <a:lnTo>
                    <a:pt x="60" y="103"/>
                  </a:lnTo>
                  <a:lnTo>
                    <a:pt x="68" y="102"/>
                  </a:lnTo>
                  <a:lnTo>
                    <a:pt x="74" y="98"/>
                  </a:lnTo>
                  <a:lnTo>
                    <a:pt x="81" y="98"/>
                  </a:lnTo>
                  <a:lnTo>
                    <a:pt x="85" y="94"/>
                  </a:lnTo>
                  <a:lnTo>
                    <a:pt x="106" y="90"/>
                  </a:lnTo>
                  <a:lnTo>
                    <a:pt x="106" y="85"/>
                  </a:lnTo>
                  <a:lnTo>
                    <a:pt x="104" y="81"/>
                  </a:lnTo>
                  <a:lnTo>
                    <a:pt x="107" y="81"/>
                  </a:lnTo>
                  <a:lnTo>
                    <a:pt x="107" y="85"/>
                  </a:lnTo>
                  <a:lnTo>
                    <a:pt x="115" y="85"/>
                  </a:lnTo>
                  <a:lnTo>
                    <a:pt x="128" y="77"/>
                  </a:lnTo>
                  <a:lnTo>
                    <a:pt x="141" y="72"/>
                  </a:lnTo>
                  <a:lnTo>
                    <a:pt x="147" y="73"/>
                  </a:lnTo>
                  <a:lnTo>
                    <a:pt x="145" y="70"/>
                  </a:lnTo>
                  <a:lnTo>
                    <a:pt x="145" y="6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49" name="Freeform 148">
              <a:extLst>
                <a:ext uri="{FF2B5EF4-FFF2-40B4-BE49-F238E27FC236}">
                  <a16:creationId xmlns:a16="http://schemas.microsoft.com/office/drawing/2014/main" id="{167B6ACB-F755-FF20-517C-B81D9DB6133F}"/>
                </a:ext>
              </a:extLst>
            </p:cNvPr>
            <p:cNvSpPr>
              <a:spLocks/>
            </p:cNvSpPr>
            <p:nvPr/>
          </p:nvSpPr>
          <p:spPr bwMode="auto">
            <a:xfrm>
              <a:off x="10182504" y="3747866"/>
              <a:ext cx="53019" cy="85558"/>
            </a:xfrm>
            <a:custGeom>
              <a:avLst/>
              <a:gdLst>
                <a:gd name="T0" fmla="*/ 41 w 45"/>
                <a:gd name="T1" fmla="*/ 18 h 80"/>
                <a:gd name="T2" fmla="*/ 39 w 45"/>
                <a:gd name="T3" fmla="*/ 13 h 80"/>
                <a:gd name="T4" fmla="*/ 36 w 45"/>
                <a:gd name="T5" fmla="*/ 11 h 80"/>
                <a:gd name="T6" fmla="*/ 34 w 45"/>
                <a:gd name="T7" fmla="*/ 5 h 80"/>
                <a:gd name="T8" fmla="*/ 26 w 45"/>
                <a:gd name="T9" fmla="*/ 0 h 80"/>
                <a:gd name="T10" fmla="*/ 0 w 45"/>
                <a:gd name="T11" fmla="*/ 7 h 80"/>
                <a:gd name="T12" fmla="*/ 15 w 45"/>
                <a:gd name="T13" fmla="*/ 62 h 80"/>
                <a:gd name="T14" fmla="*/ 17 w 45"/>
                <a:gd name="T15" fmla="*/ 69 h 80"/>
                <a:gd name="T16" fmla="*/ 15 w 45"/>
                <a:gd name="T17" fmla="*/ 75 h 80"/>
                <a:gd name="T18" fmla="*/ 15 w 45"/>
                <a:gd name="T19" fmla="*/ 77 h 80"/>
                <a:gd name="T20" fmla="*/ 17 w 45"/>
                <a:gd name="T21" fmla="*/ 80 h 80"/>
                <a:gd name="T22" fmla="*/ 23 w 45"/>
                <a:gd name="T23" fmla="*/ 77 h 80"/>
                <a:gd name="T24" fmla="*/ 43 w 45"/>
                <a:gd name="T25" fmla="*/ 63 h 80"/>
                <a:gd name="T26" fmla="*/ 43 w 45"/>
                <a:gd name="T27" fmla="*/ 56 h 80"/>
                <a:gd name="T28" fmla="*/ 41 w 45"/>
                <a:gd name="T29" fmla="*/ 48 h 80"/>
                <a:gd name="T30" fmla="*/ 41 w 45"/>
                <a:gd name="T31" fmla="*/ 41 h 80"/>
                <a:gd name="T32" fmla="*/ 36 w 45"/>
                <a:gd name="T33" fmla="*/ 33 h 80"/>
                <a:gd name="T34" fmla="*/ 39 w 45"/>
                <a:gd name="T35" fmla="*/ 28 h 80"/>
                <a:gd name="T36" fmla="*/ 38 w 45"/>
                <a:gd name="T37" fmla="*/ 20 h 80"/>
                <a:gd name="T38" fmla="*/ 43 w 45"/>
                <a:gd name="T39" fmla="*/ 28 h 80"/>
                <a:gd name="T40" fmla="*/ 45 w 45"/>
                <a:gd name="T41" fmla="*/ 24 h 80"/>
                <a:gd name="T42" fmla="*/ 45 w 45"/>
                <a:gd name="T43" fmla="*/ 22 h 80"/>
                <a:gd name="T44" fmla="*/ 41 w 45"/>
                <a:gd name="T45"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80">
                  <a:moveTo>
                    <a:pt x="41" y="18"/>
                  </a:moveTo>
                  <a:lnTo>
                    <a:pt x="39" y="13"/>
                  </a:lnTo>
                  <a:lnTo>
                    <a:pt x="36" y="11"/>
                  </a:lnTo>
                  <a:lnTo>
                    <a:pt x="34" y="5"/>
                  </a:lnTo>
                  <a:lnTo>
                    <a:pt x="26" y="0"/>
                  </a:lnTo>
                  <a:lnTo>
                    <a:pt x="0" y="7"/>
                  </a:lnTo>
                  <a:lnTo>
                    <a:pt x="15" y="62"/>
                  </a:lnTo>
                  <a:lnTo>
                    <a:pt x="17" y="69"/>
                  </a:lnTo>
                  <a:lnTo>
                    <a:pt x="15" y="75"/>
                  </a:lnTo>
                  <a:lnTo>
                    <a:pt x="15" y="77"/>
                  </a:lnTo>
                  <a:lnTo>
                    <a:pt x="17" y="80"/>
                  </a:lnTo>
                  <a:lnTo>
                    <a:pt x="23" y="77"/>
                  </a:lnTo>
                  <a:lnTo>
                    <a:pt x="43" y="63"/>
                  </a:lnTo>
                  <a:lnTo>
                    <a:pt x="43" y="56"/>
                  </a:lnTo>
                  <a:lnTo>
                    <a:pt x="41" y="48"/>
                  </a:lnTo>
                  <a:lnTo>
                    <a:pt x="41" y="41"/>
                  </a:lnTo>
                  <a:lnTo>
                    <a:pt x="36" y="33"/>
                  </a:lnTo>
                  <a:lnTo>
                    <a:pt x="39" y="28"/>
                  </a:lnTo>
                  <a:lnTo>
                    <a:pt x="38" y="20"/>
                  </a:lnTo>
                  <a:lnTo>
                    <a:pt x="43" y="28"/>
                  </a:lnTo>
                  <a:lnTo>
                    <a:pt x="45" y="24"/>
                  </a:lnTo>
                  <a:lnTo>
                    <a:pt x="45" y="22"/>
                  </a:lnTo>
                  <a:lnTo>
                    <a:pt x="41" y="1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50" name="Freeform 149">
              <a:extLst>
                <a:ext uri="{FF2B5EF4-FFF2-40B4-BE49-F238E27FC236}">
                  <a16:creationId xmlns:a16="http://schemas.microsoft.com/office/drawing/2014/main" id="{BF437AD4-7E23-238B-7BE8-EEFF605F5870}"/>
                </a:ext>
              </a:extLst>
            </p:cNvPr>
            <p:cNvSpPr>
              <a:spLocks/>
            </p:cNvSpPr>
            <p:nvPr/>
          </p:nvSpPr>
          <p:spPr bwMode="auto">
            <a:xfrm>
              <a:off x="10235523" y="3773533"/>
              <a:ext cx="7069" cy="8556"/>
            </a:xfrm>
            <a:custGeom>
              <a:avLst/>
              <a:gdLst>
                <a:gd name="T0" fmla="*/ 2 w 6"/>
                <a:gd name="T1" fmla="*/ 8 h 8"/>
                <a:gd name="T2" fmla="*/ 6 w 6"/>
                <a:gd name="T3" fmla="*/ 4 h 8"/>
                <a:gd name="T4" fmla="*/ 0 w 6"/>
                <a:gd name="T5" fmla="*/ 0 h 8"/>
                <a:gd name="T6" fmla="*/ 2 w 6"/>
                <a:gd name="T7" fmla="*/ 8 h 8"/>
              </a:gdLst>
              <a:ahLst/>
              <a:cxnLst>
                <a:cxn ang="0">
                  <a:pos x="T0" y="T1"/>
                </a:cxn>
                <a:cxn ang="0">
                  <a:pos x="T2" y="T3"/>
                </a:cxn>
                <a:cxn ang="0">
                  <a:pos x="T4" y="T5"/>
                </a:cxn>
                <a:cxn ang="0">
                  <a:pos x="T6" y="T7"/>
                </a:cxn>
              </a:cxnLst>
              <a:rect l="0" t="0" r="r" b="b"/>
              <a:pathLst>
                <a:path w="6" h="8">
                  <a:moveTo>
                    <a:pt x="2" y="8"/>
                  </a:moveTo>
                  <a:lnTo>
                    <a:pt x="6" y="4"/>
                  </a:lnTo>
                  <a:lnTo>
                    <a:pt x="0" y="0"/>
                  </a:lnTo>
                  <a:lnTo>
                    <a:pt x="2"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51" name="Freeform 150">
              <a:extLst>
                <a:ext uri="{FF2B5EF4-FFF2-40B4-BE49-F238E27FC236}">
                  <a16:creationId xmlns:a16="http://schemas.microsoft.com/office/drawing/2014/main" id="{60C6FE74-3E4B-2D2D-A3DB-B9E1E5979EEE}"/>
                </a:ext>
              </a:extLst>
            </p:cNvPr>
            <p:cNvSpPr>
              <a:spLocks/>
            </p:cNvSpPr>
            <p:nvPr/>
          </p:nvSpPr>
          <p:spPr bwMode="auto">
            <a:xfrm>
              <a:off x="10235523" y="3773533"/>
              <a:ext cx="7069" cy="8556"/>
            </a:xfrm>
            <a:custGeom>
              <a:avLst/>
              <a:gdLst>
                <a:gd name="T0" fmla="*/ 2 w 6"/>
                <a:gd name="T1" fmla="*/ 8 h 8"/>
                <a:gd name="T2" fmla="*/ 6 w 6"/>
                <a:gd name="T3" fmla="*/ 4 h 8"/>
                <a:gd name="T4" fmla="*/ 0 w 6"/>
                <a:gd name="T5" fmla="*/ 0 h 8"/>
                <a:gd name="T6" fmla="*/ 2 w 6"/>
                <a:gd name="T7" fmla="*/ 8 h 8"/>
              </a:gdLst>
              <a:ahLst/>
              <a:cxnLst>
                <a:cxn ang="0">
                  <a:pos x="T0" y="T1"/>
                </a:cxn>
                <a:cxn ang="0">
                  <a:pos x="T2" y="T3"/>
                </a:cxn>
                <a:cxn ang="0">
                  <a:pos x="T4" y="T5"/>
                </a:cxn>
                <a:cxn ang="0">
                  <a:pos x="T6" y="T7"/>
                </a:cxn>
              </a:cxnLst>
              <a:rect l="0" t="0" r="r" b="b"/>
              <a:pathLst>
                <a:path w="6" h="8">
                  <a:moveTo>
                    <a:pt x="2" y="8"/>
                  </a:moveTo>
                  <a:lnTo>
                    <a:pt x="6" y="4"/>
                  </a:lnTo>
                  <a:lnTo>
                    <a:pt x="0" y="0"/>
                  </a:lnTo>
                  <a:lnTo>
                    <a:pt x="2"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52" name="Freeform 151">
              <a:extLst>
                <a:ext uri="{FF2B5EF4-FFF2-40B4-BE49-F238E27FC236}">
                  <a16:creationId xmlns:a16="http://schemas.microsoft.com/office/drawing/2014/main" id="{131370F1-20F3-9F2A-2389-A6AA38E480B9}"/>
                </a:ext>
              </a:extLst>
            </p:cNvPr>
            <p:cNvSpPr>
              <a:spLocks/>
            </p:cNvSpPr>
            <p:nvPr/>
          </p:nvSpPr>
          <p:spPr bwMode="auto">
            <a:xfrm>
              <a:off x="10242592" y="3764976"/>
              <a:ext cx="8248" cy="14973"/>
            </a:xfrm>
            <a:custGeom>
              <a:avLst/>
              <a:gdLst>
                <a:gd name="T0" fmla="*/ 7 w 7"/>
                <a:gd name="T1" fmla="*/ 0 h 14"/>
                <a:gd name="T2" fmla="*/ 5 w 7"/>
                <a:gd name="T3" fmla="*/ 6 h 14"/>
                <a:gd name="T4" fmla="*/ 0 w 7"/>
                <a:gd name="T5" fmla="*/ 12 h 14"/>
                <a:gd name="T6" fmla="*/ 5 w 7"/>
                <a:gd name="T7" fmla="*/ 14 h 14"/>
                <a:gd name="T8" fmla="*/ 7 w 7"/>
                <a:gd name="T9" fmla="*/ 8 h 14"/>
                <a:gd name="T10" fmla="*/ 7 w 7"/>
                <a:gd name="T11" fmla="*/ 0 h 14"/>
              </a:gdLst>
              <a:ahLst/>
              <a:cxnLst>
                <a:cxn ang="0">
                  <a:pos x="T0" y="T1"/>
                </a:cxn>
                <a:cxn ang="0">
                  <a:pos x="T2" y="T3"/>
                </a:cxn>
                <a:cxn ang="0">
                  <a:pos x="T4" y="T5"/>
                </a:cxn>
                <a:cxn ang="0">
                  <a:pos x="T6" y="T7"/>
                </a:cxn>
                <a:cxn ang="0">
                  <a:pos x="T8" y="T9"/>
                </a:cxn>
                <a:cxn ang="0">
                  <a:pos x="T10" y="T11"/>
                </a:cxn>
              </a:cxnLst>
              <a:rect l="0" t="0" r="r" b="b"/>
              <a:pathLst>
                <a:path w="7" h="14">
                  <a:moveTo>
                    <a:pt x="7" y="0"/>
                  </a:moveTo>
                  <a:lnTo>
                    <a:pt x="5" y="6"/>
                  </a:lnTo>
                  <a:lnTo>
                    <a:pt x="0" y="12"/>
                  </a:lnTo>
                  <a:lnTo>
                    <a:pt x="5" y="14"/>
                  </a:lnTo>
                  <a:lnTo>
                    <a:pt x="7" y="8"/>
                  </a:lnTo>
                  <a:lnTo>
                    <a:pt x="7"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53" name="Freeform 152">
              <a:extLst>
                <a:ext uri="{FF2B5EF4-FFF2-40B4-BE49-F238E27FC236}">
                  <a16:creationId xmlns:a16="http://schemas.microsoft.com/office/drawing/2014/main" id="{D9B4668C-9D83-FF8E-5D0C-13F55B28347D}"/>
                </a:ext>
              </a:extLst>
            </p:cNvPr>
            <p:cNvSpPr>
              <a:spLocks/>
            </p:cNvSpPr>
            <p:nvPr/>
          </p:nvSpPr>
          <p:spPr bwMode="auto">
            <a:xfrm>
              <a:off x="10242592" y="3764976"/>
              <a:ext cx="8248" cy="14973"/>
            </a:xfrm>
            <a:custGeom>
              <a:avLst/>
              <a:gdLst>
                <a:gd name="T0" fmla="*/ 7 w 7"/>
                <a:gd name="T1" fmla="*/ 0 h 14"/>
                <a:gd name="T2" fmla="*/ 5 w 7"/>
                <a:gd name="T3" fmla="*/ 6 h 14"/>
                <a:gd name="T4" fmla="*/ 0 w 7"/>
                <a:gd name="T5" fmla="*/ 12 h 14"/>
                <a:gd name="T6" fmla="*/ 5 w 7"/>
                <a:gd name="T7" fmla="*/ 14 h 14"/>
                <a:gd name="T8" fmla="*/ 7 w 7"/>
                <a:gd name="T9" fmla="*/ 8 h 14"/>
                <a:gd name="T10" fmla="*/ 7 w 7"/>
                <a:gd name="T11" fmla="*/ 0 h 14"/>
              </a:gdLst>
              <a:ahLst/>
              <a:cxnLst>
                <a:cxn ang="0">
                  <a:pos x="T0" y="T1"/>
                </a:cxn>
                <a:cxn ang="0">
                  <a:pos x="T2" y="T3"/>
                </a:cxn>
                <a:cxn ang="0">
                  <a:pos x="T4" y="T5"/>
                </a:cxn>
                <a:cxn ang="0">
                  <a:pos x="T6" y="T7"/>
                </a:cxn>
                <a:cxn ang="0">
                  <a:pos x="T8" y="T9"/>
                </a:cxn>
                <a:cxn ang="0">
                  <a:pos x="T10" y="T11"/>
                </a:cxn>
              </a:cxnLst>
              <a:rect l="0" t="0" r="r" b="b"/>
              <a:pathLst>
                <a:path w="7" h="14">
                  <a:moveTo>
                    <a:pt x="7" y="0"/>
                  </a:moveTo>
                  <a:lnTo>
                    <a:pt x="5" y="6"/>
                  </a:lnTo>
                  <a:lnTo>
                    <a:pt x="0" y="12"/>
                  </a:lnTo>
                  <a:lnTo>
                    <a:pt x="5" y="14"/>
                  </a:lnTo>
                  <a:lnTo>
                    <a:pt x="7" y="8"/>
                  </a:lnTo>
                  <a:lnTo>
                    <a:pt x="7"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54" name="Freeform 153">
              <a:extLst>
                <a:ext uri="{FF2B5EF4-FFF2-40B4-BE49-F238E27FC236}">
                  <a16:creationId xmlns:a16="http://schemas.microsoft.com/office/drawing/2014/main" id="{62A8638E-883C-9437-B153-4E29714CEA2E}"/>
                </a:ext>
              </a:extLst>
            </p:cNvPr>
            <p:cNvSpPr>
              <a:spLocks/>
            </p:cNvSpPr>
            <p:nvPr/>
          </p:nvSpPr>
          <p:spPr bwMode="auto">
            <a:xfrm>
              <a:off x="10248483" y="3779949"/>
              <a:ext cx="11782" cy="23529"/>
            </a:xfrm>
            <a:custGeom>
              <a:avLst/>
              <a:gdLst>
                <a:gd name="T0" fmla="*/ 6 w 10"/>
                <a:gd name="T1" fmla="*/ 2 h 22"/>
                <a:gd name="T2" fmla="*/ 0 w 10"/>
                <a:gd name="T3" fmla="*/ 0 h 22"/>
                <a:gd name="T4" fmla="*/ 2 w 10"/>
                <a:gd name="T5" fmla="*/ 15 h 22"/>
                <a:gd name="T6" fmla="*/ 6 w 10"/>
                <a:gd name="T7" fmla="*/ 22 h 22"/>
                <a:gd name="T8" fmla="*/ 10 w 10"/>
                <a:gd name="T9" fmla="*/ 17 h 22"/>
                <a:gd name="T10" fmla="*/ 10 w 10"/>
                <a:gd name="T11" fmla="*/ 13 h 22"/>
                <a:gd name="T12" fmla="*/ 6 w 10"/>
                <a:gd name="T13" fmla="*/ 2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6" y="2"/>
                  </a:moveTo>
                  <a:lnTo>
                    <a:pt x="0" y="0"/>
                  </a:lnTo>
                  <a:lnTo>
                    <a:pt x="2" y="15"/>
                  </a:lnTo>
                  <a:lnTo>
                    <a:pt x="6" y="22"/>
                  </a:lnTo>
                  <a:lnTo>
                    <a:pt x="10" y="17"/>
                  </a:lnTo>
                  <a:lnTo>
                    <a:pt x="10" y="13"/>
                  </a:lnTo>
                  <a:lnTo>
                    <a:pt x="6"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55" name="Freeform 154">
              <a:extLst>
                <a:ext uri="{FF2B5EF4-FFF2-40B4-BE49-F238E27FC236}">
                  <a16:creationId xmlns:a16="http://schemas.microsoft.com/office/drawing/2014/main" id="{F16EC20C-543E-459D-3690-96742CE8273B}"/>
                </a:ext>
              </a:extLst>
            </p:cNvPr>
            <p:cNvSpPr>
              <a:spLocks/>
            </p:cNvSpPr>
            <p:nvPr/>
          </p:nvSpPr>
          <p:spPr bwMode="auto">
            <a:xfrm>
              <a:off x="10248483" y="3779949"/>
              <a:ext cx="11782" cy="23529"/>
            </a:xfrm>
            <a:custGeom>
              <a:avLst/>
              <a:gdLst>
                <a:gd name="T0" fmla="*/ 6 w 10"/>
                <a:gd name="T1" fmla="*/ 2 h 22"/>
                <a:gd name="T2" fmla="*/ 0 w 10"/>
                <a:gd name="T3" fmla="*/ 0 h 22"/>
                <a:gd name="T4" fmla="*/ 2 w 10"/>
                <a:gd name="T5" fmla="*/ 15 h 22"/>
                <a:gd name="T6" fmla="*/ 6 w 10"/>
                <a:gd name="T7" fmla="*/ 22 h 22"/>
                <a:gd name="T8" fmla="*/ 10 w 10"/>
                <a:gd name="T9" fmla="*/ 17 h 22"/>
                <a:gd name="T10" fmla="*/ 10 w 10"/>
                <a:gd name="T11" fmla="*/ 13 h 22"/>
                <a:gd name="T12" fmla="*/ 6 w 10"/>
                <a:gd name="T13" fmla="*/ 2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6" y="2"/>
                  </a:moveTo>
                  <a:lnTo>
                    <a:pt x="0" y="0"/>
                  </a:lnTo>
                  <a:lnTo>
                    <a:pt x="2" y="15"/>
                  </a:lnTo>
                  <a:lnTo>
                    <a:pt x="6" y="22"/>
                  </a:lnTo>
                  <a:lnTo>
                    <a:pt x="10" y="17"/>
                  </a:lnTo>
                  <a:lnTo>
                    <a:pt x="10" y="13"/>
                  </a:lnTo>
                  <a:lnTo>
                    <a:pt x="6"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nvGrpSpPr>
            <p:cNvPr id="356" name="Group 71">
              <a:extLst>
                <a:ext uri="{FF2B5EF4-FFF2-40B4-BE49-F238E27FC236}">
                  <a16:creationId xmlns:a16="http://schemas.microsoft.com/office/drawing/2014/main" id="{CF2B89C0-9E95-D2AD-BA26-C563AFCAB44B}"/>
                </a:ext>
              </a:extLst>
            </p:cNvPr>
            <p:cNvGrpSpPr/>
            <p:nvPr/>
          </p:nvGrpSpPr>
          <p:grpSpPr>
            <a:xfrm>
              <a:off x="9910339" y="3890106"/>
              <a:ext cx="133137" cy="276996"/>
              <a:chOff x="4813819" y="2127748"/>
              <a:chExt cx="108558" cy="225859"/>
            </a:xfrm>
            <a:grpFill/>
            <a:effectLst/>
          </p:grpSpPr>
          <p:sp>
            <p:nvSpPr>
              <p:cNvPr id="382" name="Freeform 131">
                <a:extLst>
                  <a:ext uri="{FF2B5EF4-FFF2-40B4-BE49-F238E27FC236}">
                    <a16:creationId xmlns:a16="http://schemas.microsoft.com/office/drawing/2014/main" id="{B59F831D-7503-2EE3-67DC-19FABEC62A68}"/>
                  </a:ext>
                </a:extLst>
              </p:cNvPr>
              <p:cNvSpPr>
                <a:spLocks/>
              </p:cNvSpPr>
              <p:nvPr/>
            </p:nvSpPr>
            <p:spPr bwMode="auto">
              <a:xfrm>
                <a:off x="4813819" y="2127748"/>
                <a:ext cx="108558" cy="225859"/>
              </a:xfrm>
              <a:custGeom>
                <a:avLst/>
                <a:gdLst>
                  <a:gd name="T0" fmla="*/ 15 w 113"/>
                  <a:gd name="T1" fmla="*/ 15 h 259"/>
                  <a:gd name="T2" fmla="*/ 5 w 113"/>
                  <a:gd name="T3" fmla="*/ 40 h 259"/>
                  <a:gd name="T4" fmla="*/ 2 w 113"/>
                  <a:gd name="T5" fmla="*/ 51 h 259"/>
                  <a:gd name="T6" fmla="*/ 7 w 113"/>
                  <a:gd name="T7" fmla="*/ 60 h 259"/>
                  <a:gd name="T8" fmla="*/ 0 w 113"/>
                  <a:gd name="T9" fmla="*/ 73 h 259"/>
                  <a:gd name="T10" fmla="*/ 9 w 113"/>
                  <a:gd name="T11" fmla="*/ 92 h 259"/>
                  <a:gd name="T12" fmla="*/ 17 w 113"/>
                  <a:gd name="T13" fmla="*/ 102 h 259"/>
                  <a:gd name="T14" fmla="*/ 28 w 113"/>
                  <a:gd name="T15" fmla="*/ 107 h 259"/>
                  <a:gd name="T16" fmla="*/ 51 w 113"/>
                  <a:gd name="T17" fmla="*/ 126 h 259"/>
                  <a:gd name="T18" fmla="*/ 39 w 113"/>
                  <a:gd name="T19" fmla="*/ 139 h 259"/>
                  <a:gd name="T20" fmla="*/ 32 w 113"/>
                  <a:gd name="T21" fmla="*/ 147 h 259"/>
                  <a:gd name="T22" fmla="*/ 30 w 113"/>
                  <a:gd name="T23" fmla="*/ 149 h 259"/>
                  <a:gd name="T24" fmla="*/ 28 w 113"/>
                  <a:gd name="T25" fmla="*/ 162 h 259"/>
                  <a:gd name="T26" fmla="*/ 19 w 113"/>
                  <a:gd name="T27" fmla="*/ 169 h 259"/>
                  <a:gd name="T28" fmla="*/ 7 w 113"/>
                  <a:gd name="T29" fmla="*/ 177 h 259"/>
                  <a:gd name="T30" fmla="*/ 2 w 113"/>
                  <a:gd name="T31" fmla="*/ 194 h 259"/>
                  <a:gd name="T32" fmla="*/ 0 w 113"/>
                  <a:gd name="T33" fmla="*/ 199 h 259"/>
                  <a:gd name="T34" fmla="*/ 4 w 113"/>
                  <a:gd name="T35" fmla="*/ 207 h 259"/>
                  <a:gd name="T36" fmla="*/ 17 w 113"/>
                  <a:gd name="T37" fmla="*/ 222 h 259"/>
                  <a:gd name="T38" fmla="*/ 30 w 113"/>
                  <a:gd name="T39" fmla="*/ 228 h 259"/>
                  <a:gd name="T40" fmla="*/ 49 w 113"/>
                  <a:gd name="T41" fmla="*/ 233 h 259"/>
                  <a:gd name="T42" fmla="*/ 66 w 113"/>
                  <a:gd name="T43" fmla="*/ 241 h 259"/>
                  <a:gd name="T44" fmla="*/ 64 w 113"/>
                  <a:gd name="T45" fmla="*/ 259 h 259"/>
                  <a:gd name="T46" fmla="*/ 73 w 113"/>
                  <a:gd name="T47" fmla="*/ 254 h 259"/>
                  <a:gd name="T48" fmla="*/ 79 w 113"/>
                  <a:gd name="T49" fmla="*/ 239 h 259"/>
                  <a:gd name="T50" fmla="*/ 86 w 113"/>
                  <a:gd name="T51" fmla="*/ 218 h 259"/>
                  <a:gd name="T52" fmla="*/ 83 w 113"/>
                  <a:gd name="T53" fmla="*/ 214 h 259"/>
                  <a:gd name="T54" fmla="*/ 96 w 113"/>
                  <a:gd name="T55" fmla="*/ 207 h 259"/>
                  <a:gd name="T56" fmla="*/ 96 w 113"/>
                  <a:gd name="T57" fmla="*/ 194 h 259"/>
                  <a:gd name="T58" fmla="*/ 99 w 113"/>
                  <a:gd name="T59" fmla="*/ 184 h 259"/>
                  <a:gd name="T60" fmla="*/ 105 w 113"/>
                  <a:gd name="T61" fmla="*/ 169 h 259"/>
                  <a:gd name="T62" fmla="*/ 105 w 113"/>
                  <a:gd name="T63" fmla="*/ 156 h 259"/>
                  <a:gd name="T64" fmla="*/ 105 w 113"/>
                  <a:gd name="T65" fmla="*/ 139 h 259"/>
                  <a:gd name="T66" fmla="*/ 105 w 113"/>
                  <a:gd name="T67" fmla="*/ 132 h 259"/>
                  <a:gd name="T68" fmla="*/ 111 w 113"/>
                  <a:gd name="T69" fmla="*/ 130 h 259"/>
                  <a:gd name="T70" fmla="*/ 111 w 113"/>
                  <a:gd name="T71" fmla="*/ 150 h 259"/>
                  <a:gd name="T72" fmla="*/ 111 w 113"/>
                  <a:gd name="T73" fmla="*/ 124 h 259"/>
                  <a:gd name="T74" fmla="*/ 109 w 113"/>
                  <a:gd name="T75" fmla="*/ 96 h 259"/>
                  <a:gd name="T76" fmla="*/ 92 w 113"/>
                  <a:gd name="T77" fmla="*/ 85 h 259"/>
                  <a:gd name="T78" fmla="*/ 81 w 113"/>
                  <a:gd name="T79" fmla="*/ 85 h 259"/>
                  <a:gd name="T80" fmla="*/ 84 w 113"/>
                  <a:gd name="T81" fmla="*/ 58 h 259"/>
                  <a:gd name="T82" fmla="*/ 94 w 113"/>
                  <a:gd name="T83" fmla="*/ 53 h 259"/>
                  <a:gd name="T84" fmla="*/ 96 w 113"/>
                  <a:gd name="T85" fmla="*/ 38 h 259"/>
                  <a:gd name="T86" fmla="*/ 96 w 113"/>
                  <a:gd name="T87" fmla="*/ 23 h 259"/>
                  <a:gd name="T88" fmla="*/ 17 w 113"/>
                  <a:gd name="T89" fmla="*/ 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3" h="259">
                    <a:moveTo>
                      <a:pt x="17" y="9"/>
                    </a:moveTo>
                    <a:lnTo>
                      <a:pt x="15" y="15"/>
                    </a:lnTo>
                    <a:lnTo>
                      <a:pt x="15" y="23"/>
                    </a:lnTo>
                    <a:lnTo>
                      <a:pt x="5" y="40"/>
                    </a:lnTo>
                    <a:lnTo>
                      <a:pt x="0" y="47"/>
                    </a:lnTo>
                    <a:lnTo>
                      <a:pt x="2" y="51"/>
                    </a:lnTo>
                    <a:lnTo>
                      <a:pt x="5" y="53"/>
                    </a:lnTo>
                    <a:lnTo>
                      <a:pt x="7" y="60"/>
                    </a:lnTo>
                    <a:lnTo>
                      <a:pt x="5" y="66"/>
                    </a:lnTo>
                    <a:lnTo>
                      <a:pt x="0" y="73"/>
                    </a:lnTo>
                    <a:lnTo>
                      <a:pt x="4" y="85"/>
                    </a:lnTo>
                    <a:lnTo>
                      <a:pt x="9" y="92"/>
                    </a:lnTo>
                    <a:lnTo>
                      <a:pt x="17" y="94"/>
                    </a:lnTo>
                    <a:lnTo>
                      <a:pt x="17" y="102"/>
                    </a:lnTo>
                    <a:lnTo>
                      <a:pt x="24" y="105"/>
                    </a:lnTo>
                    <a:lnTo>
                      <a:pt x="28" y="107"/>
                    </a:lnTo>
                    <a:lnTo>
                      <a:pt x="34" y="113"/>
                    </a:lnTo>
                    <a:lnTo>
                      <a:pt x="51" y="126"/>
                    </a:lnTo>
                    <a:lnTo>
                      <a:pt x="47" y="132"/>
                    </a:lnTo>
                    <a:lnTo>
                      <a:pt x="39" y="139"/>
                    </a:lnTo>
                    <a:lnTo>
                      <a:pt x="34" y="147"/>
                    </a:lnTo>
                    <a:lnTo>
                      <a:pt x="32" y="147"/>
                    </a:lnTo>
                    <a:lnTo>
                      <a:pt x="32" y="149"/>
                    </a:lnTo>
                    <a:lnTo>
                      <a:pt x="30" y="149"/>
                    </a:lnTo>
                    <a:lnTo>
                      <a:pt x="28" y="156"/>
                    </a:lnTo>
                    <a:lnTo>
                      <a:pt x="28" y="162"/>
                    </a:lnTo>
                    <a:lnTo>
                      <a:pt x="20" y="167"/>
                    </a:lnTo>
                    <a:lnTo>
                      <a:pt x="19" y="169"/>
                    </a:lnTo>
                    <a:lnTo>
                      <a:pt x="13" y="171"/>
                    </a:lnTo>
                    <a:lnTo>
                      <a:pt x="7" y="177"/>
                    </a:lnTo>
                    <a:lnTo>
                      <a:pt x="4" y="184"/>
                    </a:lnTo>
                    <a:lnTo>
                      <a:pt x="2" y="194"/>
                    </a:lnTo>
                    <a:lnTo>
                      <a:pt x="0" y="197"/>
                    </a:lnTo>
                    <a:lnTo>
                      <a:pt x="0" y="199"/>
                    </a:lnTo>
                    <a:lnTo>
                      <a:pt x="4" y="207"/>
                    </a:lnTo>
                    <a:lnTo>
                      <a:pt x="4" y="207"/>
                    </a:lnTo>
                    <a:lnTo>
                      <a:pt x="4" y="211"/>
                    </a:lnTo>
                    <a:lnTo>
                      <a:pt x="17" y="222"/>
                    </a:lnTo>
                    <a:lnTo>
                      <a:pt x="22" y="224"/>
                    </a:lnTo>
                    <a:lnTo>
                      <a:pt x="30" y="228"/>
                    </a:lnTo>
                    <a:lnTo>
                      <a:pt x="41" y="237"/>
                    </a:lnTo>
                    <a:lnTo>
                      <a:pt x="49" y="233"/>
                    </a:lnTo>
                    <a:lnTo>
                      <a:pt x="62" y="233"/>
                    </a:lnTo>
                    <a:lnTo>
                      <a:pt x="66" y="241"/>
                    </a:lnTo>
                    <a:lnTo>
                      <a:pt x="62" y="252"/>
                    </a:lnTo>
                    <a:lnTo>
                      <a:pt x="64" y="259"/>
                    </a:lnTo>
                    <a:lnTo>
                      <a:pt x="69" y="258"/>
                    </a:lnTo>
                    <a:lnTo>
                      <a:pt x="73" y="254"/>
                    </a:lnTo>
                    <a:lnTo>
                      <a:pt x="75" y="246"/>
                    </a:lnTo>
                    <a:lnTo>
                      <a:pt x="79" y="239"/>
                    </a:lnTo>
                    <a:lnTo>
                      <a:pt x="83" y="226"/>
                    </a:lnTo>
                    <a:lnTo>
                      <a:pt x="86" y="218"/>
                    </a:lnTo>
                    <a:lnTo>
                      <a:pt x="83" y="218"/>
                    </a:lnTo>
                    <a:lnTo>
                      <a:pt x="83" y="214"/>
                    </a:lnTo>
                    <a:lnTo>
                      <a:pt x="88" y="207"/>
                    </a:lnTo>
                    <a:lnTo>
                      <a:pt x="96" y="207"/>
                    </a:lnTo>
                    <a:lnTo>
                      <a:pt x="92" y="201"/>
                    </a:lnTo>
                    <a:lnTo>
                      <a:pt x="96" y="194"/>
                    </a:lnTo>
                    <a:lnTo>
                      <a:pt x="94" y="188"/>
                    </a:lnTo>
                    <a:lnTo>
                      <a:pt x="99" y="184"/>
                    </a:lnTo>
                    <a:lnTo>
                      <a:pt x="101" y="177"/>
                    </a:lnTo>
                    <a:lnTo>
                      <a:pt x="105" y="169"/>
                    </a:lnTo>
                    <a:lnTo>
                      <a:pt x="109" y="164"/>
                    </a:lnTo>
                    <a:lnTo>
                      <a:pt x="105" y="156"/>
                    </a:lnTo>
                    <a:lnTo>
                      <a:pt x="107" y="150"/>
                    </a:lnTo>
                    <a:lnTo>
                      <a:pt x="105" y="139"/>
                    </a:lnTo>
                    <a:lnTo>
                      <a:pt x="103" y="132"/>
                    </a:lnTo>
                    <a:lnTo>
                      <a:pt x="105" y="132"/>
                    </a:lnTo>
                    <a:lnTo>
                      <a:pt x="107" y="124"/>
                    </a:lnTo>
                    <a:lnTo>
                      <a:pt x="111" y="130"/>
                    </a:lnTo>
                    <a:lnTo>
                      <a:pt x="109" y="137"/>
                    </a:lnTo>
                    <a:lnTo>
                      <a:pt x="111" y="150"/>
                    </a:lnTo>
                    <a:lnTo>
                      <a:pt x="113" y="143"/>
                    </a:lnTo>
                    <a:lnTo>
                      <a:pt x="111" y="124"/>
                    </a:lnTo>
                    <a:lnTo>
                      <a:pt x="109" y="117"/>
                    </a:lnTo>
                    <a:lnTo>
                      <a:pt x="109" y="96"/>
                    </a:lnTo>
                    <a:lnTo>
                      <a:pt x="107" y="87"/>
                    </a:lnTo>
                    <a:lnTo>
                      <a:pt x="92" y="85"/>
                    </a:lnTo>
                    <a:lnTo>
                      <a:pt x="86" y="87"/>
                    </a:lnTo>
                    <a:lnTo>
                      <a:pt x="81" y="85"/>
                    </a:lnTo>
                    <a:lnTo>
                      <a:pt x="81" y="66"/>
                    </a:lnTo>
                    <a:lnTo>
                      <a:pt x="84" y="58"/>
                    </a:lnTo>
                    <a:lnTo>
                      <a:pt x="86" y="58"/>
                    </a:lnTo>
                    <a:lnTo>
                      <a:pt x="94" y="53"/>
                    </a:lnTo>
                    <a:lnTo>
                      <a:pt x="92" y="47"/>
                    </a:lnTo>
                    <a:lnTo>
                      <a:pt x="96" y="38"/>
                    </a:lnTo>
                    <a:lnTo>
                      <a:pt x="96" y="30"/>
                    </a:lnTo>
                    <a:lnTo>
                      <a:pt x="96" y="23"/>
                    </a:lnTo>
                    <a:lnTo>
                      <a:pt x="24" y="0"/>
                    </a:lnTo>
                    <a:lnTo>
                      <a:pt x="17" y="9"/>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83" name="Freeform 324">
                <a:extLst>
                  <a:ext uri="{FF2B5EF4-FFF2-40B4-BE49-F238E27FC236}">
                    <a16:creationId xmlns:a16="http://schemas.microsoft.com/office/drawing/2014/main" id="{8F354213-BAEB-E2B7-61E3-F07904226CFC}"/>
                  </a:ext>
                </a:extLst>
              </p:cNvPr>
              <p:cNvSpPr>
                <a:spLocks/>
              </p:cNvSpPr>
              <p:nvPr/>
            </p:nvSpPr>
            <p:spPr bwMode="auto">
              <a:xfrm>
                <a:off x="4914692" y="2269019"/>
                <a:ext cx="5764" cy="17441"/>
              </a:xfrm>
              <a:custGeom>
                <a:avLst/>
                <a:gdLst>
                  <a:gd name="T0" fmla="*/ 6 w 6"/>
                  <a:gd name="T1" fmla="*/ 0 h 20"/>
                  <a:gd name="T2" fmla="*/ 0 w 6"/>
                  <a:gd name="T3" fmla="*/ 20 h 20"/>
                  <a:gd name="T4" fmla="*/ 6 w 6"/>
                  <a:gd name="T5" fmla="*/ 5 h 20"/>
                  <a:gd name="T6" fmla="*/ 6 w 6"/>
                  <a:gd name="T7" fmla="*/ 0 h 20"/>
                </a:gdLst>
                <a:ahLst/>
                <a:cxnLst>
                  <a:cxn ang="0">
                    <a:pos x="T0" y="T1"/>
                  </a:cxn>
                  <a:cxn ang="0">
                    <a:pos x="T2" y="T3"/>
                  </a:cxn>
                  <a:cxn ang="0">
                    <a:pos x="T4" y="T5"/>
                  </a:cxn>
                  <a:cxn ang="0">
                    <a:pos x="T6" y="T7"/>
                  </a:cxn>
                </a:cxnLst>
                <a:rect l="0" t="0" r="r" b="b"/>
                <a:pathLst>
                  <a:path w="6" h="20">
                    <a:moveTo>
                      <a:pt x="6" y="0"/>
                    </a:moveTo>
                    <a:lnTo>
                      <a:pt x="0" y="20"/>
                    </a:lnTo>
                    <a:lnTo>
                      <a:pt x="6" y="5"/>
                    </a:lnTo>
                    <a:lnTo>
                      <a:pt x="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84" name="Freeform 325">
                <a:extLst>
                  <a:ext uri="{FF2B5EF4-FFF2-40B4-BE49-F238E27FC236}">
                    <a16:creationId xmlns:a16="http://schemas.microsoft.com/office/drawing/2014/main" id="{6A8E8066-5064-2574-68F6-567E6516EA53}"/>
                  </a:ext>
                </a:extLst>
              </p:cNvPr>
              <p:cNvSpPr>
                <a:spLocks/>
              </p:cNvSpPr>
              <p:nvPr/>
            </p:nvSpPr>
            <p:spPr bwMode="auto">
              <a:xfrm>
                <a:off x="4914692" y="2269019"/>
                <a:ext cx="5764" cy="17441"/>
              </a:xfrm>
              <a:custGeom>
                <a:avLst/>
                <a:gdLst>
                  <a:gd name="T0" fmla="*/ 6 w 6"/>
                  <a:gd name="T1" fmla="*/ 0 h 20"/>
                  <a:gd name="T2" fmla="*/ 0 w 6"/>
                  <a:gd name="T3" fmla="*/ 20 h 20"/>
                  <a:gd name="T4" fmla="*/ 6 w 6"/>
                  <a:gd name="T5" fmla="*/ 5 h 20"/>
                  <a:gd name="T6" fmla="*/ 6 w 6"/>
                  <a:gd name="T7" fmla="*/ 0 h 20"/>
                </a:gdLst>
                <a:ahLst/>
                <a:cxnLst>
                  <a:cxn ang="0">
                    <a:pos x="T0" y="T1"/>
                  </a:cxn>
                  <a:cxn ang="0">
                    <a:pos x="T2" y="T3"/>
                  </a:cxn>
                  <a:cxn ang="0">
                    <a:pos x="T4" y="T5"/>
                  </a:cxn>
                  <a:cxn ang="0">
                    <a:pos x="T6" y="T7"/>
                  </a:cxn>
                </a:cxnLst>
                <a:rect l="0" t="0" r="r" b="b"/>
                <a:pathLst>
                  <a:path w="6" h="20">
                    <a:moveTo>
                      <a:pt x="6" y="0"/>
                    </a:moveTo>
                    <a:lnTo>
                      <a:pt x="0" y="20"/>
                    </a:lnTo>
                    <a:lnTo>
                      <a:pt x="6" y="5"/>
                    </a:lnTo>
                    <a:lnTo>
                      <a:pt x="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grpSp>
          <p:nvGrpSpPr>
            <p:cNvPr id="357" name="Group 72">
              <a:extLst>
                <a:ext uri="{FF2B5EF4-FFF2-40B4-BE49-F238E27FC236}">
                  <a16:creationId xmlns:a16="http://schemas.microsoft.com/office/drawing/2014/main" id="{F59260E7-CFA2-4D7A-71B8-2D9CBA6BA3B1}"/>
                </a:ext>
              </a:extLst>
            </p:cNvPr>
            <p:cNvGrpSpPr/>
            <p:nvPr/>
          </p:nvGrpSpPr>
          <p:grpSpPr>
            <a:xfrm>
              <a:off x="9449669" y="3453759"/>
              <a:ext cx="752872" cy="509073"/>
              <a:chOff x="4438189" y="1771956"/>
              <a:chExt cx="613881" cy="415091"/>
            </a:xfrm>
            <a:grpFill/>
            <a:effectLst/>
          </p:grpSpPr>
          <p:sp>
            <p:nvSpPr>
              <p:cNvPr id="380" name="Freeform 326">
                <a:extLst>
                  <a:ext uri="{FF2B5EF4-FFF2-40B4-BE49-F238E27FC236}">
                    <a16:creationId xmlns:a16="http://schemas.microsoft.com/office/drawing/2014/main" id="{6B8C809B-238F-470E-BBE6-19F226CC5A11}"/>
                  </a:ext>
                </a:extLst>
              </p:cNvPr>
              <p:cNvSpPr>
                <a:spLocks/>
              </p:cNvSpPr>
              <p:nvPr/>
            </p:nvSpPr>
            <p:spPr bwMode="auto">
              <a:xfrm>
                <a:off x="4438189" y="1771956"/>
                <a:ext cx="490913" cy="398523"/>
              </a:xfrm>
              <a:custGeom>
                <a:avLst/>
                <a:gdLst>
                  <a:gd name="T0" fmla="*/ 511 w 511"/>
                  <a:gd name="T1" fmla="*/ 402 h 457"/>
                  <a:gd name="T2" fmla="*/ 505 w 511"/>
                  <a:gd name="T3" fmla="*/ 389 h 457"/>
                  <a:gd name="T4" fmla="*/ 489 w 511"/>
                  <a:gd name="T5" fmla="*/ 307 h 457"/>
                  <a:gd name="T6" fmla="*/ 490 w 511"/>
                  <a:gd name="T7" fmla="*/ 233 h 457"/>
                  <a:gd name="T8" fmla="*/ 487 w 511"/>
                  <a:gd name="T9" fmla="*/ 222 h 457"/>
                  <a:gd name="T10" fmla="*/ 460 w 511"/>
                  <a:gd name="T11" fmla="*/ 143 h 457"/>
                  <a:gd name="T12" fmla="*/ 455 w 511"/>
                  <a:gd name="T13" fmla="*/ 145 h 457"/>
                  <a:gd name="T14" fmla="*/ 453 w 511"/>
                  <a:gd name="T15" fmla="*/ 119 h 457"/>
                  <a:gd name="T16" fmla="*/ 443 w 511"/>
                  <a:gd name="T17" fmla="*/ 98 h 457"/>
                  <a:gd name="T18" fmla="*/ 445 w 511"/>
                  <a:gd name="T19" fmla="*/ 81 h 457"/>
                  <a:gd name="T20" fmla="*/ 443 w 511"/>
                  <a:gd name="T21" fmla="*/ 66 h 457"/>
                  <a:gd name="T22" fmla="*/ 442 w 511"/>
                  <a:gd name="T23" fmla="*/ 53 h 457"/>
                  <a:gd name="T24" fmla="*/ 432 w 511"/>
                  <a:gd name="T25" fmla="*/ 40 h 457"/>
                  <a:gd name="T26" fmla="*/ 427 w 511"/>
                  <a:gd name="T27" fmla="*/ 15 h 457"/>
                  <a:gd name="T28" fmla="*/ 425 w 511"/>
                  <a:gd name="T29" fmla="*/ 4 h 457"/>
                  <a:gd name="T30" fmla="*/ 372 w 511"/>
                  <a:gd name="T31" fmla="*/ 15 h 457"/>
                  <a:gd name="T32" fmla="*/ 317 w 511"/>
                  <a:gd name="T33" fmla="*/ 25 h 457"/>
                  <a:gd name="T34" fmla="*/ 278 w 511"/>
                  <a:gd name="T35" fmla="*/ 58 h 457"/>
                  <a:gd name="T36" fmla="*/ 257 w 511"/>
                  <a:gd name="T37" fmla="*/ 103 h 457"/>
                  <a:gd name="T38" fmla="*/ 244 w 511"/>
                  <a:gd name="T39" fmla="*/ 122 h 457"/>
                  <a:gd name="T40" fmla="*/ 223 w 511"/>
                  <a:gd name="T41" fmla="*/ 143 h 457"/>
                  <a:gd name="T42" fmla="*/ 229 w 511"/>
                  <a:gd name="T43" fmla="*/ 154 h 457"/>
                  <a:gd name="T44" fmla="*/ 229 w 511"/>
                  <a:gd name="T45" fmla="*/ 150 h 457"/>
                  <a:gd name="T46" fmla="*/ 237 w 511"/>
                  <a:gd name="T47" fmla="*/ 158 h 457"/>
                  <a:gd name="T48" fmla="*/ 242 w 511"/>
                  <a:gd name="T49" fmla="*/ 160 h 457"/>
                  <a:gd name="T50" fmla="*/ 235 w 511"/>
                  <a:gd name="T51" fmla="*/ 169 h 457"/>
                  <a:gd name="T52" fmla="*/ 242 w 511"/>
                  <a:gd name="T53" fmla="*/ 188 h 457"/>
                  <a:gd name="T54" fmla="*/ 246 w 511"/>
                  <a:gd name="T55" fmla="*/ 201 h 457"/>
                  <a:gd name="T56" fmla="*/ 233 w 511"/>
                  <a:gd name="T57" fmla="*/ 209 h 457"/>
                  <a:gd name="T58" fmla="*/ 218 w 511"/>
                  <a:gd name="T59" fmla="*/ 222 h 457"/>
                  <a:gd name="T60" fmla="*/ 208 w 511"/>
                  <a:gd name="T61" fmla="*/ 237 h 457"/>
                  <a:gd name="T62" fmla="*/ 197 w 511"/>
                  <a:gd name="T63" fmla="*/ 246 h 457"/>
                  <a:gd name="T64" fmla="*/ 177 w 511"/>
                  <a:gd name="T65" fmla="*/ 246 h 457"/>
                  <a:gd name="T66" fmla="*/ 148 w 511"/>
                  <a:gd name="T67" fmla="*/ 258 h 457"/>
                  <a:gd name="T68" fmla="*/ 103 w 511"/>
                  <a:gd name="T69" fmla="*/ 250 h 457"/>
                  <a:gd name="T70" fmla="*/ 62 w 511"/>
                  <a:gd name="T71" fmla="*/ 261 h 457"/>
                  <a:gd name="T72" fmla="*/ 49 w 511"/>
                  <a:gd name="T73" fmla="*/ 269 h 457"/>
                  <a:gd name="T74" fmla="*/ 36 w 511"/>
                  <a:gd name="T75" fmla="*/ 276 h 457"/>
                  <a:gd name="T76" fmla="*/ 39 w 511"/>
                  <a:gd name="T77" fmla="*/ 290 h 457"/>
                  <a:gd name="T78" fmla="*/ 52 w 511"/>
                  <a:gd name="T79" fmla="*/ 297 h 457"/>
                  <a:gd name="T80" fmla="*/ 51 w 511"/>
                  <a:gd name="T81" fmla="*/ 305 h 457"/>
                  <a:gd name="T82" fmla="*/ 58 w 511"/>
                  <a:gd name="T83" fmla="*/ 327 h 457"/>
                  <a:gd name="T84" fmla="*/ 43 w 511"/>
                  <a:gd name="T85" fmla="*/ 348 h 457"/>
                  <a:gd name="T86" fmla="*/ 30 w 511"/>
                  <a:gd name="T87" fmla="*/ 363 h 457"/>
                  <a:gd name="T88" fmla="*/ 4 w 511"/>
                  <a:gd name="T89" fmla="*/ 393 h 457"/>
                  <a:gd name="T90" fmla="*/ 2 w 511"/>
                  <a:gd name="T91" fmla="*/ 397 h 457"/>
                  <a:gd name="T92" fmla="*/ 69 w 511"/>
                  <a:gd name="T93" fmla="*/ 410 h 457"/>
                  <a:gd name="T94" fmla="*/ 276 w 511"/>
                  <a:gd name="T95" fmla="*/ 369 h 457"/>
                  <a:gd name="T96" fmla="*/ 349 w 511"/>
                  <a:gd name="T97" fmla="*/ 354 h 457"/>
                  <a:gd name="T98" fmla="*/ 361 w 511"/>
                  <a:gd name="T99" fmla="*/ 363 h 457"/>
                  <a:gd name="T100" fmla="*/ 374 w 511"/>
                  <a:gd name="T101" fmla="*/ 367 h 457"/>
                  <a:gd name="T102" fmla="*/ 381 w 511"/>
                  <a:gd name="T103" fmla="*/ 389 h 457"/>
                  <a:gd name="T104" fmla="*/ 400 w 511"/>
                  <a:gd name="T105" fmla="*/ 401 h 457"/>
                  <a:gd name="T106" fmla="*/ 415 w 511"/>
                  <a:gd name="T107" fmla="*/ 406 h 457"/>
                  <a:gd name="T108" fmla="*/ 487 w 511"/>
                  <a:gd name="T109" fmla="*/ 431 h 457"/>
                  <a:gd name="T110" fmla="*/ 475 w 511"/>
                  <a:gd name="T111" fmla="*/ 408 h 457"/>
                  <a:gd name="T112" fmla="*/ 475 w 511"/>
                  <a:gd name="T113" fmla="*/ 399 h 457"/>
                  <a:gd name="T114" fmla="*/ 483 w 511"/>
                  <a:gd name="T115" fmla="*/ 410 h 457"/>
                  <a:gd name="T116" fmla="*/ 489 w 511"/>
                  <a:gd name="T117" fmla="*/ 442 h 457"/>
                  <a:gd name="T118" fmla="*/ 489 w 511"/>
                  <a:gd name="T119" fmla="*/ 457 h 457"/>
                  <a:gd name="T120" fmla="*/ 498 w 511"/>
                  <a:gd name="T121" fmla="*/ 448 h 457"/>
                  <a:gd name="T122" fmla="*/ 505 w 511"/>
                  <a:gd name="T123" fmla="*/ 425 h 457"/>
                  <a:gd name="T124" fmla="*/ 500 w 511"/>
                  <a:gd name="T125" fmla="*/ 414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1" h="457">
                    <a:moveTo>
                      <a:pt x="500" y="414"/>
                    </a:moveTo>
                    <a:lnTo>
                      <a:pt x="511" y="402"/>
                    </a:lnTo>
                    <a:lnTo>
                      <a:pt x="511" y="397"/>
                    </a:lnTo>
                    <a:lnTo>
                      <a:pt x="505" y="389"/>
                    </a:lnTo>
                    <a:lnTo>
                      <a:pt x="492" y="312"/>
                    </a:lnTo>
                    <a:lnTo>
                      <a:pt x="489" y="307"/>
                    </a:lnTo>
                    <a:lnTo>
                      <a:pt x="490" y="241"/>
                    </a:lnTo>
                    <a:lnTo>
                      <a:pt x="490" y="233"/>
                    </a:lnTo>
                    <a:lnTo>
                      <a:pt x="487" y="228"/>
                    </a:lnTo>
                    <a:lnTo>
                      <a:pt x="487" y="222"/>
                    </a:lnTo>
                    <a:lnTo>
                      <a:pt x="472" y="152"/>
                    </a:lnTo>
                    <a:lnTo>
                      <a:pt x="460" y="143"/>
                    </a:lnTo>
                    <a:lnTo>
                      <a:pt x="458" y="152"/>
                    </a:lnTo>
                    <a:lnTo>
                      <a:pt x="455" y="145"/>
                    </a:lnTo>
                    <a:lnTo>
                      <a:pt x="457" y="132"/>
                    </a:lnTo>
                    <a:lnTo>
                      <a:pt x="453" y="119"/>
                    </a:lnTo>
                    <a:lnTo>
                      <a:pt x="447" y="111"/>
                    </a:lnTo>
                    <a:lnTo>
                      <a:pt x="443" y="98"/>
                    </a:lnTo>
                    <a:lnTo>
                      <a:pt x="443" y="85"/>
                    </a:lnTo>
                    <a:lnTo>
                      <a:pt x="445" y="81"/>
                    </a:lnTo>
                    <a:lnTo>
                      <a:pt x="445" y="73"/>
                    </a:lnTo>
                    <a:lnTo>
                      <a:pt x="443" y="66"/>
                    </a:lnTo>
                    <a:lnTo>
                      <a:pt x="443" y="60"/>
                    </a:lnTo>
                    <a:lnTo>
                      <a:pt x="442" y="53"/>
                    </a:lnTo>
                    <a:lnTo>
                      <a:pt x="434" y="47"/>
                    </a:lnTo>
                    <a:lnTo>
                      <a:pt x="432" y="40"/>
                    </a:lnTo>
                    <a:lnTo>
                      <a:pt x="432" y="23"/>
                    </a:lnTo>
                    <a:lnTo>
                      <a:pt x="427" y="15"/>
                    </a:lnTo>
                    <a:lnTo>
                      <a:pt x="427" y="8"/>
                    </a:lnTo>
                    <a:lnTo>
                      <a:pt x="425" y="4"/>
                    </a:lnTo>
                    <a:lnTo>
                      <a:pt x="425" y="0"/>
                    </a:lnTo>
                    <a:lnTo>
                      <a:pt x="372" y="15"/>
                    </a:lnTo>
                    <a:lnTo>
                      <a:pt x="323" y="25"/>
                    </a:lnTo>
                    <a:lnTo>
                      <a:pt x="317" y="25"/>
                    </a:lnTo>
                    <a:lnTo>
                      <a:pt x="302" y="32"/>
                    </a:lnTo>
                    <a:lnTo>
                      <a:pt x="278" y="58"/>
                    </a:lnTo>
                    <a:lnTo>
                      <a:pt x="257" y="96"/>
                    </a:lnTo>
                    <a:lnTo>
                      <a:pt x="257" y="103"/>
                    </a:lnTo>
                    <a:lnTo>
                      <a:pt x="246" y="119"/>
                    </a:lnTo>
                    <a:lnTo>
                      <a:pt x="244" y="122"/>
                    </a:lnTo>
                    <a:lnTo>
                      <a:pt x="237" y="130"/>
                    </a:lnTo>
                    <a:lnTo>
                      <a:pt x="223" y="143"/>
                    </a:lnTo>
                    <a:lnTo>
                      <a:pt x="223" y="149"/>
                    </a:lnTo>
                    <a:lnTo>
                      <a:pt x="229" y="154"/>
                    </a:lnTo>
                    <a:lnTo>
                      <a:pt x="231" y="158"/>
                    </a:lnTo>
                    <a:lnTo>
                      <a:pt x="229" y="150"/>
                    </a:lnTo>
                    <a:lnTo>
                      <a:pt x="237" y="147"/>
                    </a:lnTo>
                    <a:lnTo>
                      <a:pt x="237" y="158"/>
                    </a:lnTo>
                    <a:lnTo>
                      <a:pt x="246" y="152"/>
                    </a:lnTo>
                    <a:lnTo>
                      <a:pt x="242" y="160"/>
                    </a:lnTo>
                    <a:lnTo>
                      <a:pt x="240" y="166"/>
                    </a:lnTo>
                    <a:lnTo>
                      <a:pt x="235" y="169"/>
                    </a:lnTo>
                    <a:lnTo>
                      <a:pt x="240" y="182"/>
                    </a:lnTo>
                    <a:lnTo>
                      <a:pt x="242" y="188"/>
                    </a:lnTo>
                    <a:lnTo>
                      <a:pt x="244" y="194"/>
                    </a:lnTo>
                    <a:lnTo>
                      <a:pt x="246" y="201"/>
                    </a:lnTo>
                    <a:lnTo>
                      <a:pt x="240" y="209"/>
                    </a:lnTo>
                    <a:lnTo>
                      <a:pt x="233" y="209"/>
                    </a:lnTo>
                    <a:lnTo>
                      <a:pt x="225" y="216"/>
                    </a:lnTo>
                    <a:lnTo>
                      <a:pt x="218" y="222"/>
                    </a:lnTo>
                    <a:lnTo>
                      <a:pt x="214" y="229"/>
                    </a:lnTo>
                    <a:lnTo>
                      <a:pt x="208" y="237"/>
                    </a:lnTo>
                    <a:lnTo>
                      <a:pt x="201" y="241"/>
                    </a:lnTo>
                    <a:lnTo>
                      <a:pt x="197" y="246"/>
                    </a:lnTo>
                    <a:lnTo>
                      <a:pt x="192" y="244"/>
                    </a:lnTo>
                    <a:lnTo>
                      <a:pt x="177" y="246"/>
                    </a:lnTo>
                    <a:lnTo>
                      <a:pt x="163" y="248"/>
                    </a:lnTo>
                    <a:lnTo>
                      <a:pt x="148" y="258"/>
                    </a:lnTo>
                    <a:lnTo>
                      <a:pt x="131" y="250"/>
                    </a:lnTo>
                    <a:lnTo>
                      <a:pt x="103" y="250"/>
                    </a:lnTo>
                    <a:lnTo>
                      <a:pt x="77" y="256"/>
                    </a:lnTo>
                    <a:lnTo>
                      <a:pt x="62" y="261"/>
                    </a:lnTo>
                    <a:lnTo>
                      <a:pt x="56" y="267"/>
                    </a:lnTo>
                    <a:lnTo>
                      <a:pt x="49" y="269"/>
                    </a:lnTo>
                    <a:lnTo>
                      <a:pt x="41" y="273"/>
                    </a:lnTo>
                    <a:lnTo>
                      <a:pt x="36" y="276"/>
                    </a:lnTo>
                    <a:lnTo>
                      <a:pt x="36" y="276"/>
                    </a:lnTo>
                    <a:lnTo>
                      <a:pt x="39" y="290"/>
                    </a:lnTo>
                    <a:lnTo>
                      <a:pt x="37" y="295"/>
                    </a:lnTo>
                    <a:lnTo>
                      <a:pt x="52" y="297"/>
                    </a:lnTo>
                    <a:lnTo>
                      <a:pt x="52" y="301"/>
                    </a:lnTo>
                    <a:lnTo>
                      <a:pt x="51" y="305"/>
                    </a:lnTo>
                    <a:lnTo>
                      <a:pt x="58" y="320"/>
                    </a:lnTo>
                    <a:lnTo>
                      <a:pt x="58" y="327"/>
                    </a:lnTo>
                    <a:lnTo>
                      <a:pt x="47" y="340"/>
                    </a:lnTo>
                    <a:lnTo>
                      <a:pt x="43" y="348"/>
                    </a:lnTo>
                    <a:lnTo>
                      <a:pt x="37" y="354"/>
                    </a:lnTo>
                    <a:lnTo>
                      <a:pt x="30" y="363"/>
                    </a:lnTo>
                    <a:lnTo>
                      <a:pt x="19" y="376"/>
                    </a:lnTo>
                    <a:lnTo>
                      <a:pt x="4" y="393"/>
                    </a:lnTo>
                    <a:lnTo>
                      <a:pt x="0" y="395"/>
                    </a:lnTo>
                    <a:lnTo>
                      <a:pt x="2" y="397"/>
                    </a:lnTo>
                    <a:lnTo>
                      <a:pt x="5" y="421"/>
                    </a:lnTo>
                    <a:lnTo>
                      <a:pt x="69" y="410"/>
                    </a:lnTo>
                    <a:lnTo>
                      <a:pt x="167" y="391"/>
                    </a:lnTo>
                    <a:lnTo>
                      <a:pt x="276" y="369"/>
                    </a:lnTo>
                    <a:lnTo>
                      <a:pt x="349" y="352"/>
                    </a:lnTo>
                    <a:lnTo>
                      <a:pt x="349" y="354"/>
                    </a:lnTo>
                    <a:lnTo>
                      <a:pt x="357" y="355"/>
                    </a:lnTo>
                    <a:lnTo>
                      <a:pt x="361" y="363"/>
                    </a:lnTo>
                    <a:lnTo>
                      <a:pt x="366" y="361"/>
                    </a:lnTo>
                    <a:lnTo>
                      <a:pt x="374" y="367"/>
                    </a:lnTo>
                    <a:lnTo>
                      <a:pt x="380" y="382"/>
                    </a:lnTo>
                    <a:lnTo>
                      <a:pt x="381" y="389"/>
                    </a:lnTo>
                    <a:lnTo>
                      <a:pt x="387" y="397"/>
                    </a:lnTo>
                    <a:lnTo>
                      <a:pt x="400" y="401"/>
                    </a:lnTo>
                    <a:lnTo>
                      <a:pt x="408" y="402"/>
                    </a:lnTo>
                    <a:lnTo>
                      <a:pt x="415" y="406"/>
                    </a:lnTo>
                    <a:lnTo>
                      <a:pt x="415" y="408"/>
                    </a:lnTo>
                    <a:lnTo>
                      <a:pt x="487" y="431"/>
                    </a:lnTo>
                    <a:lnTo>
                      <a:pt x="481" y="414"/>
                    </a:lnTo>
                    <a:lnTo>
                      <a:pt x="475" y="408"/>
                    </a:lnTo>
                    <a:lnTo>
                      <a:pt x="474" y="401"/>
                    </a:lnTo>
                    <a:lnTo>
                      <a:pt x="475" y="399"/>
                    </a:lnTo>
                    <a:lnTo>
                      <a:pt x="477" y="406"/>
                    </a:lnTo>
                    <a:lnTo>
                      <a:pt x="483" y="410"/>
                    </a:lnTo>
                    <a:lnTo>
                      <a:pt x="487" y="421"/>
                    </a:lnTo>
                    <a:lnTo>
                      <a:pt x="489" y="442"/>
                    </a:lnTo>
                    <a:lnTo>
                      <a:pt x="485" y="457"/>
                    </a:lnTo>
                    <a:lnTo>
                      <a:pt x="489" y="457"/>
                    </a:lnTo>
                    <a:lnTo>
                      <a:pt x="490" y="449"/>
                    </a:lnTo>
                    <a:lnTo>
                      <a:pt x="498" y="448"/>
                    </a:lnTo>
                    <a:lnTo>
                      <a:pt x="500" y="440"/>
                    </a:lnTo>
                    <a:lnTo>
                      <a:pt x="505" y="425"/>
                    </a:lnTo>
                    <a:lnTo>
                      <a:pt x="500" y="417"/>
                    </a:lnTo>
                    <a:lnTo>
                      <a:pt x="500" y="41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81" name="Freeform 329">
                <a:extLst>
                  <a:ext uri="{FF2B5EF4-FFF2-40B4-BE49-F238E27FC236}">
                    <a16:creationId xmlns:a16="http://schemas.microsoft.com/office/drawing/2014/main" id="{48873D87-4541-1156-5F92-03E344BDA58B}"/>
                  </a:ext>
                </a:extLst>
              </p:cNvPr>
              <p:cNvSpPr>
                <a:spLocks/>
              </p:cNvSpPr>
              <p:nvPr/>
            </p:nvSpPr>
            <p:spPr bwMode="auto">
              <a:xfrm>
                <a:off x="4906045" y="2105075"/>
                <a:ext cx="146025" cy="81972"/>
              </a:xfrm>
              <a:custGeom>
                <a:avLst/>
                <a:gdLst>
                  <a:gd name="T0" fmla="*/ 139 w 152"/>
                  <a:gd name="T1" fmla="*/ 11 h 94"/>
                  <a:gd name="T2" fmla="*/ 135 w 152"/>
                  <a:gd name="T3" fmla="*/ 9 h 94"/>
                  <a:gd name="T4" fmla="*/ 129 w 152"/>
                  <a:gd name="T5" fmla="*/ 11 h 94"/>
                  <a:gd name="T6" fmla="*/ 122 w 152"/>
                  <a:gd name="T7" fmla="*/ 15 h 94"/>
                  <a:gd name="T8" fmla="*/ 112 w 152"/>
                  <a:gd name="T9" fmla="*/ 28 h 94"/>
                  <a:gd name="T10" fmla="*/ 109 w 152"/>
                  <a:gd name="T11" fmla="*/ 30 h 94"/>
                  <a:gd name="T12" fmla="*/ 101 w 152"/>
                  <a:gd name="T13" fmla="*/ 32 h 94"/>
                  <a:gd name="T14" fmla="*/ 107 w 152"/>
                  <a:gd name="T15" fmla="*/ 24 h 94"/>
                  <a:gd name="T16" fmla="*/ 114 w 152"/>
                  <a:gd name="T17" fmla="*/ 19 h 94"/>
                  <a:gd name="T18" fmla="*/ 114 w 152"/>
                  <a:gd name="T19" fmla="*/ 11 h 94"/>
                  <a:gd name="T20" fmla="*/ 120 w 152"/>
                  <a:gd name="T21" fmla="*/ 0 h 94"/>
                  <a:gd name="T22" fmla="*/ 99 w 152"/>
                  <a:gd name="T23" fmla="*/ 24 h 94"/>
                  <a:gd name="T24" fmla="*/ 86 w 152"/>
                  <a:gd name="T25" fmla="*/ 30 h 94"/>
                  <a:gd name="T26" fmla="*/ 65 w 152"/>
                  <a:gd name="T27" fmla="*/ 35 h 94"/>
                  <a:gd name="T28" fmla="*/ 60 w 152"/>
                  <a:gd name="T29" fmla="*/ 37 h 94"/>
                  <a:gd name="T30" fmla="*/ 56 w 152"/>
                  <a:gd name="T31" fmla="*/ 43 h 94"/>
                  <a:gd name="T32" fmla="*/ 49 w 152"/>
                  <a:gd name="T33" fmla="*/ 43 h 94"/>
                  <a:gd name="T34" fmla="*/ 35 w 152"/>
                  <a:gd name="T35" fmla="*/ 50 h 94"/>
                  <a:gd name="T36" fmla="*/ 30 w 152"/>
                  <a:gd name="T37" fmla="*/ 50 h 94"/>
                  <a:gd name="T38" fmla="*/ 22 w 152"/>
                  <a:gd name="T39" fmla="*/ 54 h 94"/>
                  <a:gd name="T40" fmla="*/ 24 w 152"/>
                  <a:gd name="T41" fmla="*/ 62 h 94"/>
                  <a:gd name="T42" fmla="*/ 17 w 152"/>
                  <a:gd name="T43" fmla="*/ 60 h 94"/>
                  <a:gd name="T44" fmla="*/ 15 w 152"/>
                  <a:gd name="T45" fmla="*/ 67 h 94"/>
                  <a:gd name="T46" fmla="*/ 2 w 152"/>
                  <a:gd name="T47" fmla="*/ 75 h 94"/>
                  <a:gd name="T48" fmla="*/ 0 w 152"/>
                  <a:gd name="T49" fmla="*/ 84 h 94"/>
                  <a:gd name="T50" fmla="*/ 0 w 152"/>
                  <a:gd name="T51" fmla="*/ 90 h 94"/>
                  <a:gd name="T52" fmla="*/ 2 w 152"/>
                  <a:gd name="T53" fmla="*/ 92 h 94"/>
                  <a:gd name="T54" fmla="*/ 15 w 152"/>
                  <a:gd name="T55" fmla="*/ 88 h 94"/>
                  <a:gd name="T56" fmla="*/ 7 w 152"/>
                  <a:gd name="T57" fmla="*/ 94 h 94"/>
                  <a:gd name="T58" fmla="*/ 22 w 152"/>
                  <a:gd name="T59" fmla="*/ 88 h 94"/>
                  <a:gd name="T60" fmla="*/ 47 w 152"/>
                  <a:gd name="T61" fmla="*/ 73 h 94"/>
                  <a:gd name="T62" fmla="*/ 49 w 152"/>
                  <a:gd name="T63" fmla="*/ 73 h 94"/>
                  <a:gd name="T64" fmla="*/ 58 w 152"/>
                  <a:gd name="T65" fmla="*/ 67 h 94"/>
                  <a:gd name="T66" fmla="*/ 64 w 152"/>
                  <a:gd name="T67" fmla="*/ 64 h 94"/>
                  <a:gd name="T68" fmla="*/ 79 w 152"/>
                  <a:gd name="T69" fmla="*/ 56 h 94"/>
                  <a:gd name="T70" fmla="*/ 86 w 152"/>
                  <a:gd name="T71" fmla="*/ 52 h 94"/>
                  <a:gd name="T72" fmla="*/ 94 w 152"/>
                  <a:gd name="T73" fmla="*/ 49 h 94"/>
                  <a:gd name="T74" fmla="*/ 99 w 152"/>
                  <a:gd name="T75" fmla="*/ 47 h 94"/>
                  <a:gd name="T76" fmla="*/ 112 w 152"/>
                  <a:gd name="T77" fmla="*/ 37 h 94"/>
                  <a:gd name="T78" fmla="*/ 114 w 152"/>
                  <a:gd name="T79" fmla="*/ 32 h 94"/>
                  <a:gd name="T80" fmla="*/ 122 w 152"/>
                  <a:gd name="T81" fmla="*/ 30 h 94"/>
                  <a:gd name="T82" fmla="*/ 135 w 152"/>
                  <a:gd name="T83" fmla="*/ 19 h 94"/>
                  <a:gd name="T84" fmla="*/ 143 w 152"/>
                  <a:gd name="T85" fmla="*/ 15 h 94"/>
                  <a:gd name="T86" fmla="*/ 152 w 152"/>
                  <a:gd name="T87" fmla="*/ 3 h 94"/>
                  <a:gd name="T88" fmla="*/ 144 w 152"/>
                  <a:gd name="T89" fmla="*/ 7 h 94"/>
                  <a:gd name="T90" fmla="*/ 139 w 152"/>
                  <a:gd name="T91" fmla="*/ 1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2" h="94">
                    <a:moveTo>
                      <a:pt x="139" y="11"/>
                    </a:moveTo>
                    <a:lnTo>
                      <a:pt x="135" y="9"/>
                    </a:lnTo>
                    <a:lnTo>
                      <a:pt x="129" y="11"/>
                    </a:lnTo>
                    <a:lnTo>
                      <a:pt x="122" y="15"/>
                    </a:lnTo>
                    <a:lnTo>
                      <a:pt x="112" y="28"/>
                    </a:lnTo>
                    <a:lnTo>
                      <a:pt x="109" y="30"/>
                    </a:lnTo>
                    <a:lnTo>
                      <a:pt x="101" y="32"/>
                    </a:lnTo>
                    <a:lnTo>
                      <a:pt x="107" y="24"/>
                    </a:lnTo>
                    <a:lnTo>
                      <a:pt x="114" y="19"/>
                    </a:lnTo>
                    <a:lnTo>
                      <a:pt x="114" y="11"/>
                    </a:lnTo>
                    <a:lnTo>
                      <a:pt x="120" y="0"/>
                    </a:lnTo>
                    <a:lnTo>
                      <a:pt x="99" y="24"/>
                    </a:lnTo>
                    <a:lnTo>
                      <a:pt x="86" y="30"/>
                    </a:lnTo>
                    <a:lnTo>
                      <a:pt x="65" y="35"/>
                    </a:lnTo>
                    <a:lnTo>
                      <a:pt x="60" y="37"/>
                    </a:lnTo>
                    <a:lnTo>
                      <a:pt x="56" y="43"/>
                    </a:lnTo>
                    <a:lnTo>
                      <a:pt x="49" y="43"/>
                    </a:lnTo>
                    <a:lnTo>
                      <a:pt x="35" y="50"/>
                    </a:lnTo>
                    <a:lnTo>
                      <a:pt x="30" y="50"/>
                    </a:lnTo>
                    <a:lnTo>
                      <a:pt x="22" y="54"/>
                    </a:lnTo>
                    <a:lnTo>
                      <a:pt x="24" y="62"/>
                    </a:lnTo>
                    <a:lnTo>
                      <a:pt x="17" y="60"/>
                    </a:lnTo>
                    <a:lnTo>
                      <a:pt x="15" y="67"/>
                    </a:lnTo>
                    <a:lnTo>
                      <a:pt x="2" y="75"/>
                    </a:lnTo>
                    <a:lnTo>
                      <a:pt x="0" y="84"/>
                    </a:lnTo>
                    <a:lnTo>
                      <a:pt x="0" y="90"/>
                    </a:lnTo>
                    <a:lnTo>
                      <a:pt x="2" y="92"/>
                    </a:lnTo>
                    <a:lnTo>
                      <a:pt x="15" y="88"/>
                    </a:lnTo>
                    <a:lnTo>
                      <a:pt x="7" y="94"/>
                    </a:lnTo>
                    <a:lnTo>
                      <a:pt x="22" y="88"/>
                    </a:lnTo>
                    <a:lnTo>
                      <a:pt x="47" y="73"/>
                    </a:lnTo>
                    <a:lnTo>
                      <a:pt x="49" y="73"/>
                    </a:lnTo>
                    <a:lnTo>
                      <a:pt x="58" y="67"/>
                    </a:lnTo>
                    <a:lnTo>
                      <a:pt x="64" y="64"/>
                    </a:lnTo>
                    <a:lnTo>
                      <a:pt x="79" y="56"/>
                    </a:lnTo>
                    <a:lnTo>
                      <a:pt x="86" y="52"/>
                    </a:lnTo>
                    <a:lnTo>
                      <a:pt x="94" y="49"/>
                    </a:lnTo>
                    <a:lnTo>
                      <a:pt x="99" y="47"/>
                    </a:lnTo>
                    <a:lnTo>
                      <a:pt x="112" y="37"/>
                    </a:lnTo>
                    <a:lnTo>
                      <a:pt x="114" y="32"/>
                    </a:lnTo>
                    <a:lnTo>
                      <a:pt x="122" y="30"/>
                    </a:lnTo>
                    <a:lnTo>
                      <a:pt x="135" y="19"/>
                    </a:lnTo>
                    <a:lnTo>
                      <a:pt x="143" y="15"/>
                    </a:lnTo>
                    <a:lnTo>
                      <a:pt x="152" y="3"/>
                    </a:lnTo>
                    <a:lnTo>
                      <a:pt x="144" y="7"/>
                    </a:lnTo>
                    <a:lnTo>
                      <a:pt x="139" y="1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grpSp>
          <p:nvGrpSpPr>
            <p:cNvPr id="358" name="Group 73">
              <a:extLst>
                <a:ext uri="{FF2B5EF4-FFF2-40B4-BE49-F238E27FC236}">
                  <a16:creationId xmlns:a16="http://schemas.microsoft.com/office/drawing/2014/main" id="{CA2D1700-4ADA-3675-E65F-AFD38E99CBD7}"/>
                </a:ext>
              </a:extLst>
            </p:cNvPr>
            <p:cNvGrpSpPr/>
            <p:nvPr/>
          </p:nvGrpSpPr>
          <p:grpSpPr>
            <a:xfrm>
              <a:off x="10025803" y="3636640"/>
              <a:ext cx="349926" cy="173258"/>
              <a:chOff x="4907967" y="1921074"/>
              <a:chExt cx="285325" cy="141272"/>
            </a:xfrm>
            <a:grpFill/>
            <a:effectLst/>
          </p:grpSpPr>
          <p:sp>
            <p:nvSpPr>
              <p:cNvPr id="373" name="Freeform 144">
                <a:extLst>
                  <a:ext uri="{FF2B5EF4-FFF2-40B4-BE49-F238E27FC236}">
                    <a16:creationId xmlns:a16="http://schemas.microsoft.com/office/drawing/2014/main" id="{CDEB9ABC-6E05-C72D-D785-08ED482F974A}"/>
                  </a:ext>
                </a:extLst>
              </p:cNvPr>
              <p:cNvSpPr>
                <a:spLocks/>
              </p:cNvSpPr>
              <p:nvPr/>
            </p:nvSpPr>
            <p:spPr bwMode="auto">
              <a:xfrm>
                <a:off x="4907967" y="1921074"/>
                <a:ext cx="273797" cy="131678"/>
              </a:xfrm>
              <a:custGeom>
                <a:avLst/>
                <a:gdLst>
                  <a:gd name="T0" fmla="*/ 169 w 285"/>
                  <a:gd name="T1" fmla="*/ 6 h 151"/>
                  <a:gd name="T2" fmla="*/ 163 w 285"/>
                  <a:gd name="T3" fmla="*/ 13 h 151"/>
                  <a:gd name="T4" fmla="*/ 150 w 285"/>
                  <a:gd name="T5" fmla="*/ 30 h 151"/>
                  <a:gd name="T6" fmla="*/ 1 w 285"/>
                  <a:gd name="T7" fmla="*/ 62 h 151"/>
                  <a:gd name="T8" fmla="*/ 0 w 285"/>
                  <a:gd name="T9" fmla="*/ 136 h 151"/>
                  <a:gd name="T10" fmla="*/ 48 w 285"/>
                  <a:gd name="T11" fmla="*/ 130 h 151"/>
                  <a:gd name="T12" fmla="*/ 69 w 285"/>
                  <a:gd name="T13" fmla="*/ 126 h 151"/>
                  <a:gd name="T14" fmla="*/ 80 w 285"/>
                  <a:gd name="T15" fmla="*/ 122 h 151"/>
                  <a:gd name="T16" fmla="*/ 129 w 285"/>
                  <a:gd name="T17" fmla="*/ 111 h 151"/>
                  <a:gd name="T18" fmla="*/ 159 w 285"/>
                  <a:gd name="T19" fmla="*/ 104 h 151"/>
                  <a:gd name="T20" fmla="*/ 169 w 285"/>
                  <a:gd name="T21" fmla="*/ 115 h 151"/>
                  <a:gd name="T22" fmla="*/ 174 w 285"/>
                  <a:gd name="T23" fmla="*/ 122 h 151"/>
                  <a:gd name="T24" fmla="*/ 178 w 285"/>
                  <a:gd name="T25" fmla="*/ 128 h 151"/>
                  <a:gd name="T26" fmla="*/ 189 w 285"/>
                  <a:gd name="T27" fmla="*/ 126 h 151"/>
                  <a:gd name="T28" fmla="*/ 191 w 285"/>
                  <a:gd name="T29" fmla="*/ 128 h 151"/>
                  <a:gd name="T30" fmla="*/ 195 w 285"/>
                  <a:gd name="T31" fmla="*/ 136 h 151"/>
                  <a:gd name="T32" fmla="*/ 199 w 285"/>
                  <a:gd name="T33" fmla="*/ 151 h 151"/>
                  <a:gd name="T34" fmla="*/ 210 w 285"/>
                  <a:gd name="T35" fmla="*/ 143 h 151"/>
                  <a:gd name="T36" fmla="*/ 221 w 285"/>
                  <a:gd name="T37" fmla="*/ 126 h 151"/>
                  <a:gd name="T38" fmla="*/ 231 w 285"/>
                  <a:gd name="T39" fmla="*/ 115 h 151"/>
                  <a:gd name="T40" fmla="*/ 235 w 285"/>
                  <a:gd name="T41" fmla="*/ 136 h 151"/>
                  <a:gd name="T42" fmla="*/ 248 w 285"/>
                  <a:gd name="T43" fmla="*/ 130 h 151"/>
                  <a:gd name="T44" fmla="*/ 253 w 285"/>
                  <a:gd name="T45" fmla="*/ 122 h 151"/>
                  <a:gd name="T46" fmla="*/ 282 w 285"/>
                  <a:gd name="T47" fmla="*/ 109 h 151"/>
                  <a:gd name="T48" fmla="*/ 282 w 285"/>
                  <a:gd name="T49" fmla="*/ 89 h 151"/>
                  <a:gd name="T50" fmla="*/ 265 w 285"/>
                  <a:gd name="T51" fmla="*/ 72 h 151"/>
                  <a:gd name="T52" fmla="*/ 250 w 285"/>
                  <a:gd name="T53" fmla="*/ 70 h 151"/>
                  <a:gd name="T54" fmla="*/ 265 w 285"/>
                  <a:gd name="T55" fmla="*/ 75 h 151"/>
                  <a:gd name="T56" fmla="*/ 274 w 285"/>
                  <a:gd name="T57" fmla="*/ 83 h 151"/>
                  <a:gd name="T58" fmla="*/ 270 w 285"/>
                  <a:gd name="T59" fmla="*/ 100 h 151"/>
                  <a:gd name="T60" fmla="*/ 250 w 285"/>
                  <a:gd name="T61" fmla="*/ 109 h 151"/>
                  <a:gd name="T62" fmla="*/ 238 w 285"/>
                  <a:gd name="T63" fmla="*/ 107 h 151"/>
                  <a:gd name="T64" fmla="*/ 225 w 285"/>
                  <a:gd name="T65" fmla="*/ 92 h 151"/>
                  <a:gd name="T66" fmla="*/ 219 w 285"/>
                  <a:gd name="T67" fmla="*/ 83 h 151"/>
                  <a:gd name="T68" fmla="*/ 219 w 285"/>
                  <a:gd name="T69" fmla="*/ 79 h 151"/>
                  <a:gd name="T70" fmla="*/ 199 w 285"/>
                  <a:gd name="T71" fmla="*/ 64 h 151"/>
                  <a:gd name="T72" fmla="*/ 186 w 285"/>
                  <a:gd name="T73" fmla="*/ 64 h 151"/>
                  <a:gd name="T74" fmla="*/ 188 w 285"/>
                  <a:gd name="T75" fmla="*/ 58 h 151"/>
                  <a:gd name="T76" fmla="*/ 191 w 285"/>
                  <a:gd name="T77" fmla="*/ 43 h 151"/>
                  <a:gd name="T78" fmla="*/ 193 w 285"/>
                  <a:gd name="T79" fmla="*/ 34 h 151"/>
                  <a:gd name="T80" fmla="*/ 208 w 285"/>
                  <a:gd name="T81" fmla="*/ 19 h 151"/>
                  <a:gd name="T82" fmla="*/ 203 w 285"/>
                  <a:gd name="T83" fmla="*/ 21 h 151"/>
                  <a:gd name="T84" fmla="*/ 189 w 285"/>
                  <a:gd name="T85" fmla="*/ 17 h 151"/>
                  <a:gd name="T86" fmla="*/ 182 w 285"/>
                  <a:gd name="T87" fmla="*/ 8 h 151"/>
                  <a:gd name="T88" fmla="*/ 180 w 285"/>
                  <a:gd name="T8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5" h="151">
                    <a:moveTo>
                      <a:pt x="176" y="2"/>
                    </a:moveTo>
                    <a:lnTo>
                      <a:pt x="169" y="6"/>
                    </a:lnTo>
                    <a:lnTo>
                      <a:pt x="165" y="13"/>
                    </a:lnTo>
                    <a:lnTo>
                      <a:pt x="163" y="13"/>
                    </a:lnTo>
                    <a:lnTo>
                      <a:pt x="159" y="19"/>
                    </a:lnTo>
                    <a:lnTo>
                      <a:pt x="150" y="30"/>
                    </a:lnTo>
                    <a:lnTo>
                      <a:pt x="62" y="51"/>
                    </a:lnTo>
                    <a:lnTo>
                      <a:pt x="1" y="62"/>
                    </a:lnTo>
                    <a:lnTo>
                      <a:pt x="1" y="70"/>
                    </a:lnTo>
                    <a:lnTo>
                      <a:pt x="0" y="136"/>
                    </a:lnTo>
                    <a:lnTo>
                      <a:pt x="3" y="141"/>
                    </a:lnTo>
                    <a:lnTo>
                      <a:pt x="48" y="130"/>
                    </a:lnTo>
                    <a:lnTo>
                      <a:pt x="56" y="130"/>
                    </a:lnTo>
                    <a:lnTo>
                      <a:pt x="69" y="126"/>
                    </a:lnTo>
                    <a:lnTo>
                      <a:pt x="73" y="126"/>
                    </a:lnTo>
                    <a:lnTo>
                      <a:pt x="80" y="122"/>
                    </a:lnTo>
                    <a:lnTo>
                      <a:pt x="120" y="113"/>
                    </a:lnTo>
                    <a:lnTo>
                      <a:pt x="129" y="111"/>
                    </a:lnTo>
                    <a:lnTo>
                      <a:pt x="133" y="111"/>
                    </a:lnTo>
                    <a:lnTo>
                      <a:pt x="159" y="104"/>
                    </a:lnTo>
                    <a:lnTo>
                      <a:pt x="167" y="109"/>
                    </a:lnTo>
                    <a:lnTo>
                      <a:pt x="169" y="115"/>
                    </a:lnTo>
                    <a:lnTo>
                      <a:pt x="172" y="117"/>
                    </a:lnTo>
                    <a:lnTo>
                      <a:pt x="174" y="122"/>
                    </a:lnTo>
                    <a:lnTo>
                      <a:pt x="178" y="126"/>
                    </a:lnTo>
                    <a:lnTo>
                      <a:pt x="178" y="128"/>
                    </a:lnTo>
                    <a:lnTo>
                      <a:pt x="184" y="132"/>
                    </a:lnTo>
                    <a:lnTo>
                      <a:pt x="189" y="126"/>
                    </a:lnTo>
                    <a:lnTo>
                      <a:pt x="191" y="120"/>
                    </a:lnTo>
                    <a:lnTo>
                      <a:pt x="191" y="128"/>
                    </a:lnTo>
                    <a:lnTo>
                      <a:pt x="189" y="134"/>
                    </a:lnTo>
                    <a:lnTo>
                      <a:pt x="195" y="136"/>
                    </a:lnTo>
                    <a:lnTo>
                      <a:pt x="199" y="147"/>
                    </a:lnTo>
                    <a:lnTo>
                      <a:pt x="199" y="151"/>
                    </a:lnTo>
                    <a:lnTo>
                      <a:pt x="203" y="143"/>
                    </a:lnTo>
                    <a:lnTo>
                      <a:pt x="210" y="143"/>
                    </a:lnTo>
                    <a:lnTo>
                      <a:pt x="214" y="132"/>
                    </a:lnTo>
                    <a:lnTo>
                      <a:pt x="221" y="126"/>
                    </a:lnTo>
                    <a:lnTo>
                      <a:pt x="223" y="120"/>
                    </a:lnTo>
                    <a:lnTo>
                      <a:pt x="231" y="115"/>
                    </a:lnTo>
                    <a:lnTo>
                      <a:pt x="231" y="122"/>
                    </a:lnTo>
                    <a:lnTo>
                      <a:pt x="235" y="136"/>
                    </a:lnTo>
                    <a:lnTo>
                      <a:pt x="242" y="134"/>
                    </a:lnTo>
                    <a:lnTo>
                      <a:pt x="248" y="130"/>
                    </a:lnTo>
                    <a:lnTo>
                      <a:pt x="250" y="122"/>
                    </a:lnTo>
                    <a:lnTo>
                      <a:pt x="253" y="122"/>
                    </a:lnTo>
                    <a:lnTo>
                      <a:pt x="272" y="111"/>
                    </a:lnTo>
                    <a:lnTo>
                      <a:pt x="282" y="109"/>
                    </a:lnTo>
                    <a:lnTo>
                      <a:pt x="285" y="102"/>
                    </a:lnTo>
                    <a:lnTo>
                      <a:pt x="282" y="89"/>
                    </a:lnTo>
                    <a:lnTo>
                      <a:pt x="272" y="75"/>
                    </a:lnTo>
                    <a:lnTo>
                      <a:pt x="265" y="72"/>
                    </a:lnTo>
                    <a:lnTo>
                      <a:pt x="257" y="68"/>
                    </a:lnTo>
                    <a:lnTo>
                      <a:pt x="250" y="70"/>
                    </a:lnTo>
                    <a:lnTo>
                      <a:pt x="257" y="72"/>
                    </a:lnTo>
                    <a:lnTo>
                      <a:pt x="265" y="75"/>
                    </a:lnTo>
                    <a:lnTo>
                      <a:pt x="268" y="83"/>
                    </a:lnTo>
                    <a:lnTo>
                      <a:pt x="274" y="83"/>
                    </a:lnTo>
                    <a:lnTo>
                      <a:pt x="278" y="94"/>
                    </a:lnTo>
                    <a:lnTo>
                      <a:pt x="270" y="100"/>
                    </a:lnTo>
                    <a:lnTo>
                      <a:pt x="257" y="111"/>
                    </a:lnTo>
                    <a:lnTo>
                      <a:pt x="250" y="109"/>
                    </a:lnTo>
                    <a:lnTo>
                      <a:pt x="244" y="109"/>
                    </a:lnTo>
                    <a:lnTo>
                      <a:pt x="238" y="107"/>
                    </a:lnTo>
                    <a:lnTo>
                      <a:pt x="233" y="94"/>
                    </a:lnTo>
                    <a:lnTo>
                      <a:pt x="225" y="92"/>
                    </a:lnTo>
                    <a:lnTo>
                      <a:pt x="219" y="89"/>
                    </a:lnTo>
                    <a:lnTo>
                      <a:pt x="219" y="83"/>
                    </a:lnTo>
                    <a:lnTo>
                      <a:pt x="225" y="87"/>
                    </a:lnTo>
                    <a:lnTo>
                      <a:pt x="219" y="79"/>
                    </a:lnTo>
                    <a:lnTo>
                      <a:pt x="206" y="66"/>
                    </a:lnTo>
                    <a:lnTo>
                      <a:pt x="199" y="64"/>
                    </a:lnTo>
                    <a:lnTo>
                      <a:pt x="191" y="68"/>
                    </a:lnTo>
                    <a:lnTo>
                      <a:pt x="186" y="64"/>
                    </a:lnTo>
                    <a:lnTo>
                      <a:pt x="180" y="58"/>
                    </a:lnTo>
                    <a:lnTo>
                      <a:pt x="188" y="58"/>
                    </a:lnTo>
                    <a:lnTo>
                      <a:pt x="186" y="51"/>
                    </a:lnTo>
                    <a:lnTo>
                      <a:pt x="191" y="43"/>
                    </a:lnTo>
                    <a:lnTo>
                      <a:pt x="189" y="42"/>
                    </a:lnTo>
                    <a:lnTo>
                      <a:pt x="193" y="34"/>
                    </a:lnTo>
                    <a:lnTo>
                      <a:pt x="206" y="26"/>
                    </a:lnTo>
                    <a:lnTo>
                      <a:pt x="208" y="19"/>
                    </a:lnTo>
                    <a:lnTo>
                      <a:pt x="201" y="19"/>
                    </a:lnTo>
                    <a:lnTo>
                      <a:pt x="203" y="21"/>
                    </a:lnTo>
                    <a:lnTo>
                      <a:pt x="195" y="23"/>
                    </a:lnTo>
                    <a:lnTo>
                      <a:pt x="189" y="17"/>
                    </a:lnTo>
                    <a:lnTo>
                      <a:pt x="188" y="10"/>
                    </a:lnTo>
                    <a:lnTo>
                      <a:pt x="182" y="8"/>
                    </a:lnTo>
                    <a:lnTo>
                      <a:pt x="184" y="0"/>
                    </a:lnTo>
                    <a:lnTo>
                      <a:pt x="180" y="0"/>
                    </a:lnTo>
                    <a:lnTo>
                      <a:pt x="176" y="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74" name="Freeform 330">
                <a:extLst>
                  <a:ext uri="{FF2B5EF4-FFF2-40B4-BE49-F238E27FC236}">
                    <a16:creationId xmlns:a16="http://schemas.microsoft.com/office/drawing/2014/main" id="{02A4073D-8BA6-E9F3-0FAD-C97A3329AD4E}"/>
                  </a:ext>
                </a:extLst>
              </p:cNvPr>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75" name="Freeform 331">
                <a:extLst>
                  <a:ext uri="{FF2B5EF4-FFF2-40B4-BE49-F238E27FC236}">
                    <a16:creationId xmlns:a16="http://schemas.microsoft.com/office/drawing/2014/main" id="{C6D70CE1-62CA-2A82-6DB1-B31B14BB9544}"/>
                  </a:ext>
                </a:extLst>
              </p:cNvPr>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76" name="Freeform 332">
                <a:extLst>
                  <a:ext uri="{FF2B5EF4-FFF2-40B4-BE49-F238E27FC236}">
                    <a16:creationId xmlns:a16="http://schemas.microsoft.com/office/drawing/2014/main" id="{C07B50BE-C959-87B8-EE17-9CBCC0804FB7}"/>
                  </a:ext>
                </a:extLst>
              </p:cNvPr>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77" name="Freeform 333">
                <a:extLst>
                  <a:ext uri="{FF2B5EF4-FFF2-40B4-BE49-F238E27FC236}">
                    <a16:creationId xmlns:a16="http://schemas.microsoft.com/office/drawing/2014/main" id="{6B3F0520-BD04-5EBA-BD86-8CD496ACEC78}"/>
                  </a:ext>
                </a:extLst>
              </p:cNvPr>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78" name="Freeform 334">
                <a:extLst>
                  <a:ext uri="{FF2B5EF4-FFF2-40B4-BE49-F238E27FC236}">
                    <a16:creationId xmlns:a16="http://schemas.microsoft.com/office/drawing/2014/main" id="{2E92797D-3896-959F-3E21-14AC498D3F0C}"/>
                  </a:ext>
                </a:extLst>
              </p:cNvPr>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79" name="Freeform 335">
                <a:extLst>
                  <a:ext uri="{FF2B5EF4-FFF2-40B4-BE49-F238E27FC236}">
                    <a16:creationId xmlns:a16="http://schemas.microsoft.com/office/drawing/2014/main" id="{77CB01C3-6683-42D6-3C93-A15265F5587E}"/>
                  </a:ext>
                </a:extLst>
              </p:cNvPr>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359" name="Freeform 21">
              <a:extLst>
                <a:ext uri="{FF2B5EF4-FFF2-40B4-BE49-F238E27FC236}">
                  <a16:creationId xmlns:a16="http://schemas.microsoft.com/office/drawing/2014/main" id="{B3E6356C-EA20-14D0-D4F1-8EAB002E4CA1}"/>
                </a:ext>
              </a:extLst>
            </p:cNvPr>
            <p:cNvSpPr>
              <a:spLocks/>
            </p:cNvSpPr>
            <p:nvPr/>
          </p:nvSpPr>
          <p:spPr bwMode="auto">
            <a:xfrm>
              <a:off x="8405074" y="3447096"/>
              <a:ext cx="10019" cy="6669"/>
            </a:xfrm>
            <a:custGeom>
              <a:avLst/>
              <a:gdLst>
                <a:gd name="T0" fmla="*/ 0 w 14"/>
                <a:gd name="T1" fmla="*/ 10 h 10"/>
                <a:gd name="T2" fmla="*/ 0 w 14"/>
                <a:gd name="T3" fmla="*/ 10 h 10"/>
                <a:gd name="T4" fmla="*/ 14 w 14"/>
                <a:gd name="T5" fmla="*/ 3 h 10"/>
                <a:gd name="T6" fmla="*/ 14 w 14"/>
                <a:gd name="T7" fmla="*/ 0 h 10"/>
                <a:gd name="T8" fmla="*/ 0 w 14"/>
                <a:gd name="T9" fmla="*/ 10 h 10"/>
              </a:gdLst>
              <a:ahLst/>
              <a:cxnLst>
                <a:cxn ang="0">
                  <a:pos x="T0" y="T1"/>
                </a:cxn>
                <a:cxn ang="0">
                  <a:pos x="T2" y="T3"/>
                </a:cxn>
                <a:cxn ang="0">
                  <a:pos x="T4" y="T5"/>
                </a:cxn>
                <a:cxn ang="0">
                  <a:pos x="T6" y="T7"/>
                </a:cxn>
                <a:cxn ang="0">
                  <a:pos x="T8" y="T9"/>
                </a:cxn>
              </a:cxnLst>
              <a:rect l="0" t="0" r="r" b="b"/>
              <a:pathLst>
                <a:path w="14" h="10">
                  <a:moveTo>
                    <a:pt x="0" y="10"/>
                  </a:moveTo>
                  <a:lnTo>
                    <a:pt x="0" y="10"/>
                  </a:lnTo>
                  <a:lnTo>
                    <a:pt x="14" y="3"/>
                  </a:lnTo>
                  <a:lnTo>
                    <a:pt x="14" y="0"/>
                  </a:lnTo>
                  <a:lnTo>
                    <a:pt x="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60" name="Freeform 22">
              <a:extLst>
                <a:ext uri="{FF2B5EF4-FFF2-40B4-BE49-F238E27FC236}">
                  <a16:creationId xmlns:a16="http://schemas.microsoft.com/office/drawing/2014/main" id="{47B07685-9573-5917-EDF5-BC6FB67BC003}"/>
                </a:ext>
              </a:extLst>
            </p:cNvPr>
            <p:cNvSpPr>
              <a:spLocks/>
            </p:cNvSpPr>
            <p:nvPr/>
          </p:nvSpPr>
          <p:spPr bwMode="auto">
            <a:xfrm>
              <a:off x="8419546" y="3434870"/>
              <a:ext cx="3340" cy="8891"/>
            </a:xfrm>
            <a:custGeom>
              <a:avLst/>
              <a:gdLst>
                <a:gd name="T0" fmla="*/ 0 w 5"/>
                <a:gd name="T1" fmla="*/ 0 h 12"/>
                <a:gd name="T2" fmla="*/ 0 w 5"/>
                <a:gd name="T3" fmla="*/ 0 h 12"/>
                <a:gd name="T4" fmla="*/ 3 w 5"/>
                <a:gd name="T5" fmla="*/ 12 h 12"/>
                <a:gd name="T6" fmla="*/ 5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0" y="0"/>
                  </a:lnTo>
                  <a:lnTo>
                    <a:pt x="3" y="12"/>
                  </a:lnTo>
                  <a:lnTo>
                    <a:pt x="5" y="0"/>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61" name="Freeform 25">
              <a:extLst>
                <a:ext uri="{FF2B5EF4-FFF2-40B4-BE49-F238E27FC236}">
                  <a16:creationId xmlns:a16="http://schemas.microsoft.com/office/drawing/2014/main" id="{41345200-E654-10A3-DE45-956C2C45463E}"/>
                </a:ext>
              </a:extLst>
            </p:cNvPr>
            <p:cNvSpPr>
              <a:spLocks/>
            </p:cNvSpPr>
            <p:nvPr/>
          </p:nvSpPr>
          <p:spPr bwMode="auto">
            <a:xfrm>
              <a:off x="8708964" y="3613804"/>
              <a:ext cx="33394" cy="56682"/>
            </a:xfrm>
            <a:custGeom>
              <a:avLst/>
              <a:gdLst>
                <a:gd name="T0" fmla="*/ 46 w 49"/>
                <a:gd name="T1" fmla="*/ 0 h 84"/>
                <a:gd name="T2" fmla="*/ 46 w 49"/>
                <a:gd name="T3" fmla="*/ 0 h 84"/>
                <a:gd name="T4" fmla="*/ 37 w 49"/>
                <a:gd name="T5" fmla="*/ 9 h 84"/>
                <a:gd name="T6" fmla="*/ 30 w 49"/>
                <a:gd name="T7" fmla="*/ 22 h 84"/>
                <a:gd name="T8" fmla="*/ 16 w 49"/>
                <a:gd name="T9" fmla="*/ 30 h 84"/>
                <a:gd name="T10" fmla="*/ 16 w 49"/>
                <a:gd name="T11" fmla="*/ 43 h 84"/>
                <a:gd name="T12" fmla="*/ 7 w 49"/>
                <a:gd name="T13" fmla="*/ 54 h 84"/>
                <a:gd name="T14" fmla="*/ 0 w 49"/>
                <a:gd name="T15" fmla="*/ 70 h 84"/>
                <a:gd name="T16" fmla="*/ 7 w 49"/>
                <a:gd name="T17" fmla="*/ 81 h 84"/>
                <a:gd name="T18" fmla="*/ 19 w 49"/>
                <a:gd name="T19" fmla="*/ 84 h 84"/>
                <a:gd name="T20" fmla="*/ 26 w 49"/>
                <a:gd name="T21" fmla="*/ 73 h 84"/>
                <a:gd name="T22" fmla="*/ 33 w 49"/>
                <a:gd name="T23" fmla="*/ 63 h 84"/>
                <a:gd name="T24" fmla="*/ 33 w 49"/>
                <a:gd name="T25" fmla="*/ 51 h 84"/>
                <a:gd name="T26" fmla="*/ 42 w 49"/>
                <a:gd name="T27" fmla="*/ 36 h 84"/>
                <a:gd name="T28" fmla="*/ 40 w 49"/>
                <a:gd name="T29" fmla="*/ 27 h 84"/>
                <a:gd name="T30" fmla="*/ 49 w 49"/>
                <a:gd name="T31" fmla="*/ 3 h 84"/>
                <a:gd name="T32" fmla="*/ 46 w 49"/>
                <a:gd name="T3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4">
                  <a:moveTo>
                    <a:pt x="46" y="0"/>
                  </a:moveTo>
                  <a:lnTo>
                    <a:pt x="46" y="0"/>
                  </a:lnTo>
                  <a:lnTo>
                    <a:pt x="37" y="9"/>
                  </a:lnTo>
                  <a:lnTo>
                    <a:pt x="30" y="22"/>
                  </a:lnTo>
                  <a:lnTo>
                    <a:pt x="16" y="30"/>
                  </a:lnTo>
                  <a:lnTo>
                    <a:pt x="16" y="43"/>
                  </a:lnTo>
                  <a:lnTo>
                    <a:pt x="7" y="54"/>
                  </a:lnTo>
                  <a:lnTo>
                    <a:pt x="0" y="70"/>
                  </a:lnTo>
                  <a:lnTo>
                    <a:pt x="7" y="81"/>
                  </a:lnTo>
                  <a:lnTo>
                    <a:pt x="19" y="84"/>
                  </a:lnTo>
                  <a:lnTo>
                    <a:pt x="26" y="73"/>
                  </a:lnTo>
                  <a:lnTo>
                    <a:pt x="33" y="63"/>
                  </a:lnTo>
                  <a:lnTo>
                    <a:pt x="33" y="51"/>
                  </a:lnTo>
                  <a:lnTo>
                    <a:pt x="42" y="36"/>
                  </a:lnTo>
                  <a:lnTo>
                    <a:pt x="40" y="27"/>
                  </a:lnTo>
                  <a:lnTo>
                    <a:pt x="49" y="3"/>
                  </a:lnTo>
                  <a:lnTo>
                    <a:pt x="46"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62" name="Freeform 26">
              <a:extLst>
                <a:ext uri="{FF2B5EF4-FFF2-40B4-BE49-F238E27FC236}">
                  <a16:creationId xmlns:a16="http://schemas.microsoft.com/office/drawing/2014/main" id="{832FD50C-44C0-ABED-D1DA-2A7A733BDC36}"/>
                </a:ext>
              </a:extLst>
            </p:cNvPr>
            <p:cNvSpPr>
              <a:spLocks/>
            </p:cNvSpPr>
            <p:nvPr/>
          </p:nvSpPr>
          <p:spPr bwMode="auto">
            <a:xfrm>
              <a:off x="9006174" y="3489328"/>
              <a:ext cx="33394" cy="21117"/>
            </a:xfrm>
            <a:custGeom>
              <a:avLst/>
              <a:gdLst>
                <a:gd name="T0" fmla="*/ 12 w 49"/>
                <a:gd name="T1" fmla="*/ 31 h 31"/>
                <a:gd name="T2" fmla="*/ 12 w 49"/>
                <a:gd name="T3" fmla="*/ 31 h 31"/>
                <a:gd name="T4" fmla="*/ 37 w 49"/>
                <a:gd name="T5" fmla="*/ 27 h 31"/>
                <a:gd name="T6" fmla="*/ 49 w 49"/>
                <a:gd name="T7" fmla="*/ 21 h 31"/>
                <a:gd name="T8" fmla="*/ 42 w 49"/>
                <a:gd name="T9" fmla="*/ 10 h 31"/>
                <a:gd name="T10" fmla="*/ 29 w 49"/>
                <a:gd name="T11" fmla="*/ 0 h 31"/>
                <a:gd name="T12" fmla="*/ 19 w 49"/>
                <a:gd name="T13" fmla="*/ 0 h 31"/>
                <a:gd name="T14" fmla="*/ 22 w 49"/>
                <a:gd name="T15" fmla="*/ 10 h 31"/>
                <a:gd name="T16" fmla="*/ 12 w 49"/>
                <a:gd name="T17" fmla="*/ 18 h 31"/>
                <a:gd name="T18" fmla="*/ 0 w 49"/>
                <a:gd name="T19" fmla="*/ 21 h 31"/>
                <a:gd name="T20" fmla="*/ 12 w 49"/>
                <a:gd name="T21" fmla="*/ 27 h 31"/>
                <a:gd name="T22" fmla="*/ 12 w 49"/>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31">
                  <a:moveTo>
                    <a:pt x="12" y="31"/>
                  </a:moveTo>
                  <a:lnTo>
                    <a:pt x="12" y="31"/>
                  </a:lnTo>
                  <a:lnTo>
                    <a:pt x="37" y="27"/>
                  </a:lnTo>
                  <a:lnTo>
                    <a:pt x="49" y="21"/>
                  </a:lnTo>
                  <a:lnTo>
                    <a:pt x="42" y="10"/>
                  </a:lnTo>
                  <a:lnTo>
                    <a:pt x="29" y="0"/>
                  </a:lnTo>
                  <a:lnTo>
                    <a:pt x="19" y="0"/>
                  </a:lnTo>
                  <a:lnTo>
                    <a:pt x="22" y="10"/>
                  </a:lnTo>
                  <a:lnTo>
                    <a:pt x="12" y="18"/>
                  </a:lnTo>
                  <a:lnTo>
                    <a:pt x="0" y="21"/>
                  </a:lnTo>
                  <a:lnTo>
                    <a:pt x="12" y="27"/>
                  </a:lnTo>
                  <a:lnTo>
                    <a:pt x="12" y="3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63" name="Freeform 29">
              <a:extLst>
                <a:ext uri="{FF2B5EF4-FFF2-40B4-BE49-F238E27FC236}">
                  <a16:creationId xmlns:a16="http://schemas.microsoft.com/office/drawing/2014/main" id="{99A13515-5741-BC59-18BF-1FDFD64EA5C0}"/>
                </a:ext>
              </a:extLst>
            </p:cNvPr>
            <p:cNvSpPr>
              <a:spLocks/>
            </p:cNvSpPr>
            <p:nvPr/>
          </p:nvSpPr>
          <p:spPr bwMode="auto">
            <a:xfrm>
              <a:off x="8860352" y="3547121"/>
              <a:ext cx="7792" cy="18894"/>
            </a:xfrm>
            <a:custGeom>
              <a:avLst/>
              <a:gdLst>
                <a:gd name="T0" fmla="*/ 4 w 13"/>
                <a:gd name="T1" fmla="*/ 7 h 28"/>
                <a:gd name="T2" fmla="*/ 4 w 13"/>
                <a:gd name="T3" fmla="*/ 7 h 28"/>
                <a:gd name="T4" fmla="*/ 0 w 13"/>
                <a:gd name="T5" fmla="*/ 16 h 28"/>
                <a:gd name="T6" fmla="*/ 0 w 13"/>
                <a:gd name="T7" fmla="*/ 28 h 28"/>
                <a:gd name="T8" fmla="*/ 13 w 13"/>
                <a:gd name="T9" fmla="*/ 24 h 28"/>
                <a:gd name="T10" fmla="*/ 13 w 13"/>
                <a:gd name="T11" fmla="*/ 4 h 28"/>
                <a:gd name="T12" fmla="*/ 13 w 13"/>
                <a:gd name="T13" fmla="*/ 0 h 28"/>
                <a:gd name="T14" fmla="*/ 4 w 13"/>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8">
                  <a:moveTo>
                    <a:pt x="4" y="7"/>
                  </a:moveTo>
                  <a:lnTo>
                    <a:pt x="4" y="7"/>
                  </a:lnTo>
                  <a:lnTo>
                    <a:pt x="0" y="16"/>
                  </a:lnTo>
                  <a:lnTo>
                    <a:pt x="0" y="28"/>
                  </a:lnTo>
                  <a:lnTo>
                    <a:pt x="13" y="24"/>
                  </a:lnTo>
                  <a:lnTo>
                    <a:pt x="13" y="4"/>
                  </a:lnTo>
                  <a:lnTo>
                    <a:pt x="13" y="0"/>
                  </a:lnTo>
                  <a:lnTo>
                    <a:pt x="4" y="7"/>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64" name="Freeform 43">
              <a:extLst>
                <a:ext uri="{FF2B5EF4-FFF2-40B4-BE49-F238E27FC236}">
                  <a16:creationId xmlns:a16="http://schemas.microsoft.com/office/drawing/2014/main" id="{8B4C57DC-E900-331A-1949-0F5F0B0D842A}"/>
                </a:ext>
              </a:extLst>
            </p:cNvPr>
            <p:cNvSpPr>
              <a:spLocks/>
            </p:cNvSpPr>
            <p:nvPr/>
          </p:nvSpPr>
          <p:spPr bwMode="auto">
            <a:xfrm>
              <a:off x="9973500" y="4273970"/>
              <a:ext cx="11132" cy="22228"/>
            </a:xfrm>
            <a:custGeom>
              <a:avLst/>
              <a:gdLst>
                <a:gd name="T0" fmla="*/ 7 w 17"/>
                <a:gd name="T1" fmla="*/ 12 h 33"/>
                <a:gd name="T2" fmla="*/ 7 w 17"/>
                <a:gd name="T3" fmla="*/ 12 h 33"/>
                <a:gd name="T4" fmla="*/ 7 w 17"/>
                <a:gd name="T5" fmla="*/ 23 h 33"/>
                <a:gd name="T6" fmla="*/ 0 w 17"/>
                <a:gd name="T7" fmla="*/ 33 h 33"/>
                <a:gd name="T8" fmla="*/ 10 w 17"/>
                <a:gd name="T9" fmla="*/ 23 h 33"/>
                <a:gd name="T10" fmla="*/ 17 w 17"/>
                <a:gd name="T11" fmla="*/ 0 h 33"/>
                <a:gd name="T12" fmla="*/ 14 w 17"/>
                <a:gd name="T13" fmla="*/ 3 h 33"/>
                <a:gd name="T14" fmla="*/ 7 w 17"/>
                <a:gd name="T15" fmla="*/ 12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3">
                  <a:moveTo>
                    <a:pt x="7" y="12"/>
                  </a:moveTo>
                  <a:lnTo>
                    <a:pt x="7" y="12"/>
                  </a:lnTo>
                  <a:lnTo>
                    <a:pt x="7" y="23"/>
                  </a:lnTo>
                  <a:lnTo>
                    <a:pt x="0" y="33"/>
                  </a:lnTo>
                  <a:lnTo>
                    <a:pt x="10" y="23"/>
                  </a:lnTo>
                  <a:lnTo>
                    <a:pt x="17" y="0"/>
                  </a:lnTo>
                  <a:lnTo>
                    <a:pt x="14" y="3"/>
                  </a:lnTo>
                  <a:lnTo>
                    <a:pt x="7" y="1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65" name="Freeform 44">
              <a:extLst>
                <a:ext uri="{FF2B5EF4-FFF2-40B4-BE49-F238E27FC236}">
                  <a16:creationId xmlns:a16="http://schemas.microsoft.com/office/drawing/2014/main" id="{E5FCA19B-5B0F-1796-2B39-93D8CD81128B}"/>
                </a:ext>
              </a:extLst>
            </p:cNvPr>
            <p:cNvSpPr>
              <a:spLocks/>
            </p:cNvSpPr>
            <p:nvPr/>
          </p:nvSpPr>
          <p:spPr bwMode="auto">
            <a:xfrm>
              <a:off x="9982404" y="4243963"/>
              <a:ext cx="6679" cy="32230"/>
            </a:xfrm>
            <a:custGeom>
              <a:avLst/>
              <a:gdLst>
                <a:gd name="T0" fmla="*/ 7 w 9"/>
                <a:gd name="T1" fmla="*/ 11 h 48"/>
                <a:gd name="T2" fmla="*/ 7 w 9"/>
                <a:gd name="T3" fmla="*/ 11 h 48"/>
                <a:gd name="T4" fmla="*/ 0 w 9"/>
                <a:gd name="T5" fmla="*/ 48 h 48"/>
                <a:gd name="T6" fmla="*/ 3 w 9"/>
                <a:gd name="T7" fmla="*/ 45 h 48"/>
                <a:gd name="T8" fmla="*/ 7 w 9"/>
                <a:gd name="T9" fmla="*/ 33 h 48"/>
                <a:gd name="T10" fmla="*/ 9 w 9"/>
                <a:gd name="T11" fmla="*/ 0 h 48"/>
                <a:gd name="T12" fmla="*/ 7 w 9"/>
                <a:gd name="T13" fmla="*/ 11 h 48"/>
              </a:gdLst>
              <a:ahLst/>
              <a:cxnLst>
                <a:cxn ang="0">
                  <a:pos x="T0" y="T1"/>
                </a:cxn>
                <a:cxn ang="0">
                  <a:pos x="T2" y="T3"/>
                </a:cxn>
                <a:cxn ang="0">
                  <a:pos x="T4" y="T5"/>
                </a:cxn>
                <a:cxn ang="0">
                  <a:pos x="T6" y="T7"/>
                </a:cxn>
                <a:cxn ang="0">
                  <a:pos x="T8" y="T9"/>
                </a:cxn>
                <a:cxn ang="0">
                  <a:pos x="T10" y="T11"/>
                </a:cxn>
                <a:cxn ang="0">
                  <a:pos x="T12" y="T13"/>
                </a:cxn>
              </a:cxnLst>
              <a:rect l="0" t="0" r="r" b="b"/>
              <a:pathLst>
                <a:path w="9" h="48">
                  <a:moveTo>
                    <a:pt x="7" y="11"/>
                  </a:moveTo>
                  <a:lnTo>
                    <a:pt x="7" y="11"/>
                  </a:lnTo>
                  <a:lnTo>
                    <a:pt x="0" y="48"/>
                  </a:lnTo>
                  <a:lnTo>
                    <a:pt x="3" y="45"/>
                  </a:lnTo>
                  <a:lnTo>
                    <a:pt x="7" y="33"/>
                  </a:lnTo>
                  <a:lnTo>
                    <a:pt x="9" y="0"/>
                  </a:lnTo>
                  <a:lnTo>
                    <a:pt x="7"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66" name="Freeform 45">
              <a:extLst>
                <a:ext uri="{FF2B5EF4-FFF2-40B4-BE49-F238E27FC236}">
                  <a16:creationId xmlns:a16="http://schemas.microsoft.com/office/drawing/2014/main" id="{474EBA62-9AAE-1834-DFA6-0711C3585861}"/>
                </a:ext>
              </a:extLst>
            </p:cNvPr>
            <p:cNvSpPr>
              <a:spLocks/>
            </p:cNvSpPr>
            <p:nvPr/>
          </p:nvSpPr>
          <p:spPr bwMode="auto">
            <a:xfrm>
              <a:off x="10247333" y="3779401"/>
              <a:ext cx="12246" cy="23340"/>
            </a:xfrm>
            <a:custGeom>
              <a:avLst/>
              <a:gdLst>
                <a:gd name="T0" fmla="*/ 4 w 18"/>
                <a:gd name="T1" fmla="*/ 24 h 35"/>
                <a:gd name="T2" fmla="*/ 4 w 18"/>
                <a:gd name="T3" fmla="*/ 24 h 35"/>
                <a:gd name="T4" fmla="*/ 11 w 18"/>
                <a:gd name="T5" fmla="*/ 35 h 35"/>
                <a:gd name="T6" fmla="*/ 18 w 18"/>
                <a:gd name="T7" fmla="*/ 27 h 35"/>
                <a:gd name="T8" fmla="*/ 18 w 18"/>
                <a:gd name="T9" fmla="*/ 21 h 35"/>
                <a:gd name="T10" fmla="*/ 11 w 18"/>
                <a:gd name="T11" fmla="*/ 3 h 35"/>
                <a:gd name="T12" fmla="*/ 0 w 18"/>
                <a:gd name="T13" fmla="*/ 0 h 35"/>
                <a:gd name="T14" fmla="*/ 4 w 18"/>
                <a:gd name="T15" fmla="*/ 2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5">
                  <a:moveTo>
                    <a:pt x="4" y="24"/>
                  </a:moveTo>
                  <a:lnTo>
                    <a:pt x="4" y="24"/>
                  </a:lnTo>
                  <a:lnTo>
                    <a:pt x="11" y="35"/>
                  </a:lnTo>
                  <a:lnTo>
                    <a:pt x="18" y="27"/>
                  </a:lnTo>
                  <a:lnTo>
                    <a:pt x="18" y="21"/>
                  </a:lnTo>
                  <a:lnTo>
                    <a:pt x="11" y="3"/>
                  </a:lnTo>
                  <a:lnTo>
                    <a:pt x="0" y="0"/>
                  </a:lnTo>
                  <a:lnTo>
                    <a:pt x="4"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67" name="Freeform 51">
              <a:extLst>
                <a:ext uri="{FF2B5EF4-FFF2-40B4-BE49-F238E27FC236}">
                  <a16:creationId xmlns:a16="http://schemas.microsoft.com/office/drawing/2014/main" id="{21237D33-D40A-1130-7F48-3BFA96DEBAAB}"/>
                </a:ext>
              </a:extLst>
            </p:cNvPr>
            <p:cNvSpPr>
              <a:spLocks/>
            </p:cNvSpPr>
            <p:nvPr/>
          </p:nvSpPr>
          <p:spPr bwMode="auto">
            <a:xfrm>
              <a:off x="10033609" y="4062806"/>
              <a:ext cx="6679" cy="22228"/>
            </a:xfrm>
            <a:custGeom>
              <a:avLst/>
              <a:gdLst>
                <a:gd name="T0" fmla="*/ 0 w 10"/>
                <a:gd name="T1" fmla="*/ 32 h 32"/>
                <a:gd name="T2" fmla="*/ 0 w 10"/>
                <a:gd name="T3" fmla="*/ 32 h 32"/>
                <a:gd name="T4" fmla="*/ 10 w 10"/>
                <a:gd name="T5" fmla="*/ 8 h 32"/>
                <a:gd name="T6" fmla="*/ 10 w 10"/>
                <a:gd name="T7" fmla="*/ 0 h 32"/>
                <a:gd name="T8" fmla="*/ 0 w 10"/>
                <a:gd name="T9" fmla="*/ 32 h 32"/>
              </a:gdLst>
              <a:ahLst/>
              <a:cxnLst>
                <a:cxn ang="0">
                  <a:pos x="T0" y="T1"/>
                </a:cxn>
                <a:cxn ang="0">
                  <a:pos x="T2" y="T3"/>
                </a:cxn>
                <a:cxn ang="0">
                  <a:pos x="T4" y="T5"/>
                </a:cxn>
                <a:cxn ang="0">
                  <a:pos x="T6" y="T7"/>
                </a:cxn>
                <a:cxn ang="0">
                  <a:pos x="T8" y="T9"/>
                </a:cxn>
              </a:cxnLst>
              <a:rect l="0" t="0" r="r" b="b"/>
              <a:pathLst>
                <a:path w="10" h="32">
                  <a:moveTo>
                    <a:pt x="0" y="32"/>
                  </a:moveTo>
                  <a:lnTo>
                    <a:pt x="0" y="32"/>
                  </a:lnTo>
                  <a:lnTo>
                    <a:pt x="10" y="8"/>
                  </a:lnTo>
                  <a:lnTo>
                    <a:pt x="10" y="0"/>
                  </a:lnTo>
                  <a:lnTo>
                    <a:pt x="0" y="3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68" name="Freeform 52">
              <a:extLst>
                <a:ext uri="{FF2B5EF4-FFF2-40B4-BE49-F238E27FC236}">
                  <a16:creationId xmlns:a16="http://schemas.microsoft.com/office/drawing/2014/main" id="{A7F67BA7-C545-6EFF-1849-ABFCFCF75B60}"/>
                </a:ext>
              </a:extLst>
            </p:cNvPr>
            <p:cNvSpPr>
              <a:spLocks/>
            </p:cNvSpPr>
            <p:nvPr/>
          </p:nvSpPr>
          <p:spPr bwMode="auto">
            <a:xfrm>
              <a:off x="10295198" y="3789404"/>
              <a:ext cx="24490" cy="20005"/>
            </a:xfrm>
            <a:custGeom>
              <a:avLst/>
              <a:gdLst>
                <a:gd name="T0" fmla="*/ 15 w 36"/>
                <a:gd name="T1" fmla="*/ 0 h 30"/>
                <a:gd name="T2" fmla="*/ 15 w 36"/>
                <a:gd name="T3" fmla="*/ 0 h 30"/>
                <a:gd name="T4" fmla="*/ 10 w 36"/>
                <a:gd name="T5" fmla="*/ 9 h 30"/>
                <a:gd name="T6" fmla="*/ 0 w 36"/>
                <a:gd name="T7" fmla="*/ 30 h 30"/>
                <a:gd name="T8" fmla="*/ 22 w 36"/>
                <a:gd name="T9" fmla="*/ 17 h 30"/>
                <a:gd name="T10" fmla="*/ 36 w 36"/>
                <a:gd name="T11" fmla="*/ 9 h 30"/>
                <a:gd name="T12" fmla="*/ 26 w 36"/>
                <a:gd name="T13" fmla="*/ 0 h 30"/>
                <a:gd name="T14" fmla="*/ 15 w 36"/>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0">
                  <a:moveTo>
                    <a:pt x="15" y="0"/>
                  </a:moveTo>
                  <a:lnTo>
                    <a:pt x="15" y="0"/>
                  </a:lnTo>
                  <a:lnTo>
                    <a:pt x="10" y="9"/>
                  </a:lnTo>
                  <a:lnTo>
                    <a:pt x="0" y="30"/>
                  </a:lnTo>
                  <a:lnTo>
                    <a:pt x="22" y="17"/>
                  </a:lnTo>
                  <a:lnTo>
                    <a:pt x="36" y="9"/>
                  </a:lnTo>
                  <a:lnTo>
                    <a:pt x="26" y="0"/>
                  </a:lnTo>
                  <a:lnTo>
                    <a:pt x="15"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69" name="Freeform 53">
              <a:extLst>
                <a:ext uri="{FF2B5EF4-FFF2-40B4-BE49-F238E27FC236}">
                  <a16:creationId xmlns:a16="http://schemas.microsoft.com/office/drawing/2014/main" id="{608A4937-16B5-1342-0E74-223B0D190B1C}"/>
                </a:ext>
              </a:extLst>
            </p:cNvPr>
            <p:cNvSpPr>
              <a:spLocks/>
            </p:cNvSpPr>
            <p:nvPr/>
          </p:nvSpPr>
          <p:spPr bwMode="auto">
            <a:xfrm>
              <a:off x="10355309" y="3784959"/>
              <a:ext cx="20037" cy="15559"/>
            </a:xfrm>
            <a:custGeom>
              <a:avLst/>
              <a:gdLst>
                <a:gd name="T0" fmla="*/ 13 w 30"/>
                <a:gd name="T1" fmla="*/ 0 h 24"/>
                <a:gd name="T2" fmla="*/ 13 w 30"/>
                <a:gd name="T3" fmla="*/ 0 h 24"/>
                <a:gd name="T4" fmla="*/ 13 w 30"/>
                <a:gd name="T5" fmla="*/ 3 h 24"/>
                <a:gd name="T6" fmla="*/ 13 w 30"/>
                <a:gd name="T7" fmla="*/ 16 h 24"/>
                <a:gd name="T8" fmla="*/ 0 w 30"/>
                <a:gd name="T9" fmla="*/ 24 h 24"/>
                <a:gd name="T10" fmla="*/ 23 w 30"/>
                <a:gd name="T11" fmla="*/ 21 h 24"/>
                <a:gd name="T12" fmla="*/ 30 w 30"/>
                <a:gd name="T13" fmla="*/ 19 h 24"/>
                <a:gd name="T14" fmla="*/ 20 w 30"/>
                <a:gd name="T15" fmla="*/ 7 h 24"/>
                <a:gd name="T16" fmla="*/ 13 w 30"/>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4">
                  <a:moveTo>
                    <a:pt x="13" y="0"/>
                  </a:moveTo>
                  <a:lnTo>
                    <a:pt x="13" y="0"/>
                  </a:lnTo>
                  <a:lnTo>
                    <a:pt x="13" y="3"/>
                  </a:lnTo>
                  <a:lnTo>
                    <a:pt x="13" y="16"/>
                  </a:lnTo>
                  <a:lnTo>
                    <a:pt x="0" y="24"/>
                  </a:lnTo>
                  <a:lnTo>
                    <a:pt x="23" y="21"/>
                  </a:lnTo>
                  <a:lnTo>
                    <a:pt x="30" y="19"/>
                  </a:lnTo>
                  <a:lnTo>
                    <a:pt x="20" y="7"/>
                  </a:lnTo>
                  <a:lnTo>
                    <a:pt x="13"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70" name="Freeform 55">
              <a:extLst>
                <a:ext uri="{FF2B5EF4-FFF2-40B4-BE49-F238E27FC236}">
                  <a16:creationId xmlns:a16="http://schemas.microsoft.com/office/drawing/2014/main" id="{7C5D47D3-0205-7C2B-1FF2-3D1141518C51}"/>
                </a:ext>
              </a:extLst>
            </p:cNvPr>
            <p:cNvSpPr>
              <a:spLocks/>
            </p:cNvSpPr>
            <p:nvPr/>
          </p:nvSpPr>
          <p:spPr bwMode="auto">
            <a:xfrm>
              <a:off x="10398724" y="3402641"/>
              <a:ext cx="20037" cy="22228"/>
            </a:xfrm>
            <a:custGeom>
              <a:avLst/>
              <a:gdLst>
                <a:gd name="T0" fmla="*/ 15 w 30"/>
                <a:gd name="T1" fmla="*/ 0 h 33"/>
                <a:gd name="T2" fmla="*/ 15 w 30"/>
                <a:gd name="T3" fmla="*/ 0 h 33"/>
                <a:gd name="T4" fmla="*/ 0 w 30"/>
                <a:gd name="T5" fmla="*/ 20 h 33"/>
                <a:gd name="T6" fmla="*/ 4 w 30"/>
                <a:gd name="T7" fmla="*/ 33 h 33"/>
                <a:gd name="T8" fmla="*/ 30 w 30"/>
                <a:gd name="T9" fmla="*/ 20 h 33"/>
                <a:gd name="T10" fmla="*/ 30 w 30"/>
                <a:gd name="T11" fmla="*/ 9 h 33"/>
                <a:gd name="T12" fmla="*/ 18 w 30"/>
                <a:gd name="T13" fmla="*/ 3 h 33"/>
                <a:gd name="T14" fmla="*/ 15 w 30"/>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3">
                  <a:moveTo>
                    <a:pt x="15" y="0"/>
                  </a:moveTo>
                  <a:lnTo>
                    <a:pt x="15" y="0"/>
                  </a:lnTo>
                  <a:lnTo>
                    <a:pt x="0" y="20"/>
                  </a:lnTo>
                  <a:lnTo>
                    <a:pt x="4" y="33"/>
                  </a:lnTo>
                  <a:lnTo>
                    <a:pt x="30" y="20"/>
                  </a:lnTo>
                  <a:lnTo>
                    <a:pt x="30" y="9"/>
                  </a:lnTo>
                  <a:lnTo>
                    <a:pt x="18" y="3"/>
                  </a:lnTo>
                  <a:lnTo>
                    <a:pt x="15"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71" name="Freeform 15">
              <a:extLst>
                <a:ext uri="{FF2B5EF4-FFF2-40B4-BE49-F238E27FC236}">
                  <a16:creationId xmlns:a16="http://schemas.microsoft.com/office/drawing/2014/main" id="{561C0D4F-73AB-9156-1A8F-D4D7A7FD8231}"/>
                </a:ext>
              </a:extLst>
            </p:cNvPr>
            <p:cNvSpPr>
              <a:spLocks/>
            </p:cNvSpPr>
            <p:nvPr/>
          </p:nvSpPr>
          <p:spPr bwMode="auto">
            <a:xfrm>
              <a:off x="5871570" y="3344730"/>
              <a:ext cx="804712" cy="609604"/>
            </a:xfrm>
            <a:custGeom>
              <a:avLst/>
              <a:gdLst>
                <a:gd name="T0" fmla="*/ 465 w 683"/>
                <a:gd name="T1" fmla="*/ 549 h 570"/>
                <a:gd name="T2" fmla="*/ 604 w 683"/>
                <a:gd name="T3" fmla="*/ 374 h 570"/>
                <a:gd name="T4" fmla="*/ 613 w 683"/>
                <a:gd name="T5" fmla="*/ 348 h 570"/>
                <a:gd name="T6" fmla="*/ 607 w 683"/>
                <a:gd name="T7" fmla="*/ 329 h 570"/>
                <a:gd name="T8" fmla="*/ 604 w 683"/>
                <a:gd name="T9" fmla="*/ 303 h 570"/>
                <a:gd name="T10" fmla="*/ 630 w 683"/>
                <a:gd name="T11" fmla="*/ 275 h 570"/>
                <a:gd name="T12" fmla="*/ 639 w 683"/>
                <a:gd name="T13" fmla="*/ 256 h 570"/>
                <a:gd name="T14" fmla="*/ 679 w 683"/>
                <a:gd name="T15" fmla="*/ 203 h 570"/>
                <a:gd name="T16" fmla="*/ 666 w 683"/>
                <a:gd name="T17" fmla="*/ 169 h 570"/>
                <a:gd name="T18" fmla="*/ 660 w 683"/>
                <a:gd name="T19" fmla="*/ 149 h 570"/>
                <a:gd name="T20" fmla="*/ 498 w 683"/>
                <a:gd name="T21" fmla="*/ 121 h 570"/>
                <a:gd name="T22" fmla="*/ 466 w 683"/>
                <a:gd name="T23" fmla="*/ 115 h 570"/>
                <a:gd name="T24" fmla="*/ 433 w 683"/>
                <a:gd name="T25" fmla="*/ 117 h 570"/>
                <a:gd name="T26" fmla="*/ 399 w 683"/>
                <a:gd name="T27" fmla="*/ 122 h 570"/>
                <a:gd name="T28" fmla="*/ 378 w 683"/>
                <a:gd name="T29" fmla="*/ 113 h 570"/>
                <a:gd name="T30" fmla="*/ 337 w 683"/>
                <a:gd name="T31" fmla="*/ 115 h 570"/>
                <a:gd name="T32" fmla="*/ 322 w 683"/>
                <a:gd name="T33" fmla="*/ 102 h 570"/>
                <a:gd name="T34" fmla="*/ 295 w 683"/>
                <a:gd name="T35" fmla="*/ 94 h 570"/>
                <a:gd name="T36" fmla="*/ 275 w 683"/>
                <a:gd name="T37" fmla="*/ 100 h 570"/>
                <a:gd name="T38" fmla="*/ 247 w 683"/>
                <a:gd name="T39" fmla="*/ 96 h 570"/>
                <a:gd name="T40" fmla="*/ 226 w 683"/>
                <a:gd name="T41" fmla="*/ 87 h 570"/>
                <a:gd name="T42" fmla="*/ 224 w 683"/>
                <a:gd name="T43" fmla="*/ 34 h 570"/>
                <a:gd name="T44" fmla="*/ 207 w 683"/>
                <a:gd name="T45" fmla="*/ 19 h 570"/>
                <a:gd name="T46" fmla="*/ 194 w 683"/>
                <a:gd name="T47" fmla="*/ 17 h 570"/>
                <a:gd name="T48" fmla="*/ 175 w 683"/>
                <a:gd name="T49" fmla="*/ 8 h 570"/>
                <a:gd name="T50" fmla="*/ 162 w 683"/>
                <a:gd name="T51" fmla="*/ 4 h 570"/>
                <a:gd name="T52" fmla="*/ 162 w 683"/>
                <a:gd name="T53" fmla="*/ 10 h 570"/>
                <a:gd name="T54" fmla="*/ 151 w 683"/>
                <a:gd name="T55" fmla="*/ 8 h 570"/>
                <a:gd name="T56" fmla="*/ 143 w 683"/>
                <a:gd name="T57" fmla="*/ 30 h 570"/>
                <a:gd name="T58" fmla="*/ 139 w 683"/>
                <a:gd name="T59" fmla="*/ 51 h 570"/>
                <a:gd name="T60" fmla="*/ 132 w 683"/>
                <a:gd name="T61" fmla="*/ 70 h 570"/>
                <a:gd name="T62" fmla="*/ 130 w 683"/>
                <a:gd name="T63" fmla="*/ 79 h 570"/>
                <a:gd name="T64" fmla="*/ 122 w 683"/>
                <a:gd name="T65" fmla="*/ 100 h 570"/>
                <a:gd name="T66" fmla="*/ 113 w 683"/>
                <a:gd name="T67" fmla="*/ 126 h 570"/>
                <a:gd name="T68" fmla="*/ 92 w 683"/>
                <a:gd name="T69" fmla="*/ 173 h 570"/>
                <a:gd name="T70" fmla="*/ 89 w 683"/>
                <a:gd name="T71" fmla="*/ 186 h 570"/>
                <a:gd name="T72" fmla="*/ 68 w 683"/>
                <a:gd name="T73" fmla="*/ 241 h 570"/>
                <a:gd name="T74" fmla="*/ 68 w 683"/>
                <a:gd name="T75" fmla="*/ 252 h 570"/>
                <a:gd name="T76" fmla="*/ 57 w 683"/>
                <a:gd name="T77" fmla="*/ 262 h 570"/>
                <a:gd name="T78" fmla="*/ 47 w 683"/>
                <a:gd name="T79" fmla="*/ 284 h 570"/>
                <a:gd name="T80" fmla="*/ 51 w 683"/>
                <a:gd name="T81" fmla="*/ 284 h 570"/>
                <a:gd name="T82" fmla="*/ 47 w 683"/>
                <a:gd name="T83" fmla="*/ 284 h 570"/>
                <a:gd name="T84" fmla="*/ 36 w 683"/>
                <a:gd name="T85" fmla="*/ 288 h 570"/>
                <a:gd name="T86" fmla="*/ 10 w 683"/>
                <a:gd name="T87" fmla="*/ 346 h 570"/>
                <a:gd name="T88" fmla="*/ 6 w 683"/>
                <a:gd name="T89" fmla="*/ 376 h 570"/>
                <a:gd name="T90" fmla="*/ 2 w 683"/>
                <a:gd name="T91" fmla="*/ 418 h 570"/>
                <a:gd name="T92" fmla="*/ 184 w 683"/>
                <a:gd name="T93" fmla="*/ 48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3" h="570">
                  <a:moveTo>
                    <a:pt x="184" y="480"/>
                  </a:moveTo>
                  <a:lnTo>
                    <a:pt x="329" y="517"/>
                  </a:lnTo>
                  <a:lnTo>
                    <a:pt x="465" y="549"/>
                  </a:lnTo>
                  <a:lnTo>
                    <a:pt x="560" y="570"/>
                  </a:lnTo>
                  <a:lnTo>
                    <a:pt x="600" y="378"/>
                  </a:lnTo>
                  <a:lnTo>
                    <a:pt x="604" y="374"/>
                  </a:lnTo>
                  <a:lnTo>
                    <a:pt x="606" y="371"/>
                  </a:lnTo>
                  <a:lnTo>
                    <a:pt x="613" y="357"/>
                  </a:lnTo>
                  <a:lnTo>
                    <a:pt x="613" y="348"/>
                  </a:lnTo>
                  <a:lnTo>
                    <a:pt x="619" y="340"/>
                  </a:lnTo>
                  <a:lnTo>
                    <a:pt x="615" y="335"/>
                  </a:lnTo>
                  <a:lnTo>
                    <a:pt x="607" y="329"/>
                  </a:lnTo>
                  <a:lnTo>
                    <a:pt x="602" y="327"/>
                  </a:lnTo>
                  <a:lnTo>
                    <a:pt x="598" y="324"/>
                  </a:lnTo>
                  <a:lnTo>
                    <a:pt x="604" y="303"/>
                  </a:lnTo>
                  <a:lnTo>
                    <a:pt x="609" y="295"/>
                  </a:lnTo>
                  <a:lnTo>
                    <a:pt x="619" y="282"/>
                  </a:lnTo>
                  <a:lnTo>
                    <a:pt x="630" y="275"/>
                  </a:lnTo>
                  <a:lnTo>
                    <a:pt x="636" y="269"/>
                  </a:lnTo>
                  <a:lnTo>
                    <a:pt x="639" y="262"/>
                  </a:lnTo>
                  <a:lnTo>
                    <a:pt x="639" y="256"/>
                  </a:lnTo>
                  <a:lnTo>
                    <a:pt x="653" y="243"/>
                  </a:lnTo>
                  <a:lnTo>
                    <a:pt x="662" y="220"/>
                  </a:lnTo>
                  <a:lnTo>
                    <a:pt x="679" y="203"/>
                  </a:lnTo>
                  <a:lnTo>
                    <a:pt x="683" y="196"/>
                  </a:lnTo>
                  <a:lnTo>
                    <a:pt x="681" y="183"/>
                  </a:lnTo>
                  <a:lnTo>
                    <a:pt x="666" y="169"/>
                  </a:lnTo>
                  <a:lnTo>
                    <a:pt x="664" y="166"/>
                  </a:lnTo>
                  <a:lnTo>
                    <a:pt x="660" y="158"/>
                  </a:lnTo>
                  <a:lnTo>
                    <a:pt x="660" y="149"/>
                  </a:lnTo>
                  <a:lnTo>
                    <a:pt x="572" y="132"/>
                  </a:lnTo>
                  <a:lnTo>
                    <a:pt x="504" y="115"/>
                  </a:lnTo>
                  <a:lnTo>
                    <a:pt x="498" y="121"/>
                  </a:lnTo>
                  <a:lnTo>
                    <a:pt x="491" y="119"/>
                  </a:lnTo>
                  <a:lnTo>
                    <a:pt x="483" y="117"/>
                  </a:lnTo>
                  <a:lnTo>
                    <a:pt x="466" y="115"/>
                  </a:lnTo>
                  <a:lnTo>
                    <a:pt x="463" y="113"/>
                  </a:lnTo>
                  <a:lnTo>
                    <a:pt x="455" y="117"/>
                  </a:lnTo>
                  <a:lnTo>
                    <a:pt x="433" y="117"/>
                  </a:lnTo>
                  <a:lnTo>
                    <a:pt x="419" y="119"/>
                  </a:lnTo>
                  <a:lnTo>
                    <a:pt x="406" y="122"/>
                  </a:lnTo>
                  <a:lnTo>
                    <a:pt x="399" y="122"/>
                  </a:lnTo>
                  <a:lnTo>
                    <a:pt x="393" y="121"/>
                  </a:lnTo>
                  <a:lnTo>
                    <a:pt x="386" y="115"/>
                  </a:lnTo>
                  <a:lnTo>
                    <a:pt x="378" y="113"/>
                  </a:lnTo>
                  <a:lnTo>
                    <a:pt x="357" y="117"/>
                  </a:lnTo>
                  <a:lnTo>
                    <a:pt x="350" y="115"/>
                  </a:lnTo>
                  <a:lnTo>
                    <a:pt x="337" y="115"/>
                  </a:lnTo>
                  <a:lnTo>
                    <a:pt x="335" y="109"/>
                  </a:lnTo>
                  <a:lnTo>
                    <a:pt x="327" y="104"/>
                  </a:lnTo>
                  <a:lnTo>
                    <a:pt x="322" y="102"/>
                  </a:lnTo>
                  <a:lnTo>
                    <a:pt x="314" y="98"/>
                  </a:lnTo>
                  <a:lnTo>
                    <a:pt x="303" y="98"/>
                  </a:lnTo>
                  <a:lnTo>
                    <a:pt x="295" y="94"/>
                  </a:lnTo>
                  <a:lnTo>
                    <a:pt x="290" y="94"/>
                  </a:lnTo>
                  <a:lnTo>
                    <a:pt x="282" y="100"/>
                  </a:lnTo>
                  <a:lnTo>
                    <a:pt x="275" y="100"/>
                  </a:lnTo>
                  <a:lnTo>
                    <a:pt x="262" y="102"/>
                  </a:lnTo>
                  <a:lnTo>
                    <a:pt x="254" y="102"/>
                  </a:lnTo>
                  <a:lnTo>
                    <a:pt x="247" y="96"/>
                  </a:lnTo>
                  <a:lnTo>
                    <a:pt x="245" y="96"/>
                  </a:lnTo>
                  <a:lnTo>
                    <a:pt x="237" y="90"/>
                  </a:lnTo>
                  <a:lnTo>
                    <a:pt x="226" y="87"/>
                  </a:lnTo>
                  <a:lnTo>
                    <a:pt x="224" y="83"/>
                  </a:lnTo>
                  <a:lnTo>
                    <a:pt x="228" y="47"/>
                  </a:lnTo>
                  <a:lnTo>
                    <a:pt x="224" y="34"/>
                  </a:lnTo>
                  <a:lnTo>
                    <a:pt x="216" y="27"/>
                  </a:lnTo>
                  <a:lnTo>
                    <a:pt x="213" y="21"/>
                  </a:lnTo>
                  <a:lnTo>
                    <a:pt x="207" y="19"/>
                  </a:lnTo>
                  <a:lnTo>
                    <a:pt x="201" y="21"/>
                  </a:lnTo>
                  <a:lnTo>
                    <a:pt x="194" y="19"/>
                  </a:lnTo>
                  <a:lnTo>
                    <a:pt x="194" y="17"/>
                  </a:lnTo>
                  <a:lnTo>
                    <a:pt x="188" y="11"/>
                  </a:lnTo>
                  <a:lnTo>
                    <a:pt x="183" y="6"/>
                  </a:lnTo>
                  <a:lnTo>
                    <a:pt x="175" y="8"/>
                  </a:lnTo>
                  <a:lnTo>
                    <a:pt x="168" y="8"/>
                  </a:lnTo>
                  <a:lnTo>
                    <a:pt x="166" y="4"/>
                  </a:lnTo>
                  <a:lnTo>
                    <a:pt x="162" y="4"/>
                  </a:lnTo>
                  <a:lnTo>
                    <a:pt x="160" y="6"/>
                  </a:lnTo>
                  <a:lnTo>
                    <a:pt x="164" y="10"/>
                  </a:lnTo>
                  <a:lnTo>
                    <a:pt x="162" y="10"/>
                  </a:lnTo>
                  <a:lnTo>
                    <a:pt x="160" y="8"/>
                  </a:lnTo>
                  <a:lnTo>
                    <a:pt x="154" y="0"/>
                  </a:lnTo>
                  <a:lnTo>
                    <a:pt x="151" y="8"/>
                  </a:lnTo>
                  <a:lnTo>
                    <a:pt x="149" y="23"/>
                  </a:lnTo>
                  <a:lnTo>
                    <a:pt x="143" y="28"/>
                  </a:lnTo>
                  <a:lnTo>
                    <a:pt x="143" y="30"/>
                  </a:lnTo>
                  <a:lnTo>
                    <a:pt x="141" y="36"/>
                  </a:lnTo>
                  <a:lnTo>
                    <a:pt x="139" y="43"/>
                  </a:lnTo>
                  <a:lnTo>
                    <a:pt x="139" y="51"/>
                  </a:lnTo>
                  <a:lnTo>
                    <a:pt x="141" y="55"/>
                  </a:lnTo>
                  <a:lnTo>
                    <a:pt x="136" y="62"/>
                  </a:lnTo>
                  <a:lnTo>
                    <a:pt x="132" y="70"/>
                  </a:lnTo>
                  <a:lnTo>
                    <a:pt x="137" y="75"/>
                  </a:lnTo>
                  <a:lnTo>
                    <a:pt x="130" y="74"/>
                  </a:lnTo>
                  <a:lnTo>
                    <a:pt x="130" y="79"/>
                  </a:lnTo>
                  <a:lnTo>
                    <a:pt x="126" y="87"/>
                  </a:lnTo>
                  <a:lnTo>
                    <a:pt x="126" y="92"/>
                  </a:lnTo>
                  <a:lnTo>
                    <a:pt x="122" y="100"/>
                  </a:lnTo>
                  <a:lnTo>
                    <a:pt x="121" y="107"/>
                  </a:lnTo>
                  <a:lnTo>
                    <a:pt x="115" y="119"/>
                  </a:lnTo>
                  <a:lnTo>
                    <a:pt x="113" y="126"/>
                  </a:lnTo>
                  <a:lnTo>
                    <a:pt x="102" y="145"/>
                  </a:lnTo>
                  <a:lnTo>
                    <a:pt x="98" y="158"/>
                  </a:lnTo>
                  <a:lnTo>
                    <a:pt x="92" y="173"/>
                  </a:lnTo>
                  <a:lnTo>
                    <a:pt x="94" y="181"/>
                  </a:lnTo>
                  <a:lnTo>
                    <a:pt x="94" y="183"/>
                  </a:lnTo>
                  <a:lnTo>
                    <a:pt x="89" y="186"/>
                  </a:lnTo>
                  <a:lnTo>
                    <a:pt x="85" y="192"/>
                  </a:lnTo>
                  <a:lnTo>
                    <a:pt x="81" y="207"/>
                  </a:lnTo>
                  <a:lnTo>
                    <a:pt x="68" y="241"/>
                  </a:lnTo>
                  <a:lnTo>
                    <a:pt x="62" y="248"/>
                  </a:lnTo>
                  <a:lnTo>
                    <a:pt x="60" y="256"/>
                  </a:lnTo>
                  <a:lnTo>
                    <a:pt x="68" y="252"/>
                  </a:lnTo>
                  <a:lnTo>
                    <a:pt x="70" y="256"/>
                  </a:lnTo>
                  <a:lnTo>
                    <a:pt x="62" y="256"/>
                  </a:lnTo>
                  <a:lnTo>
                    <a:pt x="57" y="262"/>
                  </a:lnTo>
                  <a:lnTo>
                    <a:pt x="47" y="275"/>
                  </a:lnTo>
                  <a:lnTo>
                    <a:pt x="45" y="282"/>
                  </a:lnTo>
                  <a:lnTo>
                    <a:pt x="47" y="284"/>
                  </a:lnTo>
                  <a:lnTo>
                    <a:pt x="49" y="282"/>
                  </a:lnTo>
                  <a:lnTo>
                    <a:pt x="49" y="284"/>
                  </a:lnTo>
                  <a:lnTo>
                    <a:pt x="51" y="284"/>
                  </a:lnTo>
                  <a:lnTo>
                    <a:pt x="49" y="288"/>
                  </a:lnTo>
                  <a:lnTo>
                    <a:pt x="49" y="284"/>
                  </a:lnTo>
                  <a:lnTo>
                    <a:pt x="47" y="284"/>
                  </a:lnTo>
                  <a:lnTo>
                    <a:pt x="42" y="288"/>
                  </a:lnTo>
                  <a:lnTo>
                    <a:pt x="38" y="295"/>
                  </a:lnTo>
                  <a:lnTo>
                    <a:pt x="36" y="288"/>
                  </a:lnTo>
                  <a:lnTo>
                    <a:pt x="23" y="316"/>
                  </a:lnTo>
                  <a:lnTo>
                    <a:pt x="10" y="333"/>
                  </a:lnTo>
                  <a:lnTo>
                    <a:pt x="10" y="346"/>
                  </a:lnTo>
                  <a:lnTo>
                    <a:pt x="13" y="361"/>
                  </a:lnTo>
                  <a:lnTo>
                    <a:pt x="12" y="369"/>
                  </a:lnTo>
                  <a:lnTo>
                    <a:pt x="6" y="376"/>
                  </a:lnTo>
                  <a:lnTo>
                    <a:pt x="4" y="382"/>
                  </a:lnTo>
                  <a:lnTo>
                    <a:pt x="0" y="391"/>
                  </a:lnTo>
                  <a:lnTo>
                    <a:pt x="2" y="418"/>
                  </a:lnTo>
                  <a:lnTo>
                    <a:pt x="8" y="433"/>
                  </a:lnTo>
                  <a:lnTo>
                    <a:pt x="12" y="433"/>
                  </a:lnTo>
                  <a:lnTo>
                    <a:pt x="184" y="48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72" name="Freeform 20">
              <a:extLst>
                <a:ext uri="{FF2B5EF4-FFF2-40B4-BE49-F238E27FC236}">
                  <a16:creationId xmlns:a16="http://schemas.microsoft.com/office/drawing/2014/main" id="{7AB4B3CE-A551-1EDA-210A-1353F5582E06}"/>
                </a:ext>
              </a:extLst>
            </p:cNvPr>
            <p:cNvSpPr>
              <a:spLocks/>
            </p:cNvSpPr>
            <p:nvPr/>
          </p:nvSpPr>
          <p:spPr bwMode="auto">
            <a:xfrm>
              <a:off x="6047124" y="3065594"/>
              <a:ext cx="666862" cy="438488"/>
            </a:xfrm>
            <a:custGeom>
              <a:avLst/>
              <a:gdLst>
                <a:gd name="T0" fmla="*/ 75 w 566"/>
                <a:gd name="T1" fmla="*/ 344 h 410"/>
                <a:gd name="T2" fmla="*/ 98 w 566"/>
                <a:gd name="T3" fmla="*/ 357 h 410"/>
                <a:gd name="T4" fmla="*/ 133 w 566"/>
                <a:gd name="T5" fmla="*/ 361 h 410"/>
                <a:gd name="T6" fmla="*/ 165 w 566"/>
                <a:gd name="T7" fmla="*/ 359 h 410"/>
                <a:gd name="T8" fmla="*/ 188 w 566"/>
                <a:gd name="T9" fmla="*/ 376 h 410"/>
                <a:gd name="T10" fmla="*/ 237 w 566"/>
                <a:gd name="T11" fmla="*/ 376 h 410"/>
                <a:gd name="T12" fmla="*/ 270 w 566"/>
                <a:gd name="T13" fmla="*/ 380 h 410"/>
                <a:gd name="T14" fmla="*/ 317 w 566"/>
                <a:gd name="T15" fmla="*/ 376 h 410"/>
                <a:gd name="T16" fmla="*/ 355 w 566"/>
                <a:gd name="T17" fmla="*/ 376 h 410"/>
                <a:gd name="T18" fmla="*/ 511 w 566"/>
                <a:gd name="T19" fmla="*/ 383 h 410"/>
                <a:gd name="T20" fmla="*/ 564 w 566"/>
                <a:gd name="T21" fmla="*/ 100 h 410"/>
                <a:gd name="T22" fmla="*/ 263 w 566"/>
                <a:gd name="T23" fmla="*/ 24 h 410"/>
                <a:gd name="T24" fmla="*/ 165 w 566"/>
                <a:gd name="T25" fmla="*/ 17 h 410"/>
                <a:gd name="T26" fmla="*/ 176 w 566"/>
                <a:gd name="T27" fmla="*/ 38 h 410"/>
                <a:gd name="T28" fmla="*/ 173 w 566"/>
                <a:gd name="T29" fmla="*/ 53 h 410"/>
                <a:gd name="T30" fmla="*/ 158 w 566"/>
                <a:gd name="T31" fmla="*/ 62 h 410"/>
                <a:gd name="T32" fmla="*/ 171 w 566"/>
                <a:gd name="T33" fmla="*/ 83 h 410"/>
                <a:gd name="T34" fmla="*/ 175 w 566"/>
                <a:gd name="T35" fmla="*/ 115 h 410"/>
                <a:gd name="T36" fmla="*/ 154 w 566"/>
                <a:gd name="T37" fmla="*/ 141 h 410"/>
                <a:gd name="T38" fmla="*/ 146 w 566"/>
                <a:gd name="T39" fmla="*/ 177 h 410"/>
                <a:gd name="T40" fmla="*/ 116 w 566"/>
                <a:gd name="T41" fmla="*/ 192 h 410"/>
                <a:gd name="T42" fmla="*/ 99 w 566"/>
                <a:gd name="T43" fmla="*/ 190 h 410"/>
                <a:gd name="T44" fmla="*/ 107 w 566"/>
                <a:gd name="T45" fmla="*/ 175 h 410"/>
                <a:gd name="T46" fmla="*/ 116 w 566"/>
                <a:gd name="T47" fmla="*/ 186 h 410"/>
                <a:gd name="T48" fmla="*/ 131 w 566"/>
                <a:gd name="T49" fmla="*/ 167 h 410"/>
                <a:gd name="T50" fmla="*/ 141 w 566"/>
                <a:gd name="T51" fmla="*/ 147 h 410"/>
                <a:gd name="T52" fmla="*/ 141 w 566"/>
                <a:gd name="T53" fmla="*/ 137 h 410"/>
                <a:gd name="T54" fmla="*/ 154 w 566"/>
                <a:gd name="T55" fmla="*/ 120 h 410"/>
                <a:gd name="T56" fmla="*/ 114 w 566"/>
                <a:gd name="T57" fmla="*/ 139 h 410"/>
                <a:gd name="T58" fmla="*/ 116 w 566"/>
                <a:gd name="T59" fmla="*/ 158 h 410"/>
                <a:gd name="T60" fmla="*/ 114 w 566"/>
                <a:gd name="T61" fmla="*/ 137 h 410"/>
                <a:gd name="T62" fmla="*/ 131 w 566"/>
                <a:gd name="T63" fmla="*/ 132 h 410"/>
                <a:gd name="T64" fmla="*/ 141 w 566"/>
                <a:gd name="T65" fmla="*/ 92 h 410"/>
                <a:gd name="T66" fmla="*/ 129 w 566"/>
                <a:gd name="T67" fmla="*/ 86 h 410"/>
                <a:gd name="T68" fmla="*/ 113 w 566"/>
                <a:gd name="T69" fmla="*/ 77 h 410"/>
                <a:gd name="T70" fmla="*/ 77 w 566"/>
                <a:gd name="T71" fmla="*/ 64 h 410"/>
                <a:gd name="T72" fmla="*/ 41 w 566"/>
                <a:gd name="T73" fmla="*/ 45 h 410"/>
                <a:gd name="T74" fmla="*/ 17 w 566"/>
                <a:gd name="T75" fmla="*/ 30 h 410"/>
                <a:gd name="T76" fmla="*/ 7 w 566"/>
                <a:gd name="T77" fmla="*/ 53 h 410"/>
                <a:gd name="T78" fmla="*/ 13 w 566"/>
                <a:gd name="T79" fmla="*/ 83 h 410"/>
                <a:gd name="T80" fmla="*/ 17 w 566"/>
                <a:gd name="T81" fmla="*/ 148 h 410"/>
                <a:gd name="T82" fmla="*/ 17 w 566"/>
                <a:gd name="T83" fmla="*/ 171 h 410"/>
                <a:gd name="T84" fmla="*/ 24 w 566"/>
                <a:gd name="T85" fmla="*/ 188 h 410"/>
                <a:gd name="T86" fmla="*/ 13 w 566"/>
                <a:gd name="T87" fmla="*/ 207 h 410"/>
                <a:gd name="T88" fmla="*/ 28 w 566"/>
                <a:gd name="T89" fmla="*/ 216 h 410"/>
                <a:gd name="T90" fmla="*/ 13 w 566"/>
                <a:gd name="T91" fmla="*/ 233 h 410"/>
                <a:gd name="T92" fmla="*/ 5 w 566"/>
                <a:gd name="T93" fmla="*/ 237 h 410"/>
                <a:gd name="T94" fmla="*/ 5 w 566"/>
                <a:gd name="T95" fmla="*/ 252 h 410"/>
                <a:gd name="T96" fmla="*/ 35 w 566"/>
                <a:gd name="T97" fmla="*/ 263 h 410"/>
                <a:gd name="T98" fmla="*/ 45 w 566"/>
                <a:gd name="T99" fmla="*/ 272 h 410"/>
                <a:gd name="T100" fmla="*/ 67 w 566"/>
                <a:gd name="T101" fmla="*/ 28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66" h="410">
                  <a:moveTo>
                    <a:pt x="67" y="288"/>
                  </a:moveTo>
                  <a:lnTo>
                    <a:pt x="75" y="295"/>
                  </a:lnTo>
                  <a:lnTo>
                    <a:pt x="79" y="308"/>
                  </a:lnTo>
                  <a:lnTo>
                    <a:pt x="75" y="344"/>
                  </a:lnTo>
                  <a:lnTo>
                    <a:pt x="77" y="348"/>
                  </a:lnTo>
                  <a:lnTo>
                    <a:pt x="88" y="351"/>
                  </a:lnTo>
                  <a:lnTo>
                    <a:pt x="96" y="357"/>
                  </a:lnTo>
                  <a:lnTo>
                    <a:pt x="98" y="357"/>
                  </a:lnTo>
                  <a:lnTo>
                    <a:pt x="105" y="363"/>
                  </a:lnTo>
                  <a:lnTo>
                    <a:pt x="113" y="363"/>
                  </a:lnTo>
                  <a:lnTo>
                    <a:pt x="126" y="361"/>
                  </a:lnTo>
                  <a:lnTo>
                    <a:pt x="133" y="361"/>
                  </a:lnTo>
                  <a:lnTo>
                    <a:pt x="141" y="355"/>
                  </a:lnTo>
                  <a:lnTo>
                    <a:pt x="146" y="355"/>
                  </a:lnTo>
                  <a:lnTo>
                    <a:pt x="154" y="359"/>
                  </a:lnTo>
                  <a:lnTo>
                    <a:pt x="165" y="359"/>
                  </a:lnTo>
                  <a:lnTo>
                    <a:pt x="173" y="363"/>
                  </a:lnTo>
                  <a:lnTo>
                    <a:pt x="178" y="365"/>
                  </a:lnTo>
                  <a:lnTo>
                    <a:pt x="186" y="370"/>
                  </a:lnTo>
                  <a:lnTo>
                    <a:pt x="188" y="376"/>
                  </a:lnTo>
                  <a:lnTo>
                    <a:pt x="201" y="376"/>
                  </a:lnTo>
                  <a:lnTo>
                    <a:pt x="208" y="378"/>
                  </a:lnTo>
                  <a:lnTo>
                    <a:pt x="229" y="374"/>
                  </a:lnTo>
                  <a:lnTo>
                    <a:pt x="237" y="376"/>
                  </a:lnTo>
                  <a:lnTo>
                    <a:pt x="244" y="382"/>
                  </a:lnTo>
                  <a:lnTo>
                    <a:pt x="250" y="383"/>
                  </a:lnTo>
                  <a:lnTo>
                    <a:pt x="257" y="383"/>
                  </a:lnTo>
                  <a:lnTo>
                    <a:pt x="270" y="380"/>
                  </a:lnTo>
                  <a:lnTo>
                    <a:pt x="284" y="378"/>
                  </a:lnTo>
                  <a:lnTo>
                    <a:pt x="306" y="378"/>
                  </a:lnTo>
                  <a:lnTo>
                    <a:pt x="314" y="374"/>
                  </a:lnTo>
                  <a:lnTo>
                    <a:pt x="317" y="376"/>
                  </a:lnTo>
                  <a:lnTo>
                    <a:pt x="334" y="378"/>
                  </a:lnTo>
                  <a:lnTo>
                    <a:pt x="342" y="380"/>
                  </a:lnTo>
                  <a:lnTo>
                    <a:pt x="349" y="382"/>
                  </a:lnTo>
                  <a:lnTo>
                    <a:pt x="355" y="376"/>
                  </a:lnTo>
                  <a:lnTo>
                    <a:pt x="423" y="393"/>
                  </a:lnTo>
                  <a:lnTo>
                    <a:pt x="511" y="410"/>
                  </a:lnTo>
                  <a:lnTo>
                    <a:pt x="509" y="404"/>
                  </a:lnTo>
                  <a:lnTo>
                    <a:pt x="511" y="383"/>
                  </a:lnTo>
                  <a:lnTo>
                    <a:pt x="507" y="368"/>
                  </a:lnTo>
                  <a:lnTo>
                    <a:pt x="511" y="363"/>
                  </a:lnTo>
                  <a:lnTo>
                    <a:pt x="513" y="340"/>
                  </a:lnTo>
                  <a:lnTo>
                    <a:pt x="564" y="100"/>
                  </a:lnTo>
                  <a:lnTo>
                    <a:pt x="566" y="96"/>
                  </a:lnTo>
                  <a:lnTo>
                    <a:pt x="498" y="81"/>
                  </a:lnTo>
                  <a:lnTo>
                    <a:pt x="372" y="53"/>
                  </a:lnTo>
                  <a:lnTo>
                    <a:pt x="263" y="24"/>
                  </a:lnTo>
                  <a:lnTo>
                    <a:pt x="167" y="0"/>
                  </a:lnTo>
                  <a:lnTo>
                    <a:pt x="161" y="4"/>
                  </a:lnTo>
                  <a:lnTo>
                    <a:pt x="163" y="11"/>
                  </a:lnTo>
                  <a:lnTo>
                    <a:pt x="165" y="17"/>
                  </a:lnTo>
                  <a:lnTo>
                    <a:pt x="165" y="19"/>
                  </a:lnTo>
                  <a:lnTo>
                    <a:pt x="171" y="26"/>
                  </a:lnTo>
                  <a:lnTo>
                    <a:pt x="178" y="30"/>
                  </a:lnTo>
                  <a:lnTo>
                    <a:pt x="176" y="38"/>
                  </a:lnTo>
                  <a:lnTo>
                    <a:pt x="176" y="43"/>
                  </a:lnTo>
                  <a:lnTo>
                    <a:pt x="176" y="51"/>
                  </a:lnTo>
                  <a:lnTo>
                    <a:pt x="169" y="47"/>
                  </a:lnTo>
                  <a:lnTo>
                    <a:pt x="173" y="53"/>
                  </a:lnTo>
                  <a:lnTo>
                    <a:pt x="171" y="60"/>
                  </a:lnTo>
                  <a:lnTo>
                    <a:pt x="163" y="56"/>
                  </a:lnTo>
                  <a:lnTo>
                    <a:pt x="158" y="56"/>
                  </a:lnTo>
                  <a:lnTo>
                    <a:pt x="158" y="62"/>
                  </a:lnTo>
                  <a:lnTo>
                    <a:pt x="165" y="62"/>
                  </a:lnTo>
                  <a:lnTo>
                    <a:pt x="167" y="69"/>
                  </a:lnTo>
                  <a:lnTo>
                    <a:pt x="173" y="77"/>
                  </a:lnTo>
                  <a:lnTo>
                    <a:pt x="171" y="83"/>
                  </a:lnTo>
                  <a:lnTo>
                    <a:pt x="173" y="86"/>
                  </a:lnTo>
                  <a:lnTo>
                    <a:pt x="171" y="100"/>
                  </a:lnTo>
                  <a:lnTo>
                    <a:pt x="175" y="107"/>
                  </a:lnTo>
                  <a:lnTo>
                    <a:pt x="175" y="115"/>
                  </a:lnTo>
                  <a:lnTo>
                    <a:pt x="167" y="120"/>
                  </a:lnTo>
                  <a:lnTo>
                    <a:pt x="160" y="130"/>
                  </a:lnTo>
                  <a:lnTo>
                    <a:pt x="161" y="137"/>
                  </a:lnTo>
                  <a:lnTo>
                    <a:pt x="154" y="141"/>
                  </a:lnTo>
                  <a:lnTo>
                    <a:pt x="158" y="148"/>
                  </a:lnTo>
                  <a:lnTo>
                    <a:pt x="152" y="154"/>
                  </a:lnTo>
                  <a:lnTo>
                    <a:pt x="154" y="169"/>
                  </a:lnTo>
                  <a:lnTo>
                    <a:pt x="146" y="177"/>
                  </a:lnTo>
                  <a:lnTo>
                    <a:pt x="133" y="180"/>
                  </a:lnTo>
                  <a:lnTo>
                    <a:pt x="129" y="186"/>
                  </a:lnTo>
                  <a:lnTo>
                    <a:pt x="124" y="192"/>
                  </a:lnTo>
                  <a:lnTo>
                    <a:pt x="116" y="192"/>
                  </a:lnTo>
                  <a:lnTo>
                    <a:pt x="113" y="184"/>
                  </a:lnTo>
                  <a:lnTo>
                    <a:pt x="105" y="188"/>
                  </a:lnTo>
                  <a:lnTo>
                    <a:pt x="105" y="195"/>
                  </a:lnTo>
                  <a:lnTo>
                    <a:pt x="99" y="190"/>
                  </a:lnTo>
                  <a:lnTo>
                    <a:pt x="101" y="184"/>
                  </a:lnTo>
                  <a:lnTo>
                    <a:pt x="94" y="182"/>
                  </a:lnTo>
                  <a:lnTo>
                    <a:pt x="101" y="180"/>
                  </a:lnTo>
                  <a:lnTo>
                    <a:pt x="107" y="175"/>
                  </a:lnTo>
                  <a:lnTo>
                    <a:pt x="120" y="165"/>
                  </a:lnTo>
                  <a:lnTo>
                    <a:pt x="118" y="173"/>
                  </a:lnTo>
                  <a:lnTo>
                    <a:pt x="116" y="179"/>
                  </a:lnTo>
                  <a:lnTo>
                    <a:pt x="116" y="186"/>
                  </a:lnTo>
                  <a:lnTo>
                    <a:pt x="118" y="182"/>
                  </a:lnTo>
                  <a:lnTo>
                    <a:pt x="120" y="175"/>
                  </a:lnTo>
                  <a:lnTo>
                    <a:pt x="126" y="169"/>
                  </a:lnTo>
                  <a:lnTo>
                    <a:pt x="131" y="167"/>
                  </a:lnTo>
                  <a:lnTo>
                    <a:pt x="126" y="175"/>
                  </a:lnTo>
                  <a:lnTo>
                    <a:pt x="133" y="179"/>
                  </a:lnTo>
                  <a:lnTo>
                    <a:pt x="145" y="154"/>
                  </a:lnTo>
                  <a:lnTo>
                    <a:pt x="141" y="147"/>
                  </a:lnTo>
                  <a:lnTo>
                    <a:pt x="133" y="148"/>
                  </a:lnTo>
                  <a:lnTo>
                    <a:pt x="133" y="141"/>
                  </a:lnTo>
                  <a:lnTo>
                    <a:pt x="141" y="143"/>
                  </a:lnTo>
                  <a:lnTo>
                    <a:pt x="141" y="137"/>
                  </a:lnTo>
                  <a:lnTo>
                    <a:pt x="141" y="130"/>
                  </a:lnTo>
                  <a:lnTo>
                    <a:pt x="146" y="132"/>
                  </a:lnTo>
                  <a:lnTo>
                    <a:pt x="152" y="128"/>
                  </a:lnTo>
                  <a:lnTo>
                    <a:pt x="154" y="120"/>
                  </a:lnTo>
                  <a:lnTo>
                    <a:pt x="150" y="113"/>
                  </a:lnTo>
                  <a:lnTo>
                    <a:pt x="133" y="128"/>
                  </a:lnTo>
                  <a:lnTo>
                    <a:pt x="128" y="135"/>
                  </a:lnTo>
                  <a:lnTo>
                    <a:pt x="114" y="139"/>
                  </a:lnTo>
                  <a:lnTo>
                    <a:pt x="99" y="152"/>
                  </a:lnTo>
                  <a:lnTo>
                    <a:pt x="101" y="160"/>
                  </a:lnTo>
                  <a:lnTo>
                    <a:pt x="109" y="158"/>
                  </a:lnTo>
                  <a:lnTo>
                    <a:pt x="116" y="158"/>
                  </a:lnTo>
                  <a:lnTo>
                    <a:pt x="101" y="162"/>
                  </a:lnTo>
                  <a:lnTo>
                    <a:pt x="96" y="156"/>
                  </a:lnTo>
                  <a:lnTo>
                    <a:pt x="99" y="148"/>
                  </a:lnTo>
                  <a:lnTo>
                    <a:pt x="114" y="137"/>
                  </a:lnTo>
                  <a:lnTo>
                    <a:pt x="120" y="133"/>
                  </a:lnTo>
                  <a:lnTo>
                    <a:pt x="133" y="118"/>
                  </a:lnTo>
                  <a:lnTo>
                    <a:pt x="131" y="124"/>
                  </a:lnTo>
                  <a:lnTo>
                    <a:pt x="131" y="132"/>
                  </a:lnTo>
                  <a:lnTo>
                    <a:pt x="133" y="124"/>
                  </a:lnTo>
                  <a:lnTo>
                    <a:pt x="141" y="118"/>
                  </a:lnTo>
                  <a:lnTo>
                    <a:pt x="145" y="109"/>
                  </a:lnTo>
                  <a:lnTo>
                    <a:pt x="141" y="92"/>
                  </a:lnTo>
                  <a:lnTo>
                    <a:pt x="143" y="85"/>
                  </a:lnTo>
                  <a:lnTo>
                    <a:pt x="135" y="90"/>
                  </a:lnTo>
                  <a:lnTo>
                    <a:pt x="133" y="98"/>
                  </a:lnTo>
                  <a:lnTo>
                    <a:pt x="129" y="86"/>
                  </a:lnTo>
                  <a:lnTo>
                    <a:pt x="122" y="88"/>
                  </a:lnTo>
                  <a:lnTo>
                    <a:pt x="122" y="83"/>
                  </a:lnTo>
                  <a:lnTo>
                    <a:pt x="120" y="75"/>
                  </a:lnTo>
                  <a:lnTo>
                    <a:pt x="113" y="77"/>
                  </a:lnTo>
                  <a:lnTo>
                    <a:pt x="105" y="77"/>
                  </a:lnTo>
                  <a:lnTo>
                    <a:pt x="98" y="73"/>
                  </a:lnTo>
                  <a:lnTo>
                    <a:pt x="84" y="69"/>
                  </a:lnTo>
                  <a:lnTo>
                    <a:pt x="77" y="64"/>
                  </a:lnTo>
                  <a:lnTo>
                    <a:pt x="64" y="60"/>
                  </a:lnTo>
                  <a:lnTo>
                    <a:pt x="52" y="54"/>
                  </a:lnTo>
                  <a:lnTo>
                    <a:pt x="49" y="49"/>
                  </a:lnTo>
                  <a:lnTo>
                    <a:pt x="41" y="45"/>
                  </a:lnTo>
                  <a:lnTo>
                    <a:pt x="34" y="38"/>
                  </a:lnTo>
                  <a:lnTo>
                    <a:pt x="22" y="26"/>
                  </a:lnTo>
                  <a:lnTo>
                    <a:pt x="15" y="22"/>
                  </a:lnTo>
                  <a:lnTo>
                    <a:pt x="17" y="30"/>
                  </a:lnTo>
                  <a:lnTo>
                    <a:pt x="15" y="32"/>
                  </a:lnTo>
                  <a:lnTo>
                    <a:pt x="13" y="39"/>
                  </a:lnTo>
                  <a:lnTo>
                    <a:pt x="7" y="47"/>
                  </a:lnTo>
                  <a:lnTo>
                    <a:pt x="7" y="53"/>
                  </a:lnTo>
                  <a:lnTo>
                    <a:pt x="5" y="60"/>
                  </a:lnTo>
                  <a:lnTo>
                    <a:pt x="5" y="68"/>
                  </a:lnTo>
                  <a:lnTo>
                    <a:pt x="7" y="73"/>
                  </a:lnTo>
                  <a:lnTo>
                    <a:pt x="13" y="83"/>
                  </a:lnTo>
                  <a:lnTo>
                    <a:pt x="17" y="96"/>
                  </a:lnTo>
                  <a:lnTo>
                    <a:pt x="17" y="103"/>
                  </a:lnTo>
                  <a:lnTo>
                    <a:pt x="13" y="132"/>
                  </a:lnTo>
                  <a:lnTo>
                    <a:pt x="17" y="148"/>
                  </a:lnTo>
                  <a:lnTo>
                    <a:pt x="15" y="169"/>
                  </a:lnTo>
                  <a:lnTo>
                    <a:pt x="11" y="177"/>
                  </a:lnTo>
                  <a:lnTo>
                    <a:pt x="15" y="179"/>
                  </a:lnTo>
                  <a:lnTo>
                    <a:pt x="17" y="171"/>
                  </a:lnTo>
                  <a:lnTo>
                    <a:pt x="22" y="177"/>
                  </a:lnTo>
                  <a:lnTo>
                    <a:pt x="30" y="184"/>
                  </a:lnTo>
                  <a:lnTo>
                    <a:pt x="35" y="186"/>
                  </a:lnTo>
                  <a:lnTo>
                    <a:pt x="24" y="188"/>
                  </a:lnTo>
                  <a:lnTo>
                    <a:pt x="15" y="192"/>
                  </a:lnTo>
                  <a:lnTo>
                    <a:pt x="13" y="186"/>
                  </a:lnTo>
                  <a:lnTo>
                    <a:pt x="11" y="199"/>
                  </a:lnTo>
                  <a:lnTo>
                    <a:pt x="13" y="207"/>
                  </a:lnTo>
                  <a:lnTo>
                    <a:pt x="13" y="207"/>
                  </a:lnTo>
                  <a:lnTo>
                    <a:pt x="28" y="210"/>
                  </a:lnTo>
                  <a:lnTo>
                    <a:pt x="30" y="216"/>
                  </a:lnTo>
                  <a:lnTo>
                    <a:pt x="28" y="216"/>
                  </a:lnTo>
                  <a:lnTo>
                    <a:pt x="20" y="212"/>
                  </a:lnTo>
                  <a:lnTo>
                    <a:pt x="17" y="220"/>
                  </a:lnTo>
                  <a:lnTo>
                    <a:pt x="19" y="226"/>
                  </a:lnTo>
                  <a:lnTo>
                    <a:pt x="13" y="233"/>
                  </a:lnTo>
                  <a:lnTo>
                    <a:pt x="17" y="241"/>
                  </a:lnTo>
                  <a:lnTo>
                    <a:pt x="17" y="242"/>
                  </a:lnTo>
                  <a:lnTo>
                    <a:pt x="13" y="237"/>
                  </a:lnTo>
                  <a:lnTo>
                    <a:pt x="5" y="237"/>
                  </a:lnTo>
                  <a:lnTo>
                    <a:pt x="9" y="224"/>
                  </a:lnTo>
                  <a:lnTo>
                    <a:pt x="7" y="216"/>
                  </a:lnTo>
                  <a:lnTo>
                    <a:pt x="0" y="252"/>
                  </a:lnTo>
                  <a:lnTo>
                    <a:pt x="5" y="252"/>
                  </a:lnTo>
                  <a:lnTo>
                    <a:pt x="11" y="259"/>
                  </a:lnTo>
                  <a:lnTo>
                    <a:pt x="26" y="256"/>
                  </a:lnTo>
                  <a:lnTo>
                    <a:pt x="30" y="261"/>
                  </a:lnTo>
                  <a:lnTo>
                    <a:pt x="35" y="263"/>
                  </a:lnTo>
                  <a:lnTo>
                    <a:pt x="37" y="265"/>
                  </a:lnTo>
                  <a:lnTo>
                    <a:pt x="41" y="267"/>
                  </a:lnTo>
                  <a:lnTo>
                    <a:pt x="43" y="267"/>
                  </a:lnTo>
                  <a:lnTo>
                    <a:pt x="45" y="272"/>
                  </a:lnTo>
                  <a:lnTo>
                    <a:pt x="52" y="280"/>
                  </a:lnTo>
                  <a:lnTo>
                    <a:pt x="58" y="280"/>
                  </a:lnTo>
                  <a:lnTo>
                    <a:pt x="64" y="282"/>
                  </a:lnTo>
                  <a:lnTo>
                    <a:pt x="67" y="28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grpSp>
        <p:nvGrpSpPr>
          <p:cNvPr id="392" name="Gruppo 391">
            <a:extLst>
              <a:ext uri="{FF2B5EF4-FFF2-40B4-BE49-F238E27FC236}">
                <a16:creationId xmlns:a16="http://schemas.microsoft.com/office/drawing/2014/main" id="{8F3AF23A-D3BE-C68E-3DBA-5E56CC392813}"/>
              </a:ext>
            </a:extLst>
          </p:cNvPr>
          <p:cNvGrpSpPr/>
          <p:nvPr/>
        </p:nvGrpSpPr>
        <p:grpSpPr>
          <a:xfrm>
            <a:off x="2131714" y="3793245"/>
            <a:ext cx="524736" cy="320784"/>
            <a:chOff x="6200137" y="3325297"/>
            <a:chExt cx="3048007" cy="1724537"/>
          </a:xfrm>
          <a:solidFill>
            <a:srgbClr val="00BA38"/>
          </a:solidFill>
        </p:grpSpPr>
        <p:sp>
          <p:nvSpPr>
            <p:cNvPr id="393" name="Freeform 23">
              <a:extLst>
                <a:ext uri="{FF2B5EF4-FFF2-40B4-BE49-F238E27FC236}">
                  <a16:creationId xmlns:a16="http://schemas.microsoft.com/office/drawing/2014/main" id="{0A56C22D-BA25-913B-4B11-400ADBFF50C2}"/>
                </a:ext>
              </a:extLst>
            </p:cNvPr>
            <p:cNvSpPr>
              <a:spLocks/>
            </p:cNvSpPr>
            <p:nvPr/>
          </p:nvSpPr>
          <p:spPr bwMode="auto">
            <a:xfrm>
              <a:off x="6200137" y="3325297"/>
              <a:ext cx="596170" cy="874835"/>
            </a:xfrm>
            <a:custGeom>
              <a:avLst/>
              <a:gdLst>
                <a:gd name="T0" fmla="*/ 100 w 506"/>
                <a:gd name="T1" fmla="*/ 267 h 818"/>
                <a:gd name="T2" fmla="*/ 100 w 506"/>
                <a:gd name="T3" fmla="*/ 287 h 818"/>
                <a:gd name="T4" fmla="*/ 100 w 506"/>
                <a:gd name="T5" fmla="*/ 314 h 818"/>
                <a:gd name="T6" fmla="*/ 104 w 506"/>
                <a:gd name="T7" fmla="*/ 331 h 818"/>
                <a:gd name="T8" fmla="*/ 121 w 506"/>
                <a:gd name="T9" fmla="*/ 348 h 818"/>
                <a:gd name="T10" fmla="*/ 119 w 506"/>
                <a:gd name="T11" fmla="*/ 368 h 818"/>
                <a:gd name="T12" fmla="*/ 93 w 506"/>
                <a:gd name="T13" fmla="*/ 408 h 818"/>
                <a:gd name="T14" fmla="*/ 79 w 506"/>
                <a:gd name="T15" fmla="*/ 427 h 818"/>
                <a:gd name="T16" fmla="*/ 70 w 506"/>
                <a:gd name="T17" fmla="*/ 440 h 818"/>
                <a:gd name="T18" fmla="*/ 49 w 506"/>
                <a:gd name="T19" fmla="*/ 460 h 818"/>
                <a:gd name="T20" fmla="*/ 38 w 506"/>
                <a:gd name="T21" fmla="*/ 489 h 818"/>
                <a:gd name="T22" fmla="*/ 47 w 506"/>
                <a:gd name="T23" fmla="*/ 494 h 818"/>
                <a:gd name="T24" fmla="*/ 59 w 506"/>
                <a:gd name="T25" fmla="*/ 505 h 818"/>
                <a:gd name="T26" fmla="*/ 53 w 506"/>
                <a:gd name="T27" fmla="*/ 522 h 818"/>
                <a:gd name="T28" fmla="*/ 44 w 506"/>
                <a:gd name="T29" fmla="*/ 539 h 818"/>
                <a:gd name="T30" fmla="*/ 0 w 506"/>
                <a:gd name="T31" fmla="*/ 735 h 818"/>
                <a:gd name="T32" fmla="*/ 232 w 506"/>
                <a:gd name="T33" fmla="*/ 780 h 818"/>
                <a:gd name="T34" fmla="*/ 375 w 506"/>
                <a:gd name="T35" fmla="*/ 804 h 818"/>
                <a:gd name="T36" fmla="*/ 506 w 506"/>
                <a:gd name="T37" fmla="*/ 551 h 818"/>
                <a:gd name="T38" fmla="*/ 495 w 506"/>
                <a:gd name="T39" fmla="*/ 537 h 818"/>
                <a:gd name="T40" fmla="*/ 484 w 506"/>
                <a:gd name="T41" fmla="*/ 522 h 818"/>
                <a:gd name="T42" fmla="*/ 472 w 506"/>
                <a:gd name="T43" fmla="*/ 541 h 818"/>
                <a:gd name="T44" fmla="*/ 453 w 506"/>
                <a:gd name="T45" fmla="*/ 539 h 818"/>
                <a:gd name="T46" fmla="*/ 433 w 506"/>
                <a:gd name="T47" fmla="*/ 536 h 818"/>
                <a:gd name="T48" fmla="*/ 414 w 506"/>
                <a:gd name="T49" fmla="*/ 532 h 818"/>
                <a:gd name="T50" fmla="*/ 401 w 506"/>
                <a:gd name="T51" fmla="*/ 537 h 818"/>
                <a:gd name="T52" fmla="*/ 380 w 506"/>
                <a:gd name="T53" fmla="*/ 532 h 818"/>
                <a:gd name="T54" fmla="*/ 371 w 506"/>
                <a:gd name="T55" fmla="*/ 543 h 818"/>
                <a:gd name="T56" fmla="*/ 361 w 506"/>
                <a:gd name="T57" fmla="*/ 537 h 818"/>
                <a:gd name="T58" fmla="*/ 359 w 506"/>
                <a:gd name="T59" fmla="*/ 522 h 818"/>
                <a:gd name="T60" fmla="*/ 358 w 506"/>
                <a:gd name="T61" fmla="*/ 509 h 818"/>
                <a:gd name="T62" fmla="*/ 346 w 506"/>
                <a:gd name="T63" fmla="*/ 490 h 818"/>
                <a:gd name="T64" fmla="*/ 333 w 506"/>
                <a:gd name="T65" fmla="*/ 487 h 818"/>
                <a:gd name="T66" fmla="*/ 335 w 506"/>
                <a:gd name="T67" fmla="*/ 470 h 818"/>
                <a:gd name="T68" fmla="*/ 333 w 506"/>
                <a:gd name="T69" fmla="*/ 455 h 818"/>
                <a:gd name="T70" fmla="*/ 322 w 506"/>
                <a:gd name="T71" fmla="*/ 436 h 818"/>
                <a:gd name="T72" fmla="*/ 320 w 506"/>
                <a:gd name="T73" fmla="*/ 402 h 818"/>
                <a:gd name="T74" fmla="*/ 311 w 506"/>
                <a:gd name="T75" fmla="*/ 391 h 818"/>
                <a:gd name="T76" fmla="*/ 277 w 506"/>
                <a:gd name="T77" fmla="*/ 406 h 818"/>
                <a:gd name="T78" fmla="*/ 262 w 506"/>
                <a:gd name="T79" fmla="*/ 395 h 818"/>
                <a:gd name="T80" fmla="*/ 269 w 506"/>
                <a:gd name="T81" fmla="*/ 381 h 818"/>
                <a:gd name="T82" fmla="*/ 271 w 506"/>
                <a:gd name="T83" fmla="*/ 366 h 818"/>
                <a:gd name="T84" fmla="*/ 281 w 506"/>
                <a:gd name="T85" fmla="*/ 351 h 818"/>
                <a:gd name="T86" fmla="*/ 281 w 506"/>
                <a:gd name="T87" fmla="*/ 338 h 818"/>
                <a:gd name="T88" fmla="*/ 284 w 506"/>
                <a:gd name="T89" fmla="*/ 325 h 818"/>
                <a:gd name="T90" fmla="*/ 292 w 506"/>
                <a:gd name="T91" fmla="*/ 302 h 818"/>
                <a:gd name="T92" fmla="*/ 294 w 506"/>
                <a:gd name="T93" fmla="*/ 280 h 818"/>
                <a:gd name="T94" fmla="*/ 277 w 506"/>
                <a:gd name="T95" fmla="*/ 276 h 818"/>
                <a:gd name="T96" fmla="*/ 273 w 506"/>
                <a:gd name="T97" fmla="*/ 270 h 818"/>
                <a:gd name="T98" fmla="*/ 262 w 506"/>
                <a:gd name="T99" fmla="*/ 257 h 818"/>
                <a:gd name="T100" fmla="*/ 262 w 506"/>
                <a:gd name="T101" fmla="*/ 246 h 818"/>
                <a:gd name="T102" fmla="*/ 249 w 506"/>
                <a:gd name="T103" fmla="*/ 225 h 818"/>
                <a:gd name="T104" fmla="*/ 241 w 506"/>
                <a:gd name="T105" fmla="*/ 212 h 818"/>
                <a:gd name="T106" fmla="*/ 228 w 506"/>
                <a:gd name="T107" fmla="*/ 199 h 818"/>
                <a:gd name="T108" fmla="*/ 215 w 506"/>
                <a:gd name="T109" fmla="*/ 180 h 818"/>
                <a:gd name="T110" fmla="*/ 218 w 506"/>
                <a:gd name="T111" fmla="*/ 171 h 818"/>
                <a:gd name="T112" fmla="*/ 220 w 506"/>
                <a:gd name="T113" fmla="*/ 158 h 818"/>
                <a:gd name="T114" fmla="*/ 215 w 506"/>
                <a:gd name="T115" fmla="*/ 139 h 818"/>
                <a:gd name="T116" fmla="*/ 222 w 506"/>
                <a:gd name="T117" fmla="*/ 17 h 818"/>
                <a:gd name="T118" fmla="*/ 207 w 506"/>
                <a:gd name="T119" fmla="*/ 11 h 818"/>
                <a:gd name="T120" fmla="*/ 153 w 506"/>
                <a:gd name="T121" fmla="*/ 4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6" h="818">
                  <a:moveTo>
                    <a:pt x="102" y="244"/>
                  </a:moveTo>
                  <a:lnTo>
                    <a:pt x="100" y="267"/>
                  </a:lnTo>
                  <a:lnTo>
                    <a:pt x="96" y="272"/>
                  </a:lnTo>
                  <a:lnTo>
                    <a:pt x="100" y="287"/>
                  </a:lnTo>
                  <a:lnTo>
                    <a:pt x="98" y="308"/>
                  </a:lnTo>
                  <a:lnTo>
                    <a:pt x="100" y="314"/>
                  </a:lnTo>
                  <a:lnTo>
                    <a:pt x="100" y="323"/>
                  </a:lnTo>
                  <a:lnTo>
                    <a:pt x="104" y="331"/>
                  </a:lnTo>
                  <a:lnTo>
                    <a:pt x="106" y="334"/>
                  </a:lnTo>
                  <a:lnTo>
                    <a:pt x="121" y="348"/>
                  </a:lnTo>
                  <a:lnTo>
                    <a:pt x="123" y="361"/>
                  </a:lnTo>
                  <a:lnTo>
                    <a:pt x="119" y="368"/>
                  </a:lnTo>
                  <a:lnTo>
                    <a:pt x="102" y="385"/>
                  </a:lnTo>
                  <a:lnTo>
                    <a:pt x="93" y="408"/>
                  </a:lnTo>
                  <a:lnTo>
                    <a:pt x="79" y="421"/>
                  </a:lnTo>
                  <a:lnTo>
                    <a:pt x="79" y="427"/>
                  </a:lnTo>
                  <a:lnTo>
                    <a:pt x="76" y="434"/>
                  </a:lnTo>
                  <a:lnTo>
                    <a:pt x="70" y="440"/>
                  </a:lnTo>
                  <a:lnTo>
                    <a:pt x="59" y="447"/>
                  </a:lnTo>
                  <a:lnTo>
                    <a:pt x="49" y="460"/>
                  </a:lnTo>
                  <a:lnTo>
                    <a:pt x="44" y="468"/>
                  </a:lnTo>
                  <a:lnTo>
                    <a:pt x="38" y="489"/>
                  </a:lnTo>
                  <a:lnTo>
                    <a:pt x="42" y="492"/>
                  </a:lnTo>
                  <a:lnTo>
                    <a:pt x="47" y="494"/>
                  </a:lnTo>
                  <a:lnTo>
                    <a:pt x="55" y="500"/>
                  </a:lnTo>
                  <a:lnTo>
                    <a:pt x="59" y="505"/>
                  </a:lnTo>
                  <a:lnTo>
                    <a:pt x="53" y="513"/>
                  </a:lnTo>
                  <a:lnTo>
                    <a:pt x="53" y="522"/>
                  </a:lnTo>
                  <a:lnTo>
                    <a:pt x="46" y="536"/>
                  </a:lnTo>
                  <a:lnTo>
                    <a:pt x="44" y="539"/>
                  </a:lnTo>
                  <a:lnTo>
                    <a:pt x="40" y="543"/>
                  </a:lnTo>
                  <a:lnTo>
                    <a:pt x="0" y="735"/>
                  </a:lnTo>
                  <a:lnTo>
                    <a:pt x="126" y="761"/>
                  </a:lnTo>
                  <a:lnTo>
                    <a:pt x="232" y="780"/>
                  </a:lnTo>
                  <a:lnTo>
                    <a:pt x="264" y="786"/>
                  </a:lnTo>
                  <a:lnTo>
                    <a:pt x="375" y="804"/>
                  </a:lnTo>
                  <a:lnTo>
                    <a:pt x="467" y="818"/>
                  </a:lnTo>
                  <a:lnTo>
                    <a:pt x="506" y="551"/>
                  </a:lnTo>
                  <a:lnTo>
                    <a:pt x="499" y="545"/>
                  </a:lnTo>
                  <a:lnTo>
                    <a:pt x="495" y="537"/>
                  </a:lnTo>
                  <a:lnTo>
                    <a:pt x="491" y="524"/>
                  </a:lnTo>
                  <a:lnTo>
                    <a:pt x="484" y="522"/>
                  </a:lnTo>
                  <a:lnTo>
                    <a:pt x="472" y="536"/>
                  </a:lnTo>
                  <a:lnTo>
                    <a:pt x="472" y="541"/>
                  </a:lnTo>
                  <a:lnTo>
                    <a:pt x="459" y="537"/>
                  </a:lnTo>
                  <a:lnTo>
                    <a:pt x="453" y="539"/>
                  </a:lnTo>
                  <a:lnTo>
                    <a:pt x="446" y="536"/>
                  </a:lnTo>
                  <a:lnTo>
                    <a:pt x="433" y="536"/>
                  </a:lnTo>
                  <a:lnTo>
                    <a:pt x="418" y="530"/>
                  </a:lnTo>
                  <a:lnTo>
                    <a:pt x="414" y="532"/>
                  </a:lnTo>
                  <a:lnTo>
                    <a:pt x="406" y="537"/>
                  </a:lnTo>
                  <a:lnTo>
                    <a:pt x="401" y="537"/>
                  </a:lnTo>
                  <a:lnTo>
                    <a:pt x="393" y="534"/>
                  </a:lnTo>
                  <a:lnTo>
                    <a:pt x="380" y="532"/>
                  </a:lnTo>
                  <a:lnTo>
                    <a:pt x="373" y="536"/>
                  </a:lnTo>
                  <a:lnTo>
                    <a:pt x="371" y="543"/>
                  </a:lnTo>
                  <a:lnTo>
                    <a:pt x="369" y="543"/>
                  </a:lnTo>
                  <a:lnTo>
                    <a:pt x="361" y="537"/>
                  </a:lnTo>
                  <a:lnTo>
                    <a:pt x="358" y="530"/>
                  </a:lnTo>
                  <a:lnTo>
                    <a:pt x="359" y="522"/>
                  </a:lnTo>
                  <a:lnTo>
                    <a:pt x="356" y="517"/>
                  </a:lnTo>
                  <a:lnTo>
                    <a:pt x="358" y="509"/>
                  </a:lnTo>
                  <a:lnTo>
                    <a:pt x="354" y="498"/>
                  </a:lnTo>
                  <a:lnTo>
                    <a:pt x="346" y="490"/>
                  </a:lnTo>
                  <a:lnTo>
                    <a:pt x="339" y="492"/>
                  </a:lnTo>
                  <a:lnTo>
                    <a:pt x="333" y="487"/>
                  </a:lnTo>
                  <a:lnTo>
                    <a:pt x="331" y="479"/>
                  </a:lnTo>
                  <a:lnTo>
                    <a:pt x="335" y="470"/>
                  </a:lnTo>
                  <a:lnTo>
                    <a:pt x="335" y="462"/>
                  </a:lnTo>
                  <a:lnTo>
                    <a:pt x="333" y="455"/>
                  </a:lnTo>
                  <a:lnTo>
                    <a:pt x="328" y="449"/>
                  </a:lnTo>
                  <a:lnTo>
                    <a:pt x="322" y="436"/>
                  </a:lnTo>
                  <a:lnTo>
                    <a:pt x="320" y="417"/>
                  </a:lnTo>
                  <a:lnTo>
                    <a:pt x="320" y="402"/>
                  </a:lnTo>
                  <a:lnTo>
                    <a:pt x="312" y="396"/>
                  </a:lnTo>
                  <a:lnTo>
                    <a:pt x="311" y="391"/>
                  </a:lnTo>
                  <a:lnTo>
                    <a:pt x="284" y="406"/>
                  </a:lnTo>
                  <a:lnTo>
                    <a:pt x="277" y="406"/>
                  </a:lnTo>
                  <a:lnTo>
                    <a:pt x="271" y="396"/>
                  </a:lnTo>
                  <a:lnTo>
                    <a:pt x="262" y="395"/>
                  </a:lnTo>
                  <a:lnTo>
                    <a:pt x="264" y="387"/>
                  </a:lnTo>
                  <a:lnTo>
                    <a:pt x="269" y="381"/>
                  </a:lnTo>
                  <a:lnTo>
                    <a:pt x="267" y="374"/>
                  </a:lnTo>
                  <a:lnTo>
                    <a:pt x="271" y="366"/>
                  </a:lnTo>
                  <a:lnTo>
                    <a:pt x="279" y="366"/>
                  </a:lnTo>
                  <a:lnTo>
                    <a:pt x="281" y="351"/>
                  </a:lnTo>
                  <a:lnTo>
                    <a:pt x="277" y="346"/>
                  </a:lnTo>
                  <a:lnTo>
                    <a:pt x="281" y="338"/>
                  </a:lnTo>
                  <a:lnTo>
                    <a:pt x="279" y="331"/>
                  </a:lnTo>
                  <a:lnTo>
                    <a:pt x="284" y="325"/>
                  </a:lnTo>
                  <a:lnTo>
                    <a:pt x="286" y="317"/>
                  </a:lnTo>
                  <a:lnTo>
                    <a:pt x="292" y="302"/>
                  </a:lnTo>
                  <a:lnTo>
                    <a:pt x="299" y="282"/>
                  </a:lnTo>
                  <a:lnTo>
                    <a:pt x="294" y="280"/>
                  </a:lnTo>
                  <a:lnTo>
                    <a:pt x="284" y="280"/>
                  </a:lnTo>
                  <a:lnTo>
                    <a:pt x="277" y="276"/>
                  </a:lnTo>
                  <a:lnTo>
                    <a:pt x="279" y="270"/>
                  </a:lnTo>
                  <a:lnTo>
                    <a:pt x="273" y="270"/>
                  </a:lnTo>
                  <a:lnTo>
                    <a:pt x="269" y="263"/>
                  </a:lnTo>
                  <a:lnTo>
                    <a:pt x="262" y="257"/>
                  </a:lnTo>
                  <a:lnTo>
                    <a:pt x="262" y="250"/>
                  </a:lnTo>
                  <a:lnTo>
                    <a:pt x="262" y="246"/>
                  </a:lnTo>
                  <a:lnTo>
                    <a:pt x="256" y="240"/>
                  </a:lnTo>
                  <a:lnTo>
                    <a:pt x="249" y="225"/>
                  </a:lnTo>
                  <a:lnTo>
                    <a:pt x="245" y="218"/>
                  </a:lnTo>
                  <a:lnTo>
                    <a:pt x="241" y="212"/>
                  </a:lnTo>
                  <a:lnTo>
                    <a:pt x="239" y="205"/>
                  </a:lnTo>
                  <a:lnTo>
                    <a:pt x="228" y="199"/>
                  </a:lnTo>
                  <a:lnTo>
                    <a:pt x="226" y="193"/>
                  </a:lnTo>
                  <a:lnTo>
                    <a:pt x="215" y="180"/>
                  </a:lnTo>
                  <a:lnTo>
                    <a:pt x="222" y="178"/>
                  </a:lnTo>
                  <a:lnTo>
                    <a:pt x="218" y="171"/>
                  </a:lnTo>
                  <a:lnTo>
                    <a:pt x="220" y="163"/>
                  </a:lnTo>
                  <a:lnTo>
                    <a:pt x="220" y="158"/>
                  </a:lnTo>
                  <a:lnTo>
                    <a:pt x="215" y="143"/>
                  </a:lnTo>
                  <a:lnTo>
                    <a:pt x="215" y="139"/>
                  </a:lnTo>
                  <a:lnTo>
                    <a:pt x="203" y="118"/>
                  </a:lnTo>
                  <a:lnTo>
                    <a:pt x="222" y="17"/>
                  </a:lnTo>
                  <a:lnTo>
                    <a:pt x="224" y="13"/>
                  </a:lnTo>
                  <a:lnTo>
                    <a:pt x="207" y="11"/>
                  </a:lnTo>
                  <a:lnTo>
                    <a:pt x="155" y="0"/>
                  </a:lnTo>
                  <a:lnTo>
                    <a:pt x="153" y="4"/>
                  </a:lnTo>
                  <a:lnTo>
                    <a:pt x="102" y="24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94" name="Freeform 25">
              <a:extLst>
                <a:ext uri="{FF2B5EF4-FFF2-40B4-BE49-F238E27FC236}">
                  <a16:creationId xmlns:a16="http://schemas.microsoft.com/office/drawing/2014/main" id="{C0EBCA98-8A5C-112B-0C6B-9D5B44183E13}"/>
                </a:ext>
              </a:extLst>
            </p:cNvPr>
            <p:cNvSpPr>
              <a:spLocks/>
            </p:cNvSpPr>
            <p:nvPr/>
          </p:nvSpPr>
          <p:spPr bwMode="auto">
            <a:xfrm>
              <a:off x="6439311" y="3339199"/>
              <a:ext cx="1028570" cy="580728"/>
            </a:xfrm>
            <a:custGeom>
              <a:avLst/>
              <a:gdLst>
                <a:gd name="T0" fmla="*/ 12 w 873"/>
                <a:gd name="T1" fmla="*/ 126 h 543"/>
                <a:gd name="T2" fmla="*/ 17 w 873"/>
                <a:gd name="T3" fmla="*/ 145 h 543"/>
                <a:gd name="T4" fmla="*/ 15 w 873"/>
                <a:gd name="T5" fmla="*/ 158 h 543"/>
                <a:gd name="T6" fmla="*/ 12 w 873"/>
                <a:gd name="T7" fmla="*/ 167 h 543"/>
                <a:gd name="T8" fmla="*/ 25 w 873"/>
                <a:gd name="T9" fmla="*/ 186 h 543"/>
                <a:gd name="T10" fmla="*/ 38 w 873"/>
                <a:gd name="T11" fmla="*/ 199 h 543"/>
                <a:gd name="T12" fmla="*/ 46 w 873"/>
                <a:gd name="T13" fmla="*/ 212 h 543"/>
                <a:gd name="T14" fmla="*/ 59 w 873"/>
                <a:gd name="T15" fmla="*/ 233 h 543"/>
                <a:gd name="T16" fmla="*/ 59 w 873"/>
                <a:gd name="T17" fmla="*/ 244 h 543"/>
                <a:gd name="T18" fmla="*/ 70 w 873"/>
                <a:gd name="T19" fmla="*/ 257 h 543"/>
                <a:gd name="T20" fmla="*/ 74 w 873"/>
                <a:gd name="T21" fmla="*/ 263 h 543"/>
                <a:gd name="T22" fmla="*/ 91 w 873"/>
                <a:gd name="T23" fmla="*/ 267 h 543"/>
                <a:gd name="T24" fmla="*/ 89 w 873"/>
                <a:gd name="T25" fmla="*/ 289 h 543"/>
                <a:gd name="T26" fmla="*/ 81 w 873"/>
                <a:gd name="T27" fmla="*/ 312 h 543"/>
                <a:gd name="T28" fmla="*/ 78 w 873"/>
                <a:gd name="T29" fmla="*/ 325 h 543"/>
                <a:gd name="T30" fmla="*/ 78 w 873"/>
                <a:gd name="T31" fmla="*/ 338 h 543"/>
                <a:gd name="T32" fmla="*/ 68 w 873"/>
                <a:gd name="T33" fmla="*/ 353 h 543"/>
                <a:gd name="T34" fmla="*/ 66 w 873"/>
                <a:gd name="T35" fmla="*/ 368 h 543"/>
                <a:gd name="T36" fmla="*/ 59 w 873"/>
                <a:gd name="T37" fmla="*/ 382 h 543"/>
                <a:gd name="T38" fmla="*/ 74 w 873"/>
                <a:gd name="T39" fmla="*/ 393 h 543"/>
                <a:gd name="T40" fmla="*/ 108 w 873"/>
                <a:gd name="T41" fmla="*/ 378 h 543"/>
                <a:gd name="T42" fmla="*/ 117 w 873"/>
                <a:gd name="T43" fmla="*/ 389 h 543"/>
                <a:gd name="T44" fmla="*/ 119 w 873"/>
                <a:gd name="T45" fmla="*/ 423 h 543"/>
                <a:gd name="T46" fmla="*/ 130 w 873"/>
                <a:gd name="T47" fmla="*/ 442 h 543"/>
                <a:gd name="T48" fmla="*/ 132 w 873"/>
                <a:gd name="T49" fmla="*/ 457 h 543"/>
                <a:gd name="T50" fmla="*/ 130 w 873"/>
                <a:gd name="T51" fmla="*/ 474 h 543"/>
                <a:gd name="T52" fmla="*/ 143 w 873"/>
                <a:gd name="T53" fmla="*/ 477 h 543"/>
                <a:gd name="T54" fmla="*/ 155 w 873"/>
                <a:gd name="T55" fmla="*/ 496 h 543"/>
                <a:gd name="T56" fmla="*/ 156 w 873"/>
                <a:gd name="T57" fmla="*/ 509 h 543"/>
                <a:gd name="T58" fmla="*/ 158 w 873"/>
                <a:gd name="T59" fmla="*/ 524 h 543"/>
                <a:gd name="T60" fmla="*/ 168 w 873"/>
                <a:gd name="T61" fmla="*/ 530 h 543"/>
                <a:gd name="T62" fmla="*/ 177 w 873"/>
                <a:gd name="T63" fmla="*/ 519 h 543"/>
                <a:gd name="T64" fmla="*/ 198 w 873"/>
                <a:gd name="T65" fmla="*/ 524 h 543"/>
                <a:gd name="T66" fmla="*/ 211 w 873"/>
                <a:gd name="T67" fmla="*/ 519 h 543"/>
                <a:gd name="T68" fmla="*/ 230 w 873"/>
                <a:gd name="T69" fmla="*/ 523 h 543"/>
                <a:gd name="T70" fmla="*/ 250 w 873"/>
                <a:gd name="T71" fmla="*/ 526 h 543"/>
                <a:gd name="T72" fmla="*/ 269 w 873"/>
                <a:gd name="T73" fmla="*/ 528 h 543"/>
                <a:gd name="T74" fmla="*/ 281 w 873"/>
                <a:gd name="T75" fmla="*/ 509 h 543"/>
                <a:gd name="T76" fmla="*/ 292 w 873"/>
                <a:gd name="T77" fmla="*/ 524 h 543"/>
                <a:gd name="T78" fmla="*/ 303 w 873"/>
                <a:gd name="T79" fmla="*/ 538 h 543"/>
                <a:gd name="T80" fmla="*/ 316 w 873"/>
                <a:gd name="T81" fmla="*/ 485 h 543"/>
                <a:gd name="T82" fmla="*/ 591 w 873"/>
                <a:gd name="T83" fmla="*/ 521 h 543"/>
                <a:gd name="T84" fmla="*/ 841 w 873"/>
                <a:gd name="T85" fmla="*/ 543 h 543"/>
                <a:gd name="T86" fmla="*/ 850 w 873"/>
                <a:gd name="T87" fmla="*/ 442 h 543"/>
                <a:gd name="T88" fmla="*/ 873 w 873"/>
                <a:gd name="T89" fmla="*/ 117 h 543"/>
                <a:gd name="T90" fmla="*/ 683 w 873"/>
                <a:gd name="T91" fmla="*/ 101 h 543"/>
                <a:gd name="T92" fmla="*/ 469 w 873"/>
                <a:gd name="T93" fmla="*/ 75 h 543"/>
                <a:gd name="T94" fmla="*/ 125 w 873"/>
                <a:gd name="T95" fmla="*/ 21 h 543"/>
                <a:gd name="T96" fmla="*/ 19 w 873"/>
                <a:gd name="T97" fmla="*/ 4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3" h="543">
                  <a:moveTo>
                    <a:pt x="0" y="105"/>
                  </a:moveTo>
                  <a:lnTo>
                    <a:pt x="12" y="126"/>
                  </a:lnTo>
                  <a:lnTo>
                    <a:pt x="12" y="130"/>
                  </a:lnTo>
                  <a:lnTo>
                    <a:pt x="17" y="145"/>
                  </a:lnTo>
                  <a:lnTo>
                    <a:pt x="17" y="150"/>
                  </a:lnTo>
                  <a:lnTo>
                    <a:pt x="15" y="158"/>
                  </a:lnTo>
                  <a:lnTo>
                    <a:pt x="19" y="165"/>
                  </a:lnTo>
                  <a:lnTo>
                    <a:pt x="12" y="167"/>
                  </a:lnTo>
                  <a:lnTo>
                    <a:pt x="23" y="180"/>
                  </a:lnTo>
                  <a:lnTo>
                    <a:pt x="25" y="186"/>
                  </a:lnTo>
                  <a:lnTo>
                    <a:pt x="36" y="192"/>
                  </a:lnTo>
                  <a:lnTo>
                    <a:pt x="38" y="199"/>
                  </a:lnTo>
                  <a:lnTo>
                    <a:pt x="42" y="205"/>
                  </a:lnTo>
                  <a:lnTo>
                    <a:pt x="46" y="212"/>
                  </a:lnTo>
                  <a:lnTo>
                    <a:pt x="53" y="227"/>
                  </a:lnTo>
                  <a:lnTo>
                    <a:pt x="59" y="233"/>
                  </a:lnTo>
                  <a:lnTo>
                    <a:pt x="59" y="237"/>
                  </a:lnTo>
                  <a:lnTo>
                    <a:pt x="59" y="244"/>
                  </a:lnTo>
                  <a:lnTo>
                    <a:pt x="66" y="250"/>
                  </a:lnTo>
                  <a:lnTo>
                    <a:pt x="70" y="257"/>
                  </a:lnTo>
                  <a:lnTo>
                    <a:pt x="76" y="257"/>
                  </a:lnTo>
                  <a:lnTo>
                    <a:pt x="74" y="263"/>
                  </a:lnTo>
                  <a:lnTo>
                    <a:pt x="81" y="267"/>
                  </a:lnTo>
                  <a:lnTo>
                    <a:pt x="91" y="267"/>
                  </a:lnTo>
                  <a:lnTo>
                    <a:pt x="96" y="269"/>
                  </a:lnTo>
                  <a:lnTo>
                    <a:pt x="89" y="289"/>
                  </a:lnTo>
                  <a:lnTo>
                    <a:pt x="83" y="304"/>
                  </a:lnTo>
                  <a:lnTo>
                    <a:pt x="81" y="312"/>
                  </a:lnTo>
                  <a:lnTo>
                    <a:pt x="76" y="318"/>
                  </a:lnTo>
                  <a:lnTo>
                    <a:pt x="78" y="325"/>
                  </a:lnTo>
                  <a:lnTo>
                    <a:pt x="74" y="333"/>
                  </a:lnTo>
                  <a:lnTo>
                    <a:pt x="78" y="338"/>
                  </a:lnTo>
                  <a:lnTo>
                    <a:pt x="76" y="353"/>
                  </a:lnTo>
                  <a:lnTo>
                    <a:pt x="68" y="353"/>
                  </a:lnTo>
                  <a:lnTo>
                    <a:pt x="64" y="361"/>
                  </a:lnTo>
                  <a:lnTo>
                    <a:pt x="66" y="368"/>
                  </a:lnTo>
                  <a:lnTo>
                    <a:pt x="61" y="374"/>
                  </a:lnTo>
                  <a:lnTo>
                    <a:pt x="59" y="382"/>
                  </a:lnTo>
                  <a:lnTo>
                    <a:pt x="68" y="383"/>
                  </a:lnTo>
                  <a:lnTo>
                    <a:pt x="74" y="393"/>
                  </a:lnTo>
                  <a:lnTo>
                    <a:pt x="81" y="393"/>
                  </a:lnTo>
                  <a:lnTo>
                    <a:pt x="108" y="378"/>
                  </a:lnTo>
                  <a:lnTo>
                    <a:pt x="109" y="383"/>
                  </a:lnTo>
                  <a:lnTo>
                    <a:pt x="117" y="389"/>
                  </a:lnTo>
                  <a:lnTo>
                    <a:pt x="117" y="404"/>
                  </a:lnTo>
                  <a:lnTo>
                    <a:pt x="119" y="423"/>
                  </a:lnTo>
                  <a:lnTo>
                    <a:pt x="125" y="436"/>
                  </a:lnTo>
                  <a:lnTo>
                    <a:pt x="130" y="442"/>
                  </a:lnTo>
                  <a:lnTo>
                    <a:pt x="132" y="449"/>
                  </a:lnTo>
                  <a:lnTo>
                    <a:pt x="132" y="457"/>
                  </a:lnTo>
                  <a:lnTo>
                    <a:pt x="128" y="466"/>
                  </a:lnTo>
                  <a:lnTo>
                    <a:pt x="130" y="474"/>
                  </a:lnTo>
                  <a:lnTo>
                    <a:pt x="136" y="479"/>
                  </a:lnTo>
                  <a:lnTo>
                    <a:pt x="143" y="477"/>
                  </a:lnTo>
                  <a:lnTo>
                    <a:pt x="151" y="485"/>
                  </a:lnTo>
                  <a:lnTo>
                    <a:pt x="155" y="496"/>
                  </a:lnTo>
                  <a:lnTo>
                    <a:pt x="153" y="504"/>
                  </a:lnTo>
                  <a:lnTo>
                    <a:pt x="156" y="509"/>
                  </a:lnTo>
                  <a:lnTo>
                    <a:pt x="155" y="517"/>
                  </a:lnTo>
                  <a:lnTo>
                    <a:pt x="158" y="524"/>
                  </a:lnTo>
                  <a:lnTo>
                    <a:pt x="166" y="530"/>
                  </a:lnTo>
                  <a:lnTo>
                    <a:pt x="168" y="530"/>
                  </a:lnTo>
                  <a:lnTo>
                    <a:pt x="170" y="523"/>
                  </a:lnTo>
                  <a:lnTo>
                    <a:pt x="177" y="519"/>
                  </a:lnTo>
                  <a:lnTo>
                    <a:pt x="190" y="521"/>
                  </a:lnTo>
                  <a:lnTo>
                    <a:pt x="198" y="524"/>
                  </a:lnTo>
                  <a:lnTo>
                    <a:pt x="203" y="524"/>
                  </a:lnTo>
                  <a:lnTo>
                    <a:pt x="211" y="519"/>
                  </a:lnTo>
                  <a:lnTo>
                    <a:pt x="215" y="517"/>
                  </a:lnTo>
                  <a:lnTo>
                    <a:pt x="230" y="523"/>
                  </a:lnTo>
                  <a:lnTo>
                    <a:pt x="243" y="523"/>
                  </a:lnTo>
                  <a:lnTo>
                    <a:pt x="250" y="526"/>
                  </a:lnTo>
                  <a:lnTo>
                    <a:pt x="256" y="524"/>
                  </a:lnTo>
                  <a:lnTo>
                    <a:pt x="269" y="528"/>
                  </a:lnTo>
                  <a:lnTo>
                    <a:pt x="269" y="523"/>
                  </a:lnTo>
                  <a:lnTo>
                    <a:pt x="281" y="509"/>
                  </a:lnTo>
                  <a:lnTo>
                    <a:pt x="288" y="511"/>
                  </a:lnTo>
                  <a:lnTo>
                    <a:pt x="292" y="524"/>
                  </a:lnTo>
                  <a:lnTo>
                    <a:pt x="296" y="532"/>
                  </a:lnTo>
                  <a:lnTo>
                    <a:pt x="303" y="538"/>
                  </a:lnTo>
                  <a:lnTo>
                    <a:pt x="311" y="491"/>
                  </a:lnTo>
                  <a:lnTo>
                    <a:pt x="316" y="485"/>
                  </a:lnTo>
                  <a:lnTo>
                    <a:pt x="455" y="506"/>
                  </a:lnTo>
                  <a:lnTo>
                    <a:pt x="591" y="521"/>
                  </a:lnTo>
                  <a:lnTo>
                    <a:pt x="739" y="536"/>
                  </a:lnTo>
                  <a:lnTo>
                    <a:pt x="841" y="543"/>
                  </a:lnTo>
                  <a:lnTo>
                    <a:pt x="844" y="536"/>
                  </a:lnTo>
                  <a:lnTo>
                    <a:pt x="850" y="442"/>
                  </a:lnTo>
                  <a:lnTo>
                    <a:pt x="873" y="120"/>
                  </a:lnTo>
                  <a:lnTo>
                    <a:pt x="873" y="117"/>
                  </a:lnTo>
                  <a:lnTo>
                    <a:pt x="822" y="113"/>
                  </a:lnTo>
                  <a:lnTo>
                    <a:pt x="683" y="101"/>
                  </a:lnTo>
                  <a:lnTo>
                    <a:pt x="572" y="88"/>
                  </a:lnTo>
                  <a:lnTo>
                    <a:pt x="469" y="75"/>
                  </a:lnTo>
                  <a:lnTo>
                    <a:pt x="307" y="53"/>
                  </a:lnTo>
                  <a:lnTo>
                    <a:pt x="125" y="21"/>
                  </a:lnTo>
                  <a:lnTo>
                    <a:pt x="21" y="0"/>
                  </a:lnTo>
                  <a:lnTo>
                    <a:pt x="19" y="4"/>
                  </a:lnTo>
                  <a:lnTo>
                    <a:pt x="0" y="10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95" name="Freeform 26">
              <a:extLst>
                <a:ext uri="{FF2B5EF4-FFF2-40B4-BE49-F238E27FC236}">
                  <a16:creationId xmlns:a16="http://schemas.microsoft.com/office/drawing/2014/main" id="{100BF69A-FBC2-9F04-3DE9-BE589758A10C}"/>
                </a:ext>
              </a:extLst>
            </p:cNvPr>
            <p:cNvSpPr>
              <a:spLocks/>
            </p:cNvSpPr>
            <p:nvPr/>
          </p:nvSpPr>
          <p:spPr bwMode="auto">
            <a:xfrm>
              <a:off x="6732684" y="3857898"/>
              <a:ext cx="697495" cy="522977"/>
            </a:xfrm>
            <a:custGeom>
              <a:avLst/>
              <a:gdLst>
                <a:gd name="T0" fmla="*/ 159 w 592"/>
                <a:gd name="T1" fmla="*/ 449 h 489"/>
                <a:gd name="T2" fmla="*/ 236 w 592"/>
                <a:gd name="T3" fmla="*/ 459 h 489"/>
                <a:gd name="T4" fmla="*/ 366 w 592"/>
                <a:gd name="T5" fmla="*/ 472 h 489"/>
                <a:gd name="T6" fmla="*/ 436 w 592"/>
                <a:gd name="T7" fmla="*/ 479 h 489"/>
                <a:gd name="T8" fmla="*/ 562 w 592"/>
                <a:gd name="T9" fmla="*/ 489 h 489"/>
                <a:gd name="T10" fmla="*/ 577 w 592"/>
                <a:gd name="T11" fmla="*/ 273 h 489"/>
                <a:gd name="T12" fmla="*/ 592 w 592"/>
                <a:gd name="T13" fmla="*/ 58 h 489"/>
                <a:gd name="T14" fmla="*/ 490 w 592"/>
                <a:gd name="T15" fmla="*/ 51 h 489"/>
                <a:gd name="T16" fmla="*/ 342 w 592"/>
                <a:gd name="T17" fmla="*/ 36 h 489"/>
                <a:gd name="T18" fmla="*/ 206 w 592"/>
                <a:gd name="T19" fmla="*/ 21 h 489"/>
                <a:gd name="T20" fmla="*/ 67 w 592"/>
                <a:gd name="T21" fmla="*/ 0 h 489"/>
                <a:gd name="T22" fmla="*/ 62 w 592"/>
                <a:gd name="T23" fmla="*/ 6 h 489"/>
                <a:gd name="T24" fmla="*/ 54 w 592"/>
                <a:gd name="T25" fmla="*/ 53 h 489"/>
                <a:gd name="T26" fmla="*/ 15 w 592"/>
                <a:gd name="T27" fmla="*/ 320 h 489"/>
                <a:gd name="T28" fmla="*/ 0 w 592"/>
                <a:gd name="T29" fmla="*/ 427 h 489"/>
                <a:gd name="T30" fmla="*/ 159 w 592"/>
                <a:gd name="T31" fmla="*/ 44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2" h="489">
                  <a:moveTo>
                    <a:pt x="159" y="449"/>
                  </a:moveTo>
                  <a:lnTo>
                    <a:pt x="236" y="459"/>
                  </a:lnTo>
                  <a:lnTo>
                    <a:pt x="366" y="472"/>
                  </a:lnTo>
                  <a:lnTo>
                    <a:pt x="436" y="479"/>
                  </a:lnTo>
                  <a:lnTo>
                    <a:pt x="562" y="489"/>
                  </a:lnTo>
                  <a:lnTo>
                    <a:pt x="577" y="273"/>
                  </a:lnTo>
                  <a:lnTo>
                    <a:pt x="592" y="58"/>
                  </a:lnTo>
                  <a:lnTo>
                    <a:pt x="490" y="51"/>
                  </a:lnTo>
                  <a:lnTo>
                    <a:pt x="342" y="36"/>
                  </a:lnTo>
                  <a:lnTo>
                    <a:pt x="206" y="21"/>
                  </a:lnTo>
                  <a:lnTo>
                    <a:pt x="67" y="0"/>
                  </a:lnTo>
                  <a:lnTo>
                    <a:pt x="62" y="6"/>
                  </a:lnTo>
                  <a:lnTo>
                    <a:pt x="54" y="53"/>
                  </a:lnTo>
                  <a:lnTo>
                    <a:pt x="15" y="320"/>
                  </a:lnTo>
                  <a:lnTo>
                    <a:pt x="0" y="427"/>
                  </a:lnTo>
                  <a:lnTo>
                    <a:pt x="159" y="44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96" name="Freeform 28">
              <a:extLst>
                <a:ext uri="{FF2B5EF4-FFF2-40B4-BE49-F238E27FC236}">
                  <a16:creationId xmlns:a16="http://schemas.microsoft.com/office/drawing/2014/main" id="{BB527A90-19AC-8144-A8F7-1F9E36E52519}"/>
                </a:ext>
              </a:extLst>
            </p:cNvPr>
            <p:cNvSpPr>
              <a:spLocks/>
            </p:cNvSpPr>
            <p:nvPr/>
          </p:nvSpPr>
          <p:spPr bwMode="auto">
            <a:xfrm>
              <a:off x="6856395" y="4338095"/>
              <a:ext cx="725772" cy="516560"/>
            </a:xfrm>
            <a:custGeom>
              <a:avLst/>
              <a:gdLst>
                <a:gd name="T0" fmla="*/ 611 w 616"/>
                <a:gd name="T1" fmla="*/ 158 h 483"/>
                <a:gd name="T2" fmla="*/ 616 w 616"/>
                <a:gd name="T3" fmla="*/ 53 h 483"/>
                <a:gd name="T4" fmla="*/ 609 w 616"/>
                <a:gd name="T5" fmla="*/ 49 h 483"/>
                <a:gd name="T6" fmla="*/ 530 w 616"/>
                <a:gd name="T7" fmla="*/ 45 h 483"/>
                <a:gd name="T8" fmla="*/ 457 w 616"/>
                <a:gd name="T9" fmla="*/ 40 h 483"/>
                <a:gd name="T10" fmla="*/ 331 w 616"/>
                <a:gd name="T11" fmla="*/ 30 h 483"/>
                <a:gd name="T12" fmla="*/ 261 w 616"/>
                <a:gd name="T13" fmla="*/ 23 h 483"/>
                <a:gd name="T14" fmla="*/ 131 w 616"/>
                <a:gd name="T15" fmla="*/ 10 h 483"/>
                <a:gd name="T16" fmla="*/ 54 w 616"/>
                <a:gd name="T17" fmla="*/ 0 h 483"/>
                <a:gd name="T18" fmla="*/ 0 w 616"/>
                <a:gd name="T19" fmla="*/ 431 h 483"/>
                <a:gd name="T20" fmla="*/ 141 w 616"/>
                <a:gd name="T21" fmla="*/ 446 h 483"/>
                <a:gd name="T22" fmla="*/ 265 w 616"/>
                <a:gd name="T23" fmla="*/ 459 h 483"/>
                <a:gd name="T24" fmla="*/ 417 w 616"/>
                <a:gd name="T25" fmla="*/ 472 h 483"/>
                <a:gd name="T26" fmla="*/ 511 w 616"/>
                <a:gd name="T27" fmla="*/ 478 h 483"/>
                <a:gd name="T28" fmla="*/ 596 w 616"/>
                <a:gd name="T29" fmla="*/ 483 h 483"/>
                <a:gd name="T30" fmla="*/ 611 w 616"/>
                <a:gd name="T31" fmla="*/ 158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6" h="483">
                  <a:moveTo>
                    <a:pt x="611" y="158"/>
                  </a:moveTo>
                  <a:lnTo>
                    <a:pt x="616" y="53"/>
                  </a:lnTo>
                  <a:lnTo>
                    <a:pt x="609" y="49"/>
                  </a:lnTo>
                  <a:lnTo>
                    <a:pt x="530" y="45"/>
                  </a:lnTo>
                  <a:lnTo>
                    <a:pt x="457" y="40"/>
                  </a:lnTo>
                  <a:lnTo>
                    <a:pt x="331" y="30"/>
                  </a:lnTo>
                  <a:lnTo>
                    <a:pt x="261" y="23"/>
                  </a:lnTo>
                  <a:lnTo>
                    <a:pt x="131" y="10"/>
                  </a:lnTo>
                  <a:lnTo>
                    <a:pt x="54" y="0"/>
                  </a:lnTo>
                  <a:lnTo>
                    <a:pt x="0" y="431"/>
                  </a:lnTo>
                  <a:lnTo>
                    <a:pt x="141" y="446"/>
                  </a:lnTo>
                  <a:lnTo>
                    <a:pt x="265" y="459"/>
                  </a:lnTo>
                  <a:lnTo>
                    <a:pt x="417" y="472"/>
                  </a:lnTo>
                  <a:lnTo>
                    <a:pt x="511" y="478"/>
                  </a:lnTo>
                  <a:lnTo>
                    <a:pt x="596" y="483"/>
                  </a:lnTo>
                  <a:lnTo>
                    <a:pt x="611" y="15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97" name="Freeform 30">
              <a:extLst>
                <a:ext uri="{FF2B5EF4-FFF2-40B4-BE49-F238E27FC236}">
                  <a16:creationId xmlns:a16="http://schemas.microsoft.com/office/drawing/2014/main" id="{730A47AC-0168-CC78-1AC2-D5E806247DEE}"/>
                </a:ext>
              </a:extLst>
            </p:cNvPr>
            <p:cNvSpPr>
              <a:spLocks/>
            </p:cNvSpPr>
            <p:nvPr/>
          </p:nvSpPr>
          <p:spPr bwMode="auto">
            <a:xfrm>
              <a:off x="7412507" y="3811910"/>
              <a:ext cx="697495" cy="416029"/>
            </a:xfrm>
            <a:custGeom>
              <a:avLst/>
              <a:gdLst>
                <a:gd name="T0" fmla="*/ 81 w 592"/>
                <a:gd name="T1" fmla="*/ 321 h 389"/>
                <a:gd name="T2" fmla="*/ 216 w 592"/>
                <a:gd name="T3" fmla="*/ 329 h 389"/>
                <a:gd name="T4" fmla="*/ 346 w 592"/>
                <a:gd name="T5" fmla="*/ 334 h 389"/>
                <a:gd name="T6" fmla="*/ 432 w 592"/>
                <a:gd name="T7" fmla="*/ 334 h 389"/>
                <a:gd name="T8" fmla="*/ 441 w 592"/>
                <a:gd name="T9" fmla="*/ 344 h 389"/>
                <a:gd name="T10" fmla="*/ 472 w 592"/>
                <a:gd name="T11" fmla="*/ 359 h 389"/>
                <a:gd name="T12" fmla="*/ 477 w 592"/>
                <a:gd name="T13" fmla="*/ 357 h 389"/>
                <a:gd name="T14" fmla="*/ 483 w 592"/>
                <a:gd name="T15" fmla="*/ 351 h 389"/>
                <a:gd name="T16" fmla="*/ 498 w 592"/>
                <a:gd name="T17" fmla="*/ 353 h 389"/>
                <a:gd name="T18" fmla="*/ 528 w 592"/>
                <a:gd name="T19" fmla="*/ 349 h 389"/>
                <a:gd name="T20" fmla="*/ 539 w 592"/>
                <a:gd name="T21" fmla="*/ 359 h 389"/>
                <a:gd name="T22" fmla="*/ 545 w 592"/>
                <a:gd name="T23" fmla="*/ 359 h 389"/>
                <a:gd name="T24" fmla="*/ 552 w 592"/>
                <a:gd name="T25" fmla="*/ 363 h 389"/>
                <a:gd name="T26" fmla="*/ 554 w 592"/>
                <a:gd name="T27" fmla="*/ 364 h 389"/>
                <a:gd name="T28" fmla="*/ 560 w 592"/>
                <a:gd name="T29" fmla="*/ 364 h 389"/>
                <a:gd name="T30" fmla="*/ 567 w 592"/>
                <a:gd name="T31" fmla="*/ 370 h 389"/>
                <a:gd name="T32" fmla="*/ 575 w 592"/>
                <a:gd name="T33" fmla="*/ 374 h 389"/>
                <a:gd name="T34" fmla="*/ 577 w 592"/>
                <a:gd name="T35" fmla="*/ 381 h 389"/>
                <a:gd name="T36" fmla="*/ 584 w 592"/>
                <a:gd name="T37" fmla="*/ 387 h 389"/>
                <a:gd name="T38" fmla="*/ 590 w 592"/>
                <a:gd name="T39" fmla="*/ 389 h 389"/>
                <a:gd name="T40" fmla="*/ 588 w 592"/>
                <a:gd name="T41" fmla="*/ 374 h 389"/>
                <a:gd name="T42" fmla="*/ 581 w 592"/>
                <a:gd name="T43" fmla="*/ 368 h 389"/>
                <a:gd name="T44" fmla="*/ 579 w 592"/>
                <a:gd name="T45" fmla="*/ 361 h 389"/>
                <a:gd name="T46" fmla="*/ 582 w 592"/>
                <a:gd name="T47" fmla="*/ 355 h 389"/>
                <a:gd name="T48" fmla="*/ 584 w 592"/>
                <a:gd name="T49" fmla="*/ 353 h 389"/>
                <a:gd name="T50" fmla="*/ 588 w 592"/>
                <a:gd name="T51" fmla="*/ 340 h 389"/>
                <a:gd name="T52" fmla="*/ 588 w 592"/>
                <a:gd name="T53" fmla="*/ 332 h 389"/>
                <a:gd name="T54" fmla="*/ 592 w 592"/>
                <a:gd name="T55" fmla="*/ 325 h 389"/>
                <a:gd name="T56" fmla="*/ 592 w 592"/>
                <a:gd name="T57" fmla="*/ 319 h 389"/>
                <a:gd name="T58" fmla="*/ 584 w 592"/>
                <a:gd name="T59" fmla="*/ 312 h 389"/>
                <a:gd name="T60" fmla="*/ 582 w 592"/>
                <a:gd name="T61" fmla="*/ 306 h 389"/>
                <a:gd name="T62" fmla="*/ 586 w 592"/>
                <a:gd name="T63" fmla="*/ 304 h 389"/>
                <a:gd name="T64" fmla="*/ 586 w 592"/>
                <a:gd name="T65" fmla="*/ 297 h 389"/>
                <a:gd name="T66" fmla="*/ 582 w 592"/>
                <a:gd name="T67" fmla="*/ 289 h 389"/>
                <a:gd name="T68" fmla="*/ 581 w 592"/>
                <a:gd name="T69" fmla="*/ 282 h 389"/>
                <a:gd name="T70" fmla="*/ 592 w 592"/>
                <a:gd name="T71" fmla="*/ 282 h 389"/>
                <a:gd name="T72" fmla="*/ 592 w 592"/>
                <a:gd name="T73" fmla="*/ 88 h 389"/>
                <a:gd name="T74" fmla="*/ 586 w 592"/>
                <a:gd name="T75" fmla="*/ 82 h 389"/>
                <a:gd name="T76" fmla="*/ 581 w 592"/>
                <a:gd name="T77" fmla="*/ 79 h 389"/>
                <a:gd name="T78" fmla="*/ 573 w 592"/>
                <a:gd name="T79" fmla="*/ 77 h 389"/>
                <a:gd name="T80" fmla="*/ 566 w 592"/>
                <a:gd name="T81" fmla="*/ 64 h 389"/>
                <a:gd name="T82" fmla="*/ 560 w 592"/>
                <a:gd name="T83" fmla="*/ 56 h 389"/>
                <a:gd name="T84" fmla="*/ 562 w 592"/>
                <a:gd name="T85" fmla="*/ 52 h 389"/>
                <a:gd name="T86" fmla="*/ 569 w 592"/>
                <a:gd name="T87" fmla="*/ 45 h 389"/>
                <a:gd name="T88" fmla="*/ 575 w 592"/>
                <a:gd name="T89" fmla="*/ 41 h 389"/>
                <a:gd name="T90" fmla="*/ 579 w 592"/>
                <a:gd name="T91" fmla="*/ 34 h 389"/>
                <a:gd name="T92" fmla="*/ 582 w 592"/>
                <a:gd name="T93" fmla="*/ 20 h 389"/>
                <a:gd name="T94" fmla="*/ 443 w 592"/>
                <a:gd name="T95" fmla="*/ 19 h 389"/>
                <a:gd name="T96" fmla="*/ 306 w 592"/>
                <a:gd name="T97" fmla="*/ 17 h 389"/>
                <a:gd name="T98" fmla="*/ 158 w 592"/>
                <a:gd name="T99" fmla="*/ 9 h 389"/>
                <a:gd name="T100" fmla="*/ 24 w 592"/>
                <a:gd name="T101" fmla="*/ 0 h 389"/>
                <a:gd name="T102" fmla="*/ 18 w 592"/>
                <a:gd name="T103" fmla="*/ 94 h 389"/>
                <a:gd name="T104" fmla="*/ 15 w 592"/>
                <a:gd name="T105" fmla="*/ 101 h 389"/>
                <a:gd name="T106" fmla="*/ 0 w 592"/>
                <a:gd name="T107" fmla="*/ 316 h 389"/>
                <a:gd name="T108" fmla="*/ 81 w 592"/>
                <a:gd name="T109" fmla="*/ 32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2" h="389">
                  <a:moveTo>
                    <a:pt x="81" y="321"/>
                  </a:moveTo>
                  <a:lnTo>
                    <a:pt x="216" y="329"/>
                  </a:lnTo>
                  <a:lnTo>
                    <a:pt x="346" y="334"/>
                  </a:lnTo>
                  <a:lnTo>
                    <a:pt x="432" y="334"/>
                  </a:lnTo>
                  <a:lnTo>
                    <a:pt x="441" y="344"/>
                  </a:lnTo>
                  <a:lnTo>
                    <a:pt x="472" y="359"/>
                  </a:lnTo>
                  <a:lnTo>
                    <a:pt x="477" y="357"/>
                  </a:lnTo>
                  <a:lnTo>
                    <a:pt x="483" y="351"/>
                  </a:lnTo>
                  <a:lnTo>
                    <a:pt x="498" y="353"/>
                  </a:lnTo>
                  <a:lnTo>
                    <a:pt x="528" y="349"/>
                  </a:lnTo>
                  <a:lnTo>
                    <a:pt x="539" y="359"/>
                  </a:lnTo>
                  <a:lnTo>
                    <a:pt x="545" y="359"/>
                  </a:lnTo>
                  <a:lnTo>
                    <a:pt x="552" y="363"/>
                  </a:lnTo>
                  <a:lnTo>
                    <a:pt x="554" y="364"/>
                  </a:lnTo>
                  <a:lnTo>
                    <a:pt x="560" y="364"/>
                  </a:lnTo>
                  <a:lnTo>
                    <a:pt x="567" y="370"/>
                  </a:lnTo>
                  <a:lnTo>
                    <a:pt x="575" y="374"/>
                  </a:lnTo>
                  <a:lnTo>
                    <a:pt x="577" y="381"/>
                  </a:lnTo>
                  <a:lnTo>
                    <a:pt x="584" y="387"/>
                  </a:lnTo>
                  <a:lnTo>
                    <a:pt x="590" y="389"/>
                  </a:lnTo>
                  <a:lnTo>
                    <a:pt x="588" y="374"/>
                  </a:lnTo>
                  <a:lnTo>
                    <a:pt x="581" y="368"/>
                  </a:lnTo>
                  <a:lnTo>
                    <a:pt x="579" y="361"/>
                  </a:lnTo>
                  <a:lnTo>
                    <a:pt x="582" y="355"/>
                  </a:lnTo>
                  <a:lnTo>
                    <a:pt x="584" y="353"/>
                  </a:lnTo>
                  <a:lnTo>
                    <a:pt x="588" y="340"/>
                  </a:lnTo>
                  <a:lnTo>
                    <a:pt x="588" y="332"/>
                  </a:lnTo>
                  <a:lnTo>
                    <a:pt x="592" y="325"/>
                  </a:lnTo>
                  <a:lnTo>
                    <a:pt x="592" y="319"/>
                  </a:lnTo>
                  <a:lnTo>
                    <a:pt x="584" y="312"/>
                  </a:lnTo>
                  <a:lnTo>
                    <a:pt x="582" y="306"/>
                  </a:lnTo>
                  <a:lnTo>
                    <a:pt x="586" y="304"/>
                  </a:lnTo>
                  <a:lnTo>
                    <a:pt x="586" y="297"/>
                  </a:lnTo>
                  <a:lnTo>
                    <a:pt x="582" y="289"/>
                  </a:lnTo>
                  <a:lnTo>
                    <a:pt x="581" y="282"/>
                  </a:lnTo>
                  <a:lnTo>
                    <a:pt x="592" y="282"/>
                  </a:lnTo>
                  <a:lnTo>
                    <a:pt x="592" y="88"/>
                  </a:lnTo>
                  <a:lnTo>
                    <a:pt x="586" y="82"/>
                  </a:lnTo>
                  <a:lnTo>
                    <a:pt x="581" y="79"/>
                  </a:lnTo>
                  <a:lnTo>
                    <a:pt x="573" y="77"/>
                  </a:lnTo>
                  <a:lnTo>
                    <a:pt x="566" y="64"/>
                  </a:lnTo>
                  <a:lnTo>
                    <a:pt x="560" y="56"/>
                  </a:lnTo>
                  <a:lnTo>
                    <a:pt x="562" y="52"/>
                  </a:lnTo>
                  <a:lnTo>
                    <a:pt x="569" y="45"/>
                  </a:lnTo>
                  <a:lnTo>
                    <a:pt x="575" y="41"/>
                  </a:lnTo>
                  <a:lnTo>
                    <a:pt x="579" y="34"/>
                  </a:lnTo>
                  <a:lnTo>
                    <a:pt x="582" y="20"/>
                  </a:lnTo>
                  <a:lnTo>
                    <a:pt x="443" y="19"/>
                  </a:lnTo>
                  <a:lnTo>
                    <a:pt x="306" y="17"/>
                  </a:lnTo>
                  <a:lnTo>
                    <a:pt x="158" y="9"/>
                  </a:lnTo>
                  <a:lnTo>
                    <a:pt x="24" y="0"/>
                  </a:lnTo>
                  <a:lnTo>
                    <a:pt x="18" y="94"/>
                  </a:lnTo>
                  <a:lnTo>
                    <a:pt x="15" y="101"/>
                  </a:lnTo>
                  <a:lnTo>
                    <a:pt x="0" y="316"/>
                  </a:lnTo>
                  <a:lnTo>
                    <a:pt x="81" y="321"/>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98" name="Freeform 31">
              <a:extLst>
                <a:ext uri="{FF2B5EF4-FFF2-40B4-BE49-F238E27FC236}">
                  <a16:creationId xmlns:a16="http://schemas.microsoft.com/office/drawing/2014/main" id="{3E4A8FC3-219C-DA56-144F-A31E7D4F29D3}"/>
                </a:ext>
              </a:extLst>
            </p:cNvPr>
            <p:cNvSpPr>
              <a:spLocks/>
            </p:cNvSpPr>
            <p:nvPr/>
          </p:nvSpPr>
          <p:spPr bwMode="auto">
            <a:xfrm>
              <a:off x="7440783" y="3464329"/>
              <a:ext cx="657436" cy="368971"/>
            </a:xfrm>
            <a:custGeom>
              <a:avLst/>
              <a:gdLst>
                <a:gd name="T0" fmla="*/ 0 w 558"/>
                <a:gd name="T1" fmla="*/ 325 h 345"/>
                <a:gd name="T2" fmla="*/ 134 w 558"/>
                <a:gd name="T3" fmla="*/ 334 h 345"/>
                <a:gd name="T4" fmla="*/ 282 w 558"/>
                <a:gd name="T5" fmla="*/ 342 h 345"/>
                <a:gd name="T6" fmla="*/ 419 w 558"/>
                <a:gd name="T7" fmla="*/ 344 h 345"/>
                <a:gd name="T8" fmla="*/ 558 w 558"/>
                <a:gd name="T9" fmla="*/ 345 h 345"/>
                <a:gd name="T10" fmla="*/ 558 w 558"/>
                <a:gd name="T11" fmla="*/ 338 h 345"/>
                <a:gd name="T12" fmla="*/ 558 w 558"/>
                <a:gd name="T13" fmla="*/ 330 h 345"/>
                <a:gd name="T14" fmla="*/ 557 w 558"/>
                <a:gd name="T15" fmla="*/ 317 h 345"/>
                <a:gd name="T16" fmla="*/ 557 w 558"/>
                <a:gd name="T17" fmla="*/ 310 h 345"/>
                <a:gd name="T18" fmla="*/ 555 w 558"/>
                <a:gd name="T19" fmla="*/ 302 h 345"/>
                <a:gd name="T20" fmla="*/ 547 w 558"/>
                <a:gd name="T21" fmla="*/ 291 h 345"/>
                <a:gd name="T22" fmla="*/ 545 w 558"/>
                <a:gd name="T23" fmla="*/ 285 h 345"/>
                <a:gd name="T24" fmla="*/ 545 w 558"/>
                <a:gd name="T25" fmla="*/ 278 h 345"/>
                <a:gd name="T26" fmla="*/ 542 w 558"/>
                <a:gd name="T27" fmla="*/ 272 h 345"/>
                <a:gd name="T28" fmla="*/ 542 w 558"/>
                <a:gd name="T29" fmla="*/ 246 h 345"/>
                <a:gd name="T30" fmla="*/ 543 w 558"/>
                <a:gd name="T31" fmla="*/ 238 h 345"/>
                <a:gd name="T32" fmla="*/ 540 w 558"/>
                <a:gd name="T33" fmla="*/ 231 h 345"/>
                <a:gd name="T34" fmla="*/ 540 w 558"/>
                <a:gd name="T35" fmla="*/ 221 h 345"/>
                <a:gd name="T36" fmla="*/ 538 w 558"/>
                <a:gd name="T37" fmla="*/ 206 h 345"/>
                <a:gd name="T38" fmla="*/ 538 w 558"/>
                <a:gd name="T39" fmla="*/ 193 h 345"/>
                <a:gd name="T40" fmla="*/ 536 w 558"/>
                <a:gd name="T41" fmla="*/ 186 h 345"/>
                <a:gd name="T42" fmla="*/ 536 w 558"/>
                <a:gd name="T43" fmla="*/ 180 h 345"/>
                <a:gd name="T44" fmla="*/ 536 w 558"/>
                <a:gd name="T45" fmla="*/ 172 h 345"/>
                <a:gd name="T46" fmla="*/ 534 w 558"/>
                <a:gd name="T47" fmla="*/ 157 h 345"/>
                <a:gd name="T48" fmla="*/ 525 w 558"/>
                <a:gd name="T49" fmla="*/ 137 h 345"/>
                <a:gd name="T50" fmla="*/ 525 w 558"/>
                <a:gd name="T51" fmla="*/ 133 h 345"/>
                <a:gd name="T52" fmla="*/ 517 w 558"/>
                <a:gd name="T53" fmla="*/ 110 h 345"/>
                <a:gd name="T54" fmla="*/ 517 w 558"/>
                <a:gd name="T55" fmla="*/ 103 h 345"/>
                <a:gd name="T56" fmla="*/ 517 w 558"/>
                <a:gd name="T57" fmla="*/ 90 h 345"/>
                <a:gd name="T58" fmla="*/ 515 w 558"/>
                <a:gd name="T59" fmla="*/ 86 h 345"/>
                <a:gd name="T60" fmla="*/ 517 w 558"/>
                <a:gd name="T61" fmla="*/ 80 h 345"/>
                <a:gd name="T62" fmla="*/ 515 w 558"/>
                <a:gd name="T63" fmla="*/ 67 h 345"/>
                <a:gd name="T64" fmla="*/ 519 w 558"/>
                <a:gd name="T65" fmla="*/ 54 h 345"/>
                <a:gd name="T66" fmla="*/ 517 w 558"/>
                <a:gd name="T67" fmla="*/ 46 h 345"/>
                <a:gd name="T68" fmla="*/ 511 w 558"/>
                <a:gd name="T69" fmla="*/ 28 h 345"/>
                <a:gd name="T70" fmla="*/ 510 w 558"/>
                <a:gd name="T71" fmla="*/ 22 h 345"/>
                <a:gd name="T72" fmla="*/ 510 w 558"/>
                <a:gd name="T73" fmla="*/ 22 h 345"/>
                <a:gd name="T74" fmla="*/ 510 w 558"/>
                <a:gd name="T75" fmla="*/ 18 h 345"/>
                <a:gd name="T76" fmla="*/ 448 w 558"/>
                <a:gd name="T77" fmla="*/ 18 h 345"/>
                <a:gd name="T78" fmla="*/ 303 w 558"/>
                <a:gd name="T79" fmla="*/ 15 h 345"/>
                <a:gd name="T80" fmla="*/ 135 w 558"/>
                <a:gd name="T81" fmla="*/ 7 h 345"/>
                <a:gd name="T82" fmla="*/ 23 w 558"/>
                <a:gd name="T83" fmla="*/ 0 h 345"/>
                <a:gd name="T84" fmla="*/ 23 w 558"/>
                <a:gd name="T85" fmla="*/ 3 h 345"/>
                <a:gd name="T86" fmla="*/ 0 w 558"/>
                <a:gd name="T87" fmla="*/ 32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8" h="345">
                  <a:moveTo>
                    <a:pt x="0" y="325"/>
                  </a:moveTo>
                  <a:lnTo>
                    <a:pt x="134" y="334"/>
                  </a:lnTo>
                  <a:lnTo>
                    <a:pt x="282" y="342"/>
                  </a:lnTo>
                  <a:lnTo>
                    <a:pt x="419" y="344"/>
                  </a:lnTo>
                  <a:lnTo>
                    <a:pt x="558" y="345"/>
                  </a:lnTo>
                  <a:lnTo>
                    <a:pt x="558" y="338"/>
                  </a:lnTo>
                  <a:lnTo>
                    <a:pt x="558" y="330"/>
                  </a:lnTo>
                  <a:lnTo>
                    <a:pt x="557" y="317"/>
                  </a:lnTo>
                  <a:lnTo>
                    <a:pt x="557" y="310"/>
                  </a:lnTo>
                  <a:lnTo>
                    <a:pt x="555" y="302"/>
                  </a:lnTo>
                  <a:lnTo>
                    <a:pt x="547" y="291"/>
                  </a:lnTo>
                  <a:lnTo>
                    <a:pt x="545" y="285"/>
                  </a:lnTo>
                  <a:lnTo>
                    <a:pt x="545" y="278"/>
                  </a:lnTo>
                  <a:lnTo>
                    <a:pt x="542" y="272"/>
                  </a:lnTo>
                  <a:lnTo>
                    <a:pt x="542" y="246"/>
                  </a:lnTo>
                  <a:lnTo>
                    <a:pt x="543" y="238"/>
                  </a:lnTo>
                  <a:lnTo>
                    <a:pt x="540" y="231"/>
                  </a:lnTo>
                  <a:lnTo>
                    <a:pt x="540" y="221"/>
                  </a:lnTo>
                  <a:lnTo>
                    <a:pt x="538" y="206"/>
                  </a:lnTo>
                  <a:lnTo>
                    <a:pt x="538" y="193"/>
                  </a:lnTo>
                  <a:lnTo>
                    <a:pt x="536" y="186"/>
                  </a:lnTo>
                  <a:lnTo>
                    <a:pt x="536" y="180"/>
                  </a:lnTo>
                  <a:lnTo>
                    <a:pt x="536" y="172"/>
                  </a:lnTo>
                  <a:lnTo>
                    <a:pt x="534" y="157"/>
                  </a:lnTo>
                  <a:lnTo>
                    <a:pt x="525" y="137"/>
                  </a:lnTo>
                  <a:lnTo>
                    <a:pt x="525" y="133"/>
                  </a:lnTo>
                  <a:lnTo>
                    <a:pt x="517" y="110"/>
                  </a:lnTo>
                  <a:lnTo>
                    <a:pt x="517" y="103"/>
                  </a:lnTo>
                  <a:lnTo>
                    <a:pt x="517" y="90"/>
                  </a:lnTo>
                  <a:lnTo>
                    <a:pt x="515" y="86"/>
                  </a:lnTo>
                  <a:lnTo>
                    <a:pt x="517" y="80"/>
                  </a:lnTo>
                  <a:lnTo>
                    <a:pt x="515" y="67"/>
                  </a:lnTo>
                  <a:lnTo>
                    <a:pt x="519" y="54"/>
                  </a:lnTo>
                  <a:lnTo>
                    <a:pt x="517" y="46"/>
                  </a:lnTo>
                  <a:lnTo>
                    <a:pt x="511" y="28"/>
                  </a:lnTo>
                  <a:lnTo>
                    <a:pt x="510" y="22"/>
                  </a:lnTo>
                  <a:lnTo>
                    <a:pt x="510" y="22"/>
                  </a:lnTo>
                  <a:lnTo>
                    <a:pt x="510" y="18"/>
                  </a:lnTo>
                  <a:lnTo>
                    <a:pt x="448" y="18"/>
                  </a:lnTo>
                  <a:lnTo>
                    <a:pt x="303" y="15"/>
                  </a:lnTo>
                  <a:lnTo>
                    <a:pt x="135" y="7"/>
                  </a:lnTo>
                  <a:lnTo>
                    <a:pt x="23" y="0"/>
                  </a:lnTo>
                  <a:lnTo>
                    <a:pt x="23" y="3"/>
                  </a:lnTo>
                  <a:lnTo>
                    <a:pt x="0" y="32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99" name="Freeform 67">
              <a:extLst>
                <a:ext uri="{FF2B5EF4-FFF2-40B4-BE49-F238E27FC236}">
                  <a16:creationId xmlns:a16="http://schemas.microsoft.com/office/drawing/2014/main" id="{FD7AD583-2EFD-D9BE-2368-7EADDBB843E9}"/>
                </a:ext>
              </a:extLst>
            </p:cNvPr>
            <p:cNvSpPr>
              <a:spLocks/>
            </p:cNvSpPr>
            <p:nvPr/>
          </p:nvSpPr>
          <p:spPr bwMode="auto">
            <a:xfrm>
              <a:off x="8041665" y="3439730"/>
              <a:ext cx="652724" cy="673774"/>
            </a:xfrm>
            <a:custGeom>
              <a:avLst/>
              <a:gdLst>
                <a:gd name="T0" fmla="*/ 7 w 554"/>
                <a:gd name="T1" fmla="*/ 69 h 630"/>
                <a:gd name="T2" fmla="*/ 7 w 554"/>
                <a:gd name="T3" fmla="*/ 103 h 630"/>
                <a:gd name="T4" fmla="*/ 7 w 554"/>
                <a:gd name="T5" fmla="*/ 126 h 630"/>
                <a:gd name="T6" fmla="*/ 15 w 554"/>
                <a:gd name="T7" fmla="*/ 160 h 630"/>
                <a:gd name="T8" fmla="*/ 26 w 554"/>
                <a:gd name="T9" fmla="*/ 203 h 630"/>
                <a:gd name="T10" fmla="*/ 28 w 554"/>
                <a:gd name="T11" fmla="*/ 229 h 630"/>
                <a:gd name="T12" fmla="*/ 33 w 554"/>
                <a:gd name="T13" fmla="*/ 261 h 630"/>
                <a:gd name="T14" fmla="*/ 35 w 554"/>
                <a:gd name="T15" fmla="*/ 301 h 630"/>
                <a:gd name="T16" fmla="*/ 45 w 554"/>
                <a:gd name="T17" fmla="*/ 325 h 630"/>
                <a:gd name="T18" fmla="*/ 48 w 554"/>
                <a:gd name="T19" fmla="*/ 353 h 630"/>
                <a:gd name="T20" fmla="*/ 45 w 554"/>
                <a:gd name="T21" fmla="*/ 382 h 630"/>
                <a:gd name="T22" fmla="*/ 28 w 554"/>
                <a:gd name="T23" fmla="*/ 400 h 630"/>
                <a:gd name="T24" fmla="*/ 39 w 554"/>
                <a:gd name="T25" fmla="*/ 425 h 630"/>
                <a:gd name="T26" fmla="*/ 58 w 554"/>
                <a:gd name="T27" fmla="*/ 436 h 630"/>
                <a:gd name="T28" fmla="*/ 272 w 554"/>
                <a:gd name="T29" fmla="*/ 626 h 630"/>
                <a:gd name="T30" fmla="*/ 462 w 554"/>
                <a:gd name="T31" fmla="*/ 609 h 630"/>
                <a:gd name="T32" fmla="*/ 458 w 554"/>
                <a:gd name="T33" fmla="*/ 581 h 630"/>
                <a:gd name="T34" fmla="*/ 439 w 554"/>
                <a:gd name="T35" fmla="*/ 562 h 630"/>
                <a:gd name="T36" fmla="*/ 411 w 554"/>
                <a:gd name="T37" fmla="*/ 543 h 630"/>
                <a:gd name="T38" fmla="*/ 383 w 554"/>
                <a:gd name="T39" fmla="*/ 519 h 630"/>
                <a:gd name="T40" fmla="*/ 360 w 554"/>
                <a:gd name="T41" fmla="*/ 506 h 630"/>
                <a:gd name="T42" fmla="*/ 334 w 554"/>
                <a:gd name="T43" fmla="*/ 489 h 630"/>
                <a:gd name="T44" fmla="*/ 334 w 554"/>
                <a:gd name="T45" fmla="*/ 455 h 630"/>
                <a:gd name="T46" fmla="*/ 344 w 554"/>
                <a:gd name="T47" fmla="*/ 415 h 630"/>
                <a:gd name="T48" fmla="*/ 325 w 554"/>
                <a:gd name="T49" fmla="*/ 395 h 630"/>
                <a:gd name="T50" fmla="*/ 334 w 554"/>
                <a:gd name="T51" fmla="*/ 374 h 630"/>
                <a:gd name="T52" fmla="*/ 362 w 554"/>
                <a:gd name="T53" fmla="*/ 351 h 630"/>
                <a:gd name="T54" fmla="*/ 366 w 554"/>
                <a:gd name="T55" fmla="*/ 282 h 630"/>
                <a:gd name="T56" fmla="*/ 376 w 554"/>
                <a:gd name="T57" fmla="*/ 273 h 630"/>
                <a:gd name="T58" fmla="*/ 402 w 554"/>
                <a:gd name="T59" fmla="*/ 248 h 630"/>
                <a:gd name="T60" fmla="*/ 419 w 554"/>
                <a:gd name="T61" fmla="*/ 231 h 630"/>
                <a:gd name="T62" fmla="*/ 471 w 554"/>
                <a:gd name="T63" fmla="*/ 173 h 630"/>
                <a:gd name="T64" fmla="*/ 513 w 554"/>
                <a:gd name="T65" fmla="*/ 152 h 630"/>
                <a:gd name="T66" fmla="*/ 548 w 554"/>
                <a:gd name="T67" fmla="*/ 132 h 630"/>
                <a:gd name="T68" fmla="*/ 532 w 554"/>
                <a:gd name="T69" fmla="*/ 130 h 630"/>
                <a:gd name="T70" fmla="*/ 516 w 554"/>
                <a:gd name="T71" fmla="*/ 116 h 630"/>
                <a:gd name="T72" fmla="*/ 483 w 554"/>
                <a:gd name="T73" fmla="*/ 120 h 630"/>
                <a:gd name="T74" fmla="*/ 466 w 554"/>
                <a:gd name="T75" fmla="*/ 115 h 630"/>
                <a:gd name="T76" fmla="*/ 454 w 554"/>
                <a:gd name="T77" fmla="*/ 109 h 630"/>
                <a:gd name="T78" fmla="*/ 421 w 554"/>
                <a:gd name="T79" fmla="*/ 132 h 630"/>
                <a:gd name="T80" fmla="*/ 398 w 554"/>
                <a:gd name="T81" fmla="*/ 118 h 630"/>
                <a:gd name="T82" fmla="*/ 368 w 554"/>
                <a:gd name="T83" fmla="*/ 101 h 630"/>
                <a:gd name="T84" fmla="*/ 349 w 554"/>
                <a:gd name="T85" fmla="*/ 111 h 630"/>
                <a:gd name="T86" fmla="*/ 338 w 554"/>
                <a:gd name="T87" fmla="*/ 92 h 630"/>
                <a:gd name="T88" fmla="*/ 304 w 554"/>
                <a:gd name="T89" fmla="*/ 75 h 630"/>
                <a:gd name="T90" fmla="*/ 280 w 554"/>
                <a:gd name="T91" fmla="*/ 77 h 630"/>
                <a:gd name="T92" fmla="*/ 270 w 554"/>
                <a:gd name="T93" fmla="*/ 85 h 630"/>
                <a:gd name="T94" fmla="*/ 244 w 554"/>
                <a:gd name="T95" fmla="*/ 79 h 630"/>
                <a:gd name="T96" fmla="*/ 193 w 554"/>
                <a:gd name="T97" fmla="*/ 69 h 630"/>
                <a:gd name="T98" fmla="*/ 182 w 554"/>
                <a:gd name="T99" fmla="*/ 51 h 630"/>
                <a:gd name="T100" fmla="*/ 165 w 554"/>
                <a:gd name="T101" fmla="*/ 4 h 630"/>
                <a:gd name="T102" fmla="*/ 148 w 554"/>
                <a:gd name="T103" fmla="*/ 34 h 630"/>
                <a:gd name="T104" fmla="*/ 0 w 554"/>
                <a:gd name="T105" fmla="*/ 41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4" h="630">
                  <a:moveTo>
                    <a:pt x="0" y="45"/>
                  </a:moveTo>
                  <a:lnTo>
                    <a:pt x="1" y="51"/>
                  </a:lnTo>
                  <a:lnTo>
                    <a:pt x="7" y="69"/>
                  </a:lnTo>
                  <a:lnTo>
                    <a:pt x="9" y="77"/>
                  </a:lnTo>
                  <a:lnTo>
                    <a:pt x="5" y="90"/>
                  </a:lnTo>
                  <a:lnTo>
                    <a:pt x="7" y="103"/>
                  </a:lnTo>
                  <a:lnTo>
                    <a:pt x="5" y="109"/>
                  </a:lnTo>
                  <a:lnTo>
                    <a:pt x="7" y="113"/>
                  </a:lnTo>
                  <a:lnTo>
                    <a:pt x="7" y="126"/>
                  </a:lnTo>
                  <a:lnTo>
                    <a:pt x="7" y="133"/>
                  </a:lnTo>
                  <a:lnTo>
                    <a:pt x="15" y="156"/>
                  </a:lnTo>
                  <a:lnTo>
                    <a:pt x="15" y="160"/>
                  </a:lnTo>
                  <a:lnTo>
                    <a:pt x="24" y="180"/>
                  </a:lnTo>
                  <a:lnTo>
                    <a:pt x="26" y="195"/>
                  </a:lnTo>
                  <a:lnTo>
                    <a:pt x="26" y="203"/>
                  </a:lnTo>
                  <a:lnTo>
                    <a:pt x="26" y="209"/>
                  </a:lnTo>
                  <a:lnTo>
                    <a:pt x="28" y="216"/>
                  </a:lnTo>
                  <a:lnTo>
                    <a:pt x="28" y="229"/>
                  </a:lnTo>
                  <a:lnTo>
                    <a:pt x="30" y="244"/>
                  </a:lnTo>
                  <a:lnTo>
                    <a:pt x="30" y="254"/>
                  </a:lnTo>
                  <a:lnTo>
                    <a:pt x="33" y="261"/>
                  </a:lnTo>
                  <a:lnTo>
                    <a:pt x="32" y="269"/>
                  </a:lnTo>
                  <a:lnTo>
                    <a:pt x="32" y="295"/>
                  </a:lnTo>
                  <a:lnTo>
                    <a:pt x="35" y="301"/>
                  </a:lnTo>
                  <a:lnTo>
                    <a:pt x="35" y="308"/>
                  </a:lnTo>
                  <a:lnTo>
                    <a:pt x="37" y="314"/>
                  </a:lnTo>
                  <a:lnTo>
                    <a:pt x="45" y="325"/>
                  </a:lnTo>
                  <a:lnTo>
                    <a:pt x="47" y="333"/>
                  </a:lnTo>
                  <a:lnTo>
                    <a:pt x="47" y="340"/>
                  </a:lnTo>
                  <a:lnTo>
                    <a:pt x="48" y="353"/>
                  </a:lnTo>
                  <a:lnTo>
                    <a:pt x="48" y="361"/>
                  </a:lnTo>
                  <a:lnTo>
                    <a:pt x="48" y="368"/>
                  </a:lnTo>
                  <a:lnTo>
                    <a:pt x="45" y="382"/>
                  </a:lnTo>
                  <a:lnTo>
                    <a:pt x="41" y="389"/>
                  </a:lnTo>
                  <a:lnTo>
                    <a:pt x="35" y="393"/>
                  </a:lnTo>
                  <a:lnTo>
                    <a:pt x="28" y="400"/>
                  </a:lnTo>
                  <a:lnTo>
                    <a:pt x="26" y="404"/>
                  </a:lnTo>
                  <a:lnTo>
                    <a:pt x="32" y="412"/>
                  </a:lnTo>
                  <a:lnTo>
                    <a:pt x="39" y="425"/>
                  </a:lnTo>
                  <a:lnTo>
                    <a:pt x="47" y="427"/>
                  </a:lnTo>
                  <a:lnTo>
                    <a:pt x="52" y="430"/>
                  </a:lnTo>
                  <a:lnTo>
                    <a:pt x="58" y="436"/>
                  </a:lnTo>
                  <a:lnTo>
                    <a:pt x="58" y="630"/>
                  </a:lnTo>
                  <a:lnTo>
                    <a:pt x="139" y="630"/>
                  </a:lnTo>
                  <a:lnTo>
                    <a:pt x="272" y="626"/>
                  </a:lnTo>
                  <a:lnTo>
                    <a:pt x="383" y="622"/>
                  </a:lnTo>
                  <a:lnTo>
                    <a:pt x="464" y="617"/>
                  </a:lnTo>
                  <a:lnTo>
                    <a:pt x="462" y="609"/>
                  </a:lnTo>
                  <a:lnTo>
                    <a:pt x="462" y="607"/>
                  </a:lnTo>
                  <a:lnTo>
                    <a:pt x="460" y="600"/>
                  </a:lnTo>
                  <a:lnTo>
                    <a:pt x="458" y="581"/>
                  </a:lnTo>
                  <a:lnTo>
                    <a:pt x="453" y="573"/>
                  </a:lnTo>
                  <a:lnTo>
                    <a:pt x="445" y="566"/>
                  </a:lnTo>
                  <a:lnTo>
                    <a:pt x="439" y="562"/>
                  </a:lnTo>
                  <a:lnTo>
                    <a:pt x="432" y="560"/>
                  </a:lnTo>
                  <a:lnTo>
                    <a:pt x="424" y="556"/>
                  </a:lnTo>
                  <a:lnTo>
                    <a:pt x="411" y="543"/>
                  </a:lnTo>
                  <a:lnTo>
                    <a:pt x="402" y="530"/>
                  </a:lnTo>
                  <a:lnTo>
                    <a:pt x="392" y="523"/>
                  </a:lnTo>
                  <a:lnTo>
                    <a:pt x="383" y="519"/>
                  </a:lnTo>
                  <a:lnTo>
                    <a:pt x="377" y="515"/>
                  </a:lnTo>
                  <a:lnTo>
                    <a:pt x="372" y="508"/>
                  </a:lnTo>
                  <a:lnTo>
                    <a:pt x="360" y="506"/>
                  </a:lnTo>
                  <a:lnTo>
                    <a:pt x="353" y="504"/>
                  </a:lnTo>
                  <a:lnTo>
                    <a:pt x="345" y="496"/>
                  </a:lnTo>
                  <a:lnTo>
                    <a:pt x="334" y="489"/>
                  </a:lnTo>
                  <a:lnTo>
                    <a:pt x="338" y="481"/>
                  </a:lnTo>
                  <a:lnTo>
                    <a:pt x="338" y="470"/>
                  </a:lnTo>
                  <a:lnTo>
                    <a:pt x="334" y="455"/>
                  </a:lnTo>
                  <a:lnTo>
                    <a:pt x="338" y="447"/>
                  </a:lnTo>
                  <a:lnTo>
                    <a:pt x="336" y="434"/>
                  </a:lnTo>
                  <a:lnTo>
                    <a:pt x="344" y="415"/>
                  </a:lnTo>
                  <a:lnTo>
                    <a:pt x="336" y="402"/>
                  </a:lnTo>
                  <a:lnTo>
                    <a:pt x="330" y="402"/>
                  </a:lnTo>
                  <a:lnTo>
                    <a:pt x="325" y="395"/>
                  </a:lnTo>
                  <a:lnTo>
                    <a:pt x="325" y="387"/>
                  </a:lnTo>
                  <a:lnTo>
                    <a:pt x="330" y="382"/>
                  </a:lnTo>
                  <a:lnTo>
                    <a:pt x="334" y="374"/>
                  </a:lnTo>
                  <a:lnTo>
                    <a:pt x="336" y="367"/>
                  </a:lnTo>
                  <a:lnTo>
                    <a:pt x="349" y="357"/>
                  </a:lnTo>
                  <a:lnTo>
                    <a:pt x="362" y="351"/>
                  </a:lnTo>
                  <a:lnTo>
                    <a:pt x="366" y="344"/>
                  </a:lnTo>
                  <a:lnTo>
                    <a:pt x="368" y="336"/>
                  </a:lnTo>
                  <a:lnTo>
                    <a:pt x="366" y="282"/>
                  </a:lnTo>
                  <a:lnTo>
                    <a:pt x="372" y="282"/>
                  </a:lnTo>
                  <a:lnTo>
                    <a:pt x="374" y="274"/>
                  </a:lnTo>
                  <a:lnTo>
                    <a:pt x="376" y="273"/>
                  </a:lnTo>
                  <a:lnTo>
                    <a:pt x="377" y="271"/>
                  </a:lnTo>
                  <a:lnTo>
                    <a:pt x="381" y="265"/>
                  </a:lnTo>
                  <a:lnTo>
                    <a:pt x="402" y="248"/>
                  </a:lnTo>
                  <a:lnTo>
                    <a:pt x="407" y="242"/>
                  </a:lnTo>
                  <a:lnTo>
                    <a:pt x="413" y="237"/>
                  </a:lnTo>
                  <a:lnTo>
                    <a:pt x="419" y="231"/>
                  </a:lnTo>
                  <a:lnTo>
                    <a:pt x="438" y="210"/>
                  </a:lnTo>
                  <a:lnTo>
                    <a:pt x="445" y="199"/>
                  </a:lnTo>
                  <a:lnTo>
                    <a:pt x="471" y="173"/>
                  </a:lnTo>
                  <a:lnTo>
                    <a:pt x="492" y="162"/>
                  </a:lnTo>
                  <a:lnTo>
                    <a:pt x="505" y="156"/>
                  </a:lnTo>
                  <a:lnTo>
                    <a:pt x="513" y="152"/>
                  </a:lnTo>
                  <a:lnTo>
                    <a:pt x="535" y="141"/>
                  </a:lnTo>
                  <a:lnTo>
                    <a:pt x="541" y="137"/>
                  </a:lnTo>
                  <a:lnTo>
                    <a:pt x="548" y="132"/>
                  </a:lnTo>
                  <a:lnTo>
                    <a:pt x="554" y="126"/>
                  </a:lnTo>
                  <a:lnTo>
                    <a:pt x="539" y="126"/>
                  </a:lnTo>
                  <a:lnTo>
                    <a:pt x="532" y="130"/>
                  </a:lnTo>
                  <a:lnTo>
                    <a:pt x="524" y="126"/>
                  </a:lnTo>
                  <a:lnTo>
                    <a:pt x="524" y="124"/>
                  </a:lnTo>
                  <a:lnTo>
                    <a:pt x="516" y="116"/>
                  </a:lnTo>
                  <a:lnTo>
                    <a:pt x="503" y="118"/>
                  </a:lnTo>
                  <a:lnTo>
                    <a:pt x="496" y="120"/>
                  </a:lnTo>
                  <a:lnTo>
                    <a:pt x="483" y="120"/>
                  </a:lnTo>
                  <a:lnTo>
                    <a:pt x="475" y="122"/>
                  </a:lnTo>
                  <a:lnTo>
                    <a:pt x="468" y="122"/>
                  </a:lnTo>
                  <a:lnTo>
                    <a:pt x="466" y="115"/>
                  </a:lnTo>
                  <a:lnTo>
                    <a:pt x="462" y="113"/>
                  </a:lnTo>
                  <a:lnTo>
                    <a:pt x="462" y="109"/>
                  </a:lnTo>
                  <a:lnTo>
                    <a:pt x="454" y="109"/>
                  </a:lnTo>
                  <a:lnTo>
                    <a:pt x="441" y="118"/>
                  </a:lnTo>
                  <a:lnTo>
                    <a:pt x="436" y="126"/>
                  </a:lnTo>
                  <a:lnTo>
                    <a:pt x="421" y="132"/>
                  </a:lnTo>
                  <a:lnTo>
                    <a:pt x="413" y="132"/>
                  </a:lnTo>
                  <a:lnTo>
                    <a:pt x="400" y="124"/>
                  </a:lnTo>
                  <a:lnTo>
                    <a:pt x="398" y="118"/>
                  </a:lnTo>
                  <a:lnTo>
                    <a:pt x="379" y="111"/>
                  </a:lnTo>
                  <a:lnTo>
                    <a:pt x="376" y="103"/>
                  </a:lnTo>
                  <a:lnTo>
                    <a:pt x="368" y="101"/>
                  </a:lnTo>
                  <a:lnTo>
                    <a:pt x="359" y="103"/>
                  </a:lnTo>
                  <a:lnTo>
                    <a:pt x="357" y="113"/>
                  </a:lnTo>
                  <a:lnTo>
                    <a:pt x="349" y="111"/>
                  </a:lnTo>
                  <a:lnTo>
                    <a:pt x="345" y="105"/>
                  </a:lnTo>
                  <a:lnTo>
                    <a:pt x="344" y="100"/>
                  </a:lnTo>
                  <a:lnTo>
                    <a:pt x="338" y="92"/>
                  </a:lnTo>
                  <a:lnTo>
                    <a:pt x="330" y="94"/>
                  </a:lnTo>
                  <a:lnTo>
                    <a:pt x="332" y="86"/>
                  </a:lnTo>
                  <a:lnTo>
                    <a:pt x="304" y="75"/>
                  </a:lnTo>
                  <a:lnTo>
                    <a:pt x="289" y="75"/>
                  </a:lnTo>
                  <a:lnTo>
                    <a:pt x="283" y="75"/>
                  </a:lnTo>
                  <a:lnTo>
                    <a:pt x="280" y="77"/>
                  </a:lnTo>
                  <a:lnTo>
                    <a:pt x="278" y="77"/>
                  </a:lnTo>
                  <a:lnTo>
                    <a:pt x="274" y="79"/>
                  </a:lnTo>
                  <a:lnTo>
                    <a:pt x="270" y="85"/>
                  </a:lnTo>
                  <a:lnTo>
                    <a:pt x="253" y="88"/>
                  </a:lnTo>
                  <a:lnTo>
                    <a:pt x="246" y="85"/>
                  </a:lnTo>
                  <a:lnTo>
                    <a:pt x="244" y="79"/>
                  </a:lnTo>
                  <a:lnTo>
                    <a:pt x="214" y="75"/>
                  </a:lnTo>
                  <a:lnTo>
                    <a:pt x="206" y="69"/>
                  </a:lnTo>
                  <a:lnTo>
                    <a:pt x="193" y="69"/>
                  </a:lnTo>
                  <a:lnTo>
                    <a:pt x="186" y="68"/>
                  </a:lnTo>
                  <a:lnTo>
                    <a:pt x="180" y="62"/>
                  </a:lnTo>
                  <a:lnTo>
                    <a:pt x="182" y="51"/>
                  </a:lnTo>
                  <a:lnTo>
                    <a:pt x="174" y="32"/>
                  </a:lnTo>
                  <a:lnTo>
                    <a:pt x="171" y="9"/>
                  </a:lnTo>
                  <a:lnTo>
                    <a:pt x="165" y="4"/>
                  </a:lnTo>
                  <a:lnTo>
                    <a:pt x="152" y="2"/>
                  </a:lnTo>
                  <a:lnTo>
                    <a:pt x="148" y="0"/>
                  </a:lnTo>
                  <a:lnTo>
                    <a:pt x="148" y="34"/>
                  </a:lnTo>
                  <a:lnTo>
                    <a:pt x="146" y="39"/>
                  </a:lnTo>
                  <a:lnTo>
                    <a:pt x="92" y="41"/>
                  </a:lnTo>
                  <a:lnTo>
                    <a:pt x="0" y="41"/>
                  </a:lnTo>
                  <a:lnTo>
                    <a:pt x="0" y="45"/>
                  </a:lnTo>
                  <a:lnTo>
                    <a:pt x="0" y="4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00" name="Freeform 85">
              <a:extLst>
                <a:ext uri="{FF2B5EF4-FFF2-40B4-BE49-F238E27FC236}">
                  <a16:creationId xmlns:a16="http://schemas.microsoft.com/office/drawing/2014/main" id="{C2DCA639-81A6-1C73-64F4-5AC011AC5991}"/>
                </a:ext>
              </a:extLst>
            </p:cNvPr>
            <p:cNvSpPr>
              <a:spLocks/>
            </p:cNvSpPr>
            <p:nvPr/>
          </p:nvSpPr>
          <p:spPr bwMode="auto">
            <a:xfrm>
              <a:off x="8809853" y="4888878"/>
              <a:ext cx="5890" cy="855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01" name="Freeform 86">
              <a:extLst>
                <a:ext uri="{FF2B5EF4-FFF2-40B4-BE49-F238E27FC236}">
                  <a16:creationId xmlns:a16="http://schemas.microsoft.com/office/drawing/2014/main" id="{F4EE0542-61B2-AED0-FACF-1FCA180D2FAF}"/>
                </a:ext>
              </a:extLst>
            </p:cNvPr>
            <p:cNvSpPr>
              <a:spLocks/>
            </p:cNvSpPr>
            <p:nvPr/>
          </p:nvSpPr>
          <p:spPr bwMode="auto">
            <a:xfrm>
              <a:off x="8809853" y="4888878"/>
              <a:ext cx="5890" cy="855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02" name="Freeform 72">
              <a:extLst>
                <a:ext uri="{FF2B5EF4-FFF2-40B4-BE49-F238E27FC236}">
                  <a16:creationId xmlns:a16="http://schemas.microsoft.com/office/drawing/2014/main" id="{E68F5A6D-D596-C868-D171-25B09FDC6E83}"/>
                </a:ext>
              </a:extLst>
            </p:cNvPr>
            <p:cNvSpPr>
              <a:spLocks/>
            </p:cNvSpPr>
            <p:nvPr/>
          </p:nvSpPr>
          <p:spPr bwMode="auto">
            <a:xfrm>
              <a:off x="8614271" y="3698545"/>
              <a:ext cx="9426" cy="6417"/>
            </a:xfrm>
            <a:custGeom>
              <a:avLst/>
              <a:gdLst>
                <a:gd name="T0" fmla="*/ 8 w 8"/>
                <a:gd name="T1" fmla="*/ 2 h 6"/>
                <a:gd name="T2" fmla="*/ 8 w 8"/>
                <a:gd name="T3" fmla="*/ 0 h 6"/>
                <a:gd name="T4" fmla="*/ 0 w 8"/>
                <a:gd name="T5" fmla="*/ 6 h 6"/>
                <a:gd name="T6" fmla="*/ 8 w 8"/>
                <a:gd name="T7" fmla="*/ 2 h 6"/>
              </a:gdLst>
              <a:ahLst/>
              <a:cxnLst>
                <a:cxn ang="0">
                  <a:pos x="T0" y="T1"/>
                </a:cxn>
                <a:cxn ang="0">
                  <a:pos x="T2" y="T3"/>
                </a:cxn>
                <a:cxn ang="0">
                  <a:pos x="T4" y="T5"/>
                </a:cxn>
                <a:cxn ang="0">
                  <a:pos x="T6" y="T7"/>
                </a:cxn>
              </a:cxnLst>
              <a:rect l="0" t="0" r="r" b="b"/>
              <a:pathLst>
                <a:path w="8" h="6">
                  <a:moveTo>
                    <a:pt x="8" y="2"/>
                  </a:moveTo>
                  <a:lnTo>
                    <a:pt x="8" y="0"/>
                  </a:lnTo>
                  <a:lnTo>
                    <a:pt x="0" y="6"/>
                  </a:lnTo>
                  <a:lnTo>
                    <a:pt x="8"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03" name="Freeform 73">
              <a:extLst>
                <a:ext uri="{FF2B5EF4-FFF2-40B4-BE49-F238E27FC236}">
                  <a16:creationId xmlns:a16="http://schemas.microsoft.com/office/drawing/2014/main" id="{0A35F44F-B044-E0D9-0765-EE90B9219FE7}"/>
                </a:ext>
              </a:extLst>
            </p:cNvPr>
            <p:cNvSpPr>
              <a:spLocks/>
            </p:cNvSpPr>
            <p:nvPr/>
          </p:nvSpPr>
          <p:spPr bwMode="auto">
            <a:xfrm>
              <a:off x="8614271" y="3698545"/>
              <a:ext cx="9426" cy="6417"/>
            </a:xfrm>
            <a:custGeom>
              <a:avLst/>
              <a:gdLst>
                <a:gd name="T0" fmla="*/ 8 w 8"/>
                <a:gd name="T1" fmla="*/ 2 h 6"/>
                <a:gd name="T2" fmla="*/ 8 w 8"/>
                <a:gd name="T3" fmla="*/ 0 h 6"/>
                <a:gd name="T4" fmla="*/ 0 w 8"/>
                <a:gd name="T5" fmla="*/ 6 h 6"/>
                <a:gd name="T6" fmla="*/ 8 w 8"/>
                <a:gd name="T7" fmla="*/ 2 h 6"/>
              </a:gdLst>
              <a:ahLst/>
              <a:cxnLst>
                <a:cxn ang="0">
                  <a:pos x="T0" y="T1"/>
                </a:cxn>
                <a:cxn ang="0">
                  <a:pos x="T2" y="T3"/>
                </a:cxn>
                <a:cxn ang="0">
                  <a:pos x="T4" y="T5"/>
                </a:cxn>
                <a:cxn ang="0">
                  <a:pos x="T6" y="T7"/>
                </a:cxn>
              </a:cxnLst>
              <a:rect l="0" t="0" r="r" b="b"/>
              <a:pathLst>
                <a:path w="8" h="6">
                  <a:moveTo>
                    <a:pt x="8" y="2"/>
                  </a:moveTo>
                  <a:lnTo>
                    <a:pt x="8" y="0"/>
                  </a:lnTo>
                  <a:lnTo>
                    <a:pt x="0" y="6"/>
                  </a:lnTo>
                  <a:lnTo>
                    <a:pt x="8"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04" name="Freeform 74">
              <a:extLst>
                <a:ext uri="{FF2B5EF4-FFF2-40B4-BE49-F238E27FC236}">
                  <a16:creationId xmlns:a16="http://schemas.microsoft.com/office/drawing/2014/main" id="{53363AC5-3A49-CFF0-4BF2-F00812D38904}"/>
                </a:ext>
              </a:extLst>
            </p:cNvPr>
            <p:cNvSpPr>
              <a:spLocks/>
            </p:cNvSpPr>
            <p:nvPr/>
          </p:nvSpPr>
          <p:spPr bwMode="auto">
            <a:xfrm>
              <a:off x="8628410" y="3686782"/>
              <a:ext cx="3535" cy="8556"/>
            </a:xfrm>
            <a:custGeom>
              <a:avLst/>
              <a:gdLst>
                <a:gd name="T0" fmla="*/ 3 w 3"/>
                <a:gd name="T1" fmla="*/ 0 h 8"/>
                <a:gd name="T2" fmla="*/ 0 w 3"/>
                <a:gd name="T3" fmla="*/ 0 h 8"/>
                <a:gd name="T4" fmla="*/ 2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0"/>
                  </a:lnTo>
                  <a:lnTo>
                    <a:pt x="2" y="8"/>
                  </a:lnTo>
                  <a:lnTo>
                    <a:pt x="3"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05" name="Freeform 75">
              <a:extLst>
                <a:ext uri="{FF2B5EF4-FFF2-40B4-BE49-F238E27FC236}">
                  <a16:creationId xmlns:a16="http://schemas.microsoft.com/office/drawing/2014/main" id="{BC546AFE-D19F-129E-92EA-D889EB5CFABA}"/>
                </a:ext>
              </a:extLst>
            </p:cNvPr>
            <p:cNvSpPr>
              <a:spLocks/>
            </p:cNvSpPr>
            <p:nvPr/>
          </p:nvSpPr>
          <p:spPr bwMode="auto">
            <a:xfrm>
              <a:off x="8628410" y="3686782"/>
              <a:ext cx="3535" cy="8556"/>
            </a:xfrm>
            <a:custGeom>
              <a:avLst/>
              <a:gdLst>
                <a:gd name="T0" fmla="*/ 3 w 3"/>
                <a:gd name="T1" fmla="*/ 0 h 8"/>
                <a:gd name="T2" fmla="*/ 0 w 3"/>
                <a:gd name="T3" fmla="*/ 0 h 8"/>
                <a:gd name="T4" fmla="*/ 2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0"/>
                  </a:lnTo>
                  <a:lnTo>
                    <a:pt x="2" y="8"/>
                  </a:lnTo>
                  <a:lnTo>
                    <a:pt x="3"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06" name="Freeform 76">
              <a:extLst>
                <a:ext uri="{FF2B5EF4-FFF2-40B4-BE49-F238E27FC236}">
                  <a16:creationId xmlns:a16="http://schemas.microsoft.com/office/drawing/2014/main" id="{541DB700-DD66-C41F-BDEE-E181FA947D95}"/>
                </a:ext>
              </a:extLst>
            </p:cNvPr>
            <p:cNvSpPr>
              <a:spLocks/>
            </p:cNvSpPr>
            <p:nvPr/>
          </p:nvSpPr>
          <p:spPr bwMode="auto">
            <a:xfrm>
              <a:off x="8729735" y="3547749"/>
              <a:ext cx="57732" cy="44918"/>
            </a:xfrm>
            <a:custGeom>
              <a:avLst/>
              <a:gdLst>
                <a:gd name="T0" fmla="*/ 10 w 49"/>
                <a:gd name="T1" fmla="*/ 38 h 42"/>
                <a:gd name="T2" fmla="*/ 15 w 49"/>
                <a:gd name="T3" fmla="*/ 32 h 42"/>
                <a:gd name="T4" fmla="*/ 19 w 49"/>
                <a:gd name="T5" fmla="*/ 27 h 42"/>
                <a:gd name="T6" fmla="*/ 34 w 49"/>
                <a:gd name="T7" fmla="*/ 21 h 42"/>
                <a:gd name="T8" fmla="*/ 40 w 49"/>
                <a:gd name="T9" fmla="*/ 15 h 42"/>
                <a:gd name="T10" fmla="*/ 43 w 49"/>
                <a:gd name="T11" fmla="*/ 8 h 42"/>
                <a:gd name="T12" fmla="*/ 49 w 49"/>
                <a:gd name="T13" fmla="*/ 2 h 42"/>
                <a:gd name="T14" fmla="*/ 47 w 49"/>
                <a:gd name="T15" fmla="*/ 0 h 42"/>
                <a:gd name="T16" fmla="*/ 40 w 49"/>
                <a:gd name="T17" fmla="*/ 4 h 42"/>
                <a:gd name="T18" fmla="*/ 28 w 49"/>
                <a:gd name="T19" fmla="*/ 14 h 42"/>
                <a:gd name="T20" fmla="*/ 13 w 49"/>
                <a:gd name="T21" fmla="*/ 21 h 42"/>
                <a:gd name="T22" fmla="*/ 0 w 49"/>
                <a:gd name="T23" fmla="*/ 31 h 42"/>
                <a:gd name="T24" fmla="*/ 0 w 49"/>
                <a:gd name="T25" fmla="*/ 34 h 42"/>
                <a:gd name="T26" fmla="*/ 2 w 49"/>
                <a:gd name="T27" fmla="*/ 42 h 42"/>
                <a:gd name="T28" fmla="*/ 10 w 49"/>
                <a:gd name="T29"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2">
                  <a:moveTo>
                    <a:pt x="10" y="38"/>
                  </a:moveTo>
                  <a:lnTo>
                    <a:pt x="15" y="32"/>
                  </a:lnTo>
                  <a:lnTo>
                    <a:pt x="19" y="27"/>
                  </a:lnTo>
                  <a:lnTo>
                    <a:pt x="34" y="21"/>
                  </a:lnTo>
                  <a:lnTo>
                    <a:pt x="40" y="15"/>
                  </a:lnTo>
                  <a:lnTo>
                    <a:pt x="43" y="8"/>
                  </a:lnTo>
                  <a:lnTo>
                    <a:pt x="49" y="2"/>
                  </a:lnTo>
                  <a:lnTo>
                    <a:pt x="47" y="0"/>
                  </a:lnTo>
                  <a:lnTo>
                    <a:pt x="40" y="4"/>
                  </a:lnTo>
                  <a:lnTo>
                    <a:pt x="28" y="14"/>
                  </a:lnTo>
                  <a:lnTo>
                    <a:pt x="13" y="21"/>
                  </a:lnTo>
                  <a:lnTo>
                    <a:pt x="0" y="31"/>
                  </a:lnTo>
                  <a:lnTo>
                    <a:pt x="0" y="34"/>
                  </a:lnTo>
                  <a:lnTo>
                    <a:pt x="2" y="42"/>
                  </a:lnTo>
                  <a:lnTo>
                    <a:pt x="10" y="3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07" name="Freeform 80">
              <a:extLst>
                <a:ext uri="{FF2B5EF4-FFF2-40B4-BE49-F238E27FC236}">
                  <a16:creationId xmlns:a16="http://schemas.microsoft.com/office/drawing/2014/main" id="{7C9B3292-5CE6-D752-10F8-243BD0407BB7}"/>
                </a:ext>
              </a:extLst>
            </p:cNvPr>
            <p:cNvSpPr>
              <a:spLocks/>
            </p:cNvSpPr>
            <p:nvPr/>
          </p:nvSpPr>
          <p:spPr bwMode="auto">
            <a:xfrm>
              <a:off x="8424581" y="3698546"/>
              <a:ext cx="501914" cy="511211"/>
            </a:xfrm>
            <a:custGeom>
              <a:avLst/>
              <a:gdLst>
                <a:gd name="T0" fmla="*/ 41 w 426"/>
                <a:gd name="T1" fmla="*/ 40 h 478"/>
                <a:gd name="T2" fmla="*/ 37 w 426"/>
                <a:gd name="T3" fmla="*/ 109 h 478"/>
                <a:gd name="T4" fmla="*/ 9 w 426"/>
                <a:gd name="T5" fmla="*/ 132 h 478"/>
                <a:gd name="T6" fmla="*/ 0 w 426"/>
                <a:gd name="T7" fmla="*/ 153 h 478"/>
                <a:gd name="T8" fmla="*/ 19 w 426"/>
                <a:gd name="T9" fmla="*/ 173 h 478"/>
                <a:gd name="T10" fmla="*/ 9 w 426"/>
                <a:gd name="T11" fmla="*/ 213 h 478"/>
                <a:gd name="T12" fmla="*/ 9 w 426"/>
                <a:gd name="T13" fmla="*/ 247 h 478"/>
                <a:gd name="T14" fmla="*/ 35 w 426"/>
                <a:gd name="T15" fmla="*/ 264 h 478"/>
                <a:gd name="T16" fmla="*/ 58 w 426"/>
                <a:gd name="T17" fmla="*/ 277 h 478"/>
                <a:gd name="T18" fmla="*/ 86 w 426"/>
                <a:gd name="T19" fmla="*/ 301 h 478"/>
                <a:gd name="T20" fmla="*/ 114 w 426"/>
                <a:gd name="T21" fmla="*/ 320 h 478"/>
                <a:gd name="T22" fmla="*/ 133 w 426"/>
                <a:gd name="T23" fmla="*/ 339 h 478"/>
                <a:gd name="T24" fmla="*/ 137 w 426"/>
                <a:gd name="T25" fmla="*/ 367 h 478"/>
                <a:gd name="T26" fmla="*/ 141 w 426"/>
                <a:gd name="T27" fmla="*/ 382 h 478"/>
                <a:gd name="T28" fmla="*/ 152 w 426"/>
                <a:gd name="T29" fmla="*/ 399 h 478"/>
                <a:gd name="T30" fmla="*/ 150 w 426"/>
                <a:gd name="T31" fmla="*/ 435 h 478"/>
                <a:gd name="T32" fmla="*/ 160 w 426"/>
                <a:gd name="T33" fmla="*/ 457 h 478"/>
                <a:gd name="T34" fmla="*/ 191 w 426"/>
                <a:gd name="T35" fmla="*/ 478 h 478"/>
                <a:gd name="T36" fmla="*/ 415 w 426"/>
                <a:gd name="T37" fmla="*/ 463 h 478"/>
                <a:gd name="T38" fmla="*/ 415 w 426"/>
                <a:gd name="T39" fmla="*/ 435 h 478"/>
                <a:gd name="T40" fmla="*/ 408 w 426"/>
                <a:gd name="T41" fmla="*/ 414 h 478"/>
                <a:gd name="T42" fmla="*/ 400 w 426"/>
                <a:gd name="T43" fmla="*/ 384 h 478"/>
                <a:gd name="T44" fmla="*/ 404 w 426"/>
                <a:gd name="T45" fmla="*/ 350 h 478"/>
                <a:gd name="T46" fmla="*/ 410 w 426"/>
                <a:gd name="T47" fmla="*/ 329 h 478"/>
                <a:gd name="T48" fmla="*/ 410 w 426"/>
                <a:gd name="T49" fmla="*/ 294 h 478"/>
                <a:gd name="T50" fmla="*/ 421 w 426"/>
                <a:gd name="T51" fmla="*/ 277 h 478"/>
                <a:gd name="T52" fmla="*/ 419 w 426"/>
                <a:gd name="T53" fmla="*/ 243 h 478"/>
                <a:gd name="T54" fmla="*/ 425 w 426"/>
                <a:gd name="T55" fmla="*/ 209 h 478"/>
                <a:gd name="T56" fmla="*/ 404 w 426"/>
                <a:gd name="T57" fmla="*/ 211 h 478"/>
                <a:gd name="T58" fmla="*/ 395 w 426"/>
                <a:gd name="T59" fmla="*/ 232 h 478"/>
                <a:gd name="T60" fmla="*/ 378 w 426"/>
                <a:gd name="T61" fmla="*/ 243 h 478"/>
                <a:gd name="T62" fmla="*/ 383 w 426"/>
                <a:gd name="T63" fmla="*/ 213 h 478"/>
                <a:gd name="T64" fmla="*/ 395 w 426"/>
                <a:gd name="T65" fmla="*/ 196 h 478"/>
                <a:gd name="T66" fmla="*/ 404 w 426"/>
                <a:gd name="T67" fmla="*/ 181 h 478"/>
                <a:gd name="T68" fmla="*/ 393 w 426"/>
                <a:gd name="T69" fmla="*/ 173 h 478"/>
                <a:gd name="T70" fmla="*/ 389 w 426"/>
                <a:gd name="T71" fmla="*/ 153 h 478"/>
                <a:gd name="T72" fmla="*/ 383 w 426"/>
                <a:gd name="T73" fmla="*/ 143 h 478"/>
                <a:gd name="T74" fmla="*/ 383 w 426"/>
                <a:gd name="T75" fmla="*/ 121 h 478"/>
                <a:gd name="T76" fmla="*/ 359 w 426"/>
                <a:gd name="T77" fmla="*/ 109 h 478"/>
                <a:gd name="T78" fmla="*/ 332 w 426"/>
                <a:gd name="T79" fmla="*/ 91 h 478"/>
                <a:gd name="T80" fmla="*/ 304 w 426"/>
                <a:gd name="T81" fmla="*/ 89 h 478"/>
                <a:gd name="T82" fmla="*/ 205 w 426"/>
                <a:gd name="T83" fmla="*/ 64 h 478"/>
                <a:gd name="T84" fmla="*/ 184 w 426"/>
                <a:gd name="T85" fmla="*/ 44 h 478"/>
                <a:gd name="T86" fmla="*/ 161 w 426"/>
                <a:gd name="T87" fmla="*/ 36 h 478"/>
                <a:gd name="T88" fmla="*/ 141 w 426"/>
                <a:gd name="T89" fmla="*/ 38 h 478"/>
                <a:gd name="T90" fmla="*/ 144 w 426"/>
                <a:gd name="T91" fmla="*/ 21 h 478"/>
                <a:gd name="T92" fmla="*/ 144 w 426"/>
                <a:gd name="T93" fmla="*/ 0 h 478"/>
                <a:gd name="T94" fmla="*/ 122 w 426"/>
                <a:gd name="T95" fmla="*/ 14 h 478"/>
                <a:gd name="T96" fmla="*/ 73 w 426"/>
                <a:gd name="T97" fmla="*/ 34 h 478"/>
                <a:gd name="T98" fmla="*/ 52 w 426"/>
                <a:gd name="T99" fmla="*/ 2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6" h="478">
                  <a:moveTo>
                    <a:pt x="49" y="32"/>
                  </a:moveTo>
                  <a:lnTo>
                    <a:pt x="47" y="40"/>
                  </a:lnTo>
                  <a:lnTo>
                    <a:pt x="41" y="40"/>
                  </a:lnTo>
                  <a:lnTo>
                    <a:pt x="43" y="94"/>
                  </a:lnTo>
                  <a:lnTo>
                    <a:pt x="41" y="102"/>
                  </a:lnTo>
                  <a:lnTo>
                    <a:pt x="37" y="109"/>
                  </a:lnTo>
                  <a:lnTo>
                    <a:pt x="24" y="115"/>
                  </a:lnTo>
                  <a:lnTo>
                    <a:pt x="11" y="125"/>
                  </a:lnTo>
                  <a:lnTo>
                    <a:pt x="9" y="132"/>
                  </a:lnTo>
                  <a:lnTo>
                    <a:pt x="5" y="140"/>
                  </a:lnTo>
                  <a:lnTo>
                    <a:pt x="0" y="145"/>
                  </a:lnTo>
                  <a:lnTo>
                    <a:pt x="0" y="153"/>
                  </a:lnTo>
                  <a:lnTo>
                    <a:pt x="5" y="160"/>
                  </a:lnTo>
                  <a:lnTo>
                    <a:pt x="11" y="160"/>
                  </a:lnTo>
                  <a:lnTo>
                    <a:pt x="19" y="173"/>
                  </a:lnTo>
                  <a:lnTo>
                    <a:pt x="11" y="192"/>
                  </a:lnTo>
                  <a:lnTo>
                    <a:pt x="13" y="205"/>
                  </a:lnTo>
                  <a:lnTo>
                    <a:pt x="9" y="213"/>
                  </a:lnTo>
                  <a:lnTo>
                    <a:pt x="13" y="228"/>
                  </a:lnTo>
                  <a:lnTo>
                    <a:pt x="13" y="239"/>
                  </a:lnTo>
                  <a:lnTo>
                    <a:pt x="9" y="247"/>
                  </a:lnTo>
                  <a:lnTo>
                    <a:pt x="20" y="254"/>
                  </a:lnTo>
                  <a:lnTo>
                    <a:pt x="28" y="262"/>
                  </a:lnTo>
                  <a:lnTo>
                    <a:pt x="35" y="264"/>
                  </a:lnTo>
                  <a:lnTo>
                    <a:pt x="47" y="266"/>
                  </a:lnTo>
                  <a:lnTo>
                    <a:pt x="52" y="273"/>
                  </a:lnTo>
                  <a:lnTo>
                    <a:pt x="58" y="277"/>
                  </a:lnTo>
                  <a:lnTo>
                    <a:pt x="67" y="281"/>
                  </a:lnTo>
                  <a:lnTo>
                    <a:pt x="77" y="288"/>
                  </a:lnTo>
                  <a:lnTo>
                    <a:pt x="86" y="301"/>
                  </a:lnTo>
                  <a:lnTo>
                    <a:pt x="99" y="314"/>
                  </a:lnTo>
                  <a:lnTo>
                    <a:pt x="107" y="318"/>
                  </a:lnTo>
                  <a:lnTo>
                    <a:pt x="114" y="320"/>
                  </a:lnTo>
                  <a:lnTo>
                    <a:pt x="120" y="324"/>
                  </a:lnTo>
                  <a:lnTo>
                    <a:pt x="128" y="331"/>
                  </a:lnTo>
                  <a:lnTo>
                    <a:pt x="133" y="339"/>
                  </a:lnTo>
                  <a:lnTo>
                    <a:pt x="135" y="358"/>
                  </a:lnTo>
                  <a:lnTo>
                    <a:pt x="137" y="365"/>
                  </a:lnTo>
                  <a:lnTo>
                    <a:pt x="137" y="367"/>
                  </a:lnTo>
                  <a:lnTo>
                    <a:pt x="139" y="375"/>
                  </a:lnTo>
                  <a:lnTo>
                    <a:pt x="139" y="380"/>
                  </a:lnTo>
                  <a:lnTo>
                    <a:pt x="141" y="382"/>
                  </a:lnTo>
                  <a:lnTo>
                    <a:pt x="144" y="390"/>
                  </a:lnTo>
                  <a:lnTo>
                    <a:pt x="148" y="391"/>
                  </a:lnTo>
                  <a:lnTo>
                    <a:pt x="152" y="399"/>
                  </a:lnTo>
                  <a:lnTo>
                    <a:pt x="146" y="412"/>
                  </a:lnTo>
                  <a:lnTo>
                    <a:pt x="148" y="423"/>
                  </a:lnTo>
                  <a:lnTo>
                    <a:pt x="150" y="435"/>
                  </a:lnTo>
                  <a:lnTo>
                    <a:pt x="154" y="442"/>
                  </a:lnTo>
                  <a:lnTo>
                    <a:pt x="156" y="450"/>
                  </a:lnTo>
                  <a:lnTo>
                    <a:pt x="160" y="457"/>
                  </a:lnTo>
                  <a:lnTo>
                    <a:pt x="167" y="461"/>
                  </a:lnTo>
                  <a:lnTo>
                    <a:pt x="186" y="465"/>
                  </a:lnTo>
                  <a:lnTo>
                    <a:pt x="191" y="478"/>
                  </a:lnTo>
                  <a:lnTo>
                    <a:pt x="317" y="470"/>
                  </a:lnTo>
                  <a:lnTo>
                    <a:pt x="411" y="463"/>
                  </a:lnTo>
                  <a:lnTo>
                    <a:pt x="415" y="463"/>
                  </a:lnTo>
                  <a:lnTo>
                    <a:pt x="413" y="448"/>
                  </a:lnTo>
                  <a:lnTo>
                    <a:pt x="415" y="440"/>
                  </a:lnTo>
                  <a:lnTo>
                    <a:pt x="415" y="435"/>
                  </a:lnTo>
                  <a:lnTo>
                    <a:pt x="413" y="427"/>
                  </a:lnTo>
                  <a:lnTo>
                    <a:pt x="408" y="420"/>
                  </a:lnTo>
                  <a:lnTo>
                    <a:pt x="408" y="414"/>
                  </a:lnTo>
                  <a:lnTo>
                    <a:pt x="402" y="407"/>
                  </a:lnTo>
                  <a:lnTo>
                    <a:pt x="404" y="401"/>
                  </a:lnTo>
                  <a:lnTo>
                    <a:pt x="400" y="384"/>
                  </a:lnTo>
                  <a:lnTo>
                    <a:pt x="400" y="371"/>
                  </a:lnTo>
                  <a:lnTo>
                    <a:pt x="406" y="358"/>
                  </a:lnTo>
                  <a:lnTo>
                    <a:pt x="404" y="350"/>
                  </a:lnTo>
                  <a:lnTo>
                    <a:pt x="406" y="343"/>
                  </a:lnTo>
                  <a:lnTo>
                    <a:pt x="410" y="335"/>
                  </a:lnTo>
                  <a:lnTo>
                    <a:pt x="410" y="329"/>
                  </a:lnTo>
                  <a:lnTo>
                    <a:pt x="406" y="314"/>
                  </a:lnTo>
                  <a:lnTo>
                    <a:pt x="406" y="307"/>
                  </a:lnTo>
                  <a:lnTo>
                    <a:pt x="410" y="294"/>
                  </a:lnTo>
                  <a:lnTo>
                    <a:pt x="413" y="286"/>
                  </a:lnTo>
                  <a:lnTo>
                    <a:pt x="419" y="281"/>
                  </a:lnTo>
                  <a:lnTo>
                    <a:pt x="421" y="277"/>
                  </a:lnTo>
                  <a:lnTo>
                    <a:pt x="415" y="264"/>
                  </a:lnTo>
                  <a:lnTo>
                    <a:pt x="417" y="256"/>
                  </a:lnTo>
                  <a:lnTo>
                    <a:pt x="419" y="243"/>
                  </a:lnTo>
                  <a:lnTo>
                    <a:pt x="426" y="222"/>
                  </a:lnTo>
                  <a:lnTo>
                    <a:pt x="426" y="217"/>
                  </a:lnTo>
                  <a:lnTo>
                    <a:pt x="425" y="209"/>
                  </a:lnTo>
                  <a:lnTo>
                    <a:pt x="417" y="203"/>
                  </a:lnTo>
                  <a:lnTo>
                    <a:pt x="411" y="207"/>
                  </a:lnTo>
                  <a:lnTo>
                    <a:pt x="404" y="211"/>
                  </a:lnTo>
                  <a:lnTo>
                    <a:pt x="400" y="217"/>
                  </a:lnTo>
                  <a:lnTo>
                    <a:pt x="398" y="224"/>
                  </a:lnTo>
                  <a:lnTo>
                    <a:pt x="395" y="232"/>
                  </a:lnTo>
                  <a:lnTo>
                    <a:pt x="387" y="237"/>
                  </a:lnTo>
                  <a:lnTo>
                    <a:pt x="383" y="243"/>
                  </a:lnTo>
                  <a:lnTo>
                    <a:pt x="378" y="243"/>
                  </a:lnTo>
                  <a:lnTo>
                    <a:pt x="376" y="235"/>
                  </a:lnTo>
                  <a:lnTo>
                    <a:pt x="378" y="228"/>
                  </a:lnTo>
                  <a:lnTo>
                    <a:pt x="383" y="213"/>
                  </a:lnTo>
                  <a:lnTo>
                    <a:pt x="387" y="205"/>
                  </a:lnTo>
                  <a:lnTo>
                    <a:pt x="389" y="200"/>
                  </a:lnTo>
                  <a:lnTo>
                    <a:pt x="395" y="196"/>
                  </a:lnTo>
                  <a:lnTo>
                    <a:pt x="402" y="192"/>
                  </a:lnTo>
                  <a:lnTo>
                    <a:pt x="402" y="187"/>
                  </a:lnTo>
                  <a:lnTo>
                    <a:pt x="404" y="181"/>
                  </a:lnTo>
                  <a:lnTo>
                    <a:pt x="400" y="179"/>
                  </a:lnTo>
                  <a:lnTo>
                    <a:pt x="400" y="179"/>
                  </a:lnTo>
                  <a:lnTo>
                    <a:pt x="393" y="173"/>
                  </a:lnTo>
                  <a:lnTo>
                    <a:pt x="393" y="168"/>
                  </a:lnTo>
                  <a:lnTo>
                    <a:pt x="396" y="153"/>
                  </a:lnTo>
                  <a:lnTo>
                    <a:pt x="389" y="153"/>
                  </a:lnTo>
                  <a:lnTo>
                    <a:pt x="383" y="156"/>
                  </a:lnTo>
                  <a:lnTo>
                    <a:pt x="379" y="149"/>
                  </a:lnTo>
                  <a:lnTo>
                    <a:pt x="383" y="143"/>
                  </a:lnTo>
                  <a:lnTo>
                    <a:pt x="383" y="128"/>
                  </a:lnTo>
                  <a:lnTo>
                    <a:pt x="381" y="123"/>
                  </a:lnTo>
                  <a:lnTo>
                    <a:pt x="383" y="121"/>
                  </a:lnTo>
                  <a:lnTo>
                    <a:pt x="376" y="113"/>
                  </a:lnTo>
                  <a:lnTo>
                    <a:pt x="364" y="111"/>
                  </a:lnTo>
                  <a:lnTo>
                    <a:pt x="359" y="109"/>
                  </a:lnTo>
                  <a:lnTo>
                    <a:pt x="357" y="98"/>
                  </a:lnTo>
                  <a:lnTo>
                    <a:pt x="349" y="93"/>
                  </a:lnTo>
                  <a:lnTo>
                    <a:pt x="332" y="91"/>
                  </a:lnTo>
                  <a:lnTo>
                    <a:pt x="325" y="89"/>
                  </a:lnTo>
                  <a:lnTo>
                    <a:pt x="319" y="91"/>
                  </a:lnTo>
                  <a:lnTo>
                    <a:pt x="304" y="89"/>
                  </a:lnTo>
                  <a:lnTo>
                    <a:pt x="302" y="89"/>
                  </a:lnTo>
                  <a:lnTo>
                    <a:pt x="278" y="79"/>
                  </a:lnTo>
                  <a:lnTo>
                    <a:pt x="205" y="64"/>
                  </a:lnTo>
                  <a:lnTo>
                    <a:pt x="197" y="51"/>
                  </a:lnTo>
                  <a:lnTo>
                    <a:pt x="191" y="46"/>
                  </a:lnTo>
                  <a:lnTo>
                    <a:pt x="184" y="44"/>
                  </a:lnTo>
                  <a:lnTo>
                    <a:pt x="180" y="40"/>
                  </a:lnTo>
                  <a:lnTo>
                    <a:pt x="169" y="40"/>
                  </a:lnTo>
                  <a:lnTo>
                    <a:pt x="161" y="36"/>
                  </a:lnTo>
                  <a:lnTo>
                    <a:pt x="154" y="34"/>
                  </a:lnTo>
                  <a:lnTo>
                    <a:pt x="148" y="38"/>
                  </a:lnTo>
                  <a:lnTo>
                    <a:pt x="141" y="38"/>
                  </a:lnTo>
                  <a:lnTo>
                    <a:pt x="143" y="34"/>
                  </a:lnTo>
                  <a:lnTo>
                    <a:pt x="144" y="27"/>
                  </a:lnTo>
                  <a:lnTo>
                    <a:pt x="144" y="21"/>
                  </a:lnTo>
                  <a:lnTo>
                    <a:pt x="150" y="14"/>
                  </a:lnTo>
                  <a:lnTo>
                    <a:pt x="150" y="6"/>
                  </a:lnTo>
                  <a:lnTo>
                    <a:pt x="144" y="0"/>
                  </a:lnTo>
                  <a:lnTo>
                    <a:pt x="135" y="6"/>
                  </a:lnTo>
                  <a:lnTo>
                    <a:pt x="128" y="10"/>
                  </a:lnTo>
                  <a:lnTo>
                    <a:pt x="122" y="14"/>
                  </a:lnTo>
                  <a:lnTo>
                    <a:pt x="114" y="17"/>
                  </a:lnTo>
                  <a:lnTo>
                    <a:pt x="101" y="25"/>
                  </a:lnTo>
                  <a:lnTo>
                    <a:pt x="73" y="34"/>
                  </a:lnTo>
                  <a:lnTo>
                    <a:pt x="67" y="36"/>
                  </a:lnTo>
                  <a:lnTo>
                    <a:pt x="60" y="34"/>
                  </a:lnTo>
                  <a:lnTo>
                    <a:pt x="52" y="29"/>
                  </a:lnTo>
                  <a:lnTo>
                    <a:pt x="51" y="31"/>
                  </a:lnTo>
                  <a:lnTo>
                    <a:pt x="49" y="3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08" name="Freeform 88">
              <a:extLst>
                <a:ext uri="{FF2B5EF4-FFF2-40B4-BE49-F238E27FC236}">
                  <a16:creationId xmlns:a16="http://schemas.microsoft.com/office/drawing/2014/main" id="{F98C114E-9817-81A7-7201-8BF6DAFB9880}"/>
                </a:ext>
              </a:extLst>
            </p:cNvPr>
            <p:cNvSpPr>
              <a:spLocks/>
            </p:cNvSpPr>
            <p:nvPr/>
          </p:nvSpPr>
          <p:spPr bwMode="auto">
            <a:xfrm>
              <a:off x="8918248" y="3865385"/>
              <a:ext cx="32989" cy="56682"/>
            </a:xfrm>
            <a:custGeom>
              <a:avLst/>
              <a:gdLst>
                <a:gd name="T0" fmla="*/ 26 w 28"/>
                <a:gd name="T1" fmla="*/ 0 h 53"/>
                <a:gd name="T2" fmla="*/ 21 w 28"/>
                <a:gd name="T3" fmla="*/ 6 h 53"/>
                <a:gd name="T4" fmla="*/ 17 w 28"/>
                <a:gd name="T5" fmla="*/ 14 h 53"/>
                <a:gd name="T6" fmla="*/ 9 w 28"/>
                <a:gd name="T7" fmla="*/ 19 h 53"/>
                <a:gd name="T8" fmla="*/ 9 w 28"/>
                <a:gd name="T9" fmla="*/ 27 h 53"/>
                <a:gd name="T10" fmla="*/ 4 w 28"/>
                <a:gd name="T11" fmla="*/ 34 h 53"/>
                <a:gd name="T12" fmla="*/ 0 w 28"/>
                <a:gd name="T13" fmla="*/ 44 h 53"/>
                <a:gd name="T14" fmla="*/ 4 w 28"/>
                <a:gd name="T15" fmla="*/ 51 h 53"/>
                <a:gd name="T16" fmla="*/ 11 w 28"/>
                <a:gd name="T17" fmla="*/ 53 h 53"/>
                <a:gd name="T18" fmla="*/ 15 w 28"/>
                <a:gd name="T19" fmla="*/ 46 h 53"/>
                <a:gd name="T20" fmla="*/ 19 w 28"/>
                <a:gd name="T21" fmla="*/ 40 h 53"/>
                <a:gd name="T22" fmla="*/ 19 w 28"/>
                <a:gd name="T23" fmla="*/ 32 h 53"/>
                <a:gd name="T24" fmla="*/ 24 w 28"/>
                <a:gd name="T25" fmla="*/ 23 h 53"/>
                <a:gd name="T26" fmla="*/ 23 w 28"/>
                <a:gd name="T27" fmla="*/ 17 h 53"/>
                <a:gd name="T28" fmla="*/ 28 w 28"/>
                <a:gd name="T29" fmla="*/ 2 h 53"/>
                <a:gd name="T30" fmla="*/ 26 w 2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3">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09" name="Freeform 89">
              <a:extLst>
                <a:ext uri="{FF2B5EF4-FFF2-40B4-BE49-F238E27FC236}">
                  <a16:creationId xmlns:a16="http://schemas.microsoft.com/office/drawing/2014/main" id="{FB22CA32-CCCA-1ACC-86F9-DD4BF443E65D}"/>
                </a:ext>
              </a:extLst>
            </p:cNvPr>
            <p:cNvSpPr>
              <a:spLocks/>
            </p:cNvSpPr>
            <p:nvPr/>
          </p:nvSpPr>
          <p:spPr bwMode="auto">
            <a:xfrm>
              <a:off x="8918248" y="3865385"/>
              <a:ext cx="32989" cy="56682"/>
            </a:xfrm>
            <a:custGeom>
              <a:avLst/>
              <a:gdLst>
                <a:gd name="T0" fmla="*/ 26 w 28"/>
                <a:gd name="T1" fmla="*/ 0 h 53"/>
                <a:gd name="T2" fmla="*/ 21 w 28"/>
                <a:gd name="T3" fmla="*/ 6 h 53"/>
                <a:gd name="T4" fmla="*/ 17 w 28"/>
                <a:gd name="T5" fmla="*/ 14 h 53"/>
                <a:gd name="T6" fmla="*/ 9 w 28"/>
                <a:gd name="T7" fmla="*/ 19 h 53"/>
                <a:gd name="T8" fmla="*/ 9 w 28"/>
                <a:gd name="T9" fmla="*/ 27 h 53"/>
                <a:gd name="T10" fmla="*/ 4 w 28"/>
                <a:gd name="T11" fmla="*/ 34 h 53"/>
                <a:gd name="T12" fmla="*/ 0 w 28"/>
                <a:gd name="T13" fmla="*/ 44 h 53"/>
                <a:gd name="T14" fmla="*/ 4 w 28"/>
                <a:gd name="T15" fmla="*/ 51 h 53"/>
                <a:gd name="T16" fmla="*/ 11 w 28"/>
                <a:gd name="T17" fmla="*/ 53 h 53"/>
                <a:gd name="T18" fmla="*/ 15 w 28"/>
                <a:gd name="T19" fmla="*/ 46 h 53"/>
                <a:gd name="T20" fmla="*/ 19 w 28"/>
                <a:gd name="T21" fmla="*/ 40 h 53"/>
                <a:gd name="T22" fmla="*/ 19 w 28"/>
                <a:gd name="T23" fmla="*/ 32 h 53"/>
                <a:gd name="T24" fmla="*/ 24 w 28"/>
                <a:gd name="T25" fmla="*/ 23 h 53"/>
                <a:gd name="T26" fmla="*/ 23 w 28"/>
                <a:gd name="T27" fmla="*/ 17 h 53"/>
                <a:gd name="T28" fmla="*/ 28 w 28"/>
                <a:gd name="T29" fmla="*/ 2 h 53"/>
                <a:gd name="T30" fmla="*/ 26 w 2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3">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10" name="Freeform 90">
              <a:extLst>
                <a:ext uri="{FF2B5EF4-FFF2-40B4-BE49-F238E27FC236}">
                  <a16:creationId xmlns:a16="http://schemas.microsoft.com/office/drawing/2014/main" id="{A02E84E4-1497-199A-43DC-8023FC5059CA}"/>
                </a:ext>
              </a:extLst>
            </p:cNvPr>
            <p:cNvSpPr>
              <a:spLocks/>
            </p:cNvSpPr>
            <p:nvPr/>
          </p:nvSpPr>
          <p:spPr bwMode="auto">
            <a:xfrm>
              <a:off x="9069058" y="3799077"/>
              <a:ext cx="8248" cy="18181"/>
            </a:xfrm>
            <a:custGeom>
              <a:avLst/>
              <a:gdLst>
                <a:gd name="T0" fmla="*/ 2 w 7"/>
                <a:gd name="T1" fmla="*/ 4 h 17"/>
                <a:gd name="T2" fmla="*/ 0 w 7"/>
                <a:gd name="T3" fmla="*/ 10 h 17"/>
                <a:gd name="T4" fmla="*/ 0 w 7"/>
                <a:gd name="T5" fmla="*/ 17 h 17"/>
                <a:gd name="T6" fmla="*/ 7 w 7"/>
                <a:gd name="T7" fmla="*/ 15 h 17"/>
                <a:gd name="T8" fmla="*/ 7 w 7"/>
                <a:gd name="T9" fmla="*/ 2 h 17"/>
                <a:gd name="T10" fmla="*/ 7 w 7"/>
                <a:gd name="T11" fmla="*/ 0 h 17"/>
                <a:gd name="T12" fmla="*/ 2 w 7"/>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2" y="4"/>
                  </a:moveTo>
                  <a:lnTo>
                    <a:pt x="0" y="10"/>
                  </a:lnTo>
                  <a:lnTo>
                    <a:pt x="0" y="17"/>
                  </a:lnTo>
                  <a:lnTo>
                    <a:pt x="7" y="15"/>
                  </a:lnTo>
                  <a:lnTo>
                    <a:pt x="7" y="2"/>
                  </a:lnTo>
                  <a:lnTo>
                    <a:pt x="7" y="0"/>
                  </a:lnTo>
                  <a:lnTo>
                    <a:pt x="2" y="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11" name="Freeform 92">
              <a:extLst>
                <a:ext uri="{FF2B5EF4-FFF2-40B4-BE49-F238E27FC236}">
                  <a16:creationId xmlns:a16="http://schemas.microsoft.com/office/drawing/2014/main" id="{00C8E6A2-74E8-7607-4981-F977BD475E62}"/>
                </a:ext>
              </a:extLst>
            </p:cNvPr>
            <p:cNvSpPr>
              <a:spLocks/>
            </p:cNvSpPr>
            <p:nvPr/>
          </p:nvSpPr>
          <p:spPr bwMode="auto">
            <a:xfrm>
              <a:off x="9215155" y="3741326"/>
              <a:ext cx="32989" cy="20320"/>
            </a:xfrm>
            <a:custGeom>
              <a:avLst/>
              <a:gdLst>
                <a:gd name="T0" fmla="*/ 7 w 28"/>
                <a:gd name="T1" fmla="*/ 19 h 19"/>
                <a:gd name="T2" fmla="*/ 21 w 28"/>
                <a:gd name="T3" fmla="*/ 17 h 19"/>
                <a:gd name="T4" fmla="*/ 28 w 28"/>
                <a:gd name="T5" fmla="*/ 13 h 19"/>
                <a:gd name="T6" fmla="*/ 24 w 28"/>
                <a:gd name="T7" fmla="*/ 6 h 19"/>
                <a:gd name="T8" fmla="*/ 17 w 28"/>
                <a:gd name="T9" fmla="*/ 0 h 19"/>
                <a:gd name="T10" fmla="*/ 11 w 28"/>
                <a:gd name="T11" fmla="*/ 0 h 19"/>
                <a:gd name="T12" fmla="*/ 13 w 28"/>
                <a:gd name="T13" fmla="*/ 6 h 19"/>
                <a:gd name="T14" fmla="*/ 7 w 28"/>
                <a:gd name="T15" fmla="*/ 11 h 19"/>
                <a:gd name="T16" fmla="*/ 0 w 28"/>
                <a:gd name="T17" fmla="*/ 13 h 19"/>
                <a:gd name="T18" fmla="*/ 7 w 28"/>
                <a:gd name="T19" fmla="*/ 17 h 19"/>
                <a:gd name="T20" fmla="*/ 7 w 28"/>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9">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12" name="Freeform 93">
              <a:extLst>
                <a:ext uri="{FF2B5EF4-FFF2-40B4-BE49-F238E27FC236}">
                  <a16:creationId xmlns:a16="http://schemas.microsoft.com/office/drawing/2014/main" id="{18428385-8E82-9E10-FC5A-78F3C29A0257}"/>
                </a:ext>
              </a:extLst>
            </p:cNvPr>
            <p:cNvSpPr>
              <a:spLocks/>
            </p:cNvSpPr>
            <p:nvPr/>
          </p:nvSpPr>
          <p:spPr bwMode="auto">
            <a:xfrm>
              <a:off x="9215155" y="3741326"/>
              <a:ext cx="32989" cy="20320"/>
            </a:xfrm>
            <a:custGeom>
              <a:avLst/>
              <a:gdLst>
                <a:gd name="T0" fmla="*/ 7 w 28"/>
                <a:gd name="T1" fmla="*/ 19 h 19"/>
                <a:gd name="T2" fmla="*/ 21 w 28"/>
                <a:gd name="T3" fmla="*/ 17 h 19"/>
                <a:gd name="T4" fmla="*/ 28 w 28"/>
                <a:gd name="T5" fmla="*/ 13 h 19"/>
                <a:gd name="T6" fmla="*/ 24 w 28"/>
                <a:gd name="T7" fmla="*/ 6 h 19"/>
                <a:gd name="T8" fmla="*/ 17 w 28"/>
                <a:gd name="T9" fmla="*/ 0 h 19"/>
                <a:gd name="T10" fmla="*/ 11 w 28"/>
                <a:gd name="T11" fmla="*/ 0 h 19"/>
                <a:gd name="T12" fmla="*/ 13 w 28"/>
                <a:gd name="T13" fmla="*/ 6 h 19"/>
                <a:gd name="T14" fmla="*/ 7 w 28"/>
                <a:gd name="T15" fmla="*/ 11 h 19"/>
                <a:gd name="T16" fmla="*/ 0 w 28"/>
                <a:gd name="T17" fmla="*/ 13 h 19"/>
                <a:gd name="T18" fmla="*/ 7 w 28"/>
                <a:gd name="T19" fmla="*/ 17 h 19"/>
                <a:gd name="T20" fmla="*/ 7 w 28"/>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9">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13" name="Freeform 21">
              <a:extLst>
                <a:ext uri="{FF2B5EF4-FFF2-40B4-BE49-F238E27FC236}">
                  <a16:creationId xmlns:a16="http://schemas.microsoft.com/office/drawing/2014/main" id="{62EB2E89-D737-0AD1-6027-F1F27D8619D6}"/>
                </a:ext>
              </a:extLst>
            </p:cNvPr>
            <p:cNvSpPr>
              <a:spLocks/>
            </p:cNvSpPr>
            <p:nvPr/>
          </p:nvSpPr>
          <p:spPr bwMode="auto">
            <a:xfrm>
              <a:off x="8613570" y="3698301"/>
              <a:ext cx="10019" cy="6669"/>
            </a:xfrm>
            <a:custGeom>
              <a:avLst/>
              <a:gdLst>
                <a:gd name="T0" fmla="*/ 0 w 14"/>
                <a:gd name="T1" fmla="*/ 10 h 10"/>
                <a:gd name="T2" fmla="*/ 0 w 14"/>
                <a:gd name="T3" fmla="*/ 10 h 10"/>
                <a:gd name="T4" fmla="*/ 14 w 14"/>
                <a:gd name="T5" fmla="*/ 3 h 10"/>
                <a:gd name="T6" fmla="*/ 14 w 14"/>
                <a:gd name="T7" fmla="*/ 0 h 10"/>
                <a:gd name="T8" fmla="*/ 0 w 14"/>
                <a:gd name="T9" fmla="*/ 10 h 10"/>
              </a:gdLst>
              <a:ahLst/>
              <a:cxnLst>
                <a:cxn ang="0">
                  <a:pos x="T0" y="T1"/>
                </a:cxn>
                <a:cxn ang="0">
                  <a:pos x="T2" y="T3"/>
                </a:cxn>
                <a:cxn ang="0">
                  <a:pos x="T4" y="T5"/>
                </a:cxn>
                <a:cxn ang="0">
                  <a:pos x="T6" y="T7"/>
                </a:cxn>
                <a:cxn ang="0">
                  <a:pos x="T8" y="T9"/>
                </a:cxn>
              </a:cxnLst>
              <a:rect l="0" t="0" r="r" b="b"/>
              <a:pathLst>
                <a:path w="14" h="10">
                  <a:moveTo>
                    <a:pt x="0" y="10"/>
                  </a:moveTo>
                  <a:lnTo>
                    <a:pt x="0" y="10"/>
                  </a:lnTo>
                  <a:lnTo>
                    <a:pt x="14" y="3"/>
                  </a:lnTo>
                  <a:lnTo>
                    <a:pt x="14" y="0"/>
                  </a:lnTo>
                  <a:lnTo>
                    <a:pt x="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14" name="Freeform 22">
              <a:extLst>
                <a:ext uri="{FF2B5EF4-FFF2-40B4-BE49-F238E27FC236}">
                  <a16:creationId xmlns:a16="http://schemas.microsoft.com/office/drawing/2014/main" id="{2022E907-8E02-3CFC-A6D3-BDE73E4632B5}"/>
                </a:ext>
              </a:extLst>
            </p:cNvPr>
            <p:cNvSpPr>
              <a:spLocks/>
            </p:cNvSpPr>
            <p:nvPr/>
          </p:nvSpPr>
          <p:spPr bwMode="auto">
            <a:xfrm>
              <a:off x="8628042" y="3686075"/>
              <a:ext cx="3340" cy="8891"/>
            </a:xfrm>
            <a:custGeom>
              <a:avLst/>
              <a:gdLst>
                <a:gd name="T0" fmla="*/ 0 w 5"/>
                <a:gd name="T1" fmla="*/ 0 h 12"/>
                <a:gd name="T2" fmla="*/ 0 w 5"/>
                <a:gd name="T3" fmla="*/ 0 h 12"/>
                <a:gd name="T4" fmla="*/ 3 w 5"/>
                <a:gd name="T5" fmla="*/ 12 h 12"/>
                <a:gd name="T6" fmla="*/ 5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0" y="0"/>
                  </a:lnTo>
                  <a:lnTo>
                    <a:pt x="3" y="12"/>
                  </a:lnTo>
                  <a:lnTo>
                    <a:pt x="5" y="0"/>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15" name="Freeform 25">
              <a:extLst>
                <a:ext uri="{FF2B5EF4-FFF2-40B4-BE49-F238E27FC236}">
                  <a16:creationId xmlns:a16="http://schemas.microsoft.com/office/drawing/2014/main" id="{CF4A43B5-B494-DC55-7647-33D632ADF1BA}"/>
                </a:ext>
              </a:extLst>
            </p:cNvPr>
            <p:cNvSpPr>
              <a:spLocks/>
            </p:cNvSpPr>
            <p:nvPr/>
          </p:nvSpPr>
          <p:spPr bwMode="auto">
            <a:xfrm>
              <a:off x="8917460" y="3865009"/>
              <a:ext cx="33394" cy="56682"/>
            </a:xfrm>
            <a:custGeom>
              <a:avLst/>
              <a:gdLst>
                <a:gd name="T0" fmla="*/ 46 w 49"/>
                <a:gd name="T1" fmla="*/ 0 h 84"/>
                <a:gd name="T2" fmla="*/ 46 w 49"/>
                <a:gd name="T3" fmla="*/ 0 h 84"/>
                <a:gd name="T4" fmla="*/ 37 w 49"/>
                <a:gd name="T5" fmla="*/ 9 h 84"/>
                <a:gd name="T6" fmla="*/ 30 w 49"/>
                <a:gd name="T7" fmla="*/ 22 h 84"/>
                <a:gd name="T8" fmla="*/ 16 w 49"/>
                <a:gd name="T9" fmla="*/ 30 h 84"/>
                <a:gd name="T10" fmla="*/ 16 w 49"/>
                <a:gd name="T11" fmla="*/ 43 h 84"/>
                <a:gd name="T12" fmla="*/ 7 w 49"/>
                <a:gd name="T13" fmla="*/ 54 h 84"/>
                <a:gd name="T14" fmla="*/ 0 w 49"/>
                <a:gd name="T15" fmla="*/ 70 h 84"/>
                <a:gd name="T16" fmla="*/ 7 w 49"/>
                <a:gd name="T17" fmla="*/ 81 h 84"/>
                <a:gd name="T18" fmla="*/ 19 w 49"/>
                <a:gd name="T19" fmla="*/ 84 h 84"/>
                <a:gd name="T20" fmla="*/ 26 w 49"/>
                <a:gd name="T21" fmla="*/ 73 h 84"/>
                <a:gd name="T22" fmla="*/ 33 w 49"/>
                <a:gd name="T23" fmla="*/ 63 h 84"/>
                <a:gd name="T24" fmla="*/ 33 w 49"/>
                <a:gd name="T25" fmla="*/ 51 h 84"/>
                <a:gd name="T26" fmla="*/ 42 w 49"/>
                <a:gd name="T27" fmla="*/ 36 h 84"/>
                <a:gd name="T28" fmla="*/ 40 w 49"/>
                <a:gd name="T29" fmla="*/ 27 h 84"/>
                <a:gd name="T30" fmla="*/ 49 w 49"/>
                <a:gd name="T31" fmla="*/ 3 h 84"/>
                <a:gd name="T32" fmla="*/ 46 w 49"/>
                <a:gd name="T3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4">
                  <a:moveTo>
                    <a:pt x="46" y="0"/>
                  </a:moveTo>
                  <a:lnTo>
                    <a:pt x="46" y="0"/>
                  </a:lnTo>
                  <a:lnTo>
                    <a:pt x="37" y="9"/>
                  </a:lnTo>
                  <a:lnTo>
                    <a:pt x="30" y="22"/>
                  </a:lnTo>
                  <a:lnTo>
                    <a:pt x="16" y="30"/>
                  </a:lnTo>
                  <a:lnTo>
                    <a:pt x="16" y="43"/>
                  </a:lnTo>
                  <a:lnTo>
                    <a:pt x="7" y="54"/>
                  </a:lnTo>
                  <a:lnTo>
                    <a:pt x="0" y="70"/>
                  </a:lnTo>
                  <a:lnTo>
                    <a:pt x="7" y="81"/>
                  </a:lnTo>
                  <a:lnTo>
                    <a:pt x="19" y="84"/>
                  </a:lnTo>
                  <a:lnTo>
                    <a:pt x="26" y="73"/>
                  </a:lnTo>
                  <a:lnTo>
                    <a:pt x="33" y="63"/>
                  </a:lnTo>
                  <a:lnTo>
                    <a:pt x="33" y="51"/>
                  </a:lnTo>
                  <a:lnTo>
                    <a:pt x="42" y="36"/>
                  </a:lnTo>
                  <a:lnTo>
                    <a:pt x="40" y="27"/>
                  </a:lnTo>
                  <a:lnTo>
                    <a:pt x="49" y="3"/>
                  </a:lnTo>
                  <a:lnTo>
                    <a:pt x="46"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16" name="Freeform 26">
              <a:extLst>
                <a:ext uri="{FF2B5EF4-FFF2-40B4-BE49-F238E27FC236}">
                  <a16:creationId xmlns:a16="http://schemas.microsoft.com/office/drawing/2014/main" id="{7577F455-5A46-C133-E10A-31098CE46395}"/>
                </a:ext>
              </a:extLst>
            </p:cNvPr>
            <p:cNvSpPr>
              <a:spLocks/>
            </p:cNvSpPr>
            <p:nvPr/>
          </p:nvSpPr>
          <p:spPr bwMode="auto">
            <a:xfrm>
              <a:off x="9214670" y="3740533"/>
              <a:ext cx="33394" cy="21117"/>
            </a:xfrm>
            <a:custGeom>
              <a:avLst/>
              <a:gdLst>
                <a:gd name="T0" fmla="*/ 12 w 49"/>
                <a:gd name="T1" fmla="*/ 31 h 31"/>
                <a:gd name="T2" fmla="*/ 12 w 49"/>
                <a:gd name="T3" fmla="*/ 31 h 31"/>
                <a:gd name="T4" fmla="*/ 37 w 49"/>
                <a:gd name="T5" fmla="*/ 27 h 31"/>
                <a:gd name="T6" fmla="*/ 49 w 49"/>
                <a:gd name="T7" fmla="*/ 21 h 31"/>
                <a:gd name="T8" fmla="*/ 42 w 49"/>
                <a:gd name="T9" fmla="*/ 10 h 31"/>
                <a:gd name="T10" fmla="*/ 29 w 49"/>
                <a:gd name="T11" fmla="*/ 0 h 31"/>
                <a:gd name="T12" fmla="*/ 19 w 49"/>
                <a:gd name="T13" fmla="*/ 0 h 31"/>
                <a:gd name="T14" fmla="*/ 22 w 49"/>
                <a:gd name="T15" fmla="*/ 10 h 31"/>
                <a:gd name="T16" fmla="*/ 12 w 49"/>
                <a:gd name="T17" fmla="*/ 18 h 31"/>
                <a:gd name="T18" fmla="*/ 0 w 49"/>
                <a:gd name="T19" fmla="*/ 21 h 31"/>
                <a:gd name="T20" fmla="*/ 12 w 49"/>
                <a:gd name="T21" fmla="*/ 27 h 31"/>
                <a:gd name="T22" fmla="*/ 12 w 49"/>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31">
                  <a:moveTo>
                    <a:pt x="12" y="31"/>
                  </a:moveTo>
                  <a:lnTo>
                    <a:pt x="12" y="31"/>
                  </a:lnTo>
                  <a:lnTo>
                    <a:pt x="37" y="27"/>
                  </a:lnTo>
                  <a:lnTo>
                    <a:pt x="49" y="21"/>
                  </a:lnTo>
                  <a:lnTo>
                    <a:pt x="42" y="10"/>
                  </a:lnTo>
                  <a:lnTo>
                    <a:pt x="29" y="0"/>
                  </a:lnTo>
                  <a:lnTo>
                    <a:pt x="19" y="0"/>
                  </a:lnTo>
                  <a:lnTo>
                    <a:pt x="22" y="10"/>
                  </a:lnTo>
                  <a:lnTo>
                    <a:pt x="12" y="18"/>
                  </a:lnTo>
                  <a:lnTo>
                    <a:pt x="0" y="21"/>
                  </a:lnTo>
                  <a:lnTo>
                    <a:pt x="12" y="27"/>
                  </a:lnTo>
                  <a:lnTo>
                    <a:pt x="12" y="3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17" name="Freeform 27">
              <a:extLst>
                <a:ext uri="{FF2B5EF4-FFF2-40B4-BE49-F238E27FC236}">
                  <a16:creationId xmlns:a16="http://schemas.microsoft.com/office/drawing/2014/main" id="{7264E2EA-0ED9-CBB1-D523-225AC8BDC95F}"/>
                </a:ext>
              </a:extLst>
            </p:cNvPr>
            <p:cNvSpPr>
              <a:spLocks/>
            </p:cNvSpPr>
            <p:nvPr/>
          </p:nvSpPr>
          <p:spPr bwMode="auto">
            <a:xfrm>
              <a:off x="8729338" y="3547152"/>
              <a:ext cx="56771" cy="44456"/>
            </a:xfrm>
            <a:custGeom>
              <a:avLst/>
              <a:gdLst>
                <a:gd name="T0" fmla="*/ 18 w 86"/>
                <a:gd name="T1" fmla="*/ 61 h 67"/>
                <a:gd name="T2" fmla="*/ 18 w 86"/>
                <a:gd name="T3" fmla="*/ 61 h 67"/>
                <a:gd name="T4" fmla="*/ 27 w 86"/>
                <a:gd name="T5" fmla="*/ 51 h 67"/>
                <a:gd name="T6" fmla="*/ 34 w 86"/>
                <a:gd name="T7" fmla="*/ 43 h 67"/>
                <a:gd name="T8" fmla="*/ 60 w 86"/>
                <a:gd name="T9" fmla="*/ 33 h 67"/>
                <a:gd name="T10" fmla="*/ 71 w 86"/>
                <a:gd name="T11" fmla="*/ 24 h 67"/>
                <a:gd name="T12" fmla="*/ 76 w 86"/>
                <a:gd name="T13" fmla="*/ 13 h 67"/>
                <a:gd name="T14" fmla="*/ 86 w 86"/>
                <a:gd name="T15" fmla="*/ 3 h 67"/>
                <a:gd name="T16" fmla="*/ 83 w 86"/>
                <a:gd name="T17" fmla="*/ 0 h 67"/>
                <a:gd name="T18" fmla="*/ 71 w 86"/>
                <a:gd name="T19" fmla="*/ 6 h 67"/>
                <a:gd name="T20" fmla="*/ 50 w 86"/>
                <a:gd name="T21" fmla="*/ 22 h 67"/>
                <a:gd name="T22" fmla="*/ 23 w 86"/>
                <a:gd name="T23" fmla="*/ 33 h 67"/>
                <a:gd name="T24" fmla="*/ 0 w 86"/>
                <a:gd name="T25" fmla="*/ 49 h 67"/>
                <a:gd name="T26" fmla="*/ 0 w 86"/>
                <a:gd name="T27" fmla="*/ 54 h 67"/>
                <a:gd name="T28" fmla="*/ 4 w 86"/>
                <a:gd name="T29" fmla="*/ 67 h 67"/>
                <a:gd name="T30" fmla="*/ 18 w 86"/>
                <a:gd name="T31" fmla="*/ 6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67">
                  <a:moveTo>
                    <a:pt x="18" y="61"/>
                  </a:moveTo>
                  <a:lnTo>
                    <a:pt x="18" y="61"/>
                  </a:lnTo>
                  <a:lnTo>
                    <a:pt x="27" y="51"/>
                  </a:lnTo>
                  <a:lnTo>
                    <a:pt x="34" y="43"/>
                  </a:lnTo>
                  <a:lnTo>
                    <a:pt x="60" y="33"/>
                  </a:lnTo>
                  <a:lnTo>
                    <a:pt x="71" y="24"/>
                  </a:lnTo>
                  <a:lnTo>
                    <a:pt x="76" y="13"/>
                  </a:lnTo>
                  <a:lnTo>
                    <a:pt x="86" y="3"/>
                  </a:lnTo>
                  <a:lnTo>
                    <a:pt x="83" y="0"/>
                  </a:lnTo>
                  <a:lnTo>
                    <a:pt x="71" y="6"/>
                  </a:lnTo>
                  <a:lnTo>
                    <a:pt x="50" y="22"/>
                  </a:lnTo>
                  <a:lnTo>
                    <a:pt x="23" y="33"/>
                  </a:lnTo>
                  <a:lnTo>
                    <a:pt x="0" y="49"/>
                  </a:lnTo>
                  <a:lnTo>
                    <a:pt x="0" y="54"/>
                  </a:lnTo>
                  <a:lnTo>
                    <a:pt x="4" y="67"/>
                  </a:lnTo>
                  <a:lnTo>
                    <a:pt x="18" y="6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18" name="Freeform 28">
              <a:extLst>
                <a:ext uri="{FF2B5EF4-FFF2-40B4-BE49-F238E27FC236}">
                  <a16:creationId xmlns:a16="http://schemas.microsoft.com/office/drawing/2014/main" id="{E294DBB6-C222-6DDF-51BF-85BB265A7078}"/>
                </a:ext>
              </a:extLst>
            </p:cNvPr>
            <p:cNvSpPr>
              <a:spLocks/>
            </p:cNvSpPr>
            <p:nvPr/>
          </p:nvSpPr>
          <p:spPr bwMode="auto">
            <a:xfrm>
              <a:off x="8786108" y="3622727"/>
              <a:ext cx="74582" cy="58904"/>
            </a:xfrm>
            <a:custGeom>
              <a:avLst/>
              <a:gdLst>
                <a:gd name="T0" fmla="*/ 4 w 110"/>
                <a:gd name="T1" fmla="*/ 65 h 88"/>
                <a:gd name="T2" fmla="*/ 4 w 110"/>
                <a:gd name="T3" fmla="*/ 65 h 88"/>
                <a:gd name="T4" fmla="*/ 27 w 110"/>
                <a:gd name="T5" fmla="*/ 65 h 88"/>
                <a:gd name="T6" fmla="*/ 16 w 110"/>
                <a:gd name="T7" fmla="*/ 78 h 88"/>
                <a:gd name="T8" fmla="*/ 30 w 110"/>
                <a:gd name="T9" fmla="*/ 88 h 88"/>
                <a:gd name="T10" fmla="*/ 46 w 110"/>
                <a:gd name="T11" fmla="*/ 57 h 88"/>
                <a:gd name="T12" fmla="*/ 67 w 110"/>
                <a:gd name="T13" fmla="*/ 37 h 88"/>
                <a:gd name="T14" fmla="*/ 80 w 110"/>
                <a:gd name="T15" fmla="*/ 27 h 88"/>
                <a:gd name="T16" fmla="*/ 83 w 110"/>
                <a:gd name="T17" fmla="*/ 14 h 88"/>
                <a:gd name="T18" fmla="*/ 99 w 110"/>
                <a:gd name="T19" fmla="*/ 14 h 88"/>
                <a:gd name="T20" fmla="*/ 110 w 110"/>
                <a:gd name="T21" fmla="*/ 6 h 88"/>
                <a:gd name="T22" fmla="*/ 99 w 110"/>
                <a:gd name="T23" fmla="*/ 0 h 88"/>
                <a:gd name="T24" fmla="*/ 73 w 110"/>
                <a:gd name="T25" fmla="*/ 0 h 88"/>
                <a:gd name="T26" fmla="*/ 46 w 110"/>
                <a:gd name="T27" fmla="*/ 9 h 88"/>
                <a:gd name="T28" fmla="*/ 23 w 110"/>
                <a:gd name="T29" fmla="*/ 21 h 88"/>
                <a:gd name="T30" fmla="*/ 8 w 110"/>
                <a:gd name="T31" fmla="*/ 45 h 88"/>
                <a:gd name="T32" fmla="*/ 0 w 110"/>
                <a:gd name="T33" fmla="*/ 54 h 88"/>
                <a:gd name="T34" fmla="*/ 4 w 110"/>
                <a:gd name="T35" fmla="*/ 6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88">
                  <a:moveTo>
                    <a:pt x="4" y="65"/>
                  </a:moveTo>
                  <a:lnTo>
                    <a:pt x="4" y="65"/>
                  </a:lnTo>
                  <a:lnTo>
                    <a:pt x="27" y="65"/>
                  </a:lnTo>
                  <a:lnTo>
                    <a:pt x="16" y="78"/>
                  </a:lnTo>
                  <a:lnTo>
                    <a:pt x="30" y="88"/>
                  </a:lnTo>
                  <a:lnTo>
                    <a:pt x="46" y="57"/>
                  </a:lnTo>
                  <a:lnTo>
                    <a:pt x="67" y="37"/>
                  </a:lnTo>
                  <a:lnTo>
                    <a:pt x="80" y="27"/>
                  </a:lnTo>
                  <a:lnTo>
                    <a:pt x="83" y="14"/>
                  </a:lnTo>
                  <a:lnTo>
                    <a:pt x="99" y="14"/>
                  </a:lnTo>
                  <a:lnTo>
                    <a:pt x="110" y="6"/>
                  </a:lnTo>
                  <a:lnTo>
                    <a:pt x="99" y="0"/>
                  </a:lnTo>
                  <a:lnTo>
                    <a:pt x="73" y="0"/>
                  </a:lnTo>
                  <a:lnTo>
                    <a:pt x="46" y="9"/>
                  </a:lnTo>
                  <a:lnTo>
                    <a:pt x="23" y="21"/>
                  </a:lnTo>
                  <a:lnTo>
                    <a:pt x="8" y="45"/>
                  </a:lnTo>
                  <a:lnTo>
                    <a:pt x="0" y="54"/>
                  </a:lnTo>
                  <a:lnTo>
                    <a:pt x="4" y="65"/>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19" name="Freeform 29">
              <a:extLst>
                <a:ext uri="{FF2B5EF4-FFF2-40B4-BE49-F238E27FC236}">
                  <a16:creationId xmlns:a16="http://schemas.microsoft.com/office/drawing/2014/main" id="{3854D4D3-C23E-9967-DE1B-15D3A86A7A1D}"/>
                </a:ext>
              </a:extLst>
            </p:cNvPr>
            <p:cNvSpPr>
              <a:spLocks/>
            </p:cNvSpPr>
            <p:nvPr/>
          </p:nvSpPr>
          <p:spPr bwMode="auto">
            <a:xfrm>
              <a:off x="9068848" y="3798326"/>
              <a:ext cx="7792" cy="18894"/>
            </a:xfrm>
            <a:custGeom>
              <a:avLst/>
              <a:gdLst>
                <a:gd name="T0" fmla="*/ 4 w 13"/>
                <a:gd name="T1" fmla="*/ 7 h 28"/>
                <a:gd name="T2" fmla="*/ 4 w 13"/>
                <a:gd name="T3" fmla="*/ 7 h 28"/>
                <a:gd name="T4" fmla="*/ 0 w 13"/>
                <a:gd name="T5" fmla="*/ 16 h 28"/>
                <a:gd name="T6" fmla="*/ 0 w 13"/>
                <a:gd name="T7" fmla="*/ 28 h 28"/>
                <a:gd name="T8" fmla="*/ 13 w 13"/>
                <a:gd name="T9" fmla="*/ 24 h 28"/>
                <a:gd name="T10" fmla="*/ 13 w 13"/>
                <a:gd name="T11" fmla="*/ 4 h 28"/>
                <a:gd name="T12" fmla="*/ 13 w 13"/>
                <a:gd name="T13" fmla="*/ 0 h 28"/>
                <a:gd name="T14" fmla="*/ 4 w 13"/>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8">
                  <a:moveTo>
                    <a:pt x="4" y="7"/>
                  </a:moveTo>
                  <a:lnTo>
                    <a:pt x="4" y="7"/>
                  </a:lnTo>
                  <a:lnTo>
                    <a:pt x="0" y="16"/>
                  </a:lnTo>
                  <a:lnTo>
                    <a:pt x="0" y="28"/>
                  </a:lnTo>
                  <a:lnTo>
                    <a:pt x="13" y="24"/>
                  </a:lnTo>
                  <a:lnTo>
                    <a:pt x="13" y="4"/>
                  </a:lnTo>
                  <a:lnTo>
                    <a:pt x="13" y="0"/>
                  </a:lnTo>
                  <a:lnTo>
                    <a:pt x="4" y="7"/>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20" name="Freeform 85">
              <a:extLst>
                <a:ext uri="{FF2B5EF4-FFF2-40B4-BE49-F238E27FC236}">
                  <a16:creationId xmlns:a16="http://schemas.microsoft.com/office/drawing/2014/main" id="{52935186-046A-6B25-AFE8-8F707F493927}"/>
                </a:ext>
              </a:extLst>
            </p:cNvPr>
            <p:cNvSpPr>
              <a:spLocks/>
            </p:cNvSpPr>
            <p:nvPr/>
          </p:nvSpPr>
          <p:spPr bwMode="auto">
            <a:xfrm>
              <a:off x="8962253" y="5041278"/>
              <a:ext cx="5890" cy="855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21" name="Freeform 86">
              <a:extLst>
                <a:ext uri="{FF2B5EF4-FFF2-40B4-BE49-F238E27FC236}">
                  <a16:creationId xmlns:a16="http://schemas.microsoft.com/office/drawing/2014/main" id="{7A0982E9-D71A-9FAA-D39E-D8E59CF4B569}"/>
                </a:ext>
              </a:extLst>
            </p:cNvPr>
            <p:cNvSpPr>
              <a:spLocks/>
            </p:cNvSpPr>
            <p:nvPr/>
          </p:nvSpPr>
          <p:spPr bwMode="auto">
            <a:xfrm>
              <a:off x="8962253" y="5041278"/>
              <a:ext cx="5890" cy="855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22" name="Freeform 72">
              <a:extLst>
                <a:ext uri="{FF2B5EF4-FFF2-40B4-BE49-F238E27FC236}">
                  <a16:creationId xmlns:a16="http://schemas.microsoft.com/office/drawing/2014/main" id="{383724DF-3D8F-7C97-75DE-2C46C69A22D9}"/>
                </a:ext>
              </a:extLst>
            </p:cNvPr>
            <p:cNvSpPr>
              <a:spLocks/>
            </p:cNvSpPr>
            <p:nvPr/>
          </p:nvSpPr>
          <p:spPr bwMode="auto">
            <a:xfrm>
              <a:off x="8766671" y="3850945"/>
              <a:ext cx="9426" cy="6417"/>
            </a:xfrm>
            <a:custGeom>
              <a:avLst/>
              <a:gdLst>
                <a:gd name="T0" fmla="*/ 8 w 8"/>
                <a:gd name="T1" fmla="*/ 2 h 6"/>
                <a:gd name="T2" fmla="*/ 8 w 8"/>
                <a:gd name="T3" fmla="*/ 0 h 6"/>
                <a:gd name="T4" fmla="*/ 0 w 8"/>
                <a:gd name="T5" fmla="*/ 6 h 6"/>
                <a:gd name="T6" fmla="*/ 8 w 8"/>
                <a:gd name="T7" fmla="*/ 2 h 6"/>
              </a:gdLst>
              <a:ahLst/>
              <a:cxnLst>
                <a:cxn ang="0">
                  <a:pos x="T0" y="T1"/>
                </a:cxn>
                <a:cxn ang="0">
                  <a:pos x="T2" y="T3"/>
                </a:cxn>
                <a:cxn ang="0">
                  <a:pos x="T4" y="T5"/>
                </a:cxn>
                <a:cxn ang="0">
                  <a:pos x="T6" y="T7"/>
                </a:cxn>
              </a:cxnLst>
              <a:rect l="0" t="0" r="r" b="b"/>
              <a:pathLst>
                <a:path w="8" h="6">
                  <a:moveTo>
                    <a:pt x="8" y="2"/>
                  </a:moveTo>
                  <a:lnTo>
                    <a:pt x="8" y="0"/>
                  </a:lnTo>
                  <a:lnTo>
                    <a:pt x="0" y="6"/>
                  </a:lnTo>
                  <a:lnTo>
                    <a:pt x="8"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23" name="Freeform 73">
              <a:extLst>
                <a:ext uri="{FF2B5EF4-FFF2-40B4-BE49-F238E27FC236}">
                  <a16:creationId xmlns:a16="http://schemas.microsoft.com/office/drawing/2014/main" id="{C93EFEF1-A1CB-B58E-185D-F55232E7353E}"/>
                </a:ext>
              </a:extLst>
            </p:cNvPr>
            <p:cNvSpPr>
              <a:spLocks/>
            </p:cNvSpPr>
            <p:nvPr/>
          </p:nvSpPr>
          <p:spPr bwMode="auto">
            <a:xfrm>
              <a:off x="8766671" y="3850945"/>
              <a:ext cx="9426" cy="6417"/>
            </a:xfrm>
            <a:custGeom>
              <a:avLst/>
              <a:gdLst>
                <a:gd name="T0" fmla="*/ 8 w 8"/>
                <a:gd name="T1" fmla="*/ 2 h 6"/>
                <a:gd name="T2" fmla="*/ 8 w 8"/>
                <a:gd name="T3" fmla="*/ 0 h 6"/>
                <a:gd name="T4" fmla="*/ 0 w 8"/>
                <a:gd name="T5" fmla="*/ 6 h 6"/>
                <a:gd name="T6" fmla="*/ 8 w 8"/>
                <a:gd name="T7" fmla="*/ 2 h 6"/>
              </a:gdLst>
              <a:ahLst/>
              <a:cxnLst>
                <a:cxn ang="0">
                  <a:pos x="T0" y="T1"/>
                </a:cxn>
                <a:cxn ang="0">
                  <a:pos x="T2" y="T3"/>
                </a:cxn>
                <a:cxn ang="0">
                  <a:pos x="T4" y="T5"/>
                </a:cxn>
                <a:cxn ang="0">
                  <a:pos x="T6" y="T7"/>
                </a:cxn>
              </a:cxnLst>
              <a:rect l="0" t="0" r="r" b="b"/>
              <a:pathLst>
                <a:path w="8" h="6">
                  <a:moveTo>
                    <a:pt x="8" y="2"/>
                  </a:moveTo>
                  <a:lnTo>
                    <a:pt x="8" y="0"/>
                  </a:lnTo>
                  <a:lnTo>
                    <a:pt x="0" y="6"/>
                  </a:lnTo>
                  <a:lnTo>
                    <a:pt x="8"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24" name="Freeform 74">
              <a:extLst>
                <a:ext uri="{FF2B5EF4-FFF2-40B4-BE49-F238E27FC236}">
                  <a16:creationId xmlns:a16="http://schemas.microsoft.com/office/drawing/2014/main" id="{64A294F5-FA66-33BB-0D04-3BD98EEB7A97}"/>
                </a:ext>
              </a:extLst>
            </p:cNvPr>
            <p:cNvSpPr>
              <a:spLocks/>
            </p:cNvSpPr>
            <p:nvPr/>
          </p:nvSpPr>
          <p:spPr bwMode="auto">
            <a:xfrm>
              <a:off x="8780810" y="3839182"/>
              <a:ext cx="3535" cy="8556"/>
            </a:xfrm>
            <a:custGeom>
              <a:avLst/>
              <a:gdLst>
                <a:gd name="T0" fmla="*/ 3 w 3"/>
                <a:gd name="T1" fmla="*/ 0 h 8"/>
                <a:gd name="T2" fmla="*/ 0 w 3"/>
                <a:gd name="T3" fmla="*/ 0 h 8"/>
                <a:gd name="T4" fmla="*/ 2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0"/>
                  </a:lnTo>
                  <a:lnTo>
                    <a:pt x="2" y="8"/>
                  </a:lnTo>
                  <a:lnTo>
                    <a:pt x="3"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25" name="Freeform 75">
              <a:extLst>
                <a:ext uri="{FF2B5EF4-FFF2-40B4-BE49-F238E27FC236}">
                  <a16:creationId xmlns:a16="http://schemas.microsoft.com/office/drawing/2014/main" id="{217D4C1D-C80D-A16B-88F5-BFF9AE7C0055}"/>
                </a:ext>
              </a:extLst>
            </p:cNvPr>
            <p:cNvSpPr>
              <a:spLocks/>
            </p:cNvSpPr>
            <p:nvPr/>
          </p:nvSpPr>
          <p:spPr bwMode="auto">
            <a:xfrm>
              <a:off x="8780810" y="3839182"/>
              <a:ext cx="3535" cy="8556"/>
            </a:xfrm>
            <a:custGeom>
              <a:avLst/>
              <a:gdLst>
                <a:gd name="T0" fmla="*/ 3 w 3"/>
                <a:gd name="T1" fmla="*/ 0 h 8"/>
                <a:gd name="T2" fmla="*/ 0 w 3"/>
                <a:gd name="T3" fmla="*/ 0 h 8"/>
                <a:gd name="T4" fmla="*/ 2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0"/>
                  </a:lnTo>
                  <a:lnTo>
                    <a:pt x="2" y="8"/>
                  </a:lnTo>
                  <a:lnTo>
                    <a:pt x="3"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26" name="Freeform 88">
              <a:extLst>
                <a:ext uri="{FF2B5EF4-FFF2-40B4-BE49-F238E27FC236}">
                  <a16:creationId xmlns:a16="http://schemas.microsoft.com/office/drawing/2014/main" id="{25833A85-EA70-802F-BB4D-719399F010E8}"/>
                </a:ext>
              </a:extLst>
            </p:cNvPr>
            <p:cNvSpPr>
              <a:spLocks/>
            </p:cNvSpPr>
            <p:nvPr/>
          </p:nvSpPr>
          <p:spPr bwMode="auto">
            <a:xfrm>
              <a:off x="9070648" y="4017785"/>
              <a:ext cx="32989" cy="56682"/>
            </a:xfrm>
            <a:custGeom>
              <a:avLst/>
              <a:gdLst>
                <a:gd name="T0" fmla="*/ 26 w 28"/>
                <a:gd name="T1" fmla="*/ 0 h 53"/>
                <a:gd name="T2" fmla="*/ 21 w 28"/>
                <a:gd name="T3" fmla="*/ 6 h 53"/>
                <a:gd name="T4" fmla="*/ 17 w 28"/>
                <a:gd name="T5" fmla="*/ 14 h 53"/>
                <a:gd name="T6" fmla="*/ 9 w 28"/>
                <a:gd name="T7" fmla="*/ 19 h 53"/>
                <a:gd name="T8" fmla="*/ 9 w 28"/>
                <a:gd name="T9" fmla="*/ 27 h 53"/>
                <a:gd name="T10" fmla="*/ 4 w 28"/>
                <a:gd name="T11" fmla="*/ 34 h 53"/>
                <a:gd name="T12" fmla="*/ 0 w 28"/>
                <a:gd name="T13" fmla="*/ 44 h 53"/>
                <a:gd name="T14" fmla="*/ 4 w 28"/>
                <a:gd name="T15" fmla="*/ 51 h 53"/>
                <a:gd name="T16" fmla="*/ 11 w 28"/>
                <a:gd name="T17" fmla="*/ 53 h 53"/>
                <a:gd name="T18" fmla="*/ 15 w 28"/>
                <a:gd name="T19" fmla="*/ 46 h 53"/>
                <a:gd name="T20" fmla="*/ 19 w 28"/>
                <a:gd name="T21" fmla="*/ 40 h 53"/>
                <a:gd name="T22" fmla="*/ 19 w 28"/>
                <a:gd name="T23" fmla="*/ 32 h 53"/>
                <a:gd name="T24" fmla="*/ 24 w 28"/>
                <a:gd name="T25" fmla="*/ 23 h 53"/>
                <a:gd name="T26" fmla="*/ 23 w 28"/>
                <a:gd name="T27" fmla="*/ 17 h 53"/>
                <a:gd name="T28" fmla="*/ 28 w 28"/>
                <a:gd name="T29" fmla="*/ 2 h 53"/>
                <a:gd name="T30" fmla="*/ 26 w 2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3">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27" name="Freeform 89">
              <a:extLst>
                <a:ext uri="{FF2B5EF4-FFF2-40B4-BE49-F238E27FC236}">
                  <a16:creationId xmlns:a16="http://schemas.microsoft.com/office/drawing/2014/main" id="{56D96706-2149-E411-5006-FD13F47EB4E1}"/>
                </a:ext>
              </a:extLst>
            </p:cNvPr>
            <p:cNvSpPr>
              <a:spLocks/>
            </p:cNvSpPr>
            <p:nvPr/>
          </p:nvSpPr>
          <p:spPr bwMode="auto">
            <a:xfrm>
              <a:off x="9070648" y="4017785"/>
              <a:ext cx="32989" cy="56682"/>
            </a:xfrm>
            <a:custGeom>
              <a:avLst/>
              <a:gdLst>
                <a:gd name="T0" fmla="*/ 26 w 28"/>
                <a:gd name="T1" fmla="*/ 0 h 53"/>
                <a:gd name="T2" fmla="*/ 21 w 28"/>
                <a:gd name="T3" fmla="*/ 6 h 53"/>
                <a:gd name="T4" fmla="*/ 17 w 28"/>
                <a:gd name="T5" fmla="*/ 14 h 53"/>
                <a:gd name="T6" fmla="*/ 9 w 28"/>
                <a:gd name="T7" fmla="*/ 19 h 53"/>
                <a:gd name="T8" fmla="*/ 9 w 28"/>
                <a:gd name="T9" fmla="*/ 27 h 53"/>
                <a:gd name="T10" fmla="*/ 4 w 28"/>
                <a:gd name="T11" fmla="*/ 34 h 53"/>
                <a:gd name="T12" fmla="*/ 0 w 28"/>
                <a:gd name="T13" fmla="*/ 44 h 53"/>
                <a:gd name="T14" fmla="*/ 4 w 28"/>
                <a:gd name="T15" fmla="*/ 51 h 53"/>
                <a:gd name="T16" fmla="*/ 11 w 28"/>
                <a:gd name="T17" fmla="*/ 53 h 53"/>
                <a:gd name="T18" fmla="*/ 15 w 28"/>
                <a:gd name="T19" fmla="*/ 46 h 53"/>
                <a:gd name="T20" fmla="*/ 19 w 28"/>
                <a:gd name="T21" fmla="*/ 40 h 53"/>
                <a:gd name="T22" fmla="*/ 19 w 28"/>
                <a:gd name="T23" fmla="*/ 32 h 53"/>
                <a:gd name="T24" fmla="*/ 24 w 28"/>
                <a:gd name="T25" fmla="*/ 23 h 53"/>
                <a:gd name="T26" fmla="*/ 23 w 28"/>
                <a:gd name="T27" fmla="*/ 17 h 53"/>
                <a:gd name="T28" fmla="*/ 28 w 28"/>
                <a:gd name="T29" fmla="*/ 2 h 53"/>
                <a:gd name="T30" fmla="*/ 26 w 2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3">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28" name="Freeform 90">
              <a:extLst>
                <a:ext uri="{FF2B5EF4-FFF2-40B4-BE49-F238E27FC236}">
                  <a16:creationId xmlns:a16="http://schemas.microsoft.com/office/drawing/2014/main" id="{CC7CE786-6A0F-68C6-5543-BDA13C7D75C7}"/>
                </a:ext>
              </a:extLst>
            </p:cNvPr>
            <p:cNvSpPr>
              <a:spLocks/>
            </p:cNvSpPr>
            <p:nvPr/>
          </p:nvSpPr>
          <p:spPr bwMode="auto">
            <a:xfrm>
              <a:off x="9221458" y="3951477"/>
              <a:ext cx="8248" cy="18181"/>
            </a:xfrm>
            <a:custGeom>
              <a:avLst/>
              <a:gdLst>
                <a:gd name="T0" fmla="*/ 2 w 7"/>
                <a:gd name="T1" fmla="*/ 4 h 17"/>
                <a:gd name="T2" fmla="*/ 0 w 7"/>
                <a:gd name="T3" fmla="*/ 10 h 17"/>
                <a:gd name="T4" fmla="*/ 0 w 7"/>
                <a:gd name="T5" fmla="*/ 17 h 17"/>
                <a:gd name="T6" fmla="*/ 7 w 7"/>
                <a:gd name="T7" fmla="*/ 15 h 17"/>
                <a:gd name="T8" fmla="*/ 7 w 7"/>
                <a:gd name="T9" fmla="*/ 2 h 17"/>
                <a:gd name="T10" fmla="*/ 7 w 7"/>
                <a:gd name="T11" fmla="*/ 0 h 17"/>
                <a:gd name="T12" fmla="*/ 2 w 7"/>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2" y="4"/>
                  </a:moveTo>
                  <a:lnTo>
                    <a:pt x="0" y="10"/>
                  </a:lnTo>
                  <a:lnTo>
                    <a:pt x="0" y="17"/>
                  </a:lnTo>
                  <a:lnTo>
                    <a:pt x="7" y="15"/>
                  </a:lnTo>
                  <a:lnTo>
                    <a:pt x="7" y="2"/>
                  </a:lnTo>
                  <a:lnTo>
                    <a:pt x="7" y="0"/>
                  </a:lnTo>
                  <a:lnTo>
                    <a:pt x="2" y="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29" name="Freeform 21">
              <a:extLst>
                <a:ext uri="{FF2B5EF4-FFF2-40B4-BE49-F238E27FC236}">
                  <a16:creationId xmlns:a16="http://schemas.microsoft.com/office/drawing/2014/main" id="{40FCA01E-0471-2E33-34E2-D4696A1BB7F5}"/>
                </a:ext>
              </a:extLst>
            </p:cNvPr>
            <p:cNvSpPr>
              <a:spLocks/>
            </p:cNvSpPr>
            <p:nvPr/>
          </p:nvSpPr>
          <p:spPr bwMode="auto">
            <a:xfrm>
              <a:off x="8765970" y="3850701"/>
              <a:ext cx="10019" cy="6669"/>
            </a:xfrm>
            <a:custGeom>
              <a:avLst/>
              <a:gdLst>
                <a:gd name="T0" fmla="*/ 0 w 14"/>
                <a:gd name="T1" fmla="*/ 10 h 10"/>
                <a:gd name="T2" fmla="*/ 0 w 14"/>
                <a:gd name="T3" fmla="*/ 10 h 10"/>
                <a:gd name="T4" fmla="*/ 14 w 14"/>
                <a:gd name="T5" fmla="*/ 3 h 10"/>
                <a:gd name="T6" fmla="*/ 14 w 14"/>
                <a:gd name="T7" fmla="*/ 0 h 10"/>
                <a:gd name="T8" fmla="*/ 0 w 14"/>
                <a:gd name="T9" fmla="*/ 10 h 10"/>
              </a:gdLst>
              <a:ahLst/>
              <a:cxnLst>
                <a:cxn ang="0">
                  <a:pos x="T0" y="T1"/>
                </a:cxn>
                <a:cxn ang="0">
                  <a:pos x="T2" y="T3"/>
                </a:cxn>
                <a:cxn ang="0">
                  <a:pos x="T4" y="T5"/>
                </a:cxn>
                <a:cxn ang="0">
                  <a:pos x="T6" y="T7"/>
                </a:cxn>
                <a:cxn ang="0">
                  <a:pos x="T8" y="T9"/>
                </a:cxn>
              </a:cxnLst>
              <a:rect l="0" t="0" r="r" b="b"/>
              <a:pathLst>
                <a:path w="14" h="10">
                  <a:moveTo>
                    <a:pt x="0" y="10"/>
                  </a:moveTo>
                  <a:lnTo>
                    <a:pt x="0" y="10"/>
                  </a:lnTo>
                  <a:lnTo>
                    <a:pt x="14" y="3"/>
                  </a:lnTo>
                  <a:lnTo>
                    <a:pt x="14" y="0"/>
                  </a:lnTo>
                  <a:lnTo>
                    <a:pt x="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30" name="Freeform 22">
              <a:extLst>
                <a:ext uri="{FF2B5EF4-FFF2-40B4-BE49-F238E27FC236}">
                  <a16:creationId xmlns:a16="http://schemas.microsoft.com/office/drawing/2014/main" id="{0BBC7679-D494-2E89-8C5A-5ED8CA2D9288}"/>
                </a:ext>
              </a:extLst>
            </p:cNvPr>
            <p:cNvSpPr>
              <a:spLocks/>
            </p:cNvSpPr>
            <p:nvPr/>
          </p:nvSpPr>
          <p:spPr bwMode="auto">
            <a:xfrm>
              <a:off x="8780442" y="3838475"/>
              <a:ext cx="3340" cy="8891"/>
            </a:xfrm>
            <a:custGeom>
              <a:avLst/>
              <a:gdLst>
                <a:gd name="T0" fmla="*/ 0 w 5"/>
                <a:gd name="T1" fmla="*/ 0 h 12"/>
                <a:gd name="T2" fmla="*/ 0 w 5"/>
                <a:gd name="T3" fmla="*/ 0 h 12"/>
                <a:gd name="T4" fmla="*/ 3 w 5"/>
                <a:gd name="T5" fmla="*/ 12 h 12"/>
                <a:gd name="T6" fmla="*/ 5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0" y="0"/>
                  </a:lnTo>
                  <a:lnTo>
                    <a:pt x="3" y="12"/>
                  </a:lnTo>
                  <a:lnTo>
                    <a:pt x="5" y="0"/>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31" name="Freeform 25">
              <a:extLst>
                <a:ext uri="{FF2B5EF4-FFF2-40B4-BE49-F238E27FC236}">
                  <a16:creationId xmlns:a16="http://schemas.microsoft.com/office/drawing/2014/main" id="{8CB58BB5-EEAE-E112-BAEF-0DE7E18329F4}"/>
                </a:ext>
              </a:extLst>
            </p:cNvPr>
            <p:cNvSpPr>
              <a:spLocks/>
            </p:cNvSpPr>
            <p:nvPr/>
          </p:nvSpPr>
          <p:spPr bwMode="auto">
            <a:xfrm>
              <a:off x="9069860" y="4017409"/>
              <a:ext cx="33394" cy="56682"/>
            </a:xfrm>
            <a:custGeom>
              <a:avLst/>
              <a:gdLst>
                <a:gd name="T0" fmla="*/ 46 w 49"/>
                <a:gd name="T1" fmla="*/ 0 h 84"/>
                <a:gd name="T2" fmla="*/ 46 w 49"/>
                <a:gd name="T3" fmla="*/ 0 h 84"/>
                <a:gd name="T4" fmla="*/ 37 w 49"/>
                <a:gd name="T5" fmla="*/ 9 h 84"/>
                <a:gd name="T6" fmla="*/ 30 w 49"/>
                <a:gd name="T7" fmla="*/ 22 h 84"/>
                <a:gd name="T8" fmla="*/ 16 w 49"/>
                <a:gd name="T9" fmla="*/ 30 h 84"/>
                <a:gd name="T10" fmla="*/ 16 w 49"/>
                <a:gd name="T11" fmla="*/ 43 h 84"/>
                <a:gd name="T12" fmla="*/ 7 w 49"/>
                <a:gd name="T13" fmla="*/ 54 h 84"/>
                <a:gd name="T14" fmla="*/ 0 w 49"/>
                <a:gd name="T15" fmla="*/ 70 h 84"/>
                <a:gd name="T16" fmla="*/ 7 w 49"/>
                <a:gd name="T17" fmla="*/ 81 h 84"/>
                <a:gd name="T18" fmla="*/ 19 w 49"/>
                <a:gd name="T19" fmla="*/ 84 h 84"/>
                <a:gd name="T20" fmla="*/ 26 w 49"/>
                <a:gd name="T21" fmla="*/ 73 h 84"/>
                <a:gd name="T22" fmla="*/ 33 w 49"/>
                <a:gd name="T23" fmla="*/ 63 h 84"/>
                <a:gd name="T24" fmla="*/ 33 w 49"/>
                <a:gd name="T25" fmla="*/ 51 h 84"/>
                <a:gd name="T26" fmla="*/ 42 w 49"/>
                <a:gd name="T27" fmla="*/ 36 h 84"/>
                <a:gd name="T28" fmla="*/ 40 w 49"/>
                <a:gd name="T29" fmla="*/ 27 h 84"/>
                <a:gd name="T30" fmla="*/ 49 w 49"/>
                <a:gd name="T31" fmla="*/ 3 h 84"/>
                <a:gd name="T32" fmla="*/ 46 w 49"/>
                <a:gd name="T3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4">
                  <a:moveTo>
                    <a:pt x="46" y="0"/>
                  </a:moveTo>
                  <a:lnTo>
                    <a:pt x="46" y="0"/>
                  </a:lnTo>
                  <a:lnTo>
                    <a:pt x="37" y="9"/>
                  </a:lnTo>
                  <a:lnTo>
                    <a:pt x="30" y="22"/>
                  </a:lnTo>
                  <a:lnTo>
                    <a:pt x="16" y="30"/>
                  </a:lnTo>
                  <a:lnTo>
                    <a:pt x="16" y="43"/>
                  </a:lnTo>
                  <a:lnTo>
                    <a:pt x="7" y="54"/>
                  </a:lnTo>
                  <a:lnTo>
                    <a:pt x="0" y="70"/>
                  </a:lnTo>
                  <a:lnTo>
                    <a:pt x="7" y="81"/>
                  </a:lnTo>
                  <a:lnTo>
                    <a:pt x="19" y="84"/>
                  </a:lnTo>
                  <a:lnTo>
                    <a:pt x="26" y="73"/>
                  </a:lnTo>
                  <a:lnTo>
                    <a:pt x="33" y="63"/>
                  </a:lnTo>
                  <a:lnTo>
                    <a:pt x="33" y="51"/>
                  </a:lnTo>
                  <a:lnTo>
                    <a:pt x="42" y="36"/>
                  </a:lnTo>
                  <a:lnTo>
                    <a:pt x="40" y="27"/>
                  </a:lnTo>
                  <a:lnTo>
                    <a:pt x="49" y="3"/>
                  </a:lnTo>
                  <a:lnTo>
                    <a:pt x="46"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32" name="Freeform 29">
              <a:extLst>
                <a:ext uri="{FF2B5EF4-FFF2-40B4-BE49-F238E27FC236}">
                  <a16:creationId xmlns:a16="http://schemas.microsoft.com/office/drawing/2014/main" id="{88EF12D2-2F80-7175-72DE-9F8BE0692B73}"/>
                </a:ext>
              </a:extLst>
            </p:cNvPr>
            <p:cNvSpPr>
              <a:spLocks/>
            </p:cNvSpPr>
            <p:nvPr/>
          </p:nvSpPr>
          <p:spPr bwMode="auto">
            <a:xfrm>
              <a:off x="9221248" y="3950726"/>
              <a:ext cx="7792" cy="18894"/>
            </a:xfrm>
            <a:custGeom>
              <a:avLst/>
              <a:gdLst>
                <a:gd name="T0" fmla="*/ 4 w 13"/>
                <a:gd name="T1" fmla="*/ 7 h 28"/>
                <a:gd name="T2" fmla="*/ 4 w 13"/>
                <a:gd name="T3" fmla="*/ 7 h 28"/>
                <a:gd name="T4" fmla="*/ 0 w 13"/>
                <a:gd name="T5" fmla="*/ 16 h 28"/>
                <a:gd name="T6" fmla="*/ 0 w 13"/>
                <a:gd name="T7" fmla="*/ 28 h 28"/>
                <a:gd name="T8" fmla="*/ 13 w 13"/>
                <a:gd name="T9" fmla="*/ 24 h 28"/>
                <a:gd name="T10" fmla="*/ 13 w 13"/>
                <a:gd name="T11" fmla="*/ 4 h 28"/>
                <a:gd name="T12" fmla="*/ 13 w 13"/>
                <a:gd name="T13" fmla="*/ 0 h 28"/>
                <a:gd name="T14" fmla="*/ 4 w 13"/>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8">
                  <a:moveTo>
                    <a:pt x="4" y="7"/>
                  </a:moveTo>
                  <a:lnTo>
                    <a:pt x="4" y="7"/>
                  </a:lnTo>
                  <a:lnTo>
                    <a:pt x="0" y="16"/>
                  </a:lnTo>
                  <a:lnTo>
                    <a:pt x="0" y="28"/>
                  </a:lnTo>
                  <a:lnTo>
                    <a:pt x="13" y="24"/>
                  </a:lnTo>
                  <a:lnTo>
                    <a:pt x="13" y="4"/>
                  </a:lnTo>
                  <a:lnTo>
                    <a:pt x="13" y="0"/>
                  </a:lnTo>
                  <a:lnTo>
                    <a:pt x="4" y="7"/>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pic>
        <p:nvPicPr>
          <p:cNvPr id="433" name="Immagine 5" descr="Immagine che contiene mappa&#10;&#10;Descrizione generata automaticamente">
            <a:extLst>
              <a:ext uri="{FF2B5EF4-FFF2-40B4-BE49-F238E27FC236}">
                <a16:creationId xmlns:a16="http://schemas.microsoft.com/office/drawing/2014/main" id="{03E28C9B-F043-9A7A-29BF-E13C649A8F4C}"/>
              </a:ext>
            </a:extLst>
          </p:cNvPr>
          <p:cNvPicPr>
            <a:picLocks noChangeAspect="1"/>
          </p:cNvPicPr>
          <p:nvPr/>
        </p:nvPicPr>
        <p:blipFill>
          <a:blip r:embed="rId4"/>
          <a:stretch>
            <a:fillRect/>
          </a:stretch>
        </p:blipFill>
        <p:spPr>
          <a:xfrm>
            <a:off x="523611" y="3570882"/>
            <a:ext cx="1461064" cy="1213454"/>
          </a:xfrm>
          <a:prstGeom prst="rect">
            <a:avLst/>
          </a:prstGeom>
        </p:spPr>
      </p:pic>
      <p:sp>
        <p:nvSpPr>
          <p:cNvPr id="7" name="CasellaDiTesto 6">
            <a:extLst>
              <a:ext uri="{FF2B5EF4-FFF2-40B4-BE49-F238E27FC236}">
                <a16:creationId xmlns:a16="http://schemas.microsoft.com/office/drawing/2014/main" id="{9D5414C8-7A4B-E773-7C04-6F4E2FFA9B8B}"/>
              </a:ext>
            </a:extLst>
          </p:cNvPr>
          <p:cNvSpPr txBox="1"/>
          <p:nvPr/>
        </p:nvSpPr>
        <p:spPr>
          <a:xfrm>
            <a:off x="1776412" y="671512"/>
            <a:ext cx="49720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it-IT"/>
          </a:p>
        </p:txBody>
      </p:sp>
      <mc:AlternateContent xmlns:mc="http://schemas.openxmlformats.org/markup-compatibility/2006">
        <mc:Choice xmlns:a14="http://schemas.microsoft.com/office/drawing/2010/main" Requires="a14">
          <p:sp>
            <p:nvSpPr>
              <p:cNvPr id="10" name="CasellaDiTesto 9">
                <a:extLst>
                  <a:ext uri="{FF2B5EF4-FFF2-40B4-BE49-F238E27FC236}">
                    <a16:creationId xmlns:a16="http://schemas.microsoft.com/office/drawing/2014/main" id="{59D1B144-DD7A-B720-FE96-F348AF0D345C}"/>
                  </a:ext>
                </a:extLst>
              </p:cNvPr>
              <p:cNvSpPr txBox="1"/>
              <p:nvPr/>
            </p:nvSpPr>
            <p:spPr>
              <a:xfrm>
                <a:off x="683395" y="952594"/>
                <a:ext cx="810611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𝑡</m:t>
                          </m:r>
                        </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h</m:t>
                          </m:r>
                        </m:e>
                        <m:sub>
                          <m:r>
                            <a:rPr lang="en-US" i="0">
                              <a:latin typeface="Cambria Math" panose="02040503050406030204" pitchFamily="18" charset="0"/>
                            </a:rPr>
                            <m:t>0</m:t>
                          </m:r>
                        </m:sub>
                      </m:sSub>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𝑒𝑥</m:t>
                      </m:r>
                      <m:func>
                        <m:funcPr>
                          <m:ctrlPr>
                            <a:rPr lang="en-US" i="1">
                              <a:latin typeface="Cambria Math" panose="02040503050406030204" pitchFamily="18" charset="0"/>
                            </a:rPr>
                          </m:ctrlPr>
                        </m:funcPr>
                        <m:fName>
                          <m:r>
                            <a:rPr lang="en-US" i="1">
                              <a:latin typeface="Cambria Math" panose="02040503050406030204" pitchFamily="18" charset="0"/>
                            </a:rPr>
                            <m:t>𝑝</m:t>
                          </m:r>
                        </m:fName>
                        <m:e>
                          <m:r>
                            <a:rPr lang="it-IT" b="0" i="1" smtClean="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0">
                                  <a:latin typeface="Cambria Math" panose="02040503050406030204" pitchFamily="18" charset="0"/>
                                </a:rPr>
                                <m:t>1</m:t>
                              </m:r>
                            </m:sub>
                          </m:sSub>
                          <m:r>
                            <a:rPr lang="en-US" i="1">
                              <a:latin typeface="Cambria Math" panose="02040503050406030204" pitchFamily="18" charset="0"/>
                            </a:rPr>
                            <m:t>𝐴𝑣𝑒𝑟𝑎𝑔𝑒𝑇𝑒𝑚</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0">
                                  <a:latin typeface="Cambria Math" panose="02040503050406030204" pitchFamily="18" charset="0"/>
                                </a:rPr>
                                <m:t>2</m:t>
                              </m:r>
                            </m:sub>
                          </m:sSub>
                          <m:r>
                            <a:rPr lang="en-US" i="1">
                              <a:latin typeface="Cambria Math" panose="02040503050406030204" pitchFamily="18" charset="0"/>
                            </a:rPr>
                            <m:t>𝑃𝑟𝑒𝑐𝑖𝑝𝑖𝑡𝑎𝑡𝑖𝑜</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0">
                                  <a:latin typeface="Cambria Math" panose="02040503050406030204" pitchFamily="18" charset="0"/>
                                </a:rPr>
                                <m:t>3</m:t>
                              </m:r>
                            </m:sub>
                          </m:sSub>
                          <m:r>
                            <a:rPr lang="en-US" i="1">
                              <a:latin typeface="Cambria Math" panose="02040503050406030204" pitchFamily="18" charset="0"/>
                            </a:rPr>
                            <m:t>𝑃𝐷𝑆</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𝑖</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0">
                                  <a:latin typeface="Cambria Math" panose="02040503050406030204" pitchFamily="18" charset="0"/>
                                </a:rPr>
                                <m:t>4</m:t>
                              </m:r>
                            </m:sub>
                          </m:sSub>
                          <m:r>
                            <a:rPr lang="en-US" i="1">
                              <a:latin typeface="Cambria Math" panose="02040503050406030204" pitchFamily="18" charset="0"/>
                            </a:rPr>
                            <m:t>𝑐𝑙𝑢𝑠𝑡𝑒𝑟</m:t>
                          </m:r>
                          <m:sSub>
                            <m:sSubPr>
                              <m:ctrlPr>
                                <a:rPr lang="en-US" i="1">
                                  <a:solidFill>
                                    <a:srgbClr val="836967"/>
                                  </a:solidFill>
                                  <a:latin typeface="Cambria Math" panose="02040503050406030204" pitchFamily="18" charset="0"/>
                                </a:rPr>
                              </m:ctrlPr>
                            </m:sSubPr>
                            <m:e>
                              <m:r>
                                <a:rPr lang="en-US" i="0">
                                  <a:latin typeface="Cambria Math" panose="02040503050406030204" pitchFamily="18" charset="0"/>
                                </a:rPr>
                                <m:t>2</m:t>
                              </m:r>
                            </m:e>
                            <m:sub>
                              <m:r>
                                <a:rPr lang="en-US" i="1">
                                  <a:latin typeface="Cambria Math" panose="02040503050406030204" pitchFamily="18" charset="0"/>
                                </a:rPr>
                                <m:t>𝑖</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𝛽</m:t>
                              </m:r>
                            </m:e>
                            <m:sub>
                              <m:r>
                                <a:rPr lang="en-US" i="0">
                                  <a:latin typeface="Cambria Math" panose="02040503050406030204" pitchFamily="18" charset="0"/>
                                </a:rPr>
                                <m:t>5</m:t>
                              </m:r>
                            </m:sub>
                          </m:sSub>
                          <m:r>
                            <a:rPr lang="en-US" i="1">
                              <a:latin typeface="Cambria Math" panose="02040503050406030204" pitchFamily="18" charset="0"/>
                            </a:rPr>
                            <m:t>𝑐𝑙𝑢𝑠𝑡𝑒𝑟</m:t>
                          </m:r>
                          <m:sSub>
                            <m:sSubPr>
                              <m:ctrlPr>
                                <a:rPr lang="en-US" i="1">
                                  <a:solidFill>
                                    <a:srgbClr val="836967"/>
                                  </a:solidFill>
                                  <a:latin typeface="Cambria Math" panose="02040503050406030204" pitchFamily="18" charset="0"/>
                                </a:rPr>
                              </m:ctrlPr>
                            </m:sSubPr>
                            <m:e>
                              <m:r>
                                <a:rPr lang="en-US" i="0">
                                  <a:latin typeface="Cambria Math" panose="02040503050406030204" pitchFamily="18" charset="0"/>
                                </a:rPr>
                                <m:t>3</m:t>
                              </m:r>
                            </m:e>
                            <m:sub>
                              <m:r>
                                <a:rPr lang="en-US" i="1">
                                  <a:latin typeface="Cambria Math" panose="02040503050406030204" pitchFamily="18" charset="0"/>
                                </a:rPr>
                                <m:t>𝑖</m:t>
                              </m:r>
                            </m:sub>
                          </m:sSub>
                          <m:r>
                            <a:rPr lang="it-IT" b="0" i="1" smtClean="0">
                              <a:latin typeface="Cambria Math" panose="02040503050406030204" pitchFamily="18" charset="0"/>
                            </a:rPr>
                            <m:t>)</m:t>
                          </m:r>
                        </m:e>
                      </m:func>
                    </m:oMath>
                  </m:oMathPara>
                </a14:m>
                <a:endParaRPr lang="en-US"/>
              </a:p>
            </p:txBody>
          </p:sp>
        </mc:Choice>
        <mc:Fallback>
          <p:sp>
            <p:nvSpPr>
              <p:cNvPr id="10" name="CasellaDiTesto 9">
                <a:extLst>
                  <a:ext uri="{FF2B5EF4-FFF2-40B4-BE49-F238E27FC236}">
                    <a16:creationId xmlns:a16="http://schemas.microsoft.com/office/drawing/2014/main" id="{59D1B144-DD7A-B720-FE96-F348AF0D345C}"/>
                  </a:ext>
                </a:extLst>
              </p:cNvPr>
              <p:cNvSpPr txBox="1">
                <a:spLocks noRot="1" noChangeAspect="1" noMove="1" noResize="1" noEditPoints="1" noAdjustHandles="1" noChangeArrowheads="1" noChangeShapeType="1" noTextEdit="1"/>
              </p:cNvSpPr>
              <p:nvPr/>
            </p:nvSpPr>
            <p:spPr>
              <a:xfrm>
                <a:off x="683395" y="952594"/>
                <a:ext cx="8106114" cy="307777"/>
              </a:xfrm>
              <a:prstGeom prst="rect">
                <a:avLst/>
              </a:prstGeom>
              <a:blipFill>
                <a:blip r:embed="rId5"/>
                <a:stretch>
                  <a:fillRect b="-11538"/>
                </a:stretch>
              </a:blipFill>
            </p:spPr>
            <p:txBody>
              <a:bodyPr/>
              <a:lstStyle/>
              <a:p>
                <a:r>
                  <a:rPr lang="en-US">
                    <a:noFill/>
                  </a:rPr>
                  <a:t> </a:t>
                </a:r>
              </a:p>
            </p:txBody>
          </p:sp>
        </mc:Fallback>
      </mc:AlternateContent>
      <p:sp>
        <p:nvSpPr>
          <p:cNvPr id="8" name="CasellaDiTesto 7">
            <a:extLst>
              <a:ext uri="{FF2B5EF4-FFF2-40B4-BE49-F238E27FC236}">
                <a16:creationId xmlns:a16="http://schemas.microsoft.com/office/drawing/2014/main" id="{16D38134-7EBC-3BF7-FB99-74748446DCF4}"/>
              </a:ext>
            </a:extLst>
          </p:cNvPr>
          <p:cNvSpPr txBox="1"/>
          <p:nvPr/>
        </p:nvSpPr>
        <p:spPr>
          <a:xfrm>
            <a:off x="1169967" y="1760066"/>
            <a:ext cx="4572000" cy="338554"/>
          </a:xfrm>
          <a:prstGeom prst="rect">
            <a:avLst/>
          </a:prstGeom>
          <a:noFill/>
        </p:spPr>
        <p:txBody>
          <a:bodyPr wrap="square">
            <a:spAutoFit/>
          </a:bodyPr>
          <a:lstStyle/>
          <a:p>
            <a:r>
              <a:rPr lang="en-GB" sz="1600">
                <a:latin typeface="Helvetica" pitchFamily="2" charset="0"/>
                <a:cs typeface="Calibri" panose="020F0502020204030204" pitchFamily="34" charset="0"/>
              </a:rPr>
              <a:t>Average Temperature</a:t>
            </a:r>
            <a:endParaRPr lang="en-US" sz="1600"/>
          </a:p>
        </p:txBody>
      </p:sp>
      <p:sp>
        <p:nvSpPr>
          <p:cNvPr id="9" name="CasellaDiTesto 8">
            <a:extLst>
              <a:ext uri="{FF2B5EF4-FFF2-40B4-BE49-F238E27FC236}">
                <a16:creationId xmlns:a16="http://schemas.microsoft.com/office/drawing/2014/main" id="{3217978D-3E16-F514-6CD5-712A9E974F30}"/>
              </a:ext>
            </a:extLst>
          </p:cNvPr>
          <p:cNvSpPr txBox="1"/>
          <p:nvPr/>
        </p:nvSpPr>
        <p:spPr>
          <a:xfrm>
            <a:off x="1148523" y="2227854"/>
            <a:ext cx="4572000" cy="338554"/>
          </a:xfrm>
          <a:prstGeom prst="rect">
            <a:avLst/>
          </a:prstGeom>
          <a:noFill/>
        </p:spPr>
        <p:txBody>
          <a:bodyPr wrap="square">
            <a:spAutoFit/>
          </a:bodyPr>
          <a:lstStyle/>
          <a:p>
            <a:r>
              <a:rPr lang="en-GB" sz="1600">
                <a:latin typeface="Helvetica" pitchFamily="2" charset="0"/>
                <a:cs typeface="Calibri" panose="020F0502020204030204" pitchFamily="34" charset="0"/>
              </a:rPr>
              <a:t>Precipitation</a:t>
            </a:r>
            <a:endParaRPr lang="en-US" sz="1600"/>
          </a:p>
        </p:txBody>
      </p:sp>
      <p:sp>
        <p:nvSpPr>
          <p:cNvPr id="434" name="CasellaDiTesto 433">
            <a:extLst>
              <a:ext uri="{FF2B5EF4-FFF2-40B4-BE49-F238E27FC236}">
                <a16:creationId xmlns:a16="http://schemas.microsoft.com/office/drawing/2014/main" id="{F1354154-AD4A-7630-8A77-925357700C57}"/>
              </a:ext>
            </a:extLst>
          </p:cNvPr>
          <p:cNvSpPr txBox="1"/>
          <p:nvPr/>
        </p:nvSpPr>
        <p:spPr>
          <a:xfrm>
            <a:off x="1186891" y="2747074"/>
            <a:ext cx="4572000" cy="338554"/>
          </a:xfrm>
          <a:prstGeom prst="rect">
            <a:avLst/>
          </a:prstGeom>
          <a:noFill/>
        </p:spPr>
        <p:txBody>
          <a:bodyPr wrap="square" lIns="91440" tIns="45720" rIns="91440" bIns="45720" anchor="t">
            <a:spAutoFit/>
          </a:bodyPr>
          <a:lstStyle/>
          <a:p>
            <a:r>
              <a:rPr lang="en-GB" sz="1600">
                <a:latin typeface="Helvetica"/>
                <a:cs typeface="Calibri"/>
              </a:rPr>
              <a:t>Palmer </a:t>
            </a:r>
            <a:r>
              <a:rPr lang="en-GB" sz="1600" err="1">
                <a:latin typeface="Helvetica"/>
                <a:cs typeface="Calibri"/>
              </a:rPr>
              <a:t>Drough</a:t>
            </a:r>
            <a:r>
              <a:rPr lang="en-GB" sz="1600">
                <a:latin typeface="Helvetica"/>
                <a:cs typeface="Calibri"/>
              </a:rPr>
              <a:t> Index</a:t>
            </a:r>
            <a:endParaRPr lang="en-US" sz="1600">
              <a:latin typeface="Helvetica"/>
              <a:cs typeface="Calibri"/>
            </a:endParaRPr>
          </a:p>
        </p:txBody>
      </p:sp>
      <p:sp>
        <p:nvSpPr>
          <p:cNvPr id="436" name="CasellaDiTesto 435">
            <a:extLst>
              <a:ext uri="{FF2B5EF4-FFF2-40B4-BE49-F238E27FC236}">
                <a16:creationId xmlns:a16="http://schemas.microsoft.com/office/drawing/2014/main" id="{208FF0DB-317A-65AE-9524-2D164FCB585D}"/>
              </a:ext>
            </a:extLst>
          </p:cNvPr>
          <p:cNvSpPr txBox="1"/>
          <p:nvPr/>
        </p:nvSpPr>
        <p:spPr>
          <a:xfrm>
            <a:off x="1177625" y="3256208"/>
            <a:ext cx="4572000" cy="338554"/>
          </a:xfrm>
          <a:prstGeom prst="rect">
            <a:avLst/>
          </a:prstGeom>
          <a:noFill/>
        </p:spPr>
        <p:txBody>
          <a:bodyPr wrap="square" lIns="91440" tIns="45720" rIns="91440" bIns="45720" anchor="t">
            <a:spAutoFit/>
          </a:bodyPr>
          <a:lstStyle/>
          <a:p>
            <a:r>
              <a:rPr lang="en-GB" sz="1600">
                <a:latin typeface="Helvetica"/>
                <a:cs typeface="Calibri"/>
              </a:rPr>
              <a:t>Group 1              (</a:t>
            </a:r>
            <a:r>
              <a:rPr lang="en-GB" sz="1600" err="1">
                <a:latin typeface="Helvetica"/>
                <a:cs typeface="Calibri"/>
              </a:rPr>
              <a:t>min_temp</a:t>
            </a:r>
            <a:r>
              <a:rPr lang="en-GB" sz="1600">
                <a:latin typeface="Helvetica"/>
                <a:cs typeface="Calibri"/>
              </a:rPr>
              <a:t>)</a:t>
            </a:r>
            <a:endParaRPr lang="en-US" sz="1600">
              <a:latin typeface="Helvetica"/>
              <a:cs typeface="Calibri"/>
            </a:endParaRPr>
          </a:p>
        </p:txBody>
      </p:sp>
    </p:spTree>
    <p:extLst>
      <p:ext uri="{BB962C8B-B14F-4D97-AF65-F5344CB8AC3E}">
        <p14:creationId xmlns:p14="http://schemas.microsoft.com/office/powerpoint/2010/main" val="1554781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9B321"/>
        </a:solidFill>
        <a:effectLst/>
      </p:bgPr>
    </p:bg>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2A1A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cs typeface="Arial"/>
              <a:sym typeface="Arial"/>
            </a:endParaRPr>
          </a:p>
        </p:txBody>
      </p:sp>
      <p:sp>
        <p:nvSpPr>
          <p:cNvPr id="12" name="CasellaDiTesto 11">
            <a:extLst>
              <a:ext uri="{FF2B5EF4-FFF2-40B4-BE49-F238E27FC236}">
                <a16:creationId xmlns:a16="http://schemas.microsoft.com/office/drawing/2014/main" id="{A3871276-0A1A-F9CA-A146-D9C74E46F221}"/>
              </a:ext>
            </a:extLst>
          </p:cNvPr>
          <p:cNvSpPr txBox="1"/>
          <p:nvPr/>
        </p:nvSpPr>
        <p:spPr>
          <a:xfrm>
            <a:off x="769384" y="909756"/>
            <a:ext cx="7394902" cy="33239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AU" sz="7000" b="1" i="0" u="none" strike="noStrike" kern="0" cap="none" spc="0" normalizeH="0" baseline="0" noProof="0">
                <a:ln>
                  <a:noFill/>
                </a:ln>
                <a:solidFill>
                  <a:srgbClr val="2A1A00"/>
                </a:solidFill>
                <a:effectLst/>
                <a:uLnTx/>
                <a:uFillTx/>
                <a:latin typeface="Helvetica" pitchFamily="2" charset="0"/>
                <a:ea typeface="Hiragino Maru Gothic Pro W4" panose="020F0400000000000000" pitchFamily="34" charset="-128"/>
                <a:cs typeface="Poppins" pitchFamily="2" charset="77"/>
                <a:sym typeface="Arial"/>
              </a:rPr>
              <a:t>BIO-</a:t>
            </a:r>
            <a:r>
              <a:rPr lang="en-AU" sz="7000" b="1">
                <a:solidFill>
                  <a:srgbClr val="2A1A00"/>
                </a:solidFill>
                <a:latin typeface="Helvetica" pitchFamily="2" charset="0"/>
                <a:ea typeface="Hiragino Maru Gothic Pro W4" panose="020F0400000000000000" pitchFamily="34" charset="-128"/>
                <a:cs typeface="Poppins" pitchFamily="2" charset="77"/>
              </a:rPr>
              <a:t>CHEM</a:t>
            </a:r>
            <a:r>
              <a:rPr kumimoji="0" lang="en-AU" sz="7000" b="1" i="0" u="none" strike="noStrike" kern="0" cap="none" spc="0" normalizeH="0" baseline="0" noProof="0">
                <a:ln>
                  <a:noFill/>
                </a:ln>
                <a:solidFill>
                  <a:srgbClr val="2A1A00"/>
                </a:solidFill>
                <a:effectLst/>
                <a:uLnTx/>
                <a:uFillTx/>
                <a:latin typeface="Helvetica" pitchFamily="2" charset="0"/>
                <a:ea typeface="Hiragino Maru Gothic Pro W4" panose="020F0400000000000000" pitchFamily="34" charset="-128"/>
                <a:cs typeface="Poppins" pitchFamily="2" charset="77"/>
                <a:sym typeface="Arial"/>
              </a:rPr>
              <a:t>ICAL STRESSING FACTORS</a:t>
            </a:r>
          </a:p>
        </p:txBody>
      </p:sp>
      <p:pic>
        <p:nvPicPr>
          <p:cNvPr id="4" name="object 7">
            <a:extLst>
              <a:ext uri="{FF2B5EF4-FFF2-40B4-BE49-F238E27FC236}">
                <a16:creationId xmlns:a16="http://schemas.microsoft.com/office/drawing/2014/main" id="{BC10D4B3-73CF-C7FF-4F0A-1118C3A2B5CD}"/>
              </a:ext>
            </a:extLst>
          </p:cNvPr>
          <p:cNvPicPr/>
          <p:nvPr/>
        </p:nvPicPr>
        <p:blipFill>
          <a:blip r:embed="rId3" cstate="print"/>
          <a:stretch>
            <a:fillRect/>
          </a:stretch>
        </p:blipFill>
        <p:spPr>
          <a:xfrm>
            <a:off x="6195844" y="2273046"/>
            <a:ext cx="2737104" cy="2737104"/>
          </a:xfrm>
          <a:prstGeom prst="rect">
            <a:avLst/>
          </a:prstGeom>
        </p:spPr>
      </p:pic>
    </p:spTree>
    <p:extLst>
      <p:ext uri="{BB962C8B-B14F-4D97-AF65-F5344CB8AC3E}">
        <p14:creationId xmlns:p14="http://schemas.microsoft.com/office/powerpoint/2010/main" val="3145466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304" name="CasellaDiTesto 303">
            <a:extLst>
              <a:ext uri="{FF2B5EF4-FFF2-40B4-BE49-F238E27FC236}">
                <a16:creationId xmlns:a16="http://schemas.microsoft.com/office/drawing/2014/main" id="{72487403-EDD0-4095-7394-DB3840C33DE0}"/>
              </a:ext>
            </a:extLst>
          </p:cNvPr>
          <p:cNvSpPr txBox="1"/>
          <p:nvPr/>
        </p:nvSpPr>
        <p:spPr>
          <a:xfrm>
            <a:off x="475933" y="236605"/>
            <a:ext cx="8279183" cy="1200329"/>
          </a:xfrm>
          <a:prstGeom prst="rect">
            <a:avLst/>
          </a:prstGeom>
          <a:noFill/>
        </p:spPr>
        <p:txBody>
          <a:bodyPr wrap="square">
            <a:spAutoFit/>
          </a:bodyPr>
          <a:lstStyle/>
          <a:p>
            <a:r>
              <a:rPr lang="en-AU" sz="3600" b="1">
                <a:solidFill>
                  <a:srgbClr val="E99C16"/>
                </a:solidFill>
                <a:latin typeface="Helvetica" pitchFamily="2" charset="0"/>
                <a:ea typeface="Hiragino Maru Gothic Pro W4" panose="020F0400000000000000" pitchFamily="34" charset="-128"/>
                <a:cs typeface="Poppins" pitchFamily="2" charset="77"/>
              </a:rPr>
              <a:t>Pesticides</a:t>
            </a:r>
            <a:r>
              <a:rPr lang="en-AU" sz="3600" b="1">
                <a:solidFill>
                  <a:srgbClr val="593700"/>
                </a:solidFill>
                <a:latin typeface="Helvetica" pitchFamily="2" charset="0"/>
                <a:ea typeface="Hiragino Maru Gothic Pro W4" panose="020F0400000000000000" pitchFamily="34" charset="-128"/>
                <a:cs typeface="Poppins" pitchFamily="2" charset="77"/>
              </a:rPr>
              <a:t> seem the </a:t>
            </a:r>
            <a:r>
              <a:rPr lang="en-AU" sz="3600" b="1">
                <a:solidFill>
                  <a:srgbClr val="E99C16"/>
                </a:solidFill>
                <a:latin typeface="Helvetica" pitchFamily="2" charset="0"/>
                <a:ea typeface="Hiragino Maru Gothic Pro W4" panose="020F0400000000000000" pitchFamily="34" charset="-128"/>
                <a:cs typeface="Poppins" pitchFamily="2" charset="77"/>
              </a:rPr>
              <a:t>main causes </a:t>
            </a:r>
          </a:p>
          <a:p>
            <a:r>
              <a:rPr lang="en-AU" sz="3600" b="1">
                <a:solidFill>
                  <a:srgbClr val="593700"/>
                </a:solidFill>
                <a:latin typeface="Helvetica" pitchFamily="2" charset="0"/>
                <a:ea typeface="Hiragino Maru Gothic Pro W4" panose="020F0400000000000000" pitchFamily="34" charset="-128"/>
                <a:cs typeface="Poppins" pitchFamily="2" charset="77"/>
              </a:rPr>
              <a:t>of </a:t>
            </a:r>
            <a:r>
              <a:rPr lang="en-AU" sz="3600" b="1">
                <a:solidFill>
                  <a:srgbClr val="E99C16"/>
                </a:solidFill>
                <a:latin typeface="Helvetica" pitchFamily="2" charset="0"/>
                <a:ea typeface="Hiragino Maru Gothic Pro W4" panose="020F0400000000000000" pitchFamily="34" charset="-128"/>
                <a:cs typeface="Poppins" pitchFamily="2" charset="77"/>
              </a:rPr>
              <a:t>summer losses </a:t>
            </a:r>
          </a:p>
        </p:txBody>
      </p:sp>
      <p:sp>
        <p:nvSpPr>
          <p:cNvPr id="5" name="CasellaDiTesto 4">
            <a:extLst>
              <a:ext uri="{FF2B5EF4-FFF2-40B4-BE49-F238E27FC236}">
                <a16:creationId xmlns:a16="http://schemas.microsoft.com/office/drawing/2014/main" id="{A27D9435-1D80-F5AB-DC2D-20E2723847B7}"/>
              </a:ext>
            </a:extLst>
          </p:cNvPr>
          <p:cNvSpPr txBox="1"/>
          <p:nvPr/>
        </p:nvSpPr>
        <p:spPr>
          <a:xfrm>
            <a:off x="475933" y="1688165"/>
            <a:ext cx="8668067" cy="2585323"/>
          </a:xfrm>
          <a:prstGeom prst="rect">
            <a:avLst/>
          </a:prstGeom>
          <a:noFill/>
        </p:spPr>
        <p:txBody>
          <a:bodyPr wrap="square" lIns="91440" tIns="45720" rIns="91440" bIns="45720" anchor="t">
            <a:spAutoFit/>
          </a:bodyPr>
          <a:lstStyle/>
          <a:p>
            <a:r>
              <a:rPr lang="en-AU" sz="5400" b="1">
                <a:solidFill>
                  <a:srgbClr val="E99C16"/>
                </a:solidFill>
                <a:latin typeface="Helvetica"/>
                <a:ea typeface="Hiragino Maru Gothic Pro W4"/>
                <a:cs typeface="Poppins"/>
              </a:rPr>
              <a:t>0.66</a:t>
            </a:r>
            <a:r>
              <a:rPr lang="en-AU" sz="5400" b="1">
                <a:solidFill>
                  <a:srgbClr val="593700"/>
                </a:solidFill>
                <a:latin typeface="Helvetica"/>
                <a:ea typeface="Hiragino Maru Gothic Pro W4"/>
                <a:cs typeface="Poppins"/>
              </a:rPr>
              <a:t> </a:t>
            </a:r>
            <a:r>
              <a:rPr lang="it-IT" sz="2600" b="1" err="1">
                <a:solidFill>
                  <a:srgbClr val="593700"/>
                </a:solidFill>
                <a:latin typeface="Helvetica"/>
                <a:ea typeface="Hiragino Maru Gothic Pro W4"/>
                <a:cs typeface="Poppins"/>
              </a:rPr>
              <a:t>Spearman</a:t>
            </a:r>
            <a:r>
              <a:rPr lang="it-IT" sz="2600" b="1">
                <a:solidFill>
                  <a:srgbClr val="593700"/>
                </a:solidFill>
                <a:latin typeface="Helvetica"/>
                <a:ea typeface="Hiragino Maru Gothic Pro W4"/>
                <a:cs typeface="Poppins"/>
              </a:rPr>
              <a:t> </a:t>
            </a:r>
            <a:r>
              <a:rPr lang="it-IT" sz="2600" b="1" err="1">
                <a:solidFill>
                  <a:srgbClr val="593700"/>
                </a:solidFill>
                <a:latin typeface="Helvetica"/>
                <a:ea typeface="Hiragino Maru Gothic Pro W4"/>
                <a:cs typeface="Poppins"/>
              </a:rPr>
              <a:t>correlation</a:t>
            </a:r>
            <a:r>
              <a:rPr lang="it-IT" sz="2600" b="1">
                <a:solidFill>
                  <a:srgbClr val="593700"/>
                </a:solidFill>
                <a:latin typeface="Helvetica"/>
                <a:ea typeface="Hiragino Maru Gothic Pro W4"/>
                <a:cs typeface="Poppins"/>
              </a:rPr>
              <a:t> (</a:t>
            </a:r>
            <a:r>
              <a:rPr lang="en-AU" sz="2600" b="1">
                <a:solidFill>
                  <a:srgbClr val="593700"/>
                </a:solidFill>
                <a:latin typeface="Helvetica"/>
                <a:ea typeface="Hiragino Maru Gothic Pro W4"/>
                <a:cs typeface="Poppins"/>
              </a:rPr>
              <a:t>Pesticides, Loss %)</a:t>
            </a:r>
            <a:r>
              <a:rPr lang="en-AU" sz="5400" b="1">
                <a:solidFill>
                  <a:srgbClr val="593700"/>
                </a:solidFill>
                <a:latin typeface="Helvetica"/>
                <a:ea typeface="Hiragino Maru Gothic Pro W4"/>
                <a:cs typeface="Poppins"/>
              </a:rPr>
              <a:t> </a:t>
            </a:r>
            <a:endParaRPr lang="en-AU" sz="5400" b="1">
              <a:solidFill>
                <a:srgbClr val="593700"/>
              </a:solidFill>
              <a:latin typeface="Helvetica" pitchFamily="2" charset="0"/>
              <a:ea typeface="Hiragino Maru Gothic Pro W4" panose="020F0400000000000000" pitchFamily="34" charset="-128"/>
              <a:cs typeface="Poppins" pitchFamily="2" charset="77"/>
            </a:endParaRPr>
          </a:p>
          <a:p>
            <a:r>
              <a:rPr lang="en-AU" sz="5400" b="1">
                <a:solidFill>
                  <a:srgbClr val="593700"/>
                </a:solidFill>
                <a:latin typeface="Helvetica"/>
                <a:ea typeface="Hiragino Maru Gothic Pro W4"/>
                <a:cs typeface="Poppins"/>
              </a:rPr>
              <a:t>0.54 </a:t>
            </a:r>
            <a:r>
              <a:rPr kumimoji="0" lang="it-IT" sz="2600" b="1" i="0" u="none" strike="noStrike" kern="0" cap="none" spc="0" normalizeH="0" baseline="0" noProof="0" err="1">
                <a:ln>
                  <a:noFill/>
                </a:ln>
                <a:solidFill>
                  <a:srgbClr val="593700"/>
                </a:solidFill>
                <a:effectLst/>
                <a:uLnTx/>
                <a:uFillTx/>
                <a:latin typeface="Helvetica"/>
                <a:ea typeface="Hiragino Maru Gothic Pro W4"/>
                <a:cs typeface="Poppins"/>
                <a:sym typeface="Arial"/>
              </a:rPr>
              <a:t>Spearman</a:t>
            </a:r>
            <a:r>
              <a:rPr kumimoji="0" lang="it-IT" sz="2600" b="1" i="0" u="none" strike="noStrike" kern="0" cap="none" spc="0" normalizeH="0" baseline="0" noProof="0">
                <a:ln>
                  <a:noFill/>
                </a:ln>
                <a:solidFill>
                  <a:srgbClr val="593700"/>
                </a:solidFill>
                <a:effectLst/>
                <a:uLnTx/>
                <a:uFillTx/>
                <a:latin typeface="Helvetica"/>
                <a:ea typeface="Hiragino Maru Gothic Pro W4"/>
                <a:cs typeface="Poppins"/>
                <a:sym typeface="Arial"/>
              </a:rPr>
              <a:t> </a:t>
            </a:r>
            <a:r>
              <a:rPr kumimoji="0" lang="it-IT" sz="2600" b="1" i="0" u="none" strike="noStrike" kern="0" cap="none" spc="0" normalizeH="0" baseline="0" noProof="0" err="1">
                <a:ln>
                  <a:noFill/>
                </a:ln>
                <a:solidFill>
                  <a:srgbClr val="593700"/>
                </a:solidFill>
                <a:effectLst/>
                <a:uLnTx/>
                <a:uFillTx/>
                <a:latin typeface="Helvetica"/>
                <a:ea typeface="Hiragino Maru Gothic Pro W4"/>
                <a:cs typeface="Poppins"/>
                <a:sym typeface="Arial"/>
              </a:rPr>
              <a:t>correlation</a:t>
            </a:r>
            <a:r>
              <a:rPr kumimoji="0" lang="it-IT" sz="2600" b="1" i="0" u="none" strike="noStrike" kern="0" cap="none" spc="0" normalizeH="0" baseline="0" noProof="0">
                <a:ln>
                  <a:noFill/>
                </a:ln>
                <a:solidFill>
                  <a:srgbClr val="593700"/>
                </a:solidFill>
                <a:effectLst/>
                <a:uLnTx/>
                <a:uFillTx/>
                <a:latin typeface="Helvetica"/>
                <a:ea typeface="Hiragino Maru Gothic Pro W4"/>
                <a:cs typeface="Poppins"/>
                <a:sym typeface="Arial"/>
              </a:rPr>
              <a:t> (</a:t>
            </a:r>
            <a:r>
              <a:rPr kumimoji="0" lang="en-AU" sz="2600" b="1" i="0" u="none" strike="noStrike" kern="0" cap="none" spc="0" normalizeH="0" baseline="0" noProof="0">
                <a:ln>
                  <a:noFill/>
                </a:ln>
                <a:solidFill>
                  <a:srgbClr val="593700"/>
                </a:solidFill>
                <a:effectLst/>
                <a:uLnTx/>
                <a:uFillTx/>
                <a:latin typeface="Helvetica"/>
                <a:ea typeface="Hiragino Maru Gothic Pro W4"/>
                <a:cs typeface="Poppins"/>
                <a:sym typeface="Arial"/>
              </a:rPr>
              <a:t>Diseases, </a:t>
            </a:r>
            <a:r>
              <a:rPr lang="en-AU" sz="2600" b="1">
                <a:solidFill>
                  <a:srgbClr val="593700"/>
                </a:solidFill>
                <a:latin typeface="Helvetica"/>
                <a:ea typeface="Hiragino Maru Gothic Pro W4"/>
                <a:cs typeface="Poppins"/>
              </a:rPr>
              <a:t>L</a:t>
            </a:r>
            <a:r>
              <a:rPr kumimoji="0" lang="en-AU" sz="2600" b="1" i="0" u="none" strike="noStrike" kern="0" cap="none" spc="0" normalizeH="0" baseline="0" noProof="0">
                <a:ln>
                  <a:noFill/>
                </a:ln>
                <a:solidFill>
                  <a:srgbClr val="593700"/>
                </a:solidFill>
                <a:effectLst/>
                <a:uLnTx/>
                <a:uFillTx/>
                <a:latin typeface="Helvetica"/>
                <a:ea typeface="Hiragino Maru Gothic Pro W4"/>
                <a:cs typeface="Poppins"/>
                <a:sym typeface="Arial"/>
              </a:rPr>
              <a:t>oss %)</a:t>
            </a:r>
            <a:endParaRPr lang="en-AU" sz="5400" b="1">
              <a:solidFill>
                <a:srgbClr val="593700"/>
              </a:solidFill>
              <a:latin typeface="Helvetica"/>
              <a:ea typeface="Hiragino Maru Gothic Pro W4"/>
              <a:cs typeface="Poppins"/>
            </a:endParaRPr>
          </a:p>
          <a:p>
            <a:r>
              <a:rPr lang="en-AU" sz="5400" b="1">
                <a:solidFill>
                  <a:srgbClr val="593700"/>
                </a:solidFill>
                <a:latin typeface="Helvetica"/>
                <a:ea typeface="Hiragino Maru Gothic Pro W4"/>
                <a:cs typeface="Poppins"/>
              </a:rPr>
              <a:t>0.41 </a:t>
            </a:r>
            <a:r>
              <a:rPr kumimoji="0" lang="it-IT" sz="2400" b="1" i="0" u="none" strike="noStrike" kern="0" cap="none" spc="0" normalizeH="0" baseline="0" noProof="0" err="1">
                <a:ln>
                  <a:noFill/>
                </a:ln>
                <a:solidFill>
                  <a:srgbClr val="593700"/>
                </a:solidFill>
                <a:effectLst/>
                <a:uLnTx/>
                <a:uFillTx/>
                <a:latin typeface="Helvetica"/>
                <a:ea typeface="Hiragino Maru Gothic Pro W4"/>
                <a:cs typeface="Poppins"/>
                <a:sym typeface="Arial"/>
              </a:rPr>
              <a:t>Spearman</a:t>
            </a:r>
            <a:r>
              <a:rPr kumimoji="0" lang="it-IT" sz="2400" b="1" i="0" u="none" strike="noStrike" kern="0" cap="none" spc="0" normalizeH="0" baseline="0" noProof="0">
                <a:ln>
                  <a:noFill/>
                </a:ln>
                <a:solidFill>
                  <a:srgbClr val="593700"/>
                </a:solidFill>
                <a:effectLst/>
                <a:uLnTx/>
                <a:uFillTx/>
                <a:latin typeface="Helvetica"/>
                <a:ea typeface="Hiragino Maru Gothic Pro W4"/>
                <a:cs typeface="Poppins"/>
                <a:sym typeface="Arial"/>
              </a:rPr>
              <a:t> </a:t>
            </a:r>
            <a:r>
              <a:rPr kumimoji="0" lang="it-IT" sz="2400" b="1" i="0" u="none" strike="noStrike" kern="0" cap="none" spc="0" normalizeH="0" baseline="0" noProof="0" err="1">
                <a:ln>
                  <a:noFill/>
                </a:ln>
                <a:solidFill>
                  <a:srgbClr val="593700"/>
                </a:solidFill>
                <a:effectLst/>
                <a:uLnTx/>
                <a:uFillTx/>
                <a:latin typeface="Helvetica"/>
                <a:ea typeface="Hiragino Maru Gothic Pro W4"/>
                <a:cs typeface="Poppins"/>
                <a:sym typeface="Arial"/>
              </a:rPr>
              <a:t>correlation</a:t>
            </a:r>
            <a:r>
              <a:rPr kumimoji="0" lang="it-IT" sz="2400" b="1" i="0" u="none" strike="noStrike" kern="0" cap="none" spc="0" normalizeH="0" baseline="0" noProof="0">
                <a:ln>
                  <a:noFill/>
                </a:ln>
                <a:solidFill>
                  <a:srgbClr val="593700"/>
                </a:solidFill>
                <a:effectLst/>
                <a:uLnTx/>
                <a:uFillTx/>
                <a:latin typeface="Helvetica"/>
                <a:ea typeface="Hiragino Maru Gothic Pro W4"/>
                <a:cs typeface="Poppins"/>
                <a:sym typeface="Arial"/>
              </a:rPr>
              <a:t> (</a:t>
            </a:r>
            <a:r>
              <a:rPr kumimoji="0" lang="en-AU" sz="2400" b="1" i="0" u="none" strike="noStrike" kern="0" cap="none" spc="0" normalizeH="0" baseline="0" noProof="0">
                <a:ln>
                  <a:noFill/>
                </a:ln>
                <a:solidFill>
                  <a:srgbClr val="593700"/>
                </a:solidFill>
                <a:effectLst/>
                <a:uLnTx/>
                <a:uFillTx/>
                <a:latin typeface="Helvetica"/>
                <a:ea typeface="Hiragino Maru Gothic Pro W4"/>
                <a:cs typeface="Poppins"/>
                <a:sym typeface="Arial"/>
              </a:rPr>
              <a:t>Varroa Mite, </a:t>
            </a:r>
            <a:r>
              <a:rPr lang="en-AU" sz="2400" b="1">
                <a:solidFill>
                  <a:srgbClr val="593700"/>
                </a:solidFill>
                <a:latin typeface="Helvetica"/>
                <a:ea typeface="Hiragino Maru Gothic Pro W4"/>
                <a:cs typeface="Poppins"/>
              </a:rPr>
              <a:t>Loss %)</a:t>
            </a:r>
            <a:endParaRPr lang="en-AU" sz="2400" b="1">
              <a:solidFill>
                <a:srgbClr val="593700"/>
              </a:solidFill>
              <a:latin typeface="Helvetica" pitchFamily="2" charset="0"/>
              <a:ea typeface="Hiragino Maru Gothic Pro W4" panose="020F0400000000000000" pitchFamily="34" charset="-128"/>
              <a:cs typeface="Poppins" pitchFamily="2" charset="77"/>
            </a:endParaRPr>
          </a:p>
        </p:txBody>
      </p:sp>
    </p:spTree>
    <p:extLst>
      <p:ext uri="{BB962C8B-B14F-4D97-AF65-F5344CB8AC3E}">
        <p14:creationId xmlns:p14="http://schemas.microsoft.com/office/powerpoint/2010/main" val="4021738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304" name="CasellaDiTesto 303">
            <a:extLst>
              <a:ext uri="{FF2B5EF4-FFF2-40B4-BE49-F238E27FC236}">
                <a16:creationId xmlns:a16="http://schemas.microsoft.com/office/drawing/2014/main" id="{72487403-EDD0-4095-7394-DB3840C33DE0}"/>
              </a:ext>
            </a:extLst>
          </p:cNvPr>
          <p:cNvSpPr txBox="1"/>
          <p:nvPr/>
        </p:nvSpPr>
        <p:spPr>
          <a:xfrm>
            <a:off x="475934" y="236605"/>
            <a:ext cx="8522292" cy="1754326"/>
          </a:xfrm>
          <a:prstGeom prst="rect">
            <a:avLst/>
          </a:prstGeom>
          <a:noFill/>
        </p:spPr>
        <p:txBody>
          <a:bodyPr wrap="square">
            <a:spAutoFit/>
          </a:bodyPr>
          <a:lstStyle/>
          <a:p>
            <a:r>
              <a:rPr lang="en-AU" sz="3600" b="1">
                <a:solidFill>
                  <a:srgbClr val="593700"/>
                </a:solidFill>
                <a:latin typeface="Helvetica" pitchFamily="2" charset="0"/>
                <a:ea typeface="Hiragino Maru Gothic Pro W4" panose="020F0400000000000000" pitchFamily="34" charset="-128"/>
                <a:cs typeface="Poppins" pitchFamily="2" charset="77"/>
              </a:rPr>
              <a:t>Varroa destructor: the most devastating honey bee pest</a:t>
            </a:r>
            <a:br>
              <a:rPr lang="en-AU" sz="3600" b="1">
                <a:solidFill>
                  <a:srgbClr val="593700"/>
                </a:solidFill>
                <a:latin typeface="Helvetica" pitchFamily="2" charset="0"/>
                <a:ea typeface="Hiragino Maru Gothic Pro W4" panose="020F0400000000000000" pitchFamily="34" charset="-128"/>
                <a:cs typeface="Poppins" pitchFamily="2" charset="77"/>
              </a:rPr>
            </a:br>
            <a:endParaRPr lang="en-AU" sz="3600" b="1">
              <a:solidFill>
                <a:srgbClr val="593700"/>
              </a:solidFill>
              <a:latin typeface="Helvetica" pitchFamily="2" charset="0"/>
              <a:ea typeface="Hiragino Maru Gothic Pro W4" panose="020F0400000000000000" pitchFamily="34" charset="-128"/>
              <a:cs typeface="Poppins" pitchFamily="2" charset="77"/>
            </a:endParaRPr>
          </a:p>
        </p:txBody>
      </p:sp>
      <p:pic>
        <p:nvPicPr>
          <p:cNvPr id="2" name="Immagine 1">
            <a:extLst>
              <a:ext uri="{FF2B5EF4-FFF2-40B4-BE49-F238E27FC236}">
                <a16:creationId xmlns:a16="http://schemas.microsoft.com/office/drawing/2014/main" id="{E97915E6-9E78-40A1-C0CC-709BFE586C9B}"/>
              </a:ext>
            </a:extLst>
          </p:cNvPr>
          <p:cNvPicPr>
            <a:picLocks noChangeAspect="1"/>
          </p:cNvPicPr>
          <p:nvPr/>
        </p:nvPicPr>
        <p:blipFill>
          <a:blip r:embed="rId3"/>
          <a:stretch>
            <a:fillRect/>
          </a:stretch>
        </p:blipFill>
        <p:spPr>
          <a:xfrm>
            <a:off x="2287043" y="1519932"/>
            <a:ext cx="4900074" cy="3386963"/>
          </a:xfrm>
          <a:prstGeom prst="rect">
            <a:avLst/>
          </a:prstGeom>
        </p:spPr>
      </p:pic>
    </p:spTree>
    <p:extLst>
      <p:ext uri="{BB962C8B-B14F-4D97-AF65-F5344CB8AC3E}">
        <p14:creationId xmlns:p14="http://schemas.microsoft.com/office/powerpoint/2010/main" val="3614388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304" name="CasellaDiTesto 303">
            <a:extLst>
              <a:ext uri="{FF2B5EF4-FFF2-40B4-BE49-F238E27FC236}">
                <a16:creationId xmlns:a16="http://schemas.microsoft.com/office/drawing/2014/main" id="{72487403-EDD0-4095-7394-DB3840C33DE0}"/>
              </a:ext>
            </a:extLst>
          </p:cNvPr>
          <p:cNvSpPr txBox="1"/>
          <p:nvPr/>
        </p:nvSpPr>
        <p:spPr>
          <a:xfrm>
            <a:off x="475933" y="236605"/>
            <a:ext cx="8258163" cy="1200329"/>
          </a:xfrm>
          <a:prstGeom prst="rect">
            <a:avLst/>
          </a:prstGeom>
          <a:noFill/>
        </p:spPr>
        <p:txBody>
          <a:bodyPr wrap="square">
            <a:spAutoFit/>
          </a:bodyPr>
          <a:lstStyle/>
          <a:p>
            <a:r>
              <a:rPr lang="en-AU" sz="3600" b="1">
                <a:solidFill>
                  <a:srgbClr val="593700"/>
                </a:solidFill>
                <a:latin typeface="Helvetica" pitchFamily="2" charset="0"/>
                <a:ea typeface="Hiragino Maru Gothic Pro W4" panose="020F0400000000000000" pitchFamily="34" charset="-128"/>
                <a:cs typeface="Poppins" pitchFamily="2" charset="77"/>
              </a:rPr>
              <a:t>In some years, number of losses and Varroa show the same pattern</a:t>
            </a:r>
          </a:p>
        </p:txBody>
      </p:sp>
      <p:pic>
        <p:nvPicPr>
          <p:cNvPr id="4" name="Immagine 3">
            <a:extLst>
              <a:ext uri="{FF2B5EF4-FFF2-40B4-BE49-F238E27FC236}">
                <a16:creationId xmlns:a16="http://schemas.microsoft.com/office/drawing/2014/main" id="{10CCB3B7-F87E-63D8-B9EE-2C60C152BD29}"/>
              </a:ext>
            </a:extLst>
          </p:cNvPr>
          <p:cNvPicPr>
            <a:picLocks noChangeAspect="1"/>
          </p:cNvPicPr>
          <p:nvPr/>
        </p:nvPicPr>
        <p:blipFill>
          <a:blip r:embed="rId3"/>
          <a:stretch>
            <a:fillRect/>
          </a:stretch>
        </p:blipFill>
        <p:spPr>
          <a:xfrm>
            <a:off x="4605014" y="1560663"/>
            <a:ext cx="4491787" cy="3346231"/>
          </a:xfrm>
          <a:prstGeom prst="rect">
            <a:avLst/>
          </a:prstGeom>
        </p:spPr>
      </p:pic>
      <p:pic>
        <p:nvPicPr>
          <p:cNvPr id="5" name="Immagine 4">
            <a:extLst>
              <a:ext uri="{FF2B5EF4-FFF2-40B4-BE49-F238E27FC236}">
                <a16:creationId xmlns:a16="http://schemas.microsoft.com/office/drawing/2014/main" id="{0D385803-D4F5-F682-C420-4D3C8FEFC919}"/>
              </a:ext>
            </a:extLst>
          </p:cNvPr>
          <p:cNvPicPr>
            <a:picLocks noChangeAspect="1"/>
          </p:cNvPicPr>
          <p:nvPr/>
        </p:nvPicPr>
        <p:blipFill rotWithShape="1">
          <a:blip r:embed="rId4"/>
          <a:srcRect t="5500"/>
          <a:stretch/>
        </p:blipFill>
        <p:spPr>
          <a:xfrm>
            <a:off x="212884" y="1744711"/>
            <a:ext cx="4491788" cy="3162184"/>
          </a:xfrm>
          <a:prstGeom prst="rect">
            <a:avLst/>
          </a:prstGeom>
        </p:spPr>
      </p:pic>
      <p:sp>
        <p:nvSpPr>
          <p:cNvPr id="2" name="CasellaDiTesto 1">
            <a:extLst>
              <a:ext uri="{FF2B5EF4-FFF2-40B4-BE49-F238E27FC236}">
                <a16:creationId xmlns:a16="http://schemas.microsoft.com/office/drawing/2014/main" id="{500AD399-18D3-5D3B-ACCD-672070E8B255}"/>
              </a:ext>
            </a:extLst>
          </p:cNvPr>
          <p:cNvSpPr txBox="1"/>
          <p:nvPr/>
        </p:nvSpPr>
        <p:spPr>
          <a:xfrm>
            <a:off x="5163301" y="1406773"/>
            <a:ext cx="3375212" cy="307777"/>
          </a:xfrm>
          <a:prstGeom prst="rect">
            <a:avLst/>
          </a:prstGeom>
          <a:noFill/>
        </p:spPr>
        <p:txBody>
          <a:bodyPr wrap="square" rtlCol="0">
            <a:spAutoFit/>
          </a:bodyPr>
          <a:lstStyle/>
          <a:p>
            <a:r>
              <a:rPr lang="en-US">
                <a:latin typeface="Helvetica" pitchFamily="2" charset="0"/>
              </a:rPr>
              <a:t>Stressed colonies by Varroa mites (%) </a:t>
            </a:r>
          </a:p>
        </p:txBody>
      </p:sp>
      <p:sp>
        <p:nvSpPr>
          <p:cNvPr id="6" name="CasellaDiTesto 5">
            <a:extLst>
              <a:ext uri="{FF2B5EF4-FFF2-40B4-BE49-F238E27FC236}">
                <a16:creationId xmlns:a16="http://schemas.microsoft.com/office/drawing/2014/main" id="{F3C87C41-F5E1-626B-8169-31A235A7C8F0}"/>
              </a:ext>
            </a:extLst>
          </p:cNvPr>
          <p:cNvSpPr txBox="1"/>
          <p:nvPr/>
        </p:nvSpPr>
        <p:spPr>
          <a:xfrm>
            <a:off x="501653" y="1436934"/>
            <a:ext cx="3375212" cy="307777"/>
          </a:xfrm>
          <a:prstGeom prst="rect">
            <a:avLst/>
          </a:prstGeom>
          <a:noFill/>
        </p:spPr>
        <p:txBody>
          <a:bodyPr wrap="square" rtlCol="0">
            <a:spAutoFit/>
          </a:bodyPr>
          <a:lstStyle/>
          <a:p>
            <a:r>
              <a:rPr lang="en-US">
                <a:latin typeface="Helvetica" pitchFamily="2" charset="0"/>
              </a:rPr>
              <a:t>Lost colonies (%) </a:t>
            </a:r>
          </a:p>
        </p:txBody>
      </p:sp>
    </p:spTree>
    <p:extLst>
      <p:ext uri="{BB962C8B-B14F-4D97-AF65-F5344CB8AC3E}">
        <p14:creationId xmlns:p14="http://schemas.microsoft.com/office/powerpoint/2010/main" val="1380038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9B321"/>
        </a:solidFill>
        <a:effectLst/>
      </p:bgPr>
    </p:bg>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2A1A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cs typeface="Arial"/>
              <a:sym typeface="Arial"/>
            </a:endParaRPr>
          </a:p>
        </p:txBody>
      </p:sp>
      <p:sp>
        <p:nvSpPr>
          <p:cNvPr id="12" name="CasellaDiTesto 11">
            <a:extLst>
              <a:ext uri="{FF2B5EF4-FFF2-40B4-BE49-F238E27FC236}">
                <a16:creationId xmlns:a16="http://schemas.microsoft.com/office/drawing/2014/main" id="{A3871276-0A1A-F9CA-A146-D9C74E46F221}"/>
              </a:ext>
            </a:extLst>
          </p:cNvPr>
          <p:cNvSpPr txBox="1"/>
          <p:nvPr/>
        </p:nvSpPr>
        <p:spPr>
          <a:xfrm>
            <a:off x="769384" y="446961"/>
            <a:ext cx="6718812" cy="440120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AU" sz="7000" b="1" i="0" u="none" strike="noStrike" kern="0" cap="none" spc="0" normalizeH="0" baseline="0" noProof="0">
                <a:ln>
                  <a:noFill/>
                </a:ln>
                <a:solidFill>
                  <a:srgbClr val="2A1A00"/>
                </a:solidFill>
                <a:effectLst/>
                <a:uLnTx/>
                <a:uFillTx/>
                <a:latin typeface="Helvetica" pitchFamily="2" charset="0"/>
                <a:ea typeface="Hiragino Maru Gothic Pro W4" panose="020F0400000000000000" pitchFamily="34" charset="-128"/>
                <a:cs typeface="Poppins" pitchFamily="2" charset="77"/>
                <a:sym typeface="Arial"/>
              </a:rPr>
              <a:t>MODELLING OF LOSS -STRESSORS RELATION</a:t>
            </a:r>
          </a:p>
        </p:txBody>
      </p:sp>
      <p:pic>
        <p:nvPicPr>
          <p:cNvPr id="4" name="object 7">
            <a:extLst>
              <a:ext uri="{FF2B5EF4-FFF2-40B4-BE49-F238E27FC236}">
                <a16:creationId xmlns:a16="http://schemas.microsoft.com/office/drawing/2014/main" id="{BC10D4B3-73CF-C7FF-4F0A-1118C3A2B5CD}"/>
              </a:ext>
            </a:extLst>
          </p:cNvPr>
          <p:cNvPicPr/>
          <p:nvPr/>
        </p:nvPicPr>
        <p:blipFill>
          <a:blip r:embed="rId3" cstate="print"/>
          <a:stretch>
            <a:fillRect/>
          </a:stretch>
        </p:blipFill>
        <p:spPr>
          <a:xfrm>
            <a:off x="6291539" y="183411"/>
            <a:ext cx="2737104" cy="2737104"/>
          </a:xfrm>
          <a:prstGeom prst="rect">
            <a:avLst/>
          </a:prstGeom>
        </p:spPr>
      </p:pic>
    </p:spTree>
    <p:extLst>
      <p:ext uri="{BB962C8B-B14F-4D97-AF65-F5344CB8AC3E}">
        <p14:creationId xmlns:p14="http://schemas.microsoft.com/office/powerpoint/2010/main" val="1141097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304" name="CasellaDiTesto 303">
            <a:extLst>
              <a:ext uri="{FF2B5EF4-FFF2-40B4-BE49-F238E27FC236}">
                <a16:creationId xmlns:a16="http://schemas.microsoft.com/office/drawing/2014/main" id="{72487403-EDD0-4095-7394-DB3840C33DE0}"/>
              </a:ext>
            </a:extLst>
          </p:cNvPr>
          <p:cNvSpPr txBox="1"/>
          <p:nvPr/>
        </p:nvSpPr>
        <p:spPr>
          <a:xfrm>
            <a:off x="475933" y="140353"/>
            <a:ext cx="7901947" cy="646331"/>
          </a:xfrm>
          <a:prstGeom prst="rect">
            <a:avLst/>
          </a:prstGeom>
          <a:noFill/>
        </p:spPr>
        <p:txBody>
          <a:bodyPr wrap="square">
            <a:spAutoFit/>
          </a:bodyPr>
          <a:lstStyle/>
          <a:p>
            <a:r>
              <a:rPr lang="en-AU" sz="3600" b="1">
                <a:solidFill>
                  <a:srgbClr val="593700"/>
                </a:solidFill>
                <a:latin typeface="Helvetica" pitchFamily="2" charset="0"/>
                <a:ea typeface="Hiragino Maru Gothic Pro W4" panose="020F0400000000000000" pitchFamily="34" charset="-128"/>
                <a:cs typeface="Poppins" pitchFamily="2" charset="77"/>
              </a:rPr>
              <a:t>Generalized Additive Models</a:t>
            </a:r>
          </a:p>
        </p:txBody>
      </p:sp>
      <mc:AlternateContent xmlns:mc="http://schemas.openxmlformats.org/markup-compatibility/2006">
        <mc:Choice xmlns:a14="http://schemas.microsoft.com/office/drawing/2010/main" Requires="a14">
          <p:sp>
            <p:nvSpPr>
              <p:cNvPr id="5" name="CasellaDiTesto 4">
                <a:extLst>
                  <a:ext uri="{FF2B5EF4-FFF2-40B4-BE49-F238E27FC236}">
                    <a16:creationId xmlns:a16="http://schemas.microsoft.com/office/drawing/2014/main" id="{9143B030-CB9D-76B1-58D6-A3DE15875D5A}"/>
                  </a:ext>
                </a:extLst>
              </p:cNvPr>
              <p:cNvSpPr txBox="1"/>
              <p:nvPr/>
            </p:nvSpPr>
            <p:spPr>
              <a:xfrm>
                <a:off x="1701265" y="1016208"/>
                <a:ext cx="574146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rgbClr val="593700"/>
                          </a:solidFill>
                          <a:latin typeface="Cambria Math" panose="02040503050406030204" pitchFamily="18" charset="0"/>
                        </a:rPr>
                        <m:t>𝑙𝑜𝑔𝑖𝑡</m:t>
                      </m:r>
                      <m:d>
                        <m:dPr>
                          <m:ctrlPr>
                            <a:rPr lang="en-US" i="1">
                              <a:solidFill>
                                <a:srgbClr val="593700"/>
                              </a:solidFill>
                              <a:latin typeface="Cambria Math" panose="02040503050406030204" pitchFamily="18" charset="0"/>
                            </a:rPr>
                          </m:ctrlPr>
                        </m:dPr>
                        <m:e>
                          <m:sSub>
                            <m:sSubPr>
                              <m:ctrlPr>
                                <a:rPr lang="en-US" i="1">
                                  <a:solidFill>
                                    <a:srgbClr val="593700"/>
                                  </a:solidFill>
                                  <a:latin typeface="Cambria Math" panose="02040503050406030204" pitchFamily="18" charset="0"/>
                                </a:rPr>
                              </m:ctrlPr>
                            </m:sSubPr>
                            <m:e>
                              <m:r>
                                <m:rPr>
                                  <m:sty m:val="p"/>
                                </m:rPr>
                                <a:rPr lang="en-US">
                                  <a:solidFill>
                                    <a:srgbClr val="593700"/>
                                  </a:solidFill>
                                  <a:latin typeface="Cambria Math" panose="02040503050406030204" pitchFamily="18" charset="0"/>
                                </a:rPr>
                                <m:t>π</m:t>
                              </m:r>
                            </m:e>
                            <m:sub>
                              <m:r>
                                <a:rPr lang="en-US" i="1">
                                  <a:solidFill>
                                    <a:srgbClr val="593700"/>
                                  </a:solidFill>
                                  <a:latin typeface="Cambria Math" panose="02040503050406030204" pitchFamily="18" charset="0"/>
                                </a:rPr>
                                <m:t>𝑖</m:t>
                              </m:r>
                            </m:sub>
                          </m:sSub>
                        </m:e>
                      </m:d>
                      <m:r>
                        <a:rPr lang="en-US" i="0">
                          <a:solidFill>
                            <a:srgbClr val="593700"/>
                          </a:solidFill>
                          <a:latin typeface="Cambria Math" panose="02040503050406030204" pitchFamily="18" charset="0"/>
                        </a:rPr>
                        <m:t>=</m:t>
                      </m:r>
                      <m:r>
                        <a:rPr lang="en-US" i="1">
                          <a:solidFill>
                            <a:srgbClr val="593700"/>
                          </a:solidFill>
                          <a:latin typeface="Cambria Math" panose="02040503050406030204" pitchFamily="18" charset="0"/>
                        </a:rPr>
                        <m:t>𝑓</m:t>
                      </m:r>
                      <m:d>
                        <m:dPr>
                          <m:ctrlPr>
                            <a:rPr lang="en-US" i="1">
                              <a:solidFill>
                                <a:srgbClr val="593700"/>
                              </a:solidFill>
                              <a:latin typeface="Cambria Math" panose="02040503050406030204" pitchFamily="18" charset="0"/>
                            </a:rPr>
                          </m:ctrlPr>
                        </m:dPr>
                        <m:e>
                          <m:r>
                            <a:rPr lang="en-US" i="1">
                              <a:solidFill>
                                <a:srgbClr val="593700"/>
                              </a:solidFill>
                              <a:latin typeface="Cambria Math" panose="02040503050406030204" pitchFamily="18" charset="0"/>
                            </a:rPr>
                            <m:t>𝑆𝑡𝑟𝑒𝑠𝑠𝑜𝑟</m:t>
                          </m:r>
                          <m:sSub>
                            <m:sSubPr>
                              <m:ctrlPr>
                                <a:rPr lang="en-US" i="1">
                                  <a:solidFill>
                                    <a:srgbClr val="593700"/>
                                  </a:solidFill>
                                  <a:latin typeface="Cambria Math" panose="02040503050406030204" pitchFamily="18" charset="0"/>
                                </a:rPr>
                              </m:ctrlPr>
                            </m:sSubPr>
                            <m:e>
                              <m:r>
                                <a:rPr lang="en-US" i="1">
                                  <a:solidFill>
                                    <a:srgbClr val="593700"/>
                                  </a:solidFill>
                                  <a:latin typeface="Cambria Math" panose="02040503050406030204" pitchFamily="18" charset="0"/>
                                </a:rPr>
                                <m:t>𝑠</m:t>
                              </m:r>
                            </m:e>
                            <m:sub>
                              <m:r>
                                <a:rPr lang="en-US" i="1">
                                  <a:solidFill>
                                    <a:srgbClr val="593700"/>
                                  </a:solidFill>
                                  <a:latin typeface="Cambria Math" panose="02040503050406030204" pitchFamily="18" charset="0"/>
                                </a:rPr>
                                <m:t>𝑖</m:t>
                              </m:r>
                            </m:sub>
                          </m:sSub>
                        </m:e>
                      </m:d>
                      <m:r>
                        <a:rPr lang="en-US" i="0">
                          <a:solidFill>
                            <a:srgbClr val="593700"/>
                          </a:solidFill>
                          <a:latin typeface="Cambria Math" panose="02040503050406030204" pitchFamily="18" charset="0"/>
                        </a:rPr>
                        <m:t>+</m:t>
                      </m:r>
                      <m:r>
                        <a:rPr lang="en-US" i="1">
                          <a:solidFill>
                            <a:srgbClr val="593700"/>
                          </a:solidFill>
                          <a:latin typeface="Cambria Math" panose="02040503050406030204" pitchFamily="18" charset="0"/>
                        </a:rPr>
                        <m:t>𝑓</m:t>
                      </m:r>
                      <m:d>
                        <m:dPr>
                          <m:ctrlPr>
                            <a:rPr lang="en-US" i="1">
                              <a:solidFill>
                                <a:srgbClr val="593700"/>
                              </a:solidFill>
                              <a:latin typeface="Cambria Math" panose="02040503050406030204" pitchFamily="18" charset="0"/>
                            </a:rPr>
                          </m:ctrlPr>
                        </m:dPr>
                        <m:e>
                          <m:r>
                            <a:rPr lang="en-US" i="1">
                              <a:solidFill>
                                <a:srgbClr val="593700"/>
                              </a:solidFill>
                              <a:latin typeface="Cambria Math" panose="02040503050406030204" pitchFamily="18" charset="0"/>
                            </a:rPr>
                            <m:t>𝑀𝑖𝑛𝑇𝑒𝑚</m:t>
                          </m:r>
                          <m:sSub>
                            <m:sSubPr>
                              <m:ctrlPr>
                                <a:rPr lang="en-US" i="1">
                                  <a:solidFill>
                                    <a:srgbClr val="593700"/>
                                  </a:solidFill>
                                  <a:latin typeface="Cambria Math" panose="02040503050406030204" pitchFamily="18" charset="0"/>
                                </a:rPr>
                              </m:ctrlPr>
                            </m:sSubPr>
                            <m:e>
                              <m:r>
                                <a:rPr lang="en-US" i="1">
                                  <a:solidFill>
                                    <a:srgbClr val="593700"/>
                                  </a:solidFill>
                                  <a:latin typeface="Cambria Math" panose="02040503050406030204" pitchFamily="18" charset="0"/>
                                </a:rPr>
                                <m:t>𝑝</m:t>
                              </m:r>
                            </m:e>
                            <m:sub>
                              <m:r>
                                <a:rPr lang="en-US" i="1" smtClean="0">
                                  <a:solidFill>
                                    <a:srgbClr val="593700"/>
                                  </a:solidFill>
                                  <a:latin typeface="Cambria Math" panose="02040503050406030204" pitchFamily="18" charset="0"/>
                                </a:rPr>
                                <m:t>𝑖</m:t>
                              </m:r>
                            </m:sub>
                          </m:sSub>
                        </m:e>
                      </m:d>
                      <m:r>
                        <a:rPr lang="en-US" i="0">
                          <a:solidFill>
                            <a:srgbClr val="593700"/>
                          </a:solidFill>
                          <a:latin typeface="Cambria Math" panose="02040503050406030204" pitchFamily="18" charset="0"/>
                        </a:rPr>
                        <m:t>+</m:t>
                      </m:r>
                      <m:r>
                        <a:rPr lang="en-US" i="1">
                          <a:solidFill>
                            <a:srgbClr val="593700"/>
                          </a:solidFill>
                          <a:latin typeface="Cambria Math" panose="02040503050406030204" pitchFamily="18" charset="0"/>
                        </a:rPr>
                        <m:t>𝑓</m:t>
                      </m:r>
                      <m:d>
                        <m:dPr>
                          <m:ctrlPr>
                            <a:rPr lang="en-US" i="1">
                              <a:solidFill>
                                <a:srgbClr val="593700"/>
                              </a:solidFill>
                              <a:latin typeface="Cambria Math" panose="02040503050406030204" pitchFamily="18" charset="0"/>
                            </a:rPr>
                          </m:ctrlPr>
                        </m:dPr>
                        <m:e>
                          <m:r>
                            <a:rPr lang="en-US" i="1">
                              <a:solidFill>
                                <a:srgbClr val="593700"/>
                              </a:solidFill>
                              <a:latin typeface="Cambria Math" panose="02040503050406030204" pitchFamily="18" charset="0"/>
                            </a:rPr>
                            <m:t>𝑠𝑝𝑎𝑐𝑒</m:t>
                          </m:r>
                          <m:r>
                            <a:rPr lang="en-US" i="0">
                              <a:solidFill>
                                <a:srgbClr val="593700"/>
                              </a:solidFill>
                              <a:latin typeface="Cambria Math" panose="02040503050406030204" pitchFamily="18" charset="0"/>
                            </a:rPr>
                            <m:t>,</m:t>
                          </m:r>
                          <m:r>
                            <a:rPr lang="en-US" i="1">
                              <a:solidFill>
                                <a:srgbClr val="593700"/>
                              </a:solidFill>
                              <a:latin typeface="Cambria Math" panose="02040503050406030204" pitchFamily="18" charset="0"/>
                            </a:rPr>
                            <m:t>𝑡𝑖𝑚𝑒</m:t>
                          </m:r>
                        </m:e>
                      </m:d>
                      <m:r>
                        <a:rPr lang="en-US" i="0">
                          <a:solidFill>
                            <a:srgbClr val="593700"/>
                          </a:solidFill>
                          <a:latin typeface="Cambria Math" panose="02040503050406030204" pitchFamily="18" charset="0"/>
                        </a:rPr>
                        <m:t>+</m:t>
                      </m:r>
                      <m:sSub>
                        <m:sSubPr>
                          <m:ctrlPr>
                            <a:rPr lang="en-US" i="1">
                              <a:solidFill>
                                <a:srgbClr val="593700"/>
                              </a:solidFill>
                              <a:latin typeface="Cambria Math" panose="02040503050406030204" pitchFamily="18" charset="0"/>
                            </a:rPr>
                          </m:ctrlPr>
                        </m:sSubPr>
                        <m:e>
                          <m:r>
                            <m:rPr>
                              <m:sty m:val="p"/>
                            </m:rPr>
                            <a:rPr lang="en-US" i="0">
                              <a:solidFill>
                                <a:srgbClr val="593700"/>
                              </a:solidFill>
                              <a:latin typeface="Cambria Math" panose="02040503050406030204" pitchFamily="18" charset="0"/>
                            </a:rPr>
                            <m:t>ϵ</m:t>
                          </m:r>
                        </m:e>
                        <m:sub>
                          <m:r>
                            <a:rPr lang="en-US" i="1">
                              <a:solidFill>
                                <a:srgbClr val="593700"/>
                              </a:solidFill>
                              <a:latin typeface="Cambria Math" panose="02040503050406030204" pitchFamily="18" charset="0"/>
                            </a:rPr>
                            <m:t>𝑖</m:t>
                          </m:r>
                        </m:sub>
                      </m:sSub>
                    </m:oMath>
                  </m:oMathPara>
                </a14:m>
                <a:endParaRPr lang="en-US">
                  <a:solidFill>
                    <a:srgbClr val="593700"/>
                  </a:solidFill>
                  <a:latin typeface="Helvetica" pitchFamily="2" charset="0"/>
                </a:endParaRPr>
              </a:p>
            </p:txBody>
          </p:sp>
        </mc:Choice>
        <mc:Fallback>
          <p:sp>
            <p:nvSpPr>
              <p:cNvPr id="5" name="CasellaDiTesto 4">
                <a:extLst>
                  <a:ext uri="{FF2B5EF4-FFF2-40B4-BE49-F238E27FC236}">
                    <a16:creationId xmlns:a16="http://schemas.microsoft.com/office/drawing/2014/main" id="{9143B030-CB9D-76B1-58D6-A3DE15875D5A}"/>
                  </a:ext>
                </a:extLst>
              </p:cNvPr>
              <p:cNvSpPr txBox="1">
                <a:spLocks noRot="1" noChangeAspect="1" noMove="1" noResize="1" noEditPoints="1" noAdjustHandles="1" noChangeArrowheads="1" noChangeShapeType="1" noTextEdit="1"/>
              </p:cNvSpPr>
              <p:nvPr/>
            </p:nvSpPr>
            <p:spPr>
              <a:xfrm>
                <a:off x="1701265" y="1016208"/>
                <a:ext cx="5741469" cy="307777"/>
              </a:xfrm>
              <a:prstGeom prst="rect">
                <a:avLst/>
              </a:prstGeom>
              <a:blipFill>
                <a:blip r:embed="rId3"/>
                <a:stretch>
                  <a:fillRect b="-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CasellaDiTesto 6">
                <a:extLst>
                  <a:ext uri="{FF2B5EF4-FFF2-40B4-BE49-F238E27FC236}">
                    <a16:creationId xmlns:a16="http://schemas.microsoft.com/office/drawing/2014/main" id="{D04493CA-7484-5652-F20D-7564847121F8}"/>
                  </a:ext>
                </a:extLst>
              </p:cNvPr>
              <p:cNvSpPr txBox="1"/>
              <p:nvPr/>
            </p:nvSpPr>
            <p:spPr>
              <a:xfrm>
                <a:off x="2285999" y="698805"/>
                <a:ext cx="457200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593700"/>
                              </a:solidFill>
                              <a:latin typeface="Cambria Math" panose="02040503050406030204" pitchFamily="18" charset="0"/>
                            </a:rPr>
                          </m:ctrlPr>
                        </m:sSubPr>
                        <m:e>
                          <m:r>
                            <a:rPr lang="it-IT" b="0" i="1" smtClean="0">
                              <a:solidFill>
                                <a:srgbClr val="593700"/>
                              </a:solidFill>
                              <a:latin typeface="Cambria Math" panose="02040503050406030204" pitchFamily="18" charset="0"/>
                            </a:rPr>
                            <m:t>𝑛</m:t>
                          </m:r>
                        </m:e>
                        <m:sub>
                          <m:r>
                            <a:rPr lang="en-US" i="1">
                              <a:solidFill>
                                <a:srgbClr val="593700"/>
                              </a:solidFill>
                              <a:latin typeface="Cambria Math" panose="02040503050406030204" pitchFamily="18" charset="0"/>
                            </a:rPr>
                            <m:t>𝑖</m:t>
                          </m:r>
                        </m:sub>
                      </m:sSub>
                      <m:r>
                        <a:rPr lang="en-US" i="0">
                          <a:solidFill>
                            <a:srgbClr val="593700"/>
                          </a:solidFill>
                          <a:latin typeface="Cambria Math" panose="02040503050406030204" pitchFamily="18" charset="0"/>
                        </a:rPr>
                        <m:t>∼</m:t>
                      </m:r>
                      <m:r>
                        <a:rPr lang="en-US" i="1">
                          <a:solidFill>
                            <a:srgbClr val="593700"/>
                          </a:solidFill>
                          <a:latin typeface="Cambria Math" panose="02040503050406030204" pitchFamily="18" charset="0"/>
                        </a:rPr>
                        <m:t>𝐵𝑖𝑛</m:t>
                      </m:r>
                      <m:d>
                        <m:dPr>
                          <m:ctrlPr>
                            <a:rPr lang="en-US" i="1">
                              <a:solidFill>
                                <a:srgbClr val="593700"/>
                              </a:solidFill>
                              <a:latin typeface="Cambria Math" panose="02040503050406030204" pitchFamily="18" charset="0"/>
                            </a:rPr>
                          </m:ctrlPr>
                        </m:dPr>
                        <m:e>
                          <m:r>
                            <a:rPr lang="en-US" i="1">
                              <a:solidFill>
                                <a:srgbClr val="593700"/>
                              </a:solidFill>
                              <a:latin typeface="Cambria Math" panose="02040503050406030204" pitchFamily="18" charset="0"/>
                            </a:rPr>
                            <m:t>𝑀𝑎𝑥</m:t>
                          </m:r>
                          <m:r>
                            <a:rPr lang="en-US" i="0">
                              <a:solidFill>
                                <a:srgbClr val="593700"/>
                              </a:solidFill>
                              <a:latin typeface="Cambria Math" panose="02040503050406030204" pitchFamily="18" charset="0"/>
                            </a:rPr>
                            <m:t> </m:t>
                          </m:r>
                          <m:sSub>
                            <m:sSubPr>
                              <m:ctrlPr>
                                <a:rPr lang="en-US" i="1">
                                  <a:solidFill>
                                    <a:srgbClr val="593700"/>
                                  </a:solidFill>
                                  <a:latin typeface="Cambria Math" panose="02040503050406030204" pitchFamily="18" charset="0"/>
                                </a:rPr>
                              </m:ctrlPr>
                            </m:sSubPr>
                            <m:e>
                              <m:r>
                                <a:rPr lang="en-US" i="1">
                                  <a:solidFill>
                                    <a:srgbClr val="593700"/>
                                  </a:solidFill>
                                  <a:latin typeface="Cambria Math" panose="02040503050406030204" pitchFamily="18" charset="0"/>
                                </a:rPr>
                                <m:t>𝑛</m:t>
                              </m:r>
                            </m:e>
                            <m:sub>
                              <m:r>
                                <a:rPr lang="en-US" i="1">
                                  <a:solidFill>
                                    <a:srgbClr val="593700"/>
                                  </a:solidFill>
                                  <a:latin typeface="Cambria Math" panose="02040503050406030204" pitchFamily="18" charset="0"/>
                                </a:rPr>
                                <m:t>𝑖</m:t>
                              </m:r>
                            </m:sub>
                          </m:sSub>
                          <m:r>
                            <a:rPr lang="en-US" i="0">
                              <a:solidFill>
                                <a:srgbClr val="593700"/>
                              </a:solidFill>
                              <a:latin typeface="Cambria Math" panose="02040503050406030204" pitchFamily="18" charset="0"/>
                            </a:rPr>
                            <m:t>,</m:t>
                          </m:r>
                          <m:sSub>
                            <m:sSubPr>
                              <m:ctrlPr>
                                <a:rPr lang="en-US" i="1" smtClean="0">
                                  <a:solidFill>
                                    <a:srgbClr val="593700"/>
                                  </a:solidFill>
                                  <a:latin typeface="Cambria Math" panose="02040503050406030204" pitchFamily="18" charset="0"/>
                                </a:rPr>
                              </m:ctrlPr>
                            </m:sSubPr>
                            <m:e>
                              <m:r>
                                <m:rPr>
                                  <m:sty m:val="p"/>
                                </m:rPr>
                                <a:rPr lang="en-US" i="0">
                                  <a:solidFill>
                                    <a:srgbClr val="593700"/>
                                  </a:solidFill>
                                  <a:latin typeface="Cambria Math" panose="02040503050406030204" pitchFamily="18" charset="0"/>
                                </a:rPr>
                                <m:t>π</m:t>
                              </m:r>
                            </m:e>
                            <m:sub>
                              <m:r>
                                <a:rPr lang="en-US" i="1">
                                  <a:solidFill>
                                    <a:srgbClr val="593700"/>
                                  </a:solidFill>
                                  <a:latin typeface="Cambria Math" panose="02040503050406030204" pitchFamily="18" charset="0"/>
                                </a:rPr>
                                <m:t>𝑖</m:t>
                              </m:r>
                            </m:sub>
                          </m:sSub>
                        </m:e>
                      </m:d>
                    </m:oMath>
                  </m:oMathPara>
                </a14:m>
                <a:endParaRPr lang="en-US"/>
              </a:p>
            </p:txBody>
          </p:sp>
        </mc:Choice>
        <mc:Fallback>
          <p:sp>
            <p:nvSpPr>
              <p:cNvPr id="7" name="CasellaDiTesto 6">
                <a:extLst>
                  <a:ext uri="{FF2B5EF4-FFF2-40B4-BE49-F238E27FC236}">
                    <a16:creationId xmlns:a16="http://schemas.microsoft.com/office/drawing/2014/main" id="{D04493CA-7484-5652-F20D-7564847121F8}"/>
                  </a:ext>
                </a:extLst>
              </p:cNvPr>
              <p:cNvSpPr txBox="1">
                <a:spLocks noRot="1" noChangeAspect="1" noMove="1" noResize="1" noEditPoints="1" noAdjustHandles="1" noChangeArrowheads="1" noChangeShapeType="1" noTextEdit="1"/>
              </p:cNvSpPr>
              <p:nvPr/>
            </p:nvSpPr>
            <p:spPr>
              <a:xfrm>
                <a:off x="2285999" y="698805"/>
                <a:ext cx="4572000" cy="307777"/>
              </a:xfrm>
              <a:prstGeom prst="rect">
                <a:avLst/>
              </a:prstGeom>
              <a:blipFill>
                <a:blip r:embed="rId4"/>
                <a:stretch>
                  <a:fillRect b="-16000"/>
                </a:stretch>
              </a:blipFill>
            </p:spPr>
            <p:txBody>
              <a:bodyPr/>
              <a:lstStyle/>
              <a:p>
                <a:r>
                  <a:rPr lang="en-US">
                    <a:noFill/>
                  </a:rPr>
                  <a:t> </a:t>
                </a:r>
              </a:p>
            </p:txBody>
          </p:sp>
        </mc:Fallback>
      </mc:AlternateContent>
      <p:pic>
        <p:nvPicPr>
          <p:cNvPr id="8" name="Immagine 7">
            <a:extLst>
              <a:ext uri="{FF2B5EF4-FFF2-40B4-BE49-F238E27FC236}">
                <a16:creationId xmlns:a16="http://schemas.microsoft.com/office/drawing/2014/main" id="{08624F99-7730-F607-C21D-A6AFAF814B89}"/>
              </a:ext>
            </a:extLst>
          </p:cNvPr>
          <p:cNvPicPr>
            <a:picLocks noChangeAspect="1"/>
          </p:cNvPicPr>
          <p:nvPr/>
        </p:nvPicPr>
        <p:blipFill>
          <a:blip r:embed="rId5"/>
          <a:stretch>
            <a:fillRect/>
          </a:stretch>
        </p:blipFill>
        <p:spPr>
          <a:xfrm>
            <a:off x="611999" y="946895"/>
            <a:ext cx="3960000" cy="3960000"/>
          </a:xfrm>
          <a:prstGeom prst="rect">
            <a:avLst/>
          </a:prstGeom>
        </p:spPr>
      </p:pic>
      <p:pic>
        <p:nvPicPr>
          <p:cNvPr id="9" name="Immagine 8">
            <a:extLst>
              <a:ext uri="{FF2B5EF4-FFF2-40B4-BE49-F238E27FC236}">
                <a16:creationId xmlns:a16="http://schemas.microsoft.com/office/drawing/2014/main" id="{726B402F-5789-0791-F8EF-8D652CF23CEA}"/>
              </a:ext>
            </a:extLst>
          </p:cNvPr>
          <p:cNvPicPr>
            <a:picLocks noChangeAspect="1"/>
          </p:cNvPicPr>
          <p:nvPr/>
        </p:nvPicPr>
        <p:blipFill>
          <a:blip r:embed="rId6"/>
          <a:stretch>
            <a:fillRect/>
          </a:stretch>
        </p:blipFill>
        <p:spPr>
          <a:xfrm>
            <a:off x="4877999" y="946895"/>
            <a:ext cx="3960000" cy="3960000"/>
          </a:xfrm>
          <a:prstGeom prst="rect">
            <a:avLst/>
          </a:prstGeom>
        </p:spPr>
      </p:pic>
    </p:spTree>
    <p:extLst>
      <p:ext uri="{BB962C8B-B14F-4D97-AF65-F5344CB8AC3E}">
        <p14:creationId xmlns:p14="http://schemas.microsoft.com/office/powerpoint/2010/main" val="3829125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9B321"/>
        </a:solidFill>
        <a:effectLst/>
      </p:bgPr>
    </p:bg>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2A1A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cs typeface="Arial"/>
              <a:sym typeface="Arial"/>
            </a:endParaRPr>
          </a:p>
        </p:txBody>
      </p:sp>
      <p:sp>
        <p:nvSpPr>
          <p:cNvPr id="12" name="CasellaDiTesto 11">
            <a:extLst>
              <a:ext uri="{FF2B5EF4-FFF2-40B4-BE49-F238E27FC236}">
                <a16:creationId xmlns:a16="http://schemas.microsoft.com/office/drawing/2014/main" id="{A3871276-0A1A-F9CA-A146-D9C74E46F221}"/>
              </a:ext>
            </a:extLst>
          </p:cNvPr>
          <p:cNvSpPr txBox="1"/>
          <p:nvPr/>
        </p:nvSpPr>
        <p:spPr>
          <a:xfrm>
            <a:off x="769384" y="909756"/>
            <a:ext cx="6718812"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AU" sz="7000" b="1" i="0" u="none" strike="noStrike" kern="0" cap="none" spc="0" normalizeH="0" baseline="0" noProof="0">
                <a:ln>
                  <a:noFill/>
                </a:ln>
                <a:solidFill>
                  <a:srgbClr val="2A1A00"/>
                </a:solidFill>
                <a:effectLst/>
                <a:uLnTx/>
                <a:uFillTx/>
                <a:latin typeface="Helvetica" pitchFamily="2" charset="0"/>
                <a:ea typeface="Hiragino Maru Gothic Pro W4" panose="020F0400000000000000" pitchFamily="34" charset="-128"/>
                <a:cs typeface="Poppins" pitchFamily="2" charset="77"/>
                <a:sym typeface="Arial"/>
              </a:rPr>
              <a:t>ECONOMIC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7000" b="1">
                <a:solidFill>
                  <a:srgbClr val="2A1A00"/>
                </a:solidFill>
                <a:latin typeface="Helvetica" pitchFamily="2" charset="0"/>
                <a:ea typeface="Hiragino Maru Gothic Pro W4" panose="020F0400000000000000" pitchFamily="34" charset="-128"/>
                <a:cs typeface="Poppins" pitchFamily="2" charset="77"/>
              </a:rPr>
              <a:t>IMPACT</a:t>
            </a:r>
            <a:endParaRPr kumimoji="0" lang="en-AU" sz="7000" b="1" i="0" u="none" strike="noStrike" kern="0" cap="none" spc="0" normalizeH="0" baseline="0" noProof="0">
              <a:ln>
                <a:noFill/>
              </a:ln>
              <a:solidFill>
                <a:srgbClr val="2A1A00"/>
              </a:solidFill>
              <a:effectLst/>
              <a:uLnTx/>
              <a:uFillTx/>
              <a:latin typeface="Helvetica" pitchFamily="2" charset="0"/>
              <a:ea typeface="Hiragino Maru Gothic Pro W4" panose="020F0400000000000000" pitchFamily="34" charset="-128"/>
              <a:cs typeface="Poppins" pitchFamily="2" charset="77"/>
              <a:sym typeface="Arial"/>
            </a:endParaRPr>
          </a:p>
        </p:txBody>
      </p:sp>
      <p:pic>
        <p:nvPicPr>
          <p:cNvPr id="4" name="object 7">
            <a:extLst>
              <a:ext uri="{FF2B5EF4-FFF2-40B4-BE49-F238E27FC236}">
                <a16:creationId xmlns:a16="http://schemas.microsoft.com/office/drawing/2014/main" id="{BC10D4B3-73CF-C7FF-4F0A-1118C3A2B5CD}"/>
              </a:ext>
            </a:extLst>
          </p:cNvPr>
          <p:cNvPicPr/>
          <p:nvPr/>
        </p:nvPicPr>
        <p:blipFill>
          <a:blip r:embed="rId3" cstate="print"/>
          <a:stretch>
            <a:fillRect/>
          </a:stretch>
        </p:blipFill>
        <p:spPr>
          <a:xfrm>
            <a:off x="6195844" y="2273046"/>
            <a:ext cx="2737104" cy="2737104"/>
          </a:xfrm>
          <a:prstGeom prst="rect">
            <a:avLst/>
          </a:prstGeom>
        </p:spPr>
      </p:pic>
    </p:spTree>
    <p:extLst>
      <p:ext uri="{BB962C8B-B14F-4D97-AF65-F5344CB8AC3E}">
        <p14:creationId xmlns:p14="http://schemas.microsoft.com/office/powerpoint/2010/main" val="1385667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304" name="CasellaDiTesto 303">
            <a:extLst>
              <a:ext uri="{FF2B5EF4-FFF2-40B4-BE49-F238E27FC236}">
                <a16:creationId xmlns:a16="http://schemas.microsoft.com/office/drawing/2014/main" id="{72487403-EDD0-4095-7394-DB3840C33DE0}"/>
              </a:ext>
            </a:extLst>
          </p:cNvPr>
          <p:cNvSpPr txBox="1"/>
          <p:nvPr/>
        </p:nvSpPr>
        <p:spPr>
          <a:xfrm>
            <a:off x="508652" y="79706"/>
            <a:ext cx="8523100" cy="1754326"/>
          </a:xfrm>
          <a:prstGeom prst="rect">
            <a:avLst/>
          </a:prstGeom>
          <a:noFill/>
        </p:spPr>
        <p:txBody>
          <a:bodyPr wrap="square">
            <a:spAutoFit/>
          </a:bodyPr>
          <a:lstStyle/>
          <a:p>
            <a:pPr algn="ctr"/>
            <a:r>
              <a:rPr lang="en-AU" sz="3600" b="1">
                <a:solidFill>
                  <a:srgbClr val="593700"/>
                </a:solidFill>
                <a:latin typeface="Helvetica"/>
                <a:ea typeface="Hiragino Maru Gothic Pro W4"/>
                <a:cs typeface="Poppins"/>
              </a:rPr>
              <a:t>Penalized Semiparametric Regression Model for Spatial Functional Data</a:t>
            </a:r>
          </a:p>
          <a:p>
            <a:endParaRPr lang="en-AU" sz="3600" b="1">
              <a:solidFill>
                <a:srgbClr val="593700"/>
              </a:solidFill>
              <a:latin typeface="Helvetica" pitchFamily="2" charset="0"/>
              <a:ea typeface="Hiragino Maru Gothic Pro W4" panose="020F0400000000000000" pitchFamily="34" charset="-128"/>
              <a:cs typeface="Poppins" pitchFamily="2" charset="77"/>
            </a:endParaRPr>
          </a:p>
        </p:txBody>
      </p:sp>
      <mc:AlternateContent xmlns:mc="http://schemas.openxmlformats.org/markup-compatibility/2006">
        <mc:Choice xmlns:a14="http://schemas.microsoft.com/office/drawing/2010/main" Requires="a14">
          <p:sp>
            <p:nvSpPr>
              <p:cNvPr id="6" name="CasellaDiTesto 5">
                <a:extLst>
                  <a:ext uri="{FF2B5EF4-FFF2-40B4-BE49-F238E27FC236}">
                    <a16:creationId xmlns:a16="http://schemas.microsoft.com/office/drawing/2014/main" id="{D255D63A-6C66-BA50-F69C-A9C0AA72AD23}"/>
                  </a:ext>
                </a:extLst>
              </p:cNvPr>
              <p:cNvSpPr txBox="1"/>
              <p:nvPr/>
            </p:nvSpPr>
            <p:spPr>
              <a:xfrm>
                <a:off x="508652" y="1243344"/>
                <a:ext cx="4619939" cy="58612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it-IT" sz="2600" i="1" smtClean="0">
                              <a:solidFill>
                                <a:srgbClr val="593700"/>
                              </a:solidFill>
                              <a:latin typeface="Cambria Math" panose="02040503050406030204" pitchFamily="18" charset="0"/>
                              <a:ea typeface="Hiragino Maru Gothic Pro W4"/>
                              <a:cs typeface="Poppins"/>
                            </a:rPr>
                          </m:ctrlPr>
                        </m:sSubPr>
                        <m:e>
                          <m:r>
                            <m:rPr>
                              <m:sty m:val="p"/>
                            </m:rPr>
                            <a:rPr lang="it-IT" sz="2600" i="1">
                              <a:solidFill>
                                <a:srgbClr val="593700"/>
                              </a:solidFill>
                              <a:latin typeface="Cambria Math" panose="02040503050406030204" pitchFamily="18" charset="0"/>
                              <a:ea typeface="Hiragino Maru Gothic Pro W4"/>
                              <a:cs typeface="Poppins"/>
                            </a:rPr>
                            <m:t>z</m:t>
                          </m:r>
                        </m:e>
                        <m:sub>
                          <m:r>
                            <m:rPr>
                              <m:sty m:val="p"/>
                            </m:rPr>
                            <a:rPr lang="it-IT" sz="2600" i="1">
                              <a:solidFill>
                                <a:srgbClr val="593700"/>
                              </a:solidFill>
                              <a:latin typeface="Cambria Math" panose="02040503050406030204" pitchFamily="18" charset="0"/>
                              <a:ea typeface="Hiragino Maru Gothic Pro W4"/>
                              <a:cs typeface="Poppins"/>
                            </a:rPr>
                            <m:t>ij</m:t>
                          </m:r>
                        </m:sub>
                      </m:sSub>
                      <m:r>
                        <a:rPr lang="it-IT" sz="2600" b="0">
                          <a:solidFill>
                            <a:srgbClr val="593700"/>
                          </a:solidFill>
                          <a:latin typeface="Cambria Math" panose="02040503050406030204" pitchFamily="18" charset="0"/>
                          <a:ea typeface="Hiragino Maru Gothic Pro W4"/>
                          <a:cs typeface="Poppins"/>
                        </a:rPr>
                        <m:t>=</m:t>
                      </m:r>
                      <m:sSubSup>
                        <m:sSubSupPr>
                          <m:ctrlPr>
                            <a:rPr lang="it-IT" sz="2600" i="1">
                              <a:solidFill>
                                <a:srgbClr val="593700"/>
                              </a:solidFill>
                              <a:latin typeface="Cambria Math" panose="02040503050406030204" pitchFamily="18" charset="0"/>
                              <a:ea typeface="Hiragino Maru Gothic Pro W4"/>
                              <a:cs typeface="Poppins"/>
                            </a:rPr>
                          </m:ctrlPr>
                        </m:sSubSupPr>
                        <m:e>
                          <m:r>
                            <a:rPr lang="it-IT" sz="2600" b="1" i="1">
                              <a:solidFill>
                                <a:srgbClr val="593700"/>
                              </a:solidFill>
                              <a:latin typeface="Cambria Math" panose="02040503050406030204" pitchFamily="18" charset="0"/>
                              <a:ea typeface="Hiragino Maru Gothic Pro W4"/>
                              <a:cs typeface="Poppins"/>
                            </a:rPr>
                            <m:t>𝒘</m:t>
                          </m:r>
                        </m:e>
                        <m:sub>
                          <m:r>
                            <m:rPr>
                              <m:sty m:val="p"/>
                            </m:rPr>
                            <a:rPr lang="it-IT" sz="2600" b="0" i="1">
                              <a:solidFill>
                                <a:srgbClr val="593700"/>
                              </a:solidFill>
                              <a:latin typeface="Cambria Math" panose="02040503050406030204" pitchFamily="18" charset="0"/>
                              <a:ea typeface="Hiragino Maru Gothic Pro W4"/>
                              <a:cs typeface="Poppins"/>
                            </a:rPr>
                            <m:t>ij</m:t>
                          </m:r>
                        </m:sub>
                        <m:sup>
                          <m:r>
                            <m:rPr>
                              <m:sty m:val="p"/>
                            </m:rPr>
                            <a:rPr lang="it-IT" sz="2600" b="0" i="1">
                              <a:solidFill>
                                <a:srgbClr val="593700"/>
                              </a:solidFill>
                              <a:latin typeface="Cambria Math" panose="02040503050406030204" pitchFamily="18" charset="0"/>
                              <a:ea typeface="Hiragino Maru Gothic Pro W4"/>
                              <a:cs typeface="Poppins"/>
                            </a:rPr>
                            <m:t>T</m:t>
                          </m:r>
                        </m:sup>
                      </m:sSubSup>
                      <m:r>
                        <a:rPr lang="it-IT" sz="2600" b="1" i="1">
                          <a:solidFill>
                            <a:srgbClr val="593700"/>
                          </a:solidFill>
                          <a:latin typeface="Cambria Math" panose="02040503050406030204" pitchFamily="18" charset="0"/>
                          <a:ea typeface="Hiragino Maru Gothic Pro W4"/>
                          <a:cs typeface="Poppins"/>
                        </a:rPr>
                        <m:t>𝛃</m:t>
                      </m:r>
                      <m:r>
                        <a:rPr lang="it-IT" sz="2600" b="0">
                          <a:solidFill>
                            <a:srgbClr val="593700"/>
                          </a:solidFill>
                          <a:latin typeface="Cambria Math" panose="02040503050406030204" pitchFamily="18" charset="0"/>
                          <a:ea typeface="Hiragino Maru Gothic Pro W4"/>
                          <a:cs typeface="Poppins"/>
                        </a:rPr>
                        <m:t>+</m:t>
                      </m:r>
                      <m:r>
                        <m:rPr>
                          <m:sty m:val="p"/>
                        </m:rPr>
                        <a:rPr lang="it-IT" sz="2600" b="0" i="1">
                          <a:solidFill>
                            <a:srgbClr val="593700"/>
                          </a:solidFill>
                          <a:latin typeface="Cambria Math" panose="02040503050406030204" pitchFamily="18" charset="0"/>
                          <a:ea typeface="Hiragino Maru Gothic Pro W4"/>
                          <a:cs typeface="Poppins"/>
                        </a:rPr>
                        <m:t>f</m:t>
                      </m:r>
                      <m:d>
                        <m:dPr>
                          <m:ctrlPr>
                            <a:rPr lang="it-IT" sz="2600" i="1">
                              <a:solidFill>
                                <a:srgbClr val="593700"/>
                              </a:solidFill>
                              <a:latin typeface="Cambria Math" panose="02040503050406030204" pitchFamily="18" charset="0"/>
                              <a:ea typeface="Hiragino Maru Gothic Pro W4"/>
                              <a:cs typeface="Poppins"/>
                            </a:rPr>
                          </m:ctrlPr>
                        </m:dPr>
                        <m:e>
                          <m:sSub>
                            <m:sSubPr>
                              <m:ctrlPr>
                                <a:rPr lang="it-IT" sz="2600" i="1">
                                  <a:solidFill>
                                    <a:srgbClr val="593700"/>
                                  </a:solidFill>
                                  <a:latin typeface="Cambria Math" panose="02040503050406030204" pitchFamily="18" charset="0"/>
                                  <a:ea typeface="Hiragino Maru Gothic Pro W4"/>
                                  <a:cs typeface="Poppins"/>
                                </a:rPr>
                              </m:ctrlPr>
                            </m:sSubPr>
                            <m:e>
                              <m:r>
                                <a:rPr lang="it-IT" sz="2600" b="1" i="1">
                                  <a:solidFill>
                                    <a:srgbClr val="593700"/>
                                  </a:solidFill>
                                  <a:latin typeface="Cambria Math" panose="02040503050406030204" pitchFamily="18" charset="0"/>
                                  <a:ea typeface="Hiragino Maru Gothic Pro W4"/>
                                  <a:cs typeface="Poppins"/>
                                </a:rPr>
                                <m:t>𝒑</m:t>
                              </m:r>
                            </m:e>
                            <m:sub>
                              <m:r>
                                <m:rPr>
                                  <m:sty m:val="p"/>
                                </m:rPr>
                                <a:rPr lang="it-IT" sz="2600" b="0" i="1">
                                  <a:solidFill>
                                    <a:srgbClr val="593700"/>
                                  </a:solidFill>
                                  <a:latin typeface="Cambria Math" panose="02040503050406030204" pitchFamily="18" charset="0"/>
                                  <a:ea typeface="Hiragino Maru Gothic Pro W4"/>
                                  <a:cs typeface="Poppins"/>
                                </a:rPr>
                                <m:t>i</m:t>
                              </m:r>
                            </m:sub>
                          </m:sSub>
                          <m:r>
                            <a:rPr lang="it-IT" sz="2600" b="0">
                              <a:solidFill>
                                <a:srgbClr val="593700"/>
                              </a:solidFill>
                              <a:latin typeface="Cambria Math" panose="02040503050406030204" pitchFamily="18" charset="0"/>
                              <a:ea typeface="Hiragino Maru Gothic Pro W4"/>
                              <a:cs typeface="Poppins"/>
                            </a:rPr>
                            <m:t>,</m:t>
                          </m:r>
                          <m:sSub>
                            <m:sSubPr>
                              <m:ctrlPr>
                                <a:rPr lang="it-IT" sz="2600" i="1">
                                  <a:solidFill>
                                    <a:srgbClr val="593700"/>
                                  </a:solidFill>
                                  <a:latin typeface="Cambria Math" panose="02040503050406030204" pitchFamily="18" charset="0"/>
                                  <a:ea typeface="Hiragino Maru Gothic Pro W4"/>
                                  <a:cs typeface="Poppins"/>
                                </a:rPr>
                              </m:ctrlPr>
                            </m:sSubPr>
                            <m:e>
                              <m:r>
                                <m:rPr>
                                  <m:sty m:val="p"/>
                                </m:rPr>
                                <a:rPr lang="it-IT" sz="2600" b="0" i="1">
                                  <a:solidFill>
                                    <a:srgbClr val="593700"/>
                                  </a:solidFill>
                                  <a:latin typeface="Cambria Math" panose="02040503050406030204" pitchFamily="18" charset="0"/>
                                  <a:ea typeface="Hiragino Maru Gothic Pro W4"/>
                                  <a:cs typeface="Poppins"/>
                                </a:rPr>
                                <m:t>t</m:t>
                              </m:r>
                            </m:e>
                            <m:sub>
                              <m:r>
                                <m:rPr>
                                  <m:sty m:val="p"/>
                                </m:rPr>
                                <a:rPr lang="it-IT" sz="2600" b="0" i="1">
                                  <a:solidFill>
                                    <a:srgbClr val="593700"/>
                                  </a:solidFill>
                                  <a:latin typeface="Cambria Math" panose="02040503050406030204" pitchFamily="18" charset="0"/>
                                  <a:ea typeface="Hiragino Maru Gothic Pro W4"/>
                                  <a:cs typeface="Poppins"/>
                                </a:rPr>
                                <m:t>j</m:t>
                              </m:r>
                            </m:sub>
                          </m:sSub>
                        </m:e>
                      </m:d>
                      <m:r>
                        <a:rPr lang="it-IT" sz="2600" b="0">
                          <a:solidFill>
                            <a:srgbClr val="593700"/>
                          </a:solidFill>
                          <a:latin typeface="Cambria Math" panose="02040503050406030204" pitchFamily="18" charset="0"/>
                          <a:ea typeface="Hiragino Maru Gothic Pro W4"/>
                          <a:cs typeface="Poppins"/>
                        </a:rPr>
                        <m:t>+</m:t>
                      </m:r>
                      <m:sSub>
                        <m:sSubPr>
                          <m:ctrlPr>
                            <a:rPr lang="it-IT" sz="2600" i="1">
                              <a:solidFill>
                                <a:srgbClr val="593700"/>
                              </a:solidFill>
                              <a:latin typeface="Cambria Math" panose="02040503050406030204" pitchFamily="18" charset="0"/>
                              <a:ea typeface="Hiragino Maru Gothic Pro W4"/>
                              <a:cs typeface="Poppins"/>
                            </a:rPr>
                          </m:ctrlPr>
                        </m:sSubPr>
                        <m:e>
                          <m:r>
                            <m:rPr>
                              <m:sty m:val="p"/>
                            </m:rPr>
                            <a:rPr lang="it-IT" sz="2600" b="0">
                              <a:solidFill>
                                <a:srgbClr val="593700"/>
                              </a:solidFill>
                              <a:latin typeface="Cambria Math" panose="02040503050406030204" pitchFamily="18" charset="0"/>
                              <a:ea typeface="Hiragino Maru Gothic Pro W4"/>
                              <a:cs typeface="Poppins"/>
                            </a:rPr>
                            <m:t>ϵ</m:t>
                          </m:r>
                        </m:e>
                        <m:sub>
                          <m:r>
                            <m:rPr>
                              <m:sty m:val="p"/>
                            </m:rPr>
                            <a:rPr lang="it-IT" sz="2600" b="0" i="1">
                              <a:solidFill>
                                <a:srgbClr val="593700"/>
                              </a:solidFill>
                              <a:latin typeface="Cambria Math" panose="02040503050406030204" pitchFamily="18" charset="0"/>
                              <a:ea typeface="Hiragino Maru Gothic Pro W4"/>
                              <a:cs typeface="Poppins"/>
                            </a:rPr>
                            <m:t>ij</m:t>
                          </m:r>
                        </m:sub>
                      </m:sSub>
                      <m:r>
                        <a:rPr lang="it-IT" sz="2600" b="0">
                          <a:solidFill>
                            <a:srgbClr val="593700"/>
                          </a:solidFill>
                          <a:latin typeface="Cambria Math" panose="02040503050406030204" pitchFamily="18" charset="0"/>
                          <a:ea typeface="Hiragino Maru Gothic Pro W4"/>
                          <a:cs typeface="Poppins"/>
                        </a:rPr>
                        <m:t> </m:t>
                      </m:r>
                    </m:oMath>
                  </m:oMathPara>
                </a14:m>
                <a:endParaRPr lang="it-IT" sz="2600">
                  <a:solidFill>
                    <a:srgbClr val="593700"/>
                  </a:solidFill>
                  <a:latin typeface="Helvetica" pitchFamily="2" charset="0"/>
                  <a:ea typeface="Hiragino Maru Gothic Pro W4"/>
                  <a:cs typeface="Poppins"/>
                </a:endParaRPr>
              </a:p>
            </p:txBody>
          </p:sp>
        </mc:Choice>
        <mc:Fallback>
          <p:sp>
            <p:nvSpPr>
              <p:cNvPr id="6" name="CasellaDiTesto 5">
                <a:extLst>
                  <a:ext uri="{FF2B5EF4-FFF2-40B4-BE49-F238E27FC236}">
                    <a16:creationId xmlns:a16="http://schemas.microsoft.com/office/drawing/2014/main" id="{D255D63A-6C66-BA50-F69C-A9C0AA72AD23}"/>
                  </a:ext>
                </a:extLst>
              </p:cNvPr>
              <p:cNvSpPr txBox="1">
                <a:spLocks noRot="1" noChangeAspect="1" noMove="1" noResize="1" noEditPoints="1" noAdjustHandles="1" noChangeArrowheads="1" noChangeShapeType="1" noTextEdit="1"/>
              </p:cNvSpPr>
              <p:nvPr/>
            </p:nvSpPr>
            <p:spPr>
              <a:xfrm>
                <a:off x="508652" y="1243344"/>
                <a:ext cx="4619939" cy="586122"/>
              </a:xfrm>
              <a:prstGeom prst="rect">
                <a:avLst/>
              </a:prstGeom>
              <a:blipFill>
                <a:blip r:embed="rId3"/>
                <a:stretch>
                  <a:fillRect b="-19149"/>
                </a:stretch>
              </a:blipFill>
            </p:spPr>
            <p:txBody>
              <a:bodyPr/>
              <a:lstStyle/>
              <a:p>
                <a:r>
                  <a:rPr lang="en-US">
                    <a:noFill/>
                  </a:rPr>
                  <a:t> </a:t>
                </a:r>
              </a:p>
            </p:txBody>
          </p:sp>
        </mc:Fallback>
      </mc:AlternateContent>
      <p:sp>
        <p:nvSpPr>
          <p:cNvPr id="7" name="CasellaDiTesto 6">
            <a:extLst>
              <a:ext uri="{FF2B5EF4-FFF2-40B4-BE49-F238E27FC236}">
                <a16:creationId xmlns:a16="http://schemas.microsoft.com/office/drawing/2014/main" id="{D8AB22A3-4F59-44C9-BB14-41C273077CAC}"/>
              </a:ext>
            </a:extLst>
          </p:cNvPr>
          <p:cNvSpPr txBox="1"/>
          <p:nvPr/>
        </p:nvSpPr>
        <p:spPr>
          <a:xfrm>
            <a:off x="4224068" y="1440637"/>
            <a:ext cx="2612003" cy="307777"/>
          </a:xfrm>
          <a:prstGeom prst="rect">
            <a:avLst/>
          </a:prstGeom>
          <a:noFill/>
        </p:spPr>
        <p:txBody>
          <a:bodyPr wrap="square">
            <a:spAutoFit/>
          </a:bodyPr>
          <a:lstStyle/>
          <a:p>
            <a:r>
              <a:rPr lang="it-IT" b="0" i="0">
                <a:solidFill>
                  <a:srgbClr val="593700"/>
                </a:solidFill>
                <a:latin typeface="Helvetica" pitchFamily="2" charset="0"/>
                <a:ea typeface="Hiragino Maru Gothic Pro W4"/>
                <a:cs typeface="Poppins"/>
              </a:rPr>
              <a:t>state i=1,…,44,  time </a:t>
            </a:r>
            <a:r>
              <a:rPr lang="it-IT" b="0" i="0" err="1">
                <a:solidFill>
                  <a:srgbClr val="593700"/>
                </a:solidFill>
                <a:latin typeface="Helvetica" pitchFamily="2" charset="0"/>
                <a:ea typeface="Hiragino Maru Gothic Pro W4"/>
                <a:cs typeface="Poppins"/>
              </a:rPr>
              <a:t>j</a:t>
            </a:r>
            <a:r>
              <a:rPr lang="it-IT" b="0" i="0">
                <a:solidFill>
                  <a:srgbClr val="593700"/>
                </a:solidFill>
                <a:latin typeface="Helvetica" pitchFamily="2" charset="0"/>
                <a:ea typeface="Hiragino Maru Gothic Pro W4"/>
                <a:cs typeface="Poppins"/>
              </a:rPr>
              <a:t>=1,…,29</a:t>
            </a:r>
            <a:endParaRPr lang="it-IT">
              <a:latin typeface="Helvetica" pitchFamily="2" charset="0"/>
            </a:endParaRPr>
          </a:p>
        </p:txBody>
      </p:sp>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5EBD907E-06C1-54EF-0177-FE8033CAB806}"/>
                  </a:ext>
                </a:extLst>
              </p:cNvPr>
              <p:cNvSpPr txBox="1"/>
              <p:nvPr/>
            </p:nvSpPr>
            <p:spPr>
              <a:xfrm>
                <a:off x="2696851" y="1918450"/>
                <a:ext cx="5034767" cy="2497800"/>
              </a:xfrm>
              <a:prstGeom prst="rect">
                <a:avLst/>
              </a:prstGeom>
              <a:noFill/>
            </p:spPr>
            <p:txBody>
              <a:bodyPr wrap="square" rtlCol="0">
                <a:spAutoFit/>
              </a:bodyPr>
              <a:lstStyle/>
              <a:p>
                <a14:m>
                  <m:oMath xmlns:m="http://schemas.openxmlformats.org/officeDocument/2006/math">
                    <m:sSub>
                      <m:sSubPr>
                        <m:ctrlPr>
                          <a:rPr lang="it-IT" i="1" smtClean="0">
                            <a:solidFill>
                              <a:srgbClr val="593700"/>
                            </a:solidFill>
                            <a:latin typeface="Cambria Math" panose="02040503050406030204" pitchFamily="18" charset="0"/>
                            <a:ea typeface="Hiragino Maru Gothic Pro W4"/>
                            <a:cs typeface="Poppins"/>
                          </a:rPr>
                        </m:ctrlPr>
                      </m:sSubPr>
                      <m:e>
                        <m:r>
                          <a:rPr lang="it-IT">
                            <a:solidFill>
                              <a:srgbClr val="593700"/>
                            </a:solidFill>
                            <a:latin typeface="Cambria Math" panose="02040503050406030204" pitchFamily="18" charset="0"/>
                            <a:ea typeface="Hiragino Maru Gothic Pro W4"/>
                            <a:cs typeface="Poppins"/>
                          </a:rPr>
                          <m:t>𝒑</m:t>
                        </m:r>
                      </m:e>
                      <m:sub>
                        <m:r>
                          <m:rPr>
                            <m:sty m:val="p"/>
                          </m:rPr>
                          <a:rPr lang="it-IT">
                            <a:solidFill>
                              <a:srgbClr val="593700"/>
                            </a:solidFill>
                            <a:latin typeface="Cambria Math" panose="02040503050406030204" pitchFamily="18" charset="0"/>
                            <a:ea typeface="Hiragino Maru Gothic Pro W4"/>
                            <a:cs typeface="Poppins"/>
                          </a:rPr>
                          <m:t>i</m:t>
                        </m:r>
                      </m:sub>
                    </m:sSub>
                    <m:r>
                      <a:rPr lang="it-IT">
                        <a:solidFill>
                          <a:srgbClr val="593700"/>
                        </a:solidFill>
                        <a:latin typeface="Cambria Math" panose="02040503050406030204" pitchFamily="18" charset="0"/>
                        <a:ea typeface="Hiragino Maru Gothic Pro W4"/>
                        <a:cs typeface="Poppins"/>
                      </a:rPr>
                      <m:t>:</m:t>
                    </m:r>
                    <m:d>
                      <m:dPr>
                        <m:ctrlPr>
                          <a:rPr lang="it-IT" i="1">
                            <a:solidFill>
                              <a:srgbClr val="593700"/>
                            </a:solidFill>
                            <a:latin typeface="Cambria Math" panose="02040503050406030204" pitchFamily="18" charset="0"/>
                            <a:ea typeface="Hiragino Maru Gothic Pro W4"/>
                            <a:cs typeface="Poppins"/>
                          </a:rPr>
                        </m:ctrlPr>
                      </m:dPr>
                      <m:e>
                        <m:r>
                          <a:rPr lang="it-IT">
                            <a:solidFill>
                              <a:srgbClr val="593700"/>
                            </a:solidFill>
                            <a:latin typeface="Cambria Math" panose="02040503050406030204" pitchFamily="18" charset="0"/>
                            <a:ea typeface="Hiragino Maru Gothic Pro W4"/>
                            <a:cs typeface="Poppins"/>
                          </a:rPr>
                          <m:t>𝑙𝑜𝑛𝑔𝑖𝑡𝑢𝑑</m:t>
                        </m:r>
                        <m:sSub>
                          <m:sSubPr>
                            <m:ctrlPr>
                              <a:rPr lang="it-IT" i="1">
                                <a:solidFill>
                                  <a:srgbClr val="593700"/>
                                </a:solidFill>
                                <a:latin typeface="Cambria Math" panose="02040503050406030204" pitchFamily="18" charset="0"/>
                                <a:ea typeface="Hiragino Maru Gothic Pro W4"/>
                                <a:cs typeface="Poppins"/>
                              </a:rPr>
                            </m:ctrlPr>
                          </m:sSubPr>
                          <m:e>
                            <m:r>
                              <a:rPr lang="it-IT">
                                <a:solidFill>
                                  <a:srgbClr val="593700"/>
                                </a:solidFill>
                                <a:latin typeface="Cambria Math" panose="02040503050406030204" pitchFamily="18" charset="0"/>
                                <a:ea typeface="Hiragino Maru Gothic Pro W4"/>
                                <a:cs typeface="Poppins"/>
                              </a:rPr>
                              <m:t>𝑒</m:t>
                            </m:r>
                          </m:e>
                          <m:sub>
                            <m:r>
                              <a:rPr lang="it-IT">
                                <a:solidFill>
                                  <a:srgbClr val="593700"/>
                                </a:solidFill>
                                <a:latin typeface="Cambria Math" panose="02040503050406030204" pitchFamily="18" charset="0"/>
                                <a:ea typeface="Hiragino Maru Gothic Pro W4"/>
                                <a:cs typeface="Poppins"/>
                              </a:rPr>
                              <m:t>𝑖</m:t>
                            </m:r>
                          </m:sub>
                        </m:sSub>
                        <m:r>
                          <a:rPr lang="it-IT">
                            <a:solidFill>
                              <a:srgbClr val="593700"/>
                            </a:solidFill>
                            <a:latin typeface="Cambria Math" panose="02040503050406030204" pitchFamily="18" charset="0"/>
                            <a:ea typeface="Hiragino Maru Gothic Pro W4"/>
                            <a:cs typeface="Poppins"/>
                          </a:rPr>
                          <m:t>, </m:t>
                        </m:r>
                        <m:r>
                          <a:rPr lang="it-IT">
                            <a:solidFill>
                              <a:srgbClr val="593700"/>
                            </a:solidFill>
                            <a:latin typeface="Cambria Math" panose="02040503050406030204" pitchFamily="18" charset="0"/>
                            <a:ea typeface="Hiragino Maru Gothic Pro W4"/>
                            <a:cs typeface="Poppins"/>
                          </a:rPr>
                          <m:t>𝑙𝑎𝑡𝑖𝑡𝑢𝑑</m:t>
                        </m:r>
                        <m:sSub>
                          <m:sSubPr>
                            <m:ctrlPr>
                              <a:rPr lang="it-IT" i="1">
                                <a:solidFill>
                                  <a:srgbClr val="593700"/>
                                </a:solidFill>
                                <a:latin typeface="Cambria Math" panose="02040503050406030204" pitchFamily="18" charset="0"/>
                                <a:ea typeface="Hiragino Maru Gothic Pro W4"/>
                                <a:cs typeface="Poppins"/>
                              </a:rPr>
                            </m:ctrlPr>
                          </m:sSubPr>
                          <m:e>
                            <m:r>
                              <a:rPr lang="it-IT">
                                <a:solidFill>
                                  <a:srgbClr val="593700"/>
                                </a:solidFill>
                                <a:latin typeface="Cambria Math" panose="02040503050406030204" pitchFamily="18" charset="0"/>
                                <a:ea typeface="Hiragino Maru Gothic Pro W4"/>
                                <a:cs typeface="Poppins"/>
                              </a:rPr>
                              <m:t>𝑒</m:t>
                            </m:r>
                          </m:e>
                          <m:sub>
                            <m:r>
                              <a:rPr lang="it-IT">
                                <a:solidFill>
                                  <a:srgbClr val="593700"/>
                                </a:solidFill>
                                <a:latin typeface="Cambria Math" panose="02040503050406030204" pitchFamily="18" charset="0"/>
                                <a:ea typeface="Hiragino Maru Gothic Pro W4"/>
                                <a:cs typeface="Poppins"/>
                              </a:rPr>
                              <m:t>𝑖</m:t>
                            </m:r>
                          </m:sub>
                        </m:sSub>
                      </m:e>
                    </m:d>
                    <m:r>
                      <a:rPr lang="it-IT">
                        <a:solidFill>
                          <a:srgbClr val="593700"/>
                        </a:solidFill>
                        <a:latin typeface="Cambria Math" panose="02040503050406030204" pitchFamily="18" charset="0"/>
                        <a:ea typeface="Hiragino Maru Gothic Pro W4"/>
                        <a:cs typeface="Poppins"/>
                      </a:rPr>
                      <m:t>∈</m:t>
                    </m:r>
                    <m:r>
                      <m:rPr>
                        <m:sty m:val="p"/>
                      </m:rPr>
                      <a:rPr lang="it-IT">
                        <a:solidFill>
                          <a:srgbClr val="593700"/>
                        </a:solidFill>
                        <a:latin typeface="Cambria Math" panose="02040503050406030204" pitchFamily="18" charset="0"/>
                        <a:ea typeface="Hiragino Maru Gothic Pro W4"/>
                        <a:cs typeface="Poppins"/>
                      </a:rPr>
                      <m:t>Ω</m:t>
                    </m:r>
                    <m:r>
                      <a:rPr lang="it-IT">
                        <a:solidFill>
                          <a:srgbClr val="593700"/>
                        </a:solidFill>
                        <a:latin typeface="Cambria Math" panose="02040503050406030204" pitchFamily="18" charset="0"/>
                        <a:ea typeface="Hiragino Maru Gothic Pro W4"/>
                        <a:cs typeface="Poppins"/>
                      </a:rPr>
                      <m:t> </m:t>
                    </m:r>
                    <m:r>
                      <m:rPr>
                        <m:sty m:val="p"/>
                      </m:rPr>
                      <a:rPr lang="it-IT">
                        <a:solidFill>
                          <a:srgbClr val="593700"/>
                        </a:solidFill>
                        <a:latin typeface="Cambria Math" panose="02040503050406030204" pitchFamily="18" charset="0"/>
                        <a:ea typeface="Hiragino Maru Gothic Pro W4"/>
                        <a:cs typeface="Poppins"/>
                      </a:rPr>
                      <m:t>of</m:t>
                    </m:r>
                    <m:r>
                      <a:rPr lang="it-IT">
                        <a:solidFill>
                          <a:srgbClr val="593700"/>
                        </a:solidFill>
                        <a:latin typeface="Cambria Math" panose="02040503050406030204" pitchFamily="18" charset="0"/>
                        <a:ea typeface="Hiragino Maru Gothic Pro W4"/>
                        <a:cs typeface="Poppins"/>
                      </a:rPr>
                      <m:t> </m:t>
                    </m:r>
                    <m:r>
                      <m:rPr>
                        <m:sty m:val="p"/>
                      </m:rPr>
                      <a:rPr lang="it-IT">
                        <a:solidFill>
                          <a:srgbClr val="593700"/>
                        </a:solidFill>
                        <a:latin typeface="Cambria Math" panose="02040503050406030204" pitchFamily="18" charset="0"/>
                        <a:ea typeface="Hiragino Maru Gothic Pro W4"/>
                        <a:cs typeface="Poppins"/>
                      </a:rPr>
                      <m:t>the</m:t>
                    </m:r>
                    <m:r>
                      <a:rPr lang="it-IT">
                        <a:solidFill>
                          <a:srgbClr val="593700"/>
                        </a:solidFill>
                        <a:latin typeface="Cambria Math" panose="02040503050406030204" pitchFamily="18" charset="0"/>
                        <a:ea typeface="Hiragino Maru Gothic Pro W4"/>
                        <a:cs typeface="Poppins"/>
                      </a:rPr>
                      <m:t> </m:t>
                    </m:r>
                    <m:r>
                      <m:rPr>
                        <m:sty m:val="p"/>
                      </m:rPr>
                      <a:rPr lang="it-IT">
                        <a:solidFill>
                          <a:srgbClr val="593700"/>
                        </a:solidFill>
                        <a:latin typeface="Cambria Math" panose="02040503050406030204" pitchFamily="18" charset="0"/>
                        <a:ea typeface="Hiragino Maru Gothic Pro W4"/>
                        <a:cs typeface="Poppins"/>
                      </a:rPr>
                      <m:t>centroid</m:t>
                    </m:r>
                    <m:r>
                      <a:rPr lang="it-IT">
                        <a:solidFill>
                          <a:srgbClr val="593700"/>
                        </a:solidFill>
                        <a:latin typeface="Cambria Math" panose="02040503050406030204" pitchFamily="18" charset="0"/>
                        <a:ea typeface="Hiragino Maru Gothic Pro W4"/>
                        <a:cs typeface="Poppins"/>
                      </a:rPr>
                      <m:t> </m:t>
                    </m:r>
                    <m:r>
                      <m:rPr>
                        <m:sty m:val="p"/>
                      </m:rPr>
                      <a:rPr lang="it-IT">
                        <a:solidFill>
                          <a:srgbClr val="593700"/>
                        </a:solidFill>
                        <a:latin typeface="Cambria Math" panose="02040503050406030204" pitchFamily="18" charset="0"/>
                        <a:ea typeface="Hiragino Maru Gothic Pro W4"/>
                        <a:cs typeface="Poppins"/>
                      </a:rPr>
                      <m:t>of</m:t>
                    </m:r>
                    <m:r>
                      <a:rPr lang="it-IT">
                        <a:solidFill>
                          <a:srgbClr val="593700"/>
                        </a:solidFill>
                        <a:latin typeface="Cambria Math" panose="02040503050406030204" pitchFamily="18" charset="0"/>
                        <a:ea typeface="Hiragino Maru Gothic Pro W4"/>
                        <a:cs typeface="Poppins"/>
                      </a:rPr>
                      <m:t> </m:t>
                    </m:r>
                    <m:r>
                      <m:rPr>
                        <m:sty m:val="p"/>
                      </m:rPr>
                      <a:rPr lang="it-IT">
                        <a:solidFill>
                          <a:srgbClr val="593700"/>
                        </a:solidFill>
                        <a:latin typeface="Cambria Math" panose="02040503050406030204" pitchFamily="18" charset="0"/>
                        <a:ea typeface="Hiragino Maru Gothic Pro W4"/>
                        <a:cs typeface="Poppins"/>
                      </a:rPr>
                      <m:t>each</m:t>
                    </m:r>
                    <m:r>
                      <a:rPr lang="it-IT">
                        <a:solidFill>
                          <a:srgbClr val="593700"/>
                        </a:solidFill>
                        <a:latin typeface="Cambria Math" panose="02040503050406030204" pitchFamily="18" charset="0"/>
                        <a:ea typeface="Hiragino Maru Gothic Pro W4"/>
                        <a:cs typeface="Poppins"/>
                      </a:rPr>
                      <m:t> </m:t>
                    </m:r>
                    <m:r>
                      <m:rPr>
                        <m:sty m:val="p"/>
                      </m:rPr>
                      <a:rPr lang="it-IT">
                        <a:solidFill>
                          <a:srgbClr val="593700"/>
                        </a:solidFill>
                        <a:latin typeface="Cambria Math" panose="02040503050406030204" pitchFamily="18" charset="0"/>
                        <a:ea typeface="Hiragino Maru Gothic Pro W4"/>
                        <a:cs typeface="Poppins"/>
                      </a:rPr>
                      <m:t>state</m:t>
                    </m:r>
                  </m:oMath>
                </a14:m>
                <a:r>
                  <a:rPr lang="it-IT">
                    <a:solidFill>
                      <a:srgbClr val="593700"/>
                    </a:solidFill>
                    <a:latin typeface="Cambria Math" panose="02040503050406030204" pitchFamily="18" charset="0"/>
                    <a:ea typeface="Hiragino Maru Gothic Pro W4"/>
                    <a:cs typeface="Poppins"/>
                  </a:rPr>
                  <a:t> </a:t>
                </a:r>
              </a:p>
              <a:p>
                <a14:m>
                  <m:oMath xmlns:m="http://schemas.openxmlformats.org/officeDocument/2006/math">
                    <m:sSub>
                      <m:sSubPr>
                        <m:ctrlPr>
                          <a:rPr lang="it-IT" i="1">
                            <a:solidFill>
                              <a:srgbClr val="593700"/>
                            </a:solidFill>
                            <a:latin typeface="Cambria Math" panose="02040503050406030204" pitchFamily="18" charset="0"/>
                            <a:ea typeface="Hiragino Maru Gothic Pro W4"/>
                            <a:cs typeface="Poppins"/>
                          </a:rPr>
                        </m:ctrlPr>
                      </m:sSubPr>
                      <m:e>
                        <m:r>
                          <m:rPr>
                            <m:sty m:val="p"/>
                          </m:rPr>
                          <a:rPr lang="it-IT">
                            <a:solidFill>
                              <a:srgbClr val="593700"/>
                            </a:solidFill>
                            <a:latin typeface="Cambria Math" panose="02040503050406030204" pitchFamily="18" charset="0"/>
                            <a:ea typeface="Hiragino Maru Gothic Pro W4"/>
                            <a:cs typeface="Poppins"/>
                          </a:rPr>
                          <m:t>t</m:t>
                        </m:r>
                      </m:e>
                      <m:sub>
                        <m:r>
                          <m:rPr>
                            <m:sty m:val="p"/>
                          </m:rPr>
                          <a:rPr lang="it-IT">
                            <a:solidFill>
                              <a:srgbClr val="593700"/>
                            </a:solidFill>
                            <a:latin typeface="Cambria Math" panose="02040503050406030204" pitchFamily="18" charset="0"/>
                            <a:ea typeface="Hiragino Maru Gothic Pro W4"/>
                            <a:cs typeface="Poppins"/>
                          </a:rPr>
                          <m:t>j</m:t>
                        </m:r>
                      </m:sub>
                    </m:sSub>
                    <m:r>
                      <a:rPr lang="it-IT">
                        <a:solidFill>
                          <a:srgbClr val="593700"/>
                        </a:solidFill>
                        <a:latin typeface="Cambria Math" panose="02040503050406030204" pitchFamily="18" charset="0"/>
                        <a:ea typeface="Hiragino Maru Gothic Pro W4"/>
                        <a:cs typeface="Poppins"/>
                      </a:rPr>
                      <m:t>∈</m:t>
                    </m:r>
                  </m:oMath>
                </a14:m>
                <a:r>
                  <a:rPr lang="it-IT">
                    <a:solidFill>
                      <a:srgbClr val="593700"/>
                    </a:solidFill>
                    <a:latin typeface="Cambria Math" panose="02040503050406030204" pitchFamily="18" charset="0"/>
                    <a:ea typeface="Hiragino Maru Gothic Pro W4"/>
                    <a:cs typeface="Poppins"/>
                  </a:rPr>
                  <a:t> [T1, T2], quarters from 2015-Q1 to 2022-Q2</a:t>
                </a:r>
              </a:p>
              <a:p>
                <a14:m>
                  <m:oMath xmlns:m="http://schemas.openxmlformats.org/officeDocument/2006/math">
                    <m:sSubSup>
                      <m:sSubSupPr>
                        <m:ctrlPr>
                          <a:rPr lang="it-IT" sz="1400" i="1" smtClean="0">
                            <a:solidFill>
                              <a:srgbClr val="593700"/>
                            </a:solidFill>
                            <a:latin typeface="Cambria Math" panose="02040503050406030204" pitchFamily="18" charset="0"/>
                            <a:ea typeface="Hiragino Maru Gothic Pro W4"/>
                            <a:cs typeface="Poppins"/>
                          </a:rPr>
                        </m:ctrlPr>
                      </m:sSubSupPr>
                      <m:e>
                        <m:r>
                          <a:rPr lang="it-IT" sz="1400" b="1" i="1">
                            <a:solidFill>
                              <a:srgbClr val="593700"/>
                            </a:solidFill>
                            <a:latin typeface="Cambria Math" panose="02040503050406030204" pitchFamily="18" charset="0"/>
                            <a:ea typeface="Hiragino Maru Gothic Pro W4"/>
                            <a:cs typeface="Poppins"/>
                          </a:rPr>
                          <m:t>𝒘</m:t>
                        </m:r>
                      </m:e>
                      <m:sub>
                        <m:r>
                          <m:rPr>
                            <m:sty m:val="p"/>
                          </m:rPr>
                          <a:rPr lang="it-IT" sz="1400" b="0" i="1">
                            <a:solidFill>
                              <a:srgbClr val="593700"/>
                            </a:solidFill>
                            <a:latin typeface="Cambria Math" panose="02040503050406030204" pitchFamily="18" charset="0"/>
                            <a:ea typeface="Hiragino Maru Gothic Pro W4"/>
                            <a:cs typeface="Poppins"/>
                          </a:rPr>
                          <m:t>ij</m:t>
                        </m:r>
                      </m:sub>
                      <m:sup>
                        <m:r>
                          <a:rPr lang="it-IT" sz="1400" b="0" i="1" smtClean="0">
                            <a:solidFill>
                              <a:srgbClr val="593700"/>
                            </a:solidFill>
                            <a:latin typeface="Cambria Math" panose="02040503050406030204" pitchFamily="18" charset="0"/>
                            <a:ea typeface="Hiragino Maru Gothic Pro W4"/>
                            <a:cs typeface="Poppins"/>
                          </a:rPr>
                          <m:t> </m:t>
                        </m:r>
                      </m:sup>
                    </m:sSubSup>
                    <m:r>
                      <a:rPr lang="it-IT" sz="1400" b="0" i="0" smtClean="0">
                        <a:solidFill>
                          <a:srgbClr val="593700"/>
                        </a:solidFill>
                        <a:latin typeface="Cambria Math" panose="02040503050406030204" pitchFamily="18" charset="0"/>
                        <a:ea typeface="Hiragino Maru Gothic Pro W4"/>
                        <a:cs typeface="Poppins"/>
                      </a:rPr>
                      <m:t>: </m:t>
                    </m:r>
                  </m:oMath>
                </a14:m>
                <a:r>
                  <a:rPr lang="it-IT" err="1">
                    <a:solidFill>
                      <a:srgbClr val="593700"/>
                    </a:solidFill>
                    <a:latin typeface="Cambria Math" panose="02040503050406030204" pitchFamily="18" charset="0"/>
                    <a:ea typeface="Hiragino Maru Gothic Pro W4"/>
                    <a:cs typeface="Poppins"/>
                  </a:rPr>
                  <a:t>vector</a:t>
                </a:r>
                <a:r>
                  <a:rPr lang="it-IT">
                    <a:solidFill>
                      <a:srgbClr val="593700"/>
                    </a:solidFill>
                    <a:latin typeface="Cambria Math" panose="02040503050406030204" pitchFamily="18" charset="0"/>
                    <a:ea typeface="Hiragino Maru Gothic Pro W4"/>
                    <a:cs typeface="Poppins"/>
                  </a:rPr>
                  <a:t> of (</a:t>
                </a:r>
                <a:r>
                  <a:rPr lang="it-IT" err="1">
                    <a:solidFill>
                      <a:srgbClr val="593700"/>
                    </a:solidFill>
                    <a:latin typeface="Cambria Math" panose="02040503050406030204" pitchFamily="18" charset="0"/>
                    <a:ea typeface="Hiragino Maru Gothic Pro W4"/>
                    <a:cs typeface="Poppins"/>
                  </a:rPr>
                  <a:t>Varroa</a:t>
                </a:r>
                <a:r>
                  <a:rPr lang="it-IT" baseline="-25000" err="1">
                    <a:solidFill>
                      <a:srgbClr val="593700"/>
                    </a:solidFill>
                    <a:latin typeface="Cambria Math" panose="02040503050406030204" pitchFamily="18" charset="0"/>
                    <a:ea typeface="Hiragino Maru Gothic Pro W4"/>
                    <a:cs typeface="Poppins"/>
                  </a:rPr>
                  <a:t>ij</a:t>
                </a:r>
                <a:r>
                  <a:rPr lang="it-IT">
                    <a:solidFill>
                      <a:srgbClr val="593700"/>
                    </a:solidFill>
                    <a:latin typeface="Cambria Math" panose="02040503050406030204" pitchFamily="18" charset="0"/>
                    <a:ea typeface="Hiragino Maru Gothic Pro W4"/>
                    <a:cs typeface="Poppins"/>
                  </a:rPr>
                  <a:t> , </a:t>
                </a:r>
                <a:r>
                  <a:rPr lang="it-IT" err="1">
                    <a:solidFill>
                      <a:srgbClr val="593700"/>
                    </a:solidFill>
                    <a:latin typeface="Cambria Math" panose="02040503050406030204" pitchFamily="18" charset="0"/>
                    <a:ea typeface="Hiragino Maru Gothic Pro W4"/>
                    <a:cs typeface="Poppins"/>
                  </a:rPr>
                  <a:t>Pesticides</a:t>
                </a:r>
                <a:r>
                  <a:rPr lang="it-IT" baseline="-25000" err="1">
                    <a:solidFill>
                      <a:srgbClr val="593700"/>
                    </a:solidFill>
                    <a:latin typeface="Cambria Math" panose="02040503050406030204" pitchFamily="18" charset="0"/>
                    <a:ea typeface="Hiragino Maru Gothic Pro W4"/>
                    <a:cs typeface="Poppins"/>
                  </a:rPr>
                  <a:t>ij</a:t>
                </a:r>
                <a:r>
                  <a:rPr lang="it-IT">
                    <a:solidFill>
                      <a:srgbClr val="593700"/>
                    </a:solidFill>
                    <a:latin typeface="Cambria Math" panose="02040503050406030204" pitchFamily="18" charset="0"/>
                    <a:ea typeface="Hiragino Maru Gothic Pro W4"/>
                    <a:cs typeface="Poppins"/>
                  </a:rPr>
                  <a:t>) </a:t>
                </a:r>
                <a:r>
                  <a:rPr lang="it-IT" err="1">
                    <a:solidFill>
                      <a:srgbClr val="593700"/>
                    </a:solidFill>
                    <a:latin typeface="Cambria Math" panose="02040503050406030204" pitchFamily="18" charset="0"/>
                    <a:ea typeface="Hiragino Maru Gothic Pro W4"/>
                    <a:cs typeface="Poppins"/>
                  </a:rPr>
                  <a:t>at</a:t>
                </a:r>
                <a:r>
                  <a:rPr lang="it-IT">
                    <a:solidFill>
                      <a:srgbClr val="593700"/>
                    </a:solidFill>
                    <a:latin typeface="Cambria Math" panose="02040503050406030204" pitchFamily="18" charset="0"/>
                    <a:ea typeface="Hiragino Maru Gothic Pro W4"/>
                    <a:cs typeface="Poppins"/>
                  </a:rPr>
                  <a:t> location </a:t>
                </a:r>
                <a14:m>
                  <m:oMath xmlns:m="http://schemas.openxmlformats.org/officeDocument/2006/math">
                    <m:sSub>
                      <m:sSubPr>
                        <m:ctrlPr>
                          <a:rPr lang="it-IT" i="1">
                            <a:solidFill>
                              <a:srgbClr val="593700"/>
                            </a:solidFill>
                            <a:latin typeface="Cambria Math" panose="02040503050406030204" pitchFamily="18" charset="0"/>
                            <a:ea typeface="Hiragino Maru Gothic Pro W4"/>
                            <a:cs typeface="Poppins"/>
                          </a:rPr>
                        </m:ctrlPr>
                      </m:sSubPr>
                      <m:e>
                        <m:r>
                          <a:rPr lang="it-IT" b="1" i="1">
                            <a:solidFill>
                              <a:srgbClr val="593700"/>
                            </a:solidFill>
                            <a:latin typeface="Cambria Math" panose="02040503050406030204" pitchFamily="18" charset="0"/>
                            <a:ea typeface="Hiragino Maru Gothic Pro W4"/>
                            <a:cs typeface="Poppins"/>
                          </a:rPr>
                          <m:t>𝒑</m:t>
                        </m:r>
                      </m:e>
                      <m:sub>
                        <m:r>
                          <m:rPr>
                            <m:sty m:val="p"/>
                          </m:rPr>
                          <a:rPr lang="it-IT" i="1">
                            <a:solidFill>
                              <a:srgbClr val="593700"/>
                            </a:solidFill>
                            <a:latin typeface="Cambria Math" panose="02040503050406030204" pitchFamily="18" charset="0"/>
                            <a:ea typeface="Hiragino Maru Gothic Pro W4"/>
                            <a:cs typeface="Poppins"/>
                          </a:rPr>
                          <m:t>i</m:t>
                        </m:r>
                      </m:sub>
                    </m:sSub>
                  </m:oMath>
                </a14:m>
                <a:r>
                  <a:rPr lang="it-IT">
                    <a:solidFill>
                      <a:srgbClr val="593700"/>
                    </a:solidFill>
                    <a:latin typeface="Cambria Math" panose="02040503050406030204" pitchFamily="18" charset="0"/>
                    <a:ea typeface="Hiragino Maru Gothic Pro W4"/>
                    <a:cs typeface="Poppins"/>
                  </a:rPr>
                  <a:t> and time </a:t>
                </a:r>
                <a14:m>
                  <m:oMath xmlns:m="http://schemas.openxmlformats.org/officeDocument/2006/math">
                    <m:sSub>
                      <m:sSubPr>
                        <m:ctrlPr>
                          <a:rPr lang="it-IT" i="1">
                            <a:solidFill>
                              <a:srgbClr val="593700"/>
                            </a:solidFill>
                            <a:latin typeface="Cambria Math" panose="02040503050406030204" pitchFamily="18" charset="0"/>
                            <a:ea typeface="Hiragino Maru Gothic Pro W4"/>
                            <a:cs typeface="Poppins"/>
                          </a:rPr>
                        </m:ctrlPr>
                      </m:sSubPr>
                      <m:e>
                        <m:r>
                          <m:rPr>
                            <m:sty m:val="p"/>
                          </m:rPr>
                          <a:rPr lang="it-IT">
                            <a:solidFill>
                              <a:srgbClr val="593700"/>
                            </a:solidFill>
                            <a:latin typeface="Cambria Math" panose="02040503050406030204" pitchFamily="18" charset="0"/>
                            <a:ea typeface="Hiragino Maru Gothic Pro W4"/>
                            <a:cs typeface="Poppins"/>
                          </a:rPr>
                          <m:t>t</m:t>
                        </m:r>
                      </m:e>
                      <m:sub>
                        <m:r>
                          <m:rPr>
                            <m:sty m:val="p"/>
                          </m:rPr>
                          <a:rPr lang="it-IT">
                            <a:solidFill>
                              <a:srgbClr val="593700"/>
                            </a:solidFill>
                            <a:latin typeface="Cambria Math" panose="02040503050406030204" pitchFamily="18" charset="0"/>
                            <a:ea typeface="Hiragino Maru Gothic Pro W4"/>
                            <a:cs typeface="Poppins"/>
                          </a:rPr>
                          <m:t>j</m:t>
                        </m:r>
                      </m:sub>
                    </m:sSub>
                  </m:oMath>
                </a14:m>
                <a:endParaRPr lang="it-IT">
                  <a:solidFill>
                    <a:srgbClr val="593700"/>
                  </a:solidFill>
                  <a:latin typeface="Cambria Math" panose="02040503050406030204" pitchFamily="18" charset="0"/>
                  <a:ea typeface="Hiragino Maru Gothic Pro W4"/>
                  <a:cs typeface="Poppins"/>
                </a:endParaRPr>
              </a:p>
              <a:p>
                <a14:m>
                  <m:oMath xmlns:m="http://schemas.openxmlformats.org/officeDocument/2006/math">
                    <m:r>
                      <a:rPr lang="it-IT" sz="1400" b="1" i="1" smtClean="0">
                        <a:solidFill>
                          <a:srgbClr val="593700"/>
                        </a:solidFill>
                        <a:latin typeface="Cambria Math" panose="02040503050406030204" pitchFamily="18" charset="0"/>
                        <a:ea typeface="Hiragino Maru Gothic Pro W4"/>
                        <a:cs typeface="Poppins"/>
                      </a:rPr>
                      <m:t>𝛃</m:t>
                    </m:r>
                  </m:oMath>
                </a14:m>
                <a:r>
                  <a:rPr lang="it-IT">
                    <a:solidFill>
                      <a:srgbClr val="593700"/>
                    </a:solidFill>
                    <a:latin typeface="Cambria Math" panose="02040503050406030204" pitchFamily="18" charset="0"/>
                    <a:ea typeface="Hiragino Maru Gothic Pro W4"/>
                    <a:cs typeface="Poppins"/>
                  </a:rPr>
                  <a:t>: </a:t>
                </a:r>
                <a:r>
                  <a:rPr lang="it-IT" err="1">
                    <a:solidFill>
                      <a:srgbClr val="593700"/>
                    </a:solidFill>
                    <a:latin typeface="Cambria Math" panose="02040503050406030204" pitchFamily="18" charset="0"/>
                    <a:ea typeface="Hiragino Maru Gothic Pro W4"/>
                    <a:cs typeface="Poppins"/>
                  </a:rPr>
                  <a:t>vector</a:t>
                </a:r>
                <a:r>
                  <a:rPr lang="it-IT">
                    <a:solidFill>
                      <a:srgbClr val="593700"/>
                    </a:solidFill>
                    <a:latin typeface="Cambria Math" panose="02040503050406030204" pitchFamily="18" charset="0"/>
                    <a:ea typeface="Hiragino Maru Gothic Pro W4"/>
                    <a:cs typeface="Poppins"/>
                  </a:rPr>
                  <a:t> of 2 </a:t>
                </a:r>
                <a:r>
                  <a:rPr lang="it-IT" err="1">
                    <a:solidFill>
                      <a:srgbClr val="593700"/>
                    </a:solidFill>
                    <a:latin typeface="Cambria Math" panose="02040503050406030204" pitchFamily="18" charset="0"/>
                    <a:ea typeface="Hiragino Maru Gothic Pro W4"/>
                    <a:cs typeface="Poppins"/>
                  </a:rPr>
                  <a:t>parametric</a:t>
                </a:r>
                <a:r>
                  <a:rPr lang="it-IT">
                    <a:solidFill>
                      <a:srgbClr val="593700"/>
                    </a:solidFill>
                    <a:latin typeface="Cambria Math" panose="02040503050406030204" pitchFamily="18" charset="0"/>
                    <a:ea typeface="Hiragino Maru Gothic Pro W4"/>
                    <a:cs typeface="Poppins"/>
                  </a:rPr>
                  <a:t> </a:t>
                </a:r>
                <a:r>
                  <a:rPr lang="it-IT" err="1">
                    <a:solidFill>
                      <a:srgbClr val="593700"/>
                    </a:solidFill>
                    <a:latin typeface="Cambria Math" panose="02040503050406030204" pitchFamily="18" charset="0"/>
                    <a:ea typeface="Hiragino Maru Gothic Pro W4"/>
                    <a:cs typeface="Poppins"/>
                  </a:rPr>
                  <a:t>coefficients</a:t>
                </a:r>
                <a:endParaRPr lang="it-IT">
                  <a:solidFill>
                    <a:srgbClr val="593700"/>
                  </a:solidFill>
                  <a:latin typeface="Cambria Math" panose="02040503050406030204" pitchFamily="18" charset="0"/>
                  <a:ea typeface="Hiragino Maru Gothic Pro W4"/>
                  <a:cs typeface="Poppins"/>
                </a:endParaRPr>
              </a:p>
              <a:p>
                <a:pPr/>
                <a14:m>
                  <m:oMathPara xmlns:m="http://schemas.openxmlformats.org/officeDocument/2006/math">
                    <m:oMathParaPr>
                      <m:jc m:val="left"/>
                    </m:oMathParaPr>
                    <m:oMath xmlns:m="http://schemas.openxmlformats.org/officeDocument/2006/math">
                      <m:sSub>
                        <m:sSubPr>
                          <m:ctrlPr>
                            <a:rPr lang="it-IT" sz="1400" i="1" smtClean="0">
                              <a:solidFill>
                                <a:srgbClr val="593700"/>
                              </a:solidFill>
                              <a:latin typeface="Cambria Math" panose="02040503050406030204" pitchFamily="18" charset="0"/>
                              <a:ea typeface="Hiragino Maru Gothic Pro W4"/>
                              <a:cs typeface="Poppins"/>
                            </a:rPr>
                          </m:ctrlPr>
                        </m:sSubPr>
                        <m:e>
                          <m:r>
                            <m:rPr>
                              <m:sty m:val="p"/>
                            </m:rPr>
                            <a:rPr lang="it-IT" sz="1400" b="0">
                              <a:solidFill>
                                <a:srgbClr val="593700"/>
                              </a:solidFill>
                              <a:latin typeface="Cambria Math" panose="02040503050406030204" pitchFamily="18" charset="0"/>
                              <a:ea typeface="Hiragino Maru Gothic Pro W4"/>
                              <a:cs typeface="Poppins"/>
                            </a:rPr>
                            <m:t>ϵ</m:t>
                          </m:r>
                        </m:e>
                        <m:sub>
                          <m:r>
                            <m:rPr>
                              <m:sty m:val="p"/>
                            </m:rPr>
                            <a:rPr lang="it-IT" sz="1400" b="0" i="1">
                              <a:solidFill>
                                <a:srgbClr val="593700"/>
                              </a:solidFill>
                              <a:latin typeface="Cambria Math" panose="02040503050406030204" pitchFamily="18" charset="0"/>
                              <a:ea typeface="Hiragino Maru Gothic Pro W4"/>
                              <a:cs typeface="Poppins"/>
                            </a:rPr>
                            <m:t>ij</m:t>
                          </m:r>
                        </m:sub>
                      </m:sSub>
                      <m:r>
                        <a:rPr lang="it-IT" sz="1400" b="0" i="0" smtClean="0">
                          <a:solidFill>
                            <a:srgbClr val="593700"/>
                          </a:solidFill>
                          <a:latin typeface="Cambria Math" panose="02040503050406030204" pitchFamily="18" charset="0"/>
                          <a:ea typeface="Hiragino Maru Gothic Pro W4"/>
                          <a:cs typeface="Poppins"/>
                        </a:rPr>
                        <m:t>:  </m:t>
                      </m:r>
                      <m:r>
                        <m:rPr>
                          <m:sty m:val="p"/>
                        </m:rPr>
                        <a:rPr lang="it-IT" sz="1400" b="0" i="0" smtClean="0">
                          <a:solidFill>
                            <a:srgbClr val="593700"/>
                          </a:solidFill>
                          <a:latin typeface="Cambria Math" panose="02040503050406030204" pitchFamily="18" charset="0"/>
                          <a:ea typeface="Hiragino Maru Gothic Pro W4"/>
                          <a:cs typeface="Poppins"/>
                        </a:rPr>
                        <m:t>iid</m:t>
                      </m:r>
                      <m:r>
                        <a:rPr lang="it-IT" sz="1400" b="0" i="0" smtClean="0">
                          <a:solidFill>
                            <a:srgbClr val="593700"/>
                          </a:solidFill>
                          <a:latin typeface="Cambria Math" panose="02040503050406030204" pitchFamily="18" charset="0"/>
                          <a:ea typeface="Hiragino Maru Gothic Pro W4"/>
                          <a:cs typeface="Poppins"/>
                        </a:rPr>
                        <m:t> </m:t>
                      </m:r>
                      <m:r>
                        <m:rPr>
                          <m:sty m:val="p"/>
                        </m:rPr>
                        <a:rPr lang="it-IT" sz="1400" b="0" i="0" smtClean="0">
                          <a:solidFill>
                            <a:srgbClr val="593700"/>
                          </a:solidFill>
                          <a:latin typeface="Cambria Math" panose="02040503050406030204" pitchFamily="18" charset="0"/>
                          <a:ea typeface="Hiragino Maru Gothic Pro W4"/>
                          <a:cs typeface="Poppins"/>
                        </a:rPr>
                        <m:t>residuals</m:t>
                      </m:r>
                      <m:r>
                        <a:rPr lang="it-IT" sz="1400" b="0" i="0" smtClean="0">
                          <a:solidFill>
                            <a:srgbClr val="593700"/>
                          </a:solidFill>
                          <a:latin typeface="Cambria Math" panose="02040503050406030204" pitchFamily="18" charset="0"/>
                          <a:ea typeface="Hiragino Maru Gothic Pro W4"/>
                          <a:cs typeface="Poppins"/>
                        </a:rPr>
                        <m:t> </m:t>
                      </m:r>
                      <m:r>
                        <m:rPr>
                          <m:sty m:val="p"/>
                        </m:rPr>
                        <a:rPr lang="it-IT" sz="1400" b="0" i="0" smtClean="0">
                          <a:solidFill>
                            <a:srgbClr val="593700"/>
                          </a:solidFill>
                          <a:latin typeface="Cambria Math" panose="02040503050406030204" pitchFamily="18" charset="0"/>
                          <a:ea typeface="Hiragino Maru Gothic Pro W4"/>
                          <a:cs typeface="Poppins"/>
                        </a:rPr>
                        <m:t>with</m:t>
                      </m:r>
                      <m:r>
                        <a:rPr lang="it-IT" sz="1400" b="0" i="0" smtClean="0">
                          <a:solidFill>
                            <a:srgbClr val="593700"/>
                          </a:solidFill>
                          <a:latin typeface="Cambria Math" panose="02040503050406030204" pitchFamily="18" charset="0"/>
                          <a:ea typeface="Hiragino Maru Gothic Pro W4"/>
                          <a:cs typeface="Poppins"/>
                        </a:rPr>
                        <m:t> </m:t>
                      </m:r>
                      <m:r>
                        <m:rPr>
                          <m:sty m:val="p"/>
                        </m:rPr>
                        <a:rPr lang="it-IT" sz="1400" b="0" i="0" smtClean="0">
                          <a:solidFill>
                            <a:srgbClr val="593700"/>
                          </a:solidFill>
                          <a:latin typeface="Cambria Math" panose="02040503050406030204" pitchFamily="18" charset="0"/>
                          <a:ea typeface="Hiragino Maru Gothic Pro W4"/>
                          <a:cs typeface="Poppins"/>
                        </a:rPr>
                        <m:t>mean</m:t>
                      </m:r>
                      <m:r>
                        <a:rPr lang="it-IT" sz="1400" b="0" i="0" smtClean="0">
                          <a:solidFill>
                            <a:srgbClr val="593700"/>
                          </a:solidFill>
                          <a:latin typeface="Cambria Math" panose="02040503050406030204" pitchFamily="18" charset="0"/>
                          <a:ea typeface="Hiragino Maru Gothic Pro W4"/>
                          <a:cs typeface="Poppins"/>
                        </a:rPr>
                        <m:t>=0 </m:t>
                      </m:r>
                      <m:r>
                        <m:rPr>
                          <m:sty m:val="p"/>
                        </m:rPr>
                        <a:rPr lang="it-IT" sz="1400" b="0" i="0" smtClean="0">
                          <a:solidFill>
                            <a:srgbClr val="593700"/>
                          </a:solidFill>
                          <a:latin typeface="Cambria Math" panose="02040503050406030204" pitchFamily="18" charset="0"/>
                          <a:ea typeface="Hiragino Maru Gothic Pro W4"/>
                          <a:cs typeface="Poppins"/>
                        </a:rPr>
                        <m:t>and</m:t>
                      </m:r>
                      <m:r>
                        <a:rPr lang="it-IT" sz="1400" b="0" i="0" smtClean="0">
                          <a:solidFill>
                            <a:srgbClr val="593700"/>
                          </a:solidFill>
                          <a:latin typeface="Cambria Math" panose="02040503050406030204" pitchFamily="18" charset="0"/>
                          <a:ea typeface="Hiragino Maru Gothic Pro W4"/>
                          <a:cs typeface="Poppins"/>
                        </a:rPr>
                        <m:t> </m:t>
                      </m:r>
                      <m:r>
                        <m:rPr>
                          <m:sty m:val="p"/>
                        </m:rPr>
                        <a:rPr lang="it-IT" sz="1400" b="0" i="0" smtClean="0">
                          <a:solidFill>
                            <a:srgbClr val="593700"/>
                          </a:solidFill>
                          <a:latin typeface="Cambria Math" panose="02040503050406030204" pitchFamily="18" charset="0"/>
                          <a:ea typeface="Hiragino Maru Gothic Pro W4"/>
                          <a:cs typeface="Poppins"/>
                        </a:rPr>
                        <m:t>constant</m:t>
                      </m:r>
                      <m:r>
                        <a:rPr lang="it-IT" sz="1400" b="0" i="0" smtClean="0">
                          <a:solidFill>
                            <a:srgbClr val="593700"/>
                          </a:solidFill>
                          <a:latin typeface="Cambria Math" panose="02040503050406030204" pitchFamily="18" charset="0"/>
                          <a:ea typeface="Hiragino Maru Gothic Pro W4"/>
                          <a:cs typeface="Poppins"/>
                        </a:rPr>
                        <m:t> </m:t>
                      </m:r>
                      <m:r>
                        <m:rPr>
                          <m:sty m:val="p"/>
                        </m:rPr>
                        <a:rPr lang="it-IT" sz="1400" b="0" i="0" smtClean="0">
                          <a:solidFill>
                            <a:srgbClr val="593700"/>
                          </a:solidFill>
                          <a:latin typeface="Cambria Math" panose="02040503050406030204" pitchFamily="18" charset="0"/>
                          <a:ea typeface="Hiragino Maru Gothic Pro W4"/>
                          <a:cs typeface="Poppins"/>
                        </a:rPr>
                        <m:t>std</m:t>
                      </m:r>
                      <m:r>
                        <a:rPr lang="it-IT" sz="1400" b="0" i="0" smtClean="0">
                          <a:solidFill>
                            <a:srgbClr val="593700"/>
                          </a:solidFill>
                          <a:latin typeface="Cambria Math" panose="02040503050406030204" pitchFamily="18" charset="0"/>
                          <a:ea typeface="Hiragino Maru Gothic Pro W4"/>
                          <a:cs typeface="Poppins"/>
                        </a:rPr>
                        <m:t> </m:t>
                      </m:r>
                    </m:oMath>
                  </m:oMathPara>
                </a14:m>
                <a:endParaRPr lang="it-IT">
                  <a:solidFill>
                    <a:srgbClr val="593700"/>
                  </a:solidFill>
                  <a:latin typeface="Cambria Math" panose="02040503050406030204" pitchFamily="18" charset="0"/>
                  <a:ea typeface="Hiragino Maru Gothic Pro W4"/>
                  <a:cs typeface="Poppins"/>
                </a:endParaRPr>
              </a:p>
              <a:p>
                <a:endParaRPr lang="it-IT">
                  <a:solidFill>
                    <a:srgbClr val="593700"/>
                  </a:solidFill>
                  <a:latin typeface="Cambria Math" panose="02040503050406030204" pitchFamily="18" charset="0"/>
                  <a:ea typeface="Hiragino Maru Gothic Pro W4"/>
                  <a:cs typeface="Poppins"/>
                </a:endParaRPr>
              </a:p>
              <a:p>
                <a14:m>
                  <m:oMath xmlns:m="http://schemas.openxmlformats.org/officeDocument/2006/math">
                    <m:sSub>
                      <m:sSubPr>
                        <m:ctrlPr>
                          <a:rPr lang="it-IT" sz="1400" i="1" smtClean="0">
                            <a:solidFill>
                              <a:srgbClr val="593700"/>
                            </a:solidFill>
                            <a:latin typeface="Cambria Math" panose="02040503050406030204" pitchFamily="18" charset="0"/>
                            <a:ea typeface="Hiragino Maru Gothic Pro W4"/>
                            <a:cs typeface="Poppins"/>
                          </a:rPr>
                        </m:ctrlPr>
                      </m:sSubPr>
                      <m:e>
                        <m:r>
                          <m:rPr>
                            <m:sty m:val="p"/>
                          </m:rPr>
                          <a:rPr lang="it-IT" sz="1400" i="1">
                            <a:solidFill>
                              <a:srgbClr val="593700"/>
                            </a:solidFill>
                            <a:latin typeface="Cambria Math" panose="02040503050406030204" pitchFamily="18" charset="0"/>
                            <a:ea typeface="Hiragino Maru Gothic Pro W4"/>
                            <a:cs typeface="Poppins"/>
                          </a:rPr>
                          <m:t>z</m:t>
                        </m:r>
                      </m:e>
                      <m:sub>
                        <m:r>
                          <m:rPr>
                            <m:sty m:val="p"/>
                          </m:rPr>
                          <a:rPr lang="it-IT" sz="1400" i="1">
                            <a:solidFill>
                              <a:srgbClr val="593700"/>
                            </a:solidFill>
                            <a:latin typeface="Cambria Math" panose="02040503050406030204" pitchFamily="18" charset="0"/>
                            <a:ea typeface="Hiragino Maru Gothic Pro W4"/>
                            <a:cs typeface="Poppins"/>
                          </a:rPr>
                          <m:t>ij</m:t>
                        </m:r>
                      </m:sub>
                    </m:sSub>
                  </m:oMath>
                </a14:m>
                <a:r>
                  <a:rPr lang="it-IT">
                    <a:solidFill>
                      <a:srgbClr val="593700"/>
                    </a:solidFill>
                    <a:latin typeface="Cambria Math" panose="02040503050406030204" pitchFamily="18" charset="0"/>
                    <a:ea typeface="Hiragino Maru Gothic Pro W4"/>
                    <a:cs typeface="Poppins"/>
                  </a:rPr>
                  <a:t>: </a:t>
                </a:r>
                <a:r>
                  <a:rPr lang="it-IT" b="1" err="1">
                    <a:solidFill>
                      <a:srgbClr val="593700"/>
                    </a:solidFill>
                    <a:latin typeface="Cambria Math" panose="02040503050406030204" pitchFamily="18" charset="0"/>
                    <a:ea typeface="Hiragino Maru Gothic Pro W4"/>
                    <a:cs typeface="Poppins"/>
                  </a:rPr>
                  <a:t>amount</a:t>
                </a:r>
                <a:r>
                  <a:rPr lang="it-IT" b="1">
                    <a:solidFill>
                      <a:srgbClr val="593700"/>
                    </a:solidFill>
                    <a:latin typeface="Cambria Math" panose="02040503050406030204" pitchFamily="18" charset="0"/>
                    <a:ea typeface="Hiragino Maru Gothic Pro W4"/>
                    <a:cs typeface="Poppins"/>
                  </a:rPr>
                  <a:t> of money </a:t>
                </a:r>
                <a:r>
                  <a:rPr lang="it-IT" b="1" err="1">
                    <a:solidFill>
                      <a:srgbClr val="593700"/>
                    </a:solidFill>
                    <a:latin typeface="Cambria Math" panose="02040503050406030204" pitchFamily="18" charset="0"/>
                    <a:ea typeface="Hiragino Maru Gothic Pro W4"/>
                    <a:cs typeface="Poppins"/>
                  </a:rPr>
                  <a:t>loss</a:t>
                </a:r>
                <a:r>
                  <a:rPr lang="it-IT" b="1">
                    <a:solidFill>
                      <a:srgbClr val="593700"/>
                    </a:solidFill>
                    <a:latin typeface="Cambria Math" panose="02040503050406030204" pitchFamily="18" charset="0"/>
                    <a:ea typeface="Hiragino Maru Gothic Pro W4"/>
                    <a:cs typeface="Poppins"/>
                  </a:rPr>
                  <a:t> in </a:t>
                </a:r>
                <a:r>
                  <a:rPr lang="it-IT" b="1" err="1">
                    <a:solidFill>
                      <a:srgbClr val="593700"/>
                    </a:solidFill>
                    <a:latin typeface="Cambria Math" panose="02040503050406030204" pitchFamily="18" charset="0"/>
                    <a:ea typeface="Hiragino Maru Gothic Pro W4"/>
                    <a:cs typeface="Poppins"/>
                  </a:rPr>
                  <a:t>Kdollars</a:t>
                </a:r>
                <a:r>
                  <a:rPr lang="it-IT" b="1">
                    <a:solidFill>
                      <a:srgbClr val="593700"/>
                    </a:solidFill>
                    <a:latin typeface="Cambria Math" panose="02040503050406030204" pitchFamily="18" charset="0"/>
                    <a:ea typeface="Hiragino Maru Gothic Pro W4"/>
                    <a:cs typeface="Poppins"/>
                  </a:rPr>
                  <a:t> for 100 </a:t>
                </a:r>
                <a:r>
                  <a:rPr lang="it-IT" b="1" err="1">
                    <a:solidFill>
                      <a:srgbClr val="593700"/>
                    </a:solidFill>
                    <a:latin typeface="Cambria Math" panose="02040503050406030204" pitchFamily="18" charset="0"/>
                    <a:ea typeface="Hiragino Maru Gothic Pro W4"/>
                    <a:cs typeface="Poppins"/>
                  </a:rPr>
                  <a:t>colonies</a:t>
                </a:r>
                <a:r>
                  <a:rPr lang="it-IT" b="1">
                    <a:solidFill>
                      <a:srgbClr val="593700"/>
                    </a:solidFill>
                    <a:latin typeface="Cambria Math" panose="02040503050406030204" pitchFamily="18" charset="0"/>
                    <a:ea typeface="Hiragino Maru Gothic Pro W4"/>
                    <a:cs typeface="Poppins"/>
                  </a:rPr>
                  <a:t> </a:t>
                </a:r>
                <a:r>
                  <a:rPr lang="it-IT" b="1" err="1">
                    <a:solidFill>
                      <a:srgbClr val="593700"/>
                    </a:solidFill>
                    <a:latin typeface="Cambria Math" panose="02040503050406030204" pitchFamily="18" charset="0"/>
                    <a:ea typeface="Hiragino Maru Gothic Pro W4"/>
                    <a:cs typeface="Poppins"/>
                  </a:rPr>
                  <a:t>present</a:t>
                </a:r>
                <a:r>
                  <a:rPr lang="it-IT" b="1">
                    <a:solidFill>
                      <a:srgbClr val="593700"/>
                    </a:solidFill>
                    <a:latin typeface="Cambria Math" panose="02040503050406030204" pitchFamily="18" charset="0"/>
                    <a:ea typeface="Hiragino Maru Gothic Pro W4"/>
                    <a:cs typeface="Poppins"/>
                  </a:rPr>
                  <a:t> in location </a:t>
                </a:r>
                <a14:m>
                  <m:oMath xmlns:m="http://schemas.openxmlformats.org/officeDocument/2006/math">
                    <m:sSub>
                      <m:sSubPr>
                        <m:ctrlPr>
                          <a:rPr lang="it-IT" b="1" i="1">
                            <a:solidFill>
                              <a:srgbClr val="593700"/>
                            </a:solidFill>
                            <a:latin typeface="Cambria Math" panose="02040503050406030204" pitchFamily="18" charset="0"/>
                            <a:ea typeface="Hiragino Maru Gothic Pro W4"/>
                            <a:cs typeface="Poppins"/>
                          </a:rPr>
                        </m:ctrlPr>
                      </m:sSubPr>
                      <m:e>
                        <m:r>
                          <a:rPr lang="it-IT" b="1" i="1">
                            <a:solidFill>
                              <a:srgbClr val="593700"/>
                            </a:solidFill>
                            <a:latin typeface="Cambria Math" panose="02040503050406030204" pitchFamily="18" charset="0"/>
                            <a:ea typeface="Hiragino Maru Gothic Pro W4"/>
                            <a:cs typeface="Poppins"/>
                          </a:rPr>
                          <m:t>𝒑</m:t>
                        </m:r>
                      </m:e>
                      <m:sub>
                        <m:r>
                          <a:rPr lang="it-IT" b="1" i="1">
                            <a:solidFill>
                              <a:srgbClr val="593700"/>
                            </a:solidFill>
                            <a:latin typeface="Cambria Math" panose="02040503050406030204" pitchFamily="18" charset="0"/>
                            <a:ea typeface="Hiragino Maru Gothic Pro W4"/>
                            <a:cs typeface="Poppins"/>
                          </a:rPr>
                          <m:t>𝒊</m:t>
                        </m:r>
                      </m:sub>
                    </m:sSub>
                  </m:oMath>
                </a14:m>
                <a:r>
                  <a:rPr lang="it-IT" b="1">
                    <a:solidFill>
                      <a:srgbClr val="593700"/>
                    </a:solidFill>
                    <a:latin typeface="Cambria Math" panose="02040503050406030204" pitchFamily="18" charset="0"/>
                    <a:ea typeface="Hiragino Maru Gothic Pro W4"/>
                    <a:cs typeface="Poppins"/>
                  </a:rPr>
                  <a:t> at quarter </a:t>
                </a:r>
                <a14:m>
                  <m:oMath xmlns:m="http://schemas.openxmlformats.org/officeDocument/2006/math">
                    <m:sSub>
                      <m:sSubPr>
                        <m:ctrlPr>
                          <a:rPr lang="it-IT" b="1" i="1">
                            <a:solidFill>
                              <a:srgbClr val="593700"/>
                            </a:solidFill>
                            <a:latin typeface="Cambria Math" panose="02040503050406030204" pitchFamily="18" charset="0"/>
                            <a:ea typeface="Hiragino Maru Gothic Pro W4"/>
                            <a:cs typeface="Poppins"/>
                          </a:rPr>
                        </m:ctrlPr>
                      </m:sSubPr>
                      <m:e>
                        <m:r>
                          <a:rPr lang="it-IT" b="1" i="1">
                            <a:solidFill>
                              <a:srgbClr val="593700"/>
                            </a:solidFill>
                            <a:latin typeface="Cambria Math" panose="02040503050406030204" pitchFamily="18" charset="0"/>
                            <a:ea typeface="Hiragino Maru Gothic Pro W4"/>
                            <a:cs typeface="Poppins"/>
                          </a:rPr>
                          <m:t>𝒕</m:t>
                        </m:r>
                      </m:e>
                      <m:sub>
                        <m:r>
                          <a:rPr lang="it-IT" b="1" i="1">
                            <a:solidFill>
                              <a:srgbClr val="593700"/>
                            </a:solidFill>
                            <a:latin typeface="Cambria Math" panose="02040503050406030204" pitchFamily="18" charset="0"/>
                            <a:ea typeface="Hiragino Maru Gothic Pro W4"/>
                            <a:cs typeface="Poppins"/>
                          </a:rPr>
                          <m:t>𝒋</m:t>
                        </m:r>
                      </m:sub>
                    </m:sSub>
                  </m:oMath>
                </a14:m>
                <a:br>
                  <a:rPr lang="it-IT"/>
                </a:br>
                <a:endParaRPr lang="it-IT">
                  <a:solidFill>
                    <a:srgbClr val="593700"/>
                  </a:solidFill>
                  <a:latin typeface="Cambria Math" panose="02040503050406030204" pitchFamily="18" charset="0"/>
                  <a:ea typeface="Hiragino Maru Gothic Pro W4"/>
                  <a:cs typeface="Poppins"/>
                </a:endParaRPr>
              </a:p>
              <a:p>
                <a:endParaRPr lang="it-IT">
                  <a:solidFill>
                    <a:srgbClr val="593700"/>
                  </a:solidFill>
                  <a:latin typeface="Cambria Math" panose="02040503050406030204" pitchFamily="18" charset="0"/>
                  <a:ea typeface="Hiragino Maru Gothic Pro W4"/>
                  <a:cs typeface="Poppins"/>
                </a:endParaRPr>
              </a:p>
              <a:p>
                <a:pPr marL="285750" indent="-285750">
                  <a:buFont typeface="Arial" panose="020B0604020202020204" pitchFamily="34" charset="0"/>
                  <a:buChar char="•"/>
                </a:pPr>
                <a:endParaRPr lang="it-IT" baseline="-25000">
                  <a:solidFill>
                    <a:srgbClr val="593700"/>
                  </a:solidFill>
                  <a:latin typeface="Cambria Math" panose="02040503050406030204" pitchFamily="18" charset="0"/>
                  <a:ea typeface="Hiragino Maru Gothic Pro W4"/>
                  <a:cs typeface="Poppins"/>
                </a:endParaRPr>
              </a:p>
            </p:txBody>
          </p:sp>
        </mc:Choice>
        <mc:Fallback>
          <p:sp>
            <p:nvSpPr>
              <p:cNvPr id="8" name="CasellaDiTesto 7">
                <a:extLst>
                  <a:ext uri="{FF2B5EF4-FFF2-40B4-BE49-F238E27FC236}">
                    <a16:creationId xmlns:a16="http://schemas.microsoft.com/office/drawing/2014/main" id="{5EBD907E-06C1-54EF-0177-FE8033CAB806}"/>
                  </a:ext>
                </a:extLst>
              </p:cNvPr>
              <p:cNvSpPr txBox="1">
                <a:spLocks noRot="1" noChangeAspect="1" noMove="1" noResize="1" noEditPoints="1" noAdjustHandles="1" noChangeArrowheads="1" noChangeShapeType="1" noTextEdit="1"/>
              </p:cNvSpPr>
              <p:nvPr/>
            </p:nvSpPr>
            <p:spPr>
              <a:xfrm>
                <a:off x="2696851" y="1918450"/>
                <a:ext cx="5034767" cy="2497800"/>
              </a:xfrm>
              <a:prstGeom prst="rect">
                <a:avLst/>
              </a:prstGeom>
              <a:blipFill>
                <a:blip r:embed="rId4"/>
                <a:stretch>
                  <a:fillRect l="-5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CasellaDiTesto 9">
                <a:extLst>
                  <a:ext uri="{FF2B5EF4-FFF2-40B4-BE49-F238E27FC236}">
                    <a16:creationId xmlns:a16="http://schemas.microsoft.com/office/drawing/2014/main" id="{C5E94C83-1EF1-B197-5B55-E5822F7DABD7}"/>
                  </a:ext>
                </a:extLst>
              </p:cNvPr>
              <p:cNvSpPr txBox="1"/>
              <p:nvPr/>
            </p:nvSpPr>
            <p:spPr>
              <a:xfrm>
                <a:off x="461177" y="4341417"/>
                <a:ext cx="8682823" cy="7223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a:solidFill>
                            <a:srgbClr val="593700"/>
                          </a:solidFill>
                          <a:latin typeface="Cambria Math" panose="02040503050406030204" pitchFamily="18" charset="0"/>
                          <a:ea typeface="Hiragino Maru Gothic Pro W4"/>
                          <a:cs typeface="Poppins"/>
                        </a:rPr>
                        <m:t>𝐽</m:t>
                      </m:r>
                      <m:d>
                        <m:dPr>
                          <m:ctrlPr>
                            <a:rPr lang="it-IT" i="1">
                              <a:solidFill>
                                <a:srgbClr val="593700"/>
                              </a:solidFill>
                              <a:latin typeface="Cambria Math" panose="02040503050406030204" pitchFamily="18" charset="0"/>
                              <a:ea typeface="Hiragino Maru Gothic Pro W4"/>
                              <a:cs typeface="Poppins"/>
                            </a:rPr>
                          </m:ctrlPr>
                        </m:dPr>
                        <m:e>
                          <m:r>
                            <a:rPr lang="it-IT">
                              <a:solidFill>
                                <a:srgbClr val="593700"/>
                              </a:solidFill>
                              <a:latin typeface="Cambria Math" panose="02040503050406030204" pitchFamily="18" charset="0"/>
                              <a:ea typeface="Hiragino Maru Gothic Pro W4"/>
                              <a:cs typeface="Poppins"/>
                            </a:rPr>
                            <m:t>𝑓</m:t>
                          </m:r>
                          <m:r>
                            <a:rPr lang="it-IT">
                              <a:solidFill>
                                <a:srgbClr val="593700"/>
                              </a:solidFill>
                              <a:latin typeface="Cambria Math" panose="02040503050406030204" pitchFamily="18" charset="0"/>
                              <a:ea typeface="Hiragino Maru Gothic Pro W4"/>
                              <a:cs typeface="Poppins"/>
                            </a:rPr>
                            <m:t>,</m:t>
                          </m:r>
                          <m:r>
                            <m:rPr>
                              <m:sty m:val="p"/>
                            </m:rPr>
                            <a:rPr lang="it-IT">
                              <a:solidFill>
                                <a:srgbClr val="593700"/>
                              </a:solidFill>
                              <a:latin typeface="Cambria Math" panose="02040503050406030204" pitchFamily="18" charset="0"/>
                              <a:ea typeface="Hiragino Maru Gothic Pro W4"/>
                              <a:cs typeface="Poppins"/>
                            </a:rPr>
                            <m:t>β</m:t>
                          </m:r>
                        </m:e>
                      </m:d>
                      <m:r>
                        <a:rPr lang="it-IT">
                          <a:solidFill>
                            <a:srgbClr val="593700"/>
                          </a:solidFill>
                          <a:latin typeface="Cambria Math" panose="02040503050406030204" pitchFamily="18" charset="0"/>
                          <a:ea typeface="Hiragino Maru Gothic Pro W4"/>
                          <a:cs typeface="Poppins"/>
                        </a:rPr>
                        <m:t>=</m:t>
                      </m:r>
                      <m:nary>
                        <m:naryPr>
                          <m:chr m:val="∑"/>
                          <m:ctrlPr>
                            <a:rPr lang="it-IT" i="1">
                              <a:solidFill>
                                <a:srgbClr val="593700"/>
                              </a:solidFill>
                              <a:latin typeface="Cambria Math" panose="02040503050406030204" pitchFamily="18" charset="0"/>
                              <a:ea typeface="Hiragino Maru Gothic Pro W4"/>
                              <a:cs typeface="Poppins"/>
                            </a:rPr>
                          </m:ctrlPr>
                        </m:naryPr>
                        <m:sub>
                          <m:r>
                            <a:rPr lang="it-IT">
                              <a:solidFill>
                                <a:srgbClr val="593700"/>
                              </a:solidFill>
                              <a:latin typeface="Cambria Math" panose="02040503050406030204" pitchFamily="18" charset="0"/>
                              <a:ea typeface="Hiragino Maru Gothic Pro W4"/>
                              <a:cs typeface="Poppins"/>
                            </a:rPr>
                            <m:t>𝑖</m:t>
                          </m:r>
                          <m:r>
                            <a:rPr lang="it-IT">
                              <a:solidFill>
                                <a:srgbClr val="593700"/>
                              </a:solidFill>
                              <a:latin typeface="Cambria Math" panose="02040503050406030204" pitchFamily="18" charset="0"/>
                              <a:ea typeface="Hiragino Maru Gothic Pro W4"/>
                              <a:cs typeface="Poppins"/>
                            </a:rPr>
                            <m:t>=1</m:t>
                          </m:r>
                        </m:sub>
                        <m:sup>
                          <m:r>
                            <a:rPr lang="it-IT">
                              <a:solidFill>
                                <a:srgbClr val="593700"/>
                              </a:solidFill>
                              <a:latin typeface="Cambria Math" panose="02040503050406030204" pitchFamily="18" charset="0"/>
                              <a:ea typeface="Hiragino Maru Gothic Pro W4"/>
                              <a:cs typeface="Poppins"/>
                            </a:rPr>
                            <m:t>44</m:t>
                          </m:r>
                        </m:sup>
                        <m:e>
                          <m:nary>
                            <m:naryPr>
                              <m:chr m:val="∑"/>
                              <m:ctrlPr>
                                <a:rPr lang="it-IT" i="1">
                                  <a:solidFill>
                                    <a:srgbClr val="593700"/>
                                  </a:solidFill>
                                  <a:latin typeface="Cambria Math" panose="02040503050406030204" pitchFamily="18" charset="0"/>
                                  <a:ea typeface="Hiragino Maru Gothic Pro W4"/>
                                  <a:cs typeface="Poppins"/>
                                </a:rPr>
                              </m:ctrlPr>
                            </m:naryPr>
                            <m:sub>
                              <m:r>
                                <a:rPr lang="it-IT">
                                  <a:solidFill>
                                    <a:srgbClr val="593700"/>
                                  </a:solidFill>
                                  <a:latin typeface="Cambria Math" panose="02040503050406030204" pitchFamily="18" charset="0"/>
                                  <a:ea typeface="Hiragino Maru Gothic Pro W4"/>
                                  <a:cs typeface="Poppins"/>
                                </a:rPr>
                                <m:t>𝑗</m:t>
                              </m:r>
                              <m:r>
                                <a:rPr lang="it-IT">
                                  <a:solidFill>
                                    <a:srgbClr val="593700"/>
                                  </a:solidFill>
                                  <a:latin typeface="Cambria Math" panose="02040503050406030204" pitchFamily="18" charset="0"/>
                                  <a:ea typeface="Hiragino Maru Gothic Pro W4"/>
                                  <a:cs typeface="Poppins"/>
                                </a:rPr>
                                <m:t>=1</m:t>
                              </m:r>
                            </m:sub>
                            <m:sup>
                              <m:r>
                                <a:rPr lang="it-IT">
                                  <a:solidFill>
                                    <a:srgbClr val="593700"/>
                                  </a:solidFill>
                                  <a:latin typeface="Cambria Math" panose="02040503050406030204" pitchFamily="18" charset="0"/>
                                  <a:ea typeface="Hiragino Maru Gothic Pro W4"/>
                                  <a:cs typeface="Poppins"/>
                                </a:rPr>
                                <m:t>29</m:t>
                              </m:r>
                            </m:sup>
                            <m:e>
                              <m:sSup>
                                <m:sSupPr>
                                  <m:ctrlPr>
                                    <a:rPr lang="it-IT" i="1">
                                      <a:solidFill>
                                        <a:srgbClr val="593700"/>
                                      </a:solidFill>
                                      <a:latin typeface="Cambria Math" panose="02040503050406030204" pitchFamily="18" charset="0"/>
                                      <a:ea typeface="Hiragino Maru Gothic Pro W4"/>
                                      <a:cs typeface="Poppins"/>
                                    </a:rPr>
                                  </m:ctrlPr>
                                </m:sSupPr>
                                <m:e>
                                  <m:d>
                                    <m:dPr>
                                      <m:ctrlPr>
                                        <a:rPr lang="it-IT" i="1">
                                          <a:solidFill>
                                            <a:srgbClr val="593700"/>
                                          </a:solidFill>
                                          <a:latin typeface="Cambria Math" panose="02040503050406030204" pitchFamily="18" charset="0"/>
                                          <a:ea typeface="Hiragino Maru Gothic Pro W4"/>
                                          <a:cs typeface="Poppins"/>
                                        </a:rPr>
                                      </m:ctrlPr>
                                    </m:dPr>
                                    <m:e>
                                      <m:sSub>
                                        <m:sSubPr>
                                          <m:ctrlPr>
                                            <a:rPr lang="it-IT" i="1">
                                              <a:solidFill>
                                                <a:srgbClr val="593700"/>
                                              </a:solidFill>
                                              <a:latin typeface="Cambria Math" panose="02040503050406030204" pitchFamily="18" charset="0"/>
                                              <a:ea typeface="Hiragino Maru Gothic Pro W4"/>
                                              <a:cs typeface="Poppins"/>
                                            </a:rPr>
                                          </m:ctrlPr>
                                        </m:sSubPr>
                                        <m:e>
                                          <m:r>
                                            <a:rPr lang="it-IT">
                                              <a:solidFill>
                                                <a:srgbClr val="593700"/>
                                              </a:solidFill>
                                              <a:latin typeface="Cambria Math" panose="02040503050406030204" pitchFamily="18" charset="0"/>
                                              <a:ea typeface="Hiragino Maru Gothic Pro W4"/>
                                              <a:cs typeface="Poppins"/>
                                            </a:rPr>
                                            <m:t>𝑧</m:t>
                                          </m:r>
                                        </m:e>
                                        <m:sub>
                                          <m:r>
                                            <a:rPr lang="it-IT">
                                              <a:solidFill>
                                                <a:srgbClr val="593700"/>
                                              </a:solidFill>
                                              <a:latin typeface="Cambria Math" panose="02040503050406030204" pitchFamily="18" charset="0"/>
                                              <a:ea typeface="Hiragino Maru Gothic Pro W4"/>
                                              <a:cs typeface="Poppins"/>
                                            </a:rPr>
                                            <m:t>𝑖𝑗</m:t>
                                          </m:r>
                                        </m:sub>
                                      </m:sSub>
                                      <m:r>
                                        <a:rPr lang="it-IT">
                                          <a:solidFill>
                                            <a:srgbClr val="593700"/>
                                          </a:solidFill>
                                          <a:latin typeface="Cambria Math" panose="02040503050406030204" pitchFamily="18" charset="0"/>
                                          <a:ea typeface="Hiragino Maru Gothic Pro W4"/>
                                          <a:cs typeface="Poppins"/>
                                        </a:rPr>
                                        <m:t>−</m:t>
                                      </m:r>
                                      <m:sSubSup>
                                        <m:sSubSupPr>
                                          <m:ctrlPr>
                                            <a:rPr lang="it-IT" i="1">
                                              <a:solidFill>
                                                <a:srgbClr val="593700"/>
                                              </a:solidFill>
                                              <a:latin typeface="Cambria Math" panose="02040503050406030204" pitchFamily="18" charset="0"/>
                                              <a:ea typeface="Hiragino Maru Gothic Pro W4"/>
                                              <a:cs typeface="Poppins"/>
                                            </a:rPr>
                                          </m:ctrlPr>
                                        </m:sSubSupPr>
                                        <m:e>
                                          <m:r>
                                            <a:rPr lang="it-IT">
                                              <a:solidFill>
                                                <a:srgbClr val="593700"/>
                                              </a:solidFill>
                                              <a:latin typeface="Cambria Math" panose="02040503050406030204" pitchFamily="18" charset="0"/>
                                              <a:ea typeface="Hiragino Maru Gothic Pro W4"/>
                                              <a:cs typeface="Poppins"/>
                                            </a:rPr>
                                            <m:t>𝑤</m:t>
                                          </m:r>
                                        </m:e>
                                        <m:sub>
                                          <m:r>
                                            <a:rPr lang="it-IT">
                                              <a:solidFill>
                                                <a:srgbClr val="593700"/>
                                              </a:solidFill>
                                              <a:latin typeface="Cambria Math" panose="02040503050406030204" pitchFamily="18" charset="0"/>
                                              <a:ea typeface="Hiragino Maru Gothic Pro W4"/>
                                              <a:cs typeface="Poppins"/>
                                            </a:rPr>
                                            <m:t>𝑖𝑗</m:t>
                                          </m:r>
                                        </m:sub>
                                        <m:sup>
                                          <m:r>
                                            <a:rPr lang="it-IT">
                                              <a:solidFill>
                                                <a:srgbClr val="593700"/>
                                              </a:solidFill>
                                              <a:latin typeface="Cambria Math" panose="02040503050406030204" pitchFamily="18" charset="0"/>
                                              <a:ea typeface="Hiragino Maru Gothic Pro W4"/>
                                              <a:cs typeface="Poppins"/>
                                            </a:rPr>
                                            <m:t>𝑇</m:t>
                                          </m:r>
                                        </m:sup>
                                      </m:sSubSup>
                                      <m:r>
                                        <m:rPr>
                                          <m:sty m:val="p"/>
                                        </m:rPr>
                                        <a:rPr lang="it-IT">
                                          <a:solidFill>
                                            <a:srgbClr val="593700"/>
                                          </a:solidFill>
                                          <a:latin typeface="Cambria Math" panose="02040503050406030204" pitchFamily="18" charset="0"/>
                                          <a:ea typeface="Hiragino Maru Gothic Pro W4"/>
                                          <a:cs typeface="Poppins"/>
                                        </a:rPr>
                                        <m:t>β</m:t>
                                      </m:r>
                                      <m:r>
                                        <a:rPr lang="it-IT">
                                          <a:solidFill>
                                            <a:srgbClr val="593700"/>
                                          </a:solidFill>
                                          <a:latin typeface="Cambria Math" panose="02040503050406030204" pitchFamily="18" charset="0"/>
                                          <a:ea typeface="Hiragino Maru Gothic Pro W4"/>
                                          <a:cs typeface="Poppins"/>
                                        </a:rPr>
                                        <m:t>−</m:t>
                                      </m:r>
                                      <m:r>
                                        <a:rPr lang="it-IT">
                                          <a:solidFill>
                                            <a:srgbClr val="593700"/>
                                          </a:solidFill>
                                          <a:latin typeface="Cambria Math" panose="02040503050406030204" pitchFamily="18" charset="0"/>
                                          <a:ea typeface="Hiragino Maru Gothic Pro W4"/>
                                          <a:cs typeface="Poppins"/>
                                        </a:rPr>
                                        <m:t>𝑓</m:t>
                                      </m:r>
                                      <m:d>
                                        <m:dPr>
                                          <m:ctrlPr>
                                            <a:rPr lang="it-IT" i="1">
                                              <a:solidFill>
                                                <a:srgbClr val="593700"/>
                                              </a:solidFill>
                                              <a:latin typeface="Cambria Math" panose="02040503050406030204" pitchFamily="18" charset="0"/>
                                              <a:ea typeface="Hiragino Maru Gothic Pro W4"/>
                                              <a:cs typeface="Poppins"/>
                                            </a:rPr>
                                          </m:ctrlPr>
                                        </m:dPr>
                                        <m:e>
                                          <m:sSub>
                                            <m:sSubPr>
                                              <m:ctrlPr>
                                                <a:rPr lang="it-IT" i="1">
                                                  <a:solidFill>
                                                    <a:srgbClr val="593700"/>
                                                  </a:solidFill>
                                                  <a:latin typeface="Cambria Math" panose="02040503050406030204" pitchFamily="18" charset="0"/>
                                                  <a:ea typeface="Hiragino Maru Gothic Pro W4"/>
                                                  <a:cs typeface="Poppins"/>
                                                </a:rPr>
                                              </m:ctrlPr>
                                            </m:sSubPr>
                                            <m:e>
                                              <m:r>
                                                <a:rPr lang="it-IT">
                                                  <a:solidFill>
                                                    <a:srgbClr val="593700"/>
                                                  </a:solidFill>
                                                  <a:latin typeface="Cambria Math" panose="02040503050406030204" pitchFamily="18" charset="0"/>
                                                  <a:ea typeface="Hiragino Maru Gothic Pro W4"/>
                                                  <a:cs typeface="Poppins"/>
                                                </a:rPr>
                                                <m:t>𝑝</m:t>
                                              </m:r>
                                            </m:e>
                                            <m:sub>
                                              <m:r>
                                                <a:rPr lang="it-IT">
                                                  <a:solidFill>
                                                    <a:srgbClr val="593700"/>
                                                  </a:solidFill>
                                                  <a:latin typeface="Cambria Math" panose="02040503050406030204" pitchFamily="18" charset="0"/>
                                                  <a:ea typeface="Hiragino Maru Gothic Pro W4"/>
                                                  <a:cs typeface="Poppins"/>
                                                </a:rPr>
                                                <m:t>𝑖</m:t>
                                              </m:r>
                                            </m:sub>
                                          </m:sSub>
                                          <m:r>
                                            <a:rPr lang="it-IT">
                                              <a:solidFill>
                                                <a:srgbClr val="593700"/>
                                              </a:solidFill>
                                              <a:latin typeface="Cambria Math" panose="02040503050406030204" pitchFamily="18" charset="0"/>
                                              <a:ea typeface="Hiragino Maru Gothic Pro W4"/>
                                              <a:cs typeface="Poppins"/>
                                            </a:rPr>
                                            <m:t>,</m:t>
                                          </m:r>
                                          <m:sSub>
                                            <m:sSubPr>
                                              <m:ctrlPr>
                                                <a:rPr lang="it-IT" i="1">
                                                  <a:solidFill>
                                                    <a:srgbClr val="593700"/>
                                                  </a:solidFill>
                                                  <a:latin typeface="Cambria Math" panose="02040503050406030204" pitchFamily="18" charset="0"/>
                                                  <a:ea typeface="Hiragino Maru Gothic Pro W4"/>
                                                  <a:cs typeface="Poppins"/>
                                                </a:rPr>
                                              </m:ctrlPr>
                                            </m:sSubPr>
                                            <m:e>
                                              <m:r>
                                                <a:rPr lang="it-IT">
                                                  <a:solidFill>
                                                    <a:srgbClr val="593700"/>
                                                  </a:solidFill>
                                                  <a:latin typeface="Cambria Math" panose="02040503050406030204" pitchFamily="18" charset="0"/>
                                                  <a:ea typeface="Hiragino Maru Gothic Pro W4"/>
                                                  <a:cs typeface="Poppins"/>
                                                </a:rPr>
                                                <m:t>𝑡</m:t>
                                              </m:r>
                                            </m:e>
                                            <m:sub>
                                              <m:r>
                                                <a:rPr lang="it-IT">
                                                  <a:solidFill>
                                                    <a:srgbClr val="593700"/>
                                                  </a:solidFill>
                                                  <a:latin typeface="Cambria Math" panose="02040503050406030204" pitchFamily="18" charset="0"/>
                                                  <a:ea typeface="Hiragino Maru Gothic Pro W4"/>
                                                  <a:cs typeface="Poppins"/>
                                                </a:rPr>
                                                <m:t>𝑗</m:t>
                                              </m:r>
                                            </m:sub>
                                          </m:sSub>
                                        </m:e>
                                      </m:d>
                                    </m:e>
                                  </m:d>
                                </m:e>
                                <m:sup>
                                  <m:r>
                                    <a:rPr lang="it-IT">
                                      <a:solidFill>
                                        <a:srgbClr val="593700"/>
                                      </a:solidFill>
                                      <a:latin typeface="Cambria Math" panose="02040503050406030204" pitchFamily="18" charset="0"/>
                                      <a:ea typeface="Hiragino Maru Gothic Pro W4"/>
                                      <a:cs typeface="Poppins"/>
                                    </a:rPr>
                                    <m:t>2</m:t>
                                  </m:r>
                                </m:sup>
                              </m:sSup>
                            </m:e>
                          </m:nary>
                        </m:e>
                      </m:nary>
                      <m:r>
                        <a:rPr lang="it-IT">
                          <a:solidFill>
                            <a:srgbClr val="593700"/>
                          </a:solidFill>
                          <a:latin typeface="Cambria Math" panose="02040503050406030204" pitchFamily="18" charset="0"/>
                          <a:ea typeface="Hiragino Maru Gothic Pro W4"/>
                          <a:cs typeface="Poppins"/>
                        </a:rPr>
                        <m:t>+</m:t>
                      </m:r>
                      <m:sSub>
                        <m:sSubPr>
                          <m:ctrlPr>
                            <a:rPr lang="it-IT" i="1">
                              <a:solidFill>
                                <a:srgbClr val="593700"/>
                              </a:solidFill>
                              <a:latin typeface="Cambria Math" panose="02040503050406030204" pitchFamily="18" charset="0"/>
                              <a:ea typeface="Hiragino Maru Gothic Pro W4"/>
                              <a:cs typeface="Poppins"/>
                            </a:rPr>
                          </m:ctrlPr>
                        </m:sSubPr>
                        <m:e>
                          <m:r>
                            <m:rPr>
                              <m:sty m:val="p"/>
                            </m:rPr>
                            <a:rPr lang="it-IT">
                              <a:solidFill>
                                <a:srgbClr val="593700"/>
                              </a:solidFill>
                              <a:latin typeface="Cambria Math" panose="02040503050406030204" pitchFamily="18" charset="0"/>
                              <a:ea typeface="Hiragino Maru Gothic Pro W4"/>
                              <a:cs typeface="Poppins"/>
                            </a:rPr>
                            <m:t>λ</m:t>
                          </m:r>
                        </m:e>
                        <m:sub>
                          <m:r>
                            <a:rPr lang="it-IT">
                              <a:solidFill>
                                <a:srgbClr val="593700"/>
                              </a:solidFill>
                              <a:latin typeface="Cambria Math" panose="02040503050406030204" pitchFamily="18" charset="0"/>
                              <a:ea typeface="Hiragino Maru Gothic Pro W4"/>
                              <a:cs typeface="Poppins"/>
                            </a:rPr>
                            <m:t>𝑆</m:t>
                          </m:r>
                        </m:sub>
                      </m:sSub>
                      <m:nary>
                        <m:naryPr>
                          <m:ctrlPr>
                            <a:rPr lang="it-IT" i="1">
                              <a:solidFill>
                                <a:srgbClr val="593700"/>
                              </a:solidFill>
                              <a:latin typeface="Cambria Math" panose="02040503050406030204" pitchFamily="18" charset="0"/>
                              <a:ea typeface="Hiragino Maru Gothic Pro W4"/>
                              <a:cs typeface="Poppins"/>
                            </a:rPr>
                          </m:ctrlPr>
                        </m:naryPr>
                        <m:sub>
                          <m:sSub>
                            <m:sSubPr>
                              <m:ctrlPr>
                                <a:rPr lang="it-IT" i="1">
                                  <a:solidFill>
                                    <a:srgbClr val="593700"/>
                                  </a:solidFill>
                                  <a:latin typeface="Cambria Math" panose="02040503050406030204" pitchFamily="18" charset="0"/>
                                  <a:ea typeface="Hiragino Maru Gothic Pro W4"/>
                                  <a:cs typeface="Poppins"/>
                                </a:rPr>
                              </m:ctrlPr>
                            </m:sSubPr>
                            <m:e>
                              <m:r>
                                <a:rPr lang="it-IT">
                                  <a:solidFill>
                                    <a:srgbClr val="593700"/>
                                  </a:solidFill>
                                  <a:latin typeface="Cambria Math" panose="02040503050406030204" pitchFamily="18" charset="0"/>
                                  <a:ea typeface="Hiragino Maru Gothic Pro W4"/>
                                  <a:cs typeface="Poppins"/>
                                </a:rPr>
                                <m:t>𝑇</m:t>
                              </m:r>
                            </m:e>
                            <m:sub>
                              <m:r>
                                <a:rPr lang="it-IT">
                                  <a:solidFill>
                                    <a:srgbClr val="593700"/>
                                  </a:solidFill>
                                  <a:latin typeface="Cambria Math" panose="02040503050406030204" pitchFamily="18" charset="0"/>
                                  <a:ea typeface="Hiragino Maru Gothic Pro W4"/>
                                  <a:cs typeface="Poppins"/>
                                </a:rPr>
                                <m:t>1</m:t>
                              </m:r>
                            </m:sub>
                          </m:sSub>
                        </m:sub>
                        <m:sup>
                          <m:sSub>
                            <m:sSubPr>
                              <m:ctrlPr>
                                <a:rPr lang="it-IT" i="1">
                                  <a:solidFill>
                                    <a:srgbClr val="593700"/>
                                  </a:solidFill>
                                  <a:latin typeface="Cambria Math" panose="02040503050406030204" pitchFamily="18" charset="0"/>
                                  <a:ea typeface="Hiragino Maru Gothic Pro W4"/>
                                  <a:cs typeface="Poppins"/>
                                </a:rPr>
                              </m:ctrlPr>
                            </m:sSubPr>
                            <m:e>
                              <m:r>
                                <a:rPr lang="it-IT">
                                  <a:solidFill>
                                    <a:srgbClr val="593700"/>
                                  </a:solidFill>
                                  <a:latin typeface="Cambria Math" panose="02040503050406030204" pitchFamily="18" charset="0"/>
                                  <a:ea typeface="Hiragino Maru Gothic Pro W4"/>
                                  <a:cs typeface="Poppins"/>
                                </a:rPr>
                                <m:t>𝑇</m:t>
                              </m:r>
                            </m:e>
                            <m:sub>
                              <m:r>
                                <a:rPr lang="it-IT">
                                  <a:solidFill>
                                    <a:srgbClr val="593700"/>
                                  </a:solidFill>
                                  <a:latin typeface="Cambria Math" panose="02040503050406030204" pitchFamily="18" charset="0"/>
                                  <a:ea typeface="Hiragino Maru Gothic Pro W4"/>
                                  <a:cs typeface="Poppins"/>
                                </a:rPr>
                                <m:t>2</m:t>
                              </m:r>
                            </m:sub>
                          </m:sSub>
                        </m:sup>
                        <m:e>
                          <m:nary>
                            <m:naryPr>
                              <m:supHide m:val="on"/>
                              <m:ctrlPr>
                                <a:rPr lang="it-IT" i="1">
                                  <a:solidFill>
                                    <a:srgbClr val="593700"/>
                                  </a:solidFill>
                                  <a:latin typeface="Cambria Math" panose="02040503050406030204" pitchFamily="18" charset="0"/>
                                  <a:ea typeface="Hiragino Maru Gothic Pro W4"/>
                                  <a:cs typeface="Poppins"/>
                                </a:rPr>
                              </m:ctrlPr>
                            </m:naryPr>
                            <m:sub>
                              <m:r>
                                <m:rPr>
                                  <m:sty m:val="p"/>
                                </m:rPr>
                                <a:rPr lang="it-IT">
                                  <a:solidFill>
                                    <a:srgbClr val="593700"/>
                                  </a:solidFill>
                                  <a:latin typeface="Cambria Math" panose="02040503050406030204" pitchFamily="18" charset="0"/>
                                  <a:ea typeface="Hiragino Maru Gothic Pro W4"/>
                                  <a:cs typeface="Poppins"/>
                                </a:rPr>
                                <m:t>Ω</m:t>
                              </m:r>
                            </m:sub>
                            <m:sup/>
                            <m:e>
                              <m:sSup>
                                <m:sSupPr>
                                  <m:ctrlPr>
                                    <a:rPr lang="it-IT" i="1">
                                      <a:solidFill>
                                        <a:srgbClr val="593700"/>
                                      </a:solidFill>
                                      <a:latin typeface="Cambria Math" panose="02040503050406030204" pitchFamily="18" charset="0"/>
                                      <a:ea typeface="Hiragino Maru Gothic Pro W4"/>
                                      <a:cs typeface="Poppins"/>
                                    </a:rPr>
                                  </m:ctrlPr>
                                </m:sSupPr>
                                <m:e>
                                  <m:d>
                                    <m:dPr>
                                      <m:ctrlPr>
                                        <a:rPr lang="it-IT" b="1" i="1">
                                          <a:solidFill>
                                            <a:srgbClr val="593700"/>
                                          </a:solidFill>
                                          <a:latin typeface="Cambria Math" panose="02040503050406030204" pitchFamily="18" charset="0"/>
                                          <a:ea typeface="Hiragino Maru Gothic Pro W4"/>
                                          <a:cs typeface="Poppins"/>
                                        </a:rPr>
                                      </m:ctrlPr>
                                    </m:dPr>
                                    <m:e>
                                      <m:r>
                                        <a:rPr lang="it-IT" b="1" i="1">
                                          <a:solidFill>
                                            <a:srgbClr val="593700"/>
                                          </a:solidFill>
                                          <a:latin typeface="Cambria Math" panose="02040503050406030204" pitchFamily="18" charset="0"/>
                                          <a:ea typeface="Hiragino Maru Gothic Pro W4"/>
                                          <a:cs typeface="Poppins"/>
                                        </a:rPr>
                                        <m:t>𝚫</m:t>
                                      </m:r>
                                      <m:r>
                                        <a:rPr lang="it-IT" b="1" i="1">
                                          <a:solidFill>
                                            <a:srgbClr val="593700"/>
                                          </a:solidFill>
                                          <a:latin typeface="Cambria Math" panose="02040503050406030204" pitchFamily="18" charset="0"/>
                                          <a:ea typeface="Hiragino Maru Gothic Pro W4"/>
                                          <a:cs typeface="Poppins"/>
                                        </a:rPr>
                                        <m:t>𝐟</m:t>
                                      </m:r>
                                      <m:d>
                                        <m:dPr>
                                          <m:ctrlPr>
                                            <a:rPr lang="it-IT" b="1" i="1">
                                              <a:solidFill>
                                                <a:srgbClr val="593700"/>
                                              </a:solidFill>
                                              <a:latin typeface="Cambria Math" panose="02040503050406030204" pitchFamily="18" charset="0"/>
                                              <a:ea typeface="Hiragino Maru Gothic Pro W4"/>
                                              <a:cs typeface="Poppins"/>
                                            </a:rPr>
                                          </m:ctrlPr>
                                        </m:dPr>
                                        <m:e>
                                          <m:r>
                                            <a:rPr lang="it-IT" b="1" i="1">
                                              <a:solidFill>
                                                <a:srgbClr val="593700"/>
                                              </a:solidFill>
                                              <a:latin typeface="Cambria Math" panose="02040503050406030204" pitchFamily="18" charset="0"/>
                                              <a:ea typeface="Hiragino Maru Gothic Pro W4"/>
                                              <a:cs typeface="Poppins"/>
                                            </a:rPr>
                                            <m:t>𝐩</m:t>
                                          </m:r>
                                          <m:r>
                                            <a:rPr lang="it-IT" b="1">
                                              <a:solidFill>
                                                <a:srgbClr val="593700"/>
                                              </a:solidFill>
                                              <a:latin typeface="Cambria Math" panose="02040503050406030204" pitchFamily="18" charset="0"/>
                                              <a:ea typeface="Hiragino Maru Gothic Pro W4"/>
                                              <a:cs typeface="Poppins"/>
                                            </a:rPr>
                                            <m:t>,</m:t>
                                          </m:r>
                                          <m:r>
                                            <a:rPr lang="it-IT" b="1" i="1">
                                              <a:solidFill>
                                                <a:srgbClr val="593700"/>
                                              </a:solidFill>
                                              <a:latin typeface="Cambria Math" panose="02040503050406030204" pitchFamily="18" charset="0"/>
                                              <a:ea typeface="Hiragino Maru Gothic Pro W4"/>
                                              <a:cs typeface="Poppins"/>
                                            </a:rPr>
                                            <m:t>𝐭</m:t>
                                          </m:r>
                                        </m:e>
                                      </m:d>
                                    </m:e>
                                  </m:d>
                                </m:e>
                                <m:sup>
                                  <m:r>
                                    <a:rPr lang="it-IT">
                                      <a:solidFill>
                                        <a:srgbClr val="593700"/>
                                      </a:solidFill>
                                      <a:latin typeface="Cambria Math" panose="02040503050406030204" pitchFamily="18" charset="0"/>
                                      <a:ea typeface="Hiragino Maru Gothic Pro W4"/>
                                      <a:cs typeface="Poppins"/>
                                    </a:rPr>
                                    <m:t>2</m:t>
                                  </m:r>
                                </m:sup>
                              </m:sSup>
                              <m:r>
                                <a:rPr lang="it-IT">
                                  <a:solidFill>
                                    <a:srgbClr val="593700"/>
                                  </a:solidFill>
                                  <a:latin typeface="Cambria Math" panose="02040503050406030204" pitchFamily="18" charset="0"/>
                                  <a:ea typeface="Hiragino Maru Gothic Pro W4"/>
                                  <a:cs typeface="Poppins"/>
                                </a:rPr>
                                <m:t>𝑑</m:t>
                              </m:r>
                            </m:e>
                          </m:nary>
                          <m:r>
                            <a:rPr lang="it-IT">
                              <a:solidFill>
                                <a:srgbClr val="593700"/>
                              </a:solidFill>
                              <a:latin typeface="Cambria Math" panose="02040503050406030204" pitchFamily="18" charset="0"/>
                              <a:ea typeface="Hiragino Maru Gothic Pro W4"/>
                              <a:cs typeface="Poppins"/>
                            </a:rPr>
                            <m:t>𝑝</m:t>
                          </m:r>
                        </m:e>
                      </m:nary>
                      <m:r>
                        <a:rPr lang="it-IT">
                          <a:solidFill>
                            <a:srgbClr val="593700"/>
                          </a:solidFill>
                          <a:latin typeface="Cambria Math" panose="02040503050406030204" pitchFamily="18" charset="0"/>
                          <a:ea typeface="Hiragino Maru Gothic Pro W4"/>
                          <a:cs typeface="Poppins"/>
                        </a:rPr>
                        <m:t>𝑑𝑡</m:t>
                      </m:r>
                      <m:r>
                        <a:rPr lang="it-IT">
                          <a:solidFill>
                            <a:srgbClr val="593700"/>
                          </a:solidFill>
                          <a:latin typeface="Cambria Math" panose="02040503050406030204" pitchFamily="18" charset="0"/>
                          <a:ea typeface="Hiragino Maru Gothic Pro W4"/>
                          <a:cs typeface="Poppins"/>
                        </a:rPr>
                        <m:t>+</m:t>
                      </m:r>
                      <m:sSub>
                        <m:sSubPr>
                          <m:ctrlPr>
                            <a:rPr lang="it-IT" i="1">
                              <a:solidFill>
                                <a:srgbClr val="593700"/>
                              </a:solidFill>
                              <a:latin typeface="Cambria Math" panose="02040503050406030204" pitchFamily="18" charset="0"/>
                              <a:ea typeface="Hiragino Maru Gothic Pro W4"/>
                              <a:cs typeface="Poppins"/>
                            </a:rPr>
                          </m:ctrlPr>
                        </m:sSubPr>
                        <m:e>
                          <m:r>
                            <m:rPr>
                              <m:sty m:val="p"/>
                            </m:rPr>
                            <a:rPr lang="it-IT">
                              <a:solidFill>
                                <a:srgbClr val="593700"/>
                              </a:solidFill>
                              <a:latin typeface="Cambria Math" panose="02040503050406030204" pitchFamily="18" charset="0"/>
                              <a:ea typeface="Hiragino Maru Gothic Pro W4"/>
                              <a:cs typeface="Poppins"/>
                            </a:rPr>
                            <m:t>λ</m:t>
                          </m:r>
                        </m:e>
                        <m:sub>
                          <m:r>
                            <a:rPr lang="it-IT">
                              <a:solidFill>
                                <a:srgbClr val="593700"/>
                              </a:solidFill>
                              <a:latin typeface="Cambria Math" panose="02040503050406030204" pitchFamily="18" charset="0"/>
                              <a:ea typeface="Hiragino Maru Gothic Pro W4"/>
                              <a:cs typeface="Poppins"/>
                            </a:rPr>
                            <m:t>𝑇</m:t>
                          </m:r>
                        </m:sub>
                      </m:sSub>
                      <m:nary>
                        <m:naryPr>
                          <m:supHide m:val="on"/>
                          <m:ctrlPr>
                            <a:rPr lang="it-IT" i="1">
                              <a:solidFill>
                                <a:srgbClr val="593700"/>
                              </a:solidFill>
                              <a:latin typeface="Cambria Math" panose="02040503050406030204" pitchFamily="18" charset="0"/>
                              <a:ea typeface="Hiragino Maru Gothic Pro W4"/>
                              <a:cs typeface="Poppins"/>
                            </a:rPr>
                          </m:ctrlPr>
                        </m:naryPr>
                        <m:sub>
                          <m:r>
                            <m:rPr>
                              <m:sty m:val="p"/>
                            </m:rPr>
                            <a:rPr lang="it-IT">
                              <a:solidFill>
                                <a:srgbClr val="593700"/>
                              </a:solidFill>
                              <a:latin typeface="Cambria Math" panose="02040503050406030204" pitchFamily="18" charset="0"/>
                              <a:ea typeface="Hiragino Maru Gothic Pro W4"/>
                              <a:cs typeface="Poppins"/>
                            </a:rPr>
                            <m:t>Ω</m:t>
                          </m:r>
                        </m:sub>
                        <m:sup/>
                        <m:e>
                          <m:nary>
                            <m:naryPr>
                              <m:ctrlPr>
                                <a:rPr lang="it-IT" i="1">
                                  <a:solidFill>
                                    <a:srgbClr val="593700"/>
                                  </a:solidFill>
                                  <a:latin typeface="Cambria Math" panose="02040503050406030204" pitchFamily="18" charset="0"/>
                                  <a:ea typeface="Hiragino Maru Gothic Pro W4"/>
                                  <a:cs typeface="Poppins"/>
                                </a:rPr>
                              </m:ctrlPr>
                            </m:naryPr>
                            <m:sub>
                              <m:sSub>
                                <m:sSubPr>
                                  <m:ctrlPr>
                                    <a:rPr lang="it-IT" i="1">
                                      <a:solidFill>
                                        <a:srgbClr val="593700"/>
                                      </a:solidFill>
                                      <a:latin typeface="Cambria Math" panose="02040503050406030204" pitchFamily="18" charset="0"/>
                                      <a:ea typeface="Hiragino Maru Gothic Pro W4"/>
                                      <a:cs typeface="Poppins"/>
                                    </a:rPr>
                                  </m:ctrlPr>
                                </m:sSubPr>
                                <m:e>
                                  <m:r>
                                    <a:rPr lang="it-IT">
                                      <a:solidFill>
                                        <a:srgbClr val="593700"/>
                                      </a:solidFill>
                                      <a:latin typeface="Cambria Math" panose="02040503050406030204" pitchFamily="18" charset="0"/>
                                      <a:ea typeface="Hiragino Maru Gothic Pro W4"/>
                                      <a:cs typeface="Poppins"/>
                                    </a:rPr>
                                    <m:t>𝑇</m:t>
                                  </m:r>
                                </m:e>
                                <m:sub>
                                  <m:r>
                                    <a:rPr lang="it-IT">
                                      <a:solidFill>
                                        <a:srgbClr val="593700"/>
                                      </a:solidFill>
                                      <a:latin typeface="Cambria Math" panose="02040503050406030204" pitchFamily="18" charset="0"/>
                                      <a:ea typeface="Hiragino Maru Gothic Pro W4"/>
                                      <a:cs typeface="Poppins"/>
                                    </a:rPr>
                                    <m:t>1</m:t>
                                  </m:r>
                                </m:sub>
                              </m:sSub>
                            </m:sub>
                            <m:sup>
                              <m:sSub>
                                <m:sSubPr>
                                  <m:ctrlPr>
                                    <a:rPr lang="it-IT" i="1">
                                      <a:solidFill>
                                        <a:srgbClr val="593700"/>
                                      </a:solidFill>
                                      <a:latin typeface="Cambria Math" panose="02040503050406030204" pitchFamily="18" charset="0"/>
                                      <a:ea typeface="Hiragino Maru Gothic Pro W4"/>
                                      <a:cs typeface="Poppins"/>
                                    </a:rPr>
                                  </m:ctrlPr>
                                </m:sSubPr>
                                <m:e>
                                  <m:r>
                                    <a:rPr lang="it-IT">
                                      <a:solidFill>
                                        <a:srgbClr val="593700"/>
                                      </a:solidFill>
                                      <a:latin typeface="Cambria Math" panose="02040503050406030204" pitchFamily="18" charset="0"/>
                                      <a:ea typeface="Hiragino Maru Gothic Pro W4"/>
                                      <a:cs typeface="Poppins"/>
                                    </a:rPr>
                                    <m:t>𝑇</m:t>
                                  </m:r>
                                </m:e>
                                <m:sub>
                                  <m:r>
                                    <a:rPr lang="it-IT">
                                      <a:solidFill>
                                        <a:srgbClr val="593700"/>
                                      </a:solidFill>
                                      <a:latin typeface="Cambria Math" panose="02040503050406030204" pitchFamily="18" charset="0"/>
                                      <a:ea typeface="Hiragino Maru Gothic Pro W4"/>
                                      <a:cs typeface="Poppins"/>
                                    </a:rPr>
                                    <m:t>2</m:t>
                                  </m:r>
                                </m:sub>
                              </m:sSub>
                            </m:sup>
                            <m:e>
                              <m:sSup>
                                <m:sSupPr>
                                  <m:ctrlPr>
                                    <a:rPr lang="it-IT" i="1">
                                      <a:solidFill>
                                        <a:srgbClr val="593700"/>
                                      </a:solidFill>
                                      <a:latin typeface="Cambria Math" panose="02040503050406030204" pitchFamily="18" charset="0"/>
                                      <a:ea typeface="Hiragino Maru Gothic Pro W4"/>
                                      <a:cs typeface="Poppins"/>
                                    </a:rPr>
                                  </m:ctrlPr>
                                </m:sSupPr>
                                <m:e>
                                  <m:d>
                                    <m:dPr>
                                      <m:ctrlPr>
                                        <a:rPr lang="it-IT" i="1">
                                          <a:solidFill>
                                            <a:srgbClr val="593700"/>
                                          </a:solidFill>
                                          <a:latin typeface="Cambria Math" panose="02040503050406030204" pitchFamily="18" charset="0"/>
                                          <a:ea typeface="Hiragino Maru Gothic Pro W4"/>
                                          <a:cs typeface="Poppins"/>
                                        </a:rPr>
                                      </m:ctrlPr>
                                    </m:dPr>
                                    <m:e>
                                      <m:f>
                                        <m:fPr>
                                          <m:ctrlPr>
                                            <a:rPr lang="it-IT" b="1" i="1">
                                              <a:solidFill>
                                                <a:srgbClr val="593700"/>
                                              </a:solidFill>
                                              <a:latin typeface="Cambria Math" panose="02040503050406030204" pitchFamily="18" charset="0"/>
                                              <a:ea typeface="Hiragino Maru Gothic Pro W4"/>
                                              <a:cs typeface="Poppins"/>
                                            </a:rPr>
                                          </m:ctrlPr>
                                        </m:fPr>
                                        <m:num>
                                          <m:sSup>
                                            <m:sSupPr>
                                              <m:ctrlPr>
                                                <a:rPr lang="it-IT" b="1" i="1">
                                                  <a:solidFill>
                                                    <a:srgbClr val="593700"/>
                                                  </a:solidFill>
                                                  <a:latin typeface="Cambria Math" panose="02040503050406030204" pitchFamily="18" charset="0"/>
                                                  <a:ea typeface="Hiragino Maru Gothic Pro W4"/>
                                                  <a:cs typeface="Poppins"/>
                                                </a:rPr>
                                              </m:ctrlPr>
                                            </m:sSupPr>
                                            <m:e>
                                              <m:r>
                                                <a:rPr lang="it-IT" b="1" i="1">
                                                  <a:solidFill>
                                                    <a:srgbClr val="593700"/>
                                                  </a:solidFill>
                                                  <a:latin typeface="Cambria Math" panose="02040503050406030204" pitchFamily="18" charset="0"/>
                                                  <a:ea typeface="Hiragino Maru Gothic Pro W4"/>
                                                  <a:cs typeface="Poppins"/>
                                                </a:rPr>
                                                <m:t>𝛛</m:t>
                                              </m:r>
                                            </m:e>
                                            <m:sup>
                                              <m:r>
                                                <a:rPr lang="it-IT" b="1" i="1">
                                                  <a:solidFill>
                                                    <a:srgbClr val="593700"/>
                                                  </a:solidFill>
                                                  <a:latin typeface="Cambria Math" panose="02040503050406030204" pitchFamily="18" charset="0"/>
                                                  <a:ea typeface="Hiragino Maru Gothic Pro W4"/>
                                                  <a:cs typeface="Poppins"/>
                                                </a:rPr>
                                                <m:t>𝟐</m:t>
                                              </m:r>
                                            </m:sup>
                                          </m:sSup>
                                          <m:r>
                                            <a:rPr lang="it-IT" b="1" i="1">
                                              <a:solidFill>
                                                <a:srgbClr val="593700"/>
                                              </a:solidFill>
                                              <a:latin typeface="Cambria Math" panose="02040503050406030204" pitchFamily="18" charset="0"/>
                                              <a:ea typeface="Hiragino Maru Gothic Pro W4"/>
                                              <a:cs typeface="Poppins"/>
                                            </a:rPr>
                                            <m:t>𝐟</m:t>
                                          </m:r>
                                          <m:d>
                                            <m:dPr>
                                              <m:ctrlPr>
                                                <a:rPr lang="it-IT" b="1" i="1">
                                                  <a:solidFill>
                                                    <a:srgbClr val="593700"/>
                                                  </a:solidFill>
                                                  <a:latin typeface="Cambria Math" panose="02040503050406030204" pitchFamily="18" charset="0"/>
                                                  <a:ea typeface="Hiragino Maru Gothic Pro W4"/>
                                                  <a:cs typeface="Poppins"/>
                                                </a:rPr>
                                              </m:ctrlPr>
                                            </m:dPr>
                                            <m:e>
                                              <m:r>
                                                <a:rPr lang="it-IT" b="1" i="1">
                                                  <a:solidFill>
                                                    <a:srgbClr val="593700"/>
                                                  </a:solidFill>
                                                  <a:latin typeface="Cambria Math" panose="02040503050406030204" pitchFamily="18" charset="0"/>
                                                  <a:ea typeface="Hiragino Maru Gothic Pro W4"/>
                                                  <a:cs typeface="Poppins"/>
                                                </a:rPr>
                                                <m:t>𝐩</m:t>
                                              </m:r>
                                              <m:r>
                                                <a:rPr lang="it-IT" b="1">
                                                  <a:solidFill>
                                                    <a:srgbClr val="593700"/>
                                                  </a:solidFill>
                                                  <a:latin typeface="Cambria Math" panose="02040503050406030204" pitchFamily="18" charset="0"/>
                                                  <a:ea typeface="Hiragino Maru Gothic Pro W4"/>
                                                  <a:cs typeface="Poppins"/>
                                                </a:rPr>
                                                <m:t>,</m:t>
                                              </m:r>
                                              <m:r>
                                                <a:rPr lang="it-IT" b="1" i="1">
                                                  <a:solidFill>
                                                    <a:srgbClr val="593700"/>
                                                  </a:solidFill>
                                                  <a:latin typeface="Cambria Math" panose="02040503050406030204" pitchFamily="18" charset="0"/>
                                                  <a:ea typeface="Hiragino Maru Gothic Pro W4"/>
                                                  <a:cs typeface="Poppins"/>
                                                </a:rPr>
                                                <m:t>𝐭</m:t>
                                              </m:r>
                                            </m:e>
                                          </m:d>
                                        </m:num>
                                        <m:den>
                                          <m:r>
                                            <a:rPr lang="it-IT" b="1" i="1">
                                              <a:solidFill>
                                                <a:srgbClr val="593700"/>
                                              </a:solidFill>
                                              <a:latin typeface="Cambria Math" panose="02040503050406030204" pitchFamily="18" charset="0"/>
                                              <a:ea typeface="Hiragino Maru Gothic Pro W4"/>
                                              <a:cs typeface="Poppins"/>
                                            </a:rPr>
                                            <m:t>𝛛</m:t>
                                          </m:r>
                                          <m:sSup>
                                            <m:sSupPr>
                                              <m:ctrlPr>
                                                <a:rPr lang="it-IT" b="1" i="1">
                                                  <a:solidFill>
                                                    <a:srgbClr val="593700"/>
                                                  </a:solidFill>
                                                  <a:latin typeface="Cambria Math" panose="02040503050406030204" pitchFamily="18" charset="0"/>
                                                  <a:ea typeface="Hiragino Maru Gothic Pro W4"/>
                                                  <a:cs typeface="Poppins"/>
                                                </a:rPr>
                                              </m:ctrlPr>
                                            </m:sSupPr>
                                            <m:e>
                                              <m:r>
                                                <a:rPr lang="it-IT" b="1" i="1">
                                                  <a:solidFill>
                                                    <a:srgbClr val="593700"/>
                                                  </a:solidFill>
                                                  <a:latin typeface="Cambria Math" panose="02040503050406030204" pitchFamily="18" charset="0"/>
                                                  <a:ea typeface="Hiragino Maru Gothic Pro W4"/>
                                                  <a:cs typeface="Poppins"/>
                                                </a:rPr>
                                                <m:t>𝐭</m:t>
                                              </m:r>
                                            </m:e>
                                            <m:sup>
                                              <m:r>
                                                <a:rPr lang="it-IT" b="1" i="1">
                                                  <a:solidFill>
                                                    <a:srgbClr val="593700"/>
                                                  </a:solidFill>
                                                  <a:latin typeface="Cambria Math" panose="02040503050406030204" pitchFamily="18" charset="0"/>
                                                  <a:ea typeface="Hiragino Maru Gothic Pro W4"/>
                                                  <a:cs typeface="Poppins"/>
                                                </a:rPr>
                                                <m:t>𝟐</m:t>
                                              </m:r>
                                            </m:sup>
                                          </m:sSup>
                                        </m:den>
                                      </m:f>
                                    </m:e>
                                  </m:d>
                                </m:e>
                                <m:sup>
                                  <m:r>
                                    <a:rPr lang="it-IT">
                                      <a:solidFill>
                                        <a:srgbClr val="593700"/>
                                      </a:solidFill>
                                      <a:latin typeface="Cambria Math" panose="02040503050406030204" pitchFamily="18" charset="0"/>
                                      <a:ea typeface="Hiragino Maru Gothic Pro W4"/>
                                      <a:cs typeface="Poppins"/>
                                    </a:rPr>
                                    <m:t>2</m:t>
                                  </m:r>
                                </m:sup>
                              </m:sSup>
                              <m:r>
                                <a:rPr lang="it-IT">
                                  <a:solidFill>
                                    <a:srgbClr val="593700"/>
                                  </a:solidFill>
                                  <a:latin typeface="Cambria Math" panose="02040503050406030204" pitchFamily="18" charset="0"/>
                                  <a:ea typeface="Hiragino Maru Gothic Pro W4"/>
                                  <a:cs typeface="Poppins"/>
                                </a:rPr>
                                <m:t>𝑑</m:t>
                              </m:r>
                            </m:e>
                          </m:nary>
                          <m:r>
                            <a:rPr lang="it-IT">
                              <a:solidFill>
                                <a:srgbClr val="593700"/>
                              </a:solidFill>
                              <a:latin typeface="Cambria Math" panose="02040503050406030204" pitchFamily="18" charset="0"/>
                              <a:ea typeface="Hiragino Maru Gothic Pro W4"/>
                              <a:cs typeface="Poppins"/>
                            </a:rPr>
                            <m:t>𝑡</m:t>
                          </m:r>
                        </m:e>
                      </m:nary>
                      <m:r>
                        <a:rPr lang="it-IT">
                          <a:solidFill>
                            <a:srgbClr val="593700"/>
                          </a:solidFill>
                          <a:latin typeface="Cambria Math" panose="02040503050406030204" pitchFamily="18" charset="0"/>
                          <a:ea typeface="Hiragino Maru Gothic Pro W4"/>
                          <a:cs typeface="Poppins"/>
                        </a:rPr>
                        <m:t>𝑑𝑝</m:t>
                      </m:r>
                    </m:oMath>
                  </m:oMathPara>
                </a14:m>
                <a:endParaRPr lang="it-IT">
                  <a:solidFill>
                    <a:srgbClr val="593700"/>
                  </a:solidFill>
                  <a:latin typeface="Cambria Math" panose="02040503050406030204" pitchFamily="18" charset="0"/>
                  <a:ea typeface="Hiragino Maru Gothic Pro W4"/>
                  <a:cs typeface="Poppins"/>
                </a:endParaRPr>
              </a:p>
            </p:txBody>
          </p:sp>
        </mc:Choice>
        <mc:Fallback>
          <p:sp>
            <p:nvSpPr>
              <p:cNvPr id="10" name="CasellaDiTesto 9">
                <a:extLst>
                  <a:ext uri="{FF2B5EF4-FFF2-40B4-BE49-F238E27FC236}">
                    <a16:creationId xmlns:a16="http://schemas.microsoft.com/office/drawing/2014/main" id="{C5E94C83-1EF1-B197-5B55-E5822F7DABD7}"/>
                  </a:ext>
                </a:extLst>
              </p:cNvPr>
              <p:cNvSpPr txBox="1">
                <a:spLocks noRot="1" noChangeAspect="1" noMove="1" noResize="1" noEditPoints="1" noAdjustHandles="1" noChangeArrowheads="1" noChangeShapeType="1" noTextEdit="1"/>
              </p:cNvSpPr>
              <p:nvPr/>
            </p:nvSpPr>
            <p:spPr>
              <a:xfrm>
                <a:off x="461177" y="4341417"/>
                <a:ext cx="8682823" cy="722377"/>
              </a:xfrm>
              <a:prstGeom prst="rect">
                <a:avLst/>
              </a:prstGeom>
              <a:blipFill>
                <a:blip r:embed="rId5"/>
                <a:stretch>
                  <a:fillRect t="-105172" b="-158621"/>
                </a:stretch>
              </a:blipFill>
            </p:spPr>
            <p:txBody>
              <a:bodyPr/>
              <a:lstStyle/>
              <a:p>
                <a:r>
                  <a:rPr lang="en-US">
                    <a:noFill/>
                  </a:rPr>
                  <a:t> </a:t>
                </a:r>
              </a:p>
            </p:txBody>
          </p:sp>
        </mc:Fallback>
      </mc:AlternateContent>
      <p:sp>
        <p:nvSpPr>
          <p:cNvPr id="13" name="CasellaDiTesto 12">
            <a:extLst>
              <a:ext uri="{FF2B5EF4-FFF2-40B4-BE49-F238E27FC236}">
                <a16:creationId xmlns:a16="http://schemas.microsoft.com/office/drawing/2014/main" id="{10608026-FB77-CAB8-37BA-9F8A9E4BCE79}"/>
              </a:ext>
            </a:extLst>
          </p:cNvPr>
          <p:cNvSpPr txBox="1"/>
          <p:nvPr/>
        </p:nvSpPr>
        <p:spPr>
          <a:xfrm>
            <a:off x="367350" y="4029074"/>
            <a:ext cx="4112023" cy="307777"/>
          </a:xfrm>
          <a:prstGeom prst="rect">
            <a:avLst/>
          </a:prstGeom>
          <a:noFill/>
        </p:spPr>
        <p:txBody>
          <a:bodyPr wrap="none" rtlCol="0">
            <a:spAutoFit/>
          </a:bodyPr>
          <a:lstStyle/>
          <a:p>
            <a:r>
              <a:rPr lang="it-IT" sz="1200" err="1">
                <a:solidFill>
                  <a:srgbClr val="593700"/>
                </a:solidFill>
                <a:latin typeface="Helvetica" pitchFamily="2" charset="0"/>
              </a:rPr>
              <a:t>Minimize</a:t>
            </a:r>
            <a:r>
              <a:rPr lang="it-IT" sz="1200">
                <a:solidFill>
                  <a:srgbClr val="593700"/>
                </a:solidFill>
                <a:latin typeface="Helvetica" pitchFamily="2" charset="0"/>
              </a:rPr>
              <a:t> the following </a:t>
            </a:r>
            <a:r>
              <a:rPr lang="it-IT" sz="1200" err="1">
                <a:solidFill>
                  <a:srgbClr val="593700"/>
                </a:solidFill>
                <a:latin typeface="Helvetica" pitchFamily="2" charset="0"/>
              </a:rPr>
              <a:t>penalized</a:t>
            </a:r>
            <a:r>
              <a:rPr lang="it-IT" sz="1200">
                <a:solidFill>
                  <a:srgbClr val="593700"/>
                </a:solidFill>
                <a:latin typeface="Helvetica" pitchFamily="2" charset="0"/>
              </a:rPr>
              <a:t> sum of </a:t>
            </a:r>
            <a:r>
              <a:rPr lang="it-IT" sz="1200" err="1">
                <a:solidFill>
                  <a:srgbClr val="593700"/>
                </a:solidFill>
                <a:latin typeface="Helvetica" pitchFamily="2" charset="0"/>
              </a:rPr>
              <a:t>squares</a:t>
            </a:r>
            <a:r>
              <a:rPr lang="it-IT" sz="1200">
                <a:solidFill>
                  <a:srgbClr val="593700"/>
                </a:solidFill>
                <a:latin typeface="Helvetica" pitchFamily="2" charset="0"/>
              </a:rPr>
              <a:t> </a:t>
            </a:r>
            <a:r>
              <a:rPr lang="it-IT" sz="1200" err="1">
                <a:solidFill>
                  <a:srgbClr val="593700"/>
                </a:solidFill>
                <a:latin typeface="Helvetica" pitchFamily="2" charset="0"/>
              </a:rPr>
              <a:t>criterion</a:t>
            </a:r>
            <a:r>
              <a:rPr lang="it-IT">
                <a:solidFill>
                  <a:srgbClr val="593700"/>
                </a:solidFill>
              </a:rPr>
              <a:t>:</a:t>
            </a:r>
          </a:p>
        </p:txBody>
      </p:sp>
      <p:grpSp>
        <p:nvGrpSpPr>
          <p:cNvPr id="14" name="object 7">
            <a:extLst>
              <a:ext uri="{FF2B5EF4-FFF2-40B4-BE49-F238E27FC236}">
                <a16:creationId xmlns:a16="http://schemas.microsoft.com/office/drawing/2014/main" id="{C1AA1D92-2060-F5F1-B0F3-52457AF36794}"/>
              </a:ext>
            </a:extLst>
          </p:cNvPr>
          <p:cNvGrpSpPr/>
          <p:nvPr/>
        </p:nvGrpSpPr>
        <p:grpSpPr>
          <a:xfrm>
            <a:off x="893022" y="2131022"/>
            <a:ext cx="1371985" cy="1474241"/>
            <a:chOff x="1180858" y="1014983"/>
            <a:chExt cx="3504565" cy="4817110"/>
          </a:xfrm>
        </p:grpSpPr>
        <p:pic>
          <p:nvPicPr>
            <p:cNvPr id="15" name="object 8">
              <a:extLst>
                <a:ext uri="{FF2B5EF4-FFF2-40B4-BE49-F238E27FC236}">
                  <a16:creationId xmlns:a16="http://schemas.microsoft.com/office/drawing/2014/main" id="{3F638A1C-0087-A926-F43F-3035CD065AF2}"/>
                </a:ext>
              </a:extLst>
            </p:cNvPr>
            <p:cNvPicPr/>
            <p:nvPr/>
          </p:nvPicPr>
          <p:blipFill>
            <a:blip r:embed="rId6" cstate="print"/>
            <a:stretch>
              <a:fillRect/>
            </a:stretch>
          </p:blipFill>
          <p:spPr>
            <a:xfrm>
              <a:off x="3322573" y="1404670"/>
              <a:ext cx="1362303" cy="1362303"/>
            </a:xfrm>
            <a:prstGeom prst="rect">
              <a:avLst/>
            </a:prstGeom>
          </p:spPr>
        </p:pic>
        <p:pic>
          <p:nvPicPr>
            <p:cNvPr id="16" name="object 9">
              <a:extLst>
                <a:ext uri="{FF2B5EF4-FFF2-40B4-BE49-F238E27FC236}">
                  <a16:creationId xmlns:a16="http://schemas.microsoft.com/office/drawing/2014/main" id="{C326373E-0113-2DBB-C97C-67D2BB659196}"/>
                </a:ext>
              </a:extLst>
            </p:cNvPr>
            <p:cNvPicPr/>
            <p:nvPr/>
          </p:nvPicPr>
          <p:blipFill>
            <a:blip r:embed="rId7" cstate="print"/>
            <a:stretch>
              <a:fillRect/>
            </a:stretch>
          </p:blipFill>
          <p:spPr>
            <a:xfrm>
              <a:off x="2908554" y="1290243"/>
              <a:ext cx="1025436" cy="1242669"/>
            </a:xfrm>
            <a:prstGeom prst="rect">
              <a:avLst/>
            </a:prstGeom>
          </p:spPr>
        </p:pic>
        <p:pic>
          <p:nvPicPr>
            <p:cNvPr id="17" name="object 10">
              <a:extLst>
                <a:ext uri="{FF2B5EF4-FFF2-40B4-BE49-F238E27FC236}">
                  <a16:creationId xmlns:a16="http://schemas.microsoft.com/office/drawing/2014/main" id="{06AFD4DC-58B6-7637-D151-7F6FD62DC02A}"/>
                </a:ext>
              </a:extLst>
            </p:cNvPr>
            <p:cNvPicPr/>
            <p:nvPr/>
          </p:nvPicPr>
          <p:blipFill>
            <a:blip r:embed="rId8" cstate="print"/>
            <a:stretch>
              <a:fillRect/>
            </a:stretch>
          </p:blipFill>
          <p:spPr>
            <a:xfrm>
              <a:off x="2609088" y="1354073"/>
              <a:ext cx="1066800" cy="1066800"/>
            </a:xfrm>
            <a:prstGeom prst="rect">
              <a:avLst/>
            </a:prstGeom>
          </p:spPr>
        </p:pic>
        <p:pic>
          <p:nvPicPr>
            <p:cNvPr id="18" name="object 11">
              <a:extLst>
                <a:ext uri="{FF2B5EF4-FFF2-40B4-BE49-F238E27FC236}">
                  <a16:creationId xmlns:a16="http://schemas.microsoft.com/office/drawing/2014/main" id="{1E342D24-4D38-8E91-B8B3-458EA2625003}"/>
                </a:ext>
              </a:extLst>
            </p:cNvPr>
            <p:cNvPicPr/>
            <p:nvPr/>
          </p:nvPicPr>
          <p:blipFill>
            <a:blip r:embed="rId9" cstate="print"/>
            <a:stretch>
              <a:fillRect/>
            </a:stretch>
          </p:blipFill>
          <p:spPr>
            <a:xfrm>
              <a:off x="2001951" y="1202448"/>
              <a:ext cx="1371714" cy="1371714"/>
            </a:xfrm>
            <a:prstGeom prst="rect">
              <a:avLst/>
            </a:prstGeom>
          </p:spPr>
        </p:pic>
        <p:pic>
          <p:nvPicPr>
            <p:cNvPr id="19" name="object 12">
              <a:extLst>
                <a:ext uri="{FF2B5EF4-FFF2-40B4-BE49-F238E27FC236}">
                  <a16:creationId xmlns:a16="http://schemas.microsoft.com/office/drawing/2014/main" id="{69996117-EF6D-739B-2585-2AF143FC7E05}"/>
                </a:ext>
              </a:extLst>
            </p:cNvPr>
            <p:cNvPicPr/>
            <p:nvPr/>
          </p:nvPicPr>
          <p:blipFill>
            <a:blip r:embed="rId10" cstate="print"/>
            <a:stretch>
              <a:fillRect/>
            </a:stretch>
          </p:blipFill>
          <p:spPr>
            <a:xfrm>
              <a:off x="1666151" y="1447431"/>
              <a:ext cx="1478521" cy="1478521"/>
            </a:xfrm>
            <a:prstGeom prst="rect">
              <a:avLst/>
            </a:prstGeom>
          </p:spPr>
        </p:pic>
        <p:pic>
          <p:nvPicPr>
            <p:cNvPr id="20" name="object 13">
              <a:extLst>
                <a:ext uri="{FF2B5EF4-FFF2-40B4-BE49-F238E27FC236}">
                  <a16:creationId xmlns:a16="http://schemas.microsoft.com/office/drawing/2014/main" id="{192514BF-A56C-FEE9-877D-2F82044E2076}"/>
                </a:ext>
              </a:extLst>
            </p:cNvPr>
            <p:cNvPicPr/>
            <p:nvPr/>
          </p:nvPicPr>
          <p:blipFill>
            <a:blip r:embed="rId11" cstate="print"/>
            <a:stretch>
              <a:fillRect/>
            </a:stretch>
          </p:blipFill>
          <p:spPr>
            <a:xfrm>
              <a:off x="1549869" y="1904669"/>
              <a:ext cx="1243914" cy="1243914"/>
            </a:xfrm>
            <a:prstGeom prst="rect">
              <a:avLst/>
            </a:prstGeom>
          </p:spPr>
        </p:pic>
        <p:pic>
          <p:nvPicPr>
            <p:cNvPr id="21" name="object 14">
              <a:extLst>
                <a:ext uri="{FF2B5EF4-FFF2-40B4-BE49-F238E27FC236}">
                  <a16:creationId xmlns:a16="http://schemas.microsoft.com/office/drawing/2014/main" id="{20EDE2DC-5983-4ADB-E3A3-3111E5619544}"/>
                </a:ext>
              </a:extLst>
            </p:cNvPr>
            <p:cNvPicPr/>
            <p:nvPr/>
          </p:nvPicPr>
          <p:blipFill>
            <a:blip r:embed="rId12" cstate="print"/>
            <a:stretch>
              <a:fillRect/>
            </a:stretch>
          </p:blipFill>
          <p:spPr>
            <a:xfrm>
              <a:off x="1550149" y="2255647"/>
              <a:ext cx="1399044" cy="1399044"/>
            </a:xfrm>
            <a:prstGeom prst="rect">
              <a:avLst/>
            </a:prstGeom>
          </p:spPr>
        </p:pic>
        <p:pic>
          <p:nvPicPr>
            <p:cNvPr id="22" name="object 15">
              <a:extLst>
                <a:ext uri="{FF2B5EF4-FFF2-40B4-BE49-F238E27FC236}">
                  <a16:creationId xmlns:a16="http://schemas.microsoft.com/office/drawing/2014/main" id="{655C91BA-1FF4-E46C-B074-0C94C9CAA110}"/>
                </a:ext>
              </a:extLst>
            </p:cNvPr>
            <p:cNvPicPr/>
            <p:nvPr/>
          </p:nvPicPr>
          <p:blipFill>
            <a:blip r:embed="rId13" cstate="print"/>
            <a:stretch>
              <a:fillRect/>
            </a:stretch>
          </p:blipFill>
          <p:spPr>
            <a:xfrm>
              <a:off x="1812620" y="2509989"/>
              <a:ext cx="1466519" cy="1466519"/>
            </a:xfrm>
            <a:prstGeom prst="rect">
              <a:avLst/>
            </a:prstGeom>
          </p:spPr>
        </p:pic>
        <p:pic>
          <p:nvPicPr>
            <p:cNvPr id="23" name="object 16">
              <a:extLst>
                <a:ext uri="{FF2B5EF4-FFF2-40B4-BE49-F238E27FC236}">
                  <a16:creationId xmlns:a16="http://schemas.microsoft.com/office/drawing/2014/main" id="{10BD9470-C6C3-12C4-309F-0387E437986F}"/>
                </a:ext>
              </a:extLst>
            </p:cNvPr>
            <p:cNvPicPr/>
            <p:nvPr/>
          </p:nvPicPr>
          <p:blipFill>
            <a:blip r:embed="rId14" cstate="print"/>
            <a:stretch>
              <a:fillRect/>
            </a:stretch>
          </p:blipFill>
          <p:spPr>
            <a:xfrm>
              <a:off x="2390394" y="2854451"/>
              <a:ext cx="1066800" cy="1066800"/>
            </a:xfrm>
            <a:prstGeom prst="rect">
              <a:avLst/>
            </a:prstGeom>
          </p:spPr>
        </p:pic>
        <p:pic>
          <p:nvPicPr>
            <p:cNvPr id="24" name="object 17">
              <a:extLst>
                <a:ext uri="{FF2B5EF4-FFF2-40B4-BE49-F238E27FC236}">
                  <a16:creationId xmlns:a16="http://schemas.microsoft.com/office/drawing/2014/main" id="{397F5070-DE9C-A2FA-BD2B-69B5625D993F}"/>
                </a:ext>
              </a:extLst>
            </p:cNvPr>
            <p:cNvPicPr/>
            <p:nvPr/>
          </p:nvPicPr>
          <p:blipFill>
            <a:blip r:embed="rId15" cstate="print"/>
            <a:stretch>
              <a:fillRect/>
            </a:stretch>
          </p:blipFill>
          <p:spPr>
            <a:xfrm>
              <a:off x="2753994" y="2971711"/>
              <a:ext cx="1269784" cy="1269784"/>
            </a:xfrm>
            <a:prstGeom prst="rect">
              <a:avLst/>
            </a:prstGeom>
          </p:spPr>
        </p:pic>
        <p:pic>
          <p:nvPicPr>
            <p:cNvPr id="25" name="object 18">
              <a:extLst>
                <a:ext uri="{FF2B5EF4-FFF2-40B4-BE49-F238E27FC236}">
                  <a16:creationId xmlns:a16="http://schemas.microsoft.com/office/drawing/2014/main" id="{86E1118B-C928-41E7-22A5-DB499C3DDA13}"/>
                </a:ext>
              </a:extLst>
            </p:cNvPr>
            <p:cNvPicPr/>
            <p:nvPr/>
          </p:nvPicPr>
          <p:blipFill>
            <a:blip r:embed="rId16" cstate="print"/>
            <a:stretch>
              <a:fillRect/>
            </a:stretch>
          </p:blipFill>
          <p:spPr>
            <a:xfrm>
              <a:off x="2964052" y="3048253"/>
              <a:ext cx="1498917" cy="1498917"/>
            </a:xfrm>
            <a:prstGeom prst="rect">
              <a:avLst/>
            </a:prstGeom>
          </p:spPr>
        </p:pic>
        <p:pic>
          <p:nvPicPr>
            <p:cNvPr id="26" name="object 19">
              <a:extLst>
                <a:ext uri="{FF2B5EF4-FFF2-40B4-BE49-F238E27FC236}">
                  <a16:creationId xmlns:a16="http://schemas.microsoft.com/office/drawing/2014/main" id="{0F9EE7E2-6AAD-049A-2320-5B3329861719}"/>
                </a:ext>
              </a:extLst>
            </p:cNvPr>
            <p:cNvPicPr/>
            <p:nvPr/>
          </p:nvPicPr>
          <p:blipFill>
            <a:blip r:embed="rId17" cstate="print"/>
            <a:stretch>
              <a:fillRect/>
            </a:stretch>
          </p:blipFill>
          <p:spPr>
            <a:xfrm>
              <a:off x="3279139" y="3522281"/>
              <a:ext cx="1232369" cy="1232369"/>
            </a:xfrm>
            <a:prstGeom prst="rect">
              <a:avLst/>
            </a:prstGeom>
          </p:spPr>
        </p:pic>
        <p:pic>
          <p:nvPicPr>
            <p:cNvPr id="27" name="object 20">
              <a:extLst>
                <a:ext uri="{FF2B5EF4-FFF2-40B4-BE49-F238E27FC236}">
                  <a16:creationId xmlns:a16="http://schemas.microsoft.com/office/drawing/2014/main" id="{857876C4-5811-7EAC-F084-833D80DDFCB8}"/>
                </a:ext>
              </a:extLst>
            </p:cNvPr>
            <p:cNvPicPr/>
            <p:nvPr/>
          </p:nvPicPr>
          <p:blipFill>
            <a:blip r:embed="rId18" cstate="print"/>
            <a:stretch>
              <a:fillRect/>
            </a:stretch>
          </p:blipFill>
          <p:spPr>
            <a:xfrm>
              <a:off x="3058883" y="3812539"/>
              <a:ext cx="1450860" cy="1450860"/>
            </a:xfrm>
            <a:prstGeom prst="rect">
              <a:avLst/>
            </a:prstGeom>
          </p:spPr>
        </p:pic>
        <p:pic>
          <p:nvPicPr>
            <p:cNvPr id="28" name="object 21">
              <a:extLst>
                <a:ext uri="{FF2B5EF4-FFF2-40B4-BE49-F238E27FC236}">
                  <a16:creationId xmlns:a16="http://schemas.microsoft.com/office/drawing/2014/main" id="{86DBD582-4D0E-13A4-9DE6-E3B8C43A63D1}"/>
                </a:ext>
              </a:extLst>
            </p:cNvPr>
            <p:cNvPicPr/>
            <p:nvPr/>
          </p:nvPicPr>
          <p:blipFill>
            <a:blip r:embed="rId19" cstate="print"/>
            <a:stretch>
              <a:fillRect/>
            </a:stretch>
          </p:blipFill>
          <p:spPr>
            <a:xfrm>
              <a:off x="2827362" y="4180966"/>
              <a:ext cx="1478813" cy="1478813"/>
            </a:xfrm>
            <a:prstGeom prst="rect">
              <a:avLst/>
            </a:prstGeom>
          </p:spPr>
        </p:pic>
        <p:pic>
          <p:nvPicPr>
            <p:cNvPr id="29" name="object 22">
              <a:extLst>
                <a:ext uri="{FF2B5EF4-FFF2-40B4-BE49-F238E27FC236}">
                  <a16:creationId xmlns:a16="http://schemas.microsoft.com/office/drawing/2014/main" id="{E04D7E1E-3D6F-BA9F-2714-902031A16837}"/>
                </a:ext>
              </a:extLst>
            </p:cNvPr>
            <p:cNvPicPr/>
            <p:nvPr/>
          </p:nvPicPr>
          <p:blipFill>
            <a:blip r:embed="rId20" cstate="print"/>
            <a:stretch>
              <a:fillRect/>
            </a:stretch>
          </p:blipFill>
          <p:spPr>
            <a:xfrm>
              <a:off x="2493327" y="4408931"/>
              <a:ext cx="1249260" cy="1249260"/>
            </a:xfrm>
            <a:prstGeom prst="rect">
              <a:avLst/>
            </a:prstGeom>
          </p:spPr>
        </p:pic>
        <p:pic>
          <p:nvPicPr>
            <p:cNvPr id="30" name="object 23">
              <a:extLst>
                <a:ext uri="{FF2B5EF4-FFF2-40B4-BE49-F238E27FC236}">
                  <a16:creationId xmlns:a16="http://schemas.microsoft.com/office/drawing/2014/main" id="{8D7DC87E-B1B4-CF91-01C2-82149A01E3CF}"/>
                </a:ext>
              </a:extLst>
            </p:cNvPr>
            <p:cNvPicPr/>
            <p:nvPr/>
          </p:nvPicPr>
          <p:blipFill>
            <a:blip r:embed="rId21" cstate="print"/>
            <a:stretch>
              <a:fillRect/>
            </a:stretch>
          </p:blipFill>
          <p:spPr>
            <a:xfrm>
              <a:off x="2062060" y="4451642"/>
              <a:ext cx="1250226" cy="1250238"/>
            </a:xfrm>
            <a:prstGeom prst="rect">
              <a:avLst/>
            </a:prstGeom>
          </p:spPr>
        </p:pic>
        <p:pic>
          <p:nvPicPr>
            <p:cNvPr id="31" name="object 24">
              <a:extLst>
                <a:ext uri="{FF2B5EF4-FFF2-40B4-BE49-F238E27FC236}">
                  <a16:creationId xmlns:a16="http://schemas.microsoft.com/office/drawing/2014/main" id="{E5AB7B0D-5268-0BD2-EDFF-0A1E04C2CF52}"/>
                </a:ext>
              </a:extLst>
            </p:cNvPr>
            <p:cNvPicPr/>
            <p:nvPr/>
          </p:nvPicPr>
          <p:blipFill>
            <a:blip r:embed="rId22" cstate="print"/>
            <a:stretch>
              <a:fillRect/>
            </a:stretch>
          </p:blipFill>
          <p:spPr>
            <a:xfrm>
              <a:off x="1578749" y="4262348"/>
              <a:ext cx="1410068" cy="1410068"/>
            </a:xfrm>
            <a:prstGeom prst="rect">
              <a:avLst/>
            </a:prstGeom>
          </p:spPr>
        </p:pic>
        <p:pic>
          <p:nvPicPr>
            <p:cNvPr id="32" name="object 25">
              <a:extLst>
                <a:ext uri="{FF2B5EF4-FFF2-40B4-BE49-F238E27FC236}">
                  <a16:creationId xmlns:a16="http://schemas.microsoft.com/office/drawing/2014/main" id="{5DEB4601-F45D-5120-77EF-CF3CD7F7D22E}"/>
                </a:ext>
              </a:extLst>
            </p:cNvPr>
            <p:cNvPicPr/>
            <p:nvPr/>
          </p:nvPicPr>
          <p:blipFill>
            <a:blip r:embed="rId23" cstate="print"/>
            <a:stretch>
              <a:fillRect/>
            </a:stretch>
          </p:blipFill>
          <p:spPr>
            <a:xfrm>
              <a:off x="1180858" y="4084078"/>
              <a:ext cx="1422260" cy="1422260"/>
            </a:xfrm>
            <a:prstGeom prst="rect">
              <a:avLst/>
            </a:prstGeom>
          </p:spPr>
        </p:pic>
        <p:pic>
          <p:nvPicPr>
            <p:cNvPr id="33" name="object 26">
              <a:extLst>
                <a:ext uri="{FF2B5EF4-FFF2-40B4-BE49-F238E27FC236}">
                  <a16:creationId xmlns:a16="http://schemas.microsoft.com/office/drawing/2014/main" id="{BAFA34FE-17AE-04CD-22DE-CB2CEBF1EA92}"/>
                </a:ext>
              </a:extLst>
            </p:cNvPr>
            <p:cNvPicPr/>
            <p:nvPr/>
          </p:nvPicPr>
          <p:blipFill>
            <a:blip r:embed="rId24" cstate="print"/>
            <a:stretch>
              <a:fillRect/>
            </a:stretch>
          </p:blipFill>
          <p:spPr>
            <a:xfrm>
              <a:off x="2811779" y="1014983"/>
              <a:ext cx="304038" cy="405384"/>
            </a:xfrm>
            <a:prstGeom prst="rect">
              <a:avLst/>
            </a:prstGeom>
          </p:spPr>
        </p:pic>
        <p:pic>
          <p:nvPicPr>
            <p:cNvPr id="34" name="object 27">
              <a:extLst>
                <a:ext uri="{FF2B5EF4-FFF2-40B4-BE49-F238E27FC236}">
                  <a16:creationId xmlns:a16="http://schemas.microsoft.com/office/drawing/2014/main" id="{D00D6228-EFE3-063A-37CD-81CF44F35AF7}"/>
                </a:ext>
              </a:extLst>
            </p:cNvPr>
            <p:cNvPicPr/>
            <p:nvPr/>
          </p:nvPicPr>
          <p:blipFill>
            <a:blip r:embed="rId25" cstate="print"/>
            <a:stretch>
              <a:fillRect/>
            </a:stretch>
          </p:blipFill>
          <p:spPr>
            <a:xfrm>
              <a:off x="3021329" y="1014983"/>
              <a:ext cx="571499" cy="405384"/>
            </a:xfrm>
            <a:prstGeom prst="rect">
              <a:avLst/>
            </a:prstGeom>
          </p:spPr>
        </p:pic>
        <p:pic>
          <p:nvPicPr>
            <p:cNvPr id="35" name="object 28">
              <a:extLst>
                <a:ext uri="{FF2B5EF4-FFF2-40B4-BE49-F238E27FC236}">
                  <a16:creationId xmlns:a16="http://schemas.microsoft.com/office/drawing/2014/main" id="{20474708-C65D-1E16-5C42-F9B1C6AC3E17}"/>
                </a:ext>
              </a:extLst>
            </p:cNvPr>
            <p:cNvPicPr/>
            <p:nvPr/>
          </p:nvPicPr>
          <p:blipFill>
            <a:blip r:embed="rId26" cstate="print"/>
            <a:stretch>
              <a:fillRect/>
            </a:stretch>
          </p:blipFill>
          <p:spPr>
            <a:xfrm>
              <a:off x="3259836" y="5407913"/>
              <a:ext cx="304038" cy="405384"/>
            </a:xfrm>
            <a:prstGeom prst="rect">
              <a:avLst/>
            </a:prstGeom>
          </p:spPr>
        </p:pic>
        <p:pic>
          <p:nvPicPr>
            <p:cNvPr id="36" name="object 29">
              <a:extLst>
                <a:ext uri="{FF2B5EF4-FFF2-40B4-BE49-F238E27FC236}">
                  <a16:creationId xmlns:a16="http://schemas.microsoft.com/office/drawing/2014/main" id="{6B99BD33-C3E5-4B1F-E104-E205C4E554CE}"/>
                </a:ext>
              </a:extLst>
            </p:cNvPr>
            <p:cNvPicPr/>
            <p:nvPr/>
          </p:nvPicPr>
          <p:blipFill>
            <a:blip r:embed="rId26" cstate="print"/>
            <a:stretch>
              <a:fillRect/>
            </a:stretch>
          </p:blipFill>
          <p:spPr>
            <a:xfrm>
              <a:off x="3024377" y="5426201"/>
              <a:ext cx="304038" cy="405384"/>
            </a:xfrm>
            <a:prstGeom prst="rect">
              <a:avLst/>
            </a:prstGeom>
          </p:spPr>
        </p:pic>
        <p:pic>
          <p:nvPicPr>
            <p:cNvPr id="37" name="object 30">
              <a:extLst>
                <a:ext uri="{FF2B5EF4-FFF2-40B4-BE49-F238E27FC236}">
                  <a16:creationId xmlns:a16="http://schemas.microsoft.com/office/drawing/2014/main" id="{A305110D-BB3D-B545-6367-76B9A89C5112}"/>
                </a:ext>
              </a:extLst>
            </p:cNvPr>
            <p:cNvPicPr/>
            <p:nvPr/>
          </p:nvPicPr>
          <p:blipFill>
            <a:blip r:embed="rId26" cstate="print"/>
            <a:stretch>
              <a:fillRect/>
            </a:stretch>
          </p:blipFill>
          <p:spPr>
            <a:xfrm>
              <a:off x="2795777" y="5426201"/>
              <a:ext cx="304038" cy="405384"/>
            </a:xfrm>
            <a:prstGeom prst="rect">
              <a:avLst/>
            </a:prstGeom>
          </p:spPr>
        </p:pic>
      </p:grpSp>
      <p:cxnSp>
        <p:nvCxnSpPr>
          <p:cNvPr id="39" name="Connettore 1 38">
            <a:extLst>
              <a:ext uri="{FF2B5EF4-FFF2-40B4-BE49-F238E27FC236}">
                <a16:creationId xmlns:a16="http://schemas.microsoft.com/office/drawing/2014/main" id="{CC746C41-8A14-D5D5-7946-CBD4FFF7EFA0}"/>
              </a:ext>
            </a:extLst>
          </p:cNvPr>
          <p:cNvCxnSpPr>
            <a:cxnSpLocks/>
            <a:stCxn id="33" idx="3"/>
            <a:endCxn id="37" idx="3"/>
          </p:cNvCxnSpPr>
          <p:nvPr/>
        </p:nvCxnSpPr>
        <p:spPr>
          <a:xfrm flipH="1">
            <a:off x="1644265" y="2193055"/>
            <a:ext cx="6264" cy="13500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86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pic>
        <p:nvPicPr>
          <p:cNvPr id="2" name="Immagine 1">
            <a:extLst>
              <a:ext uri="{FF2B5EF4-FFF2-40B4-BE49-F238E27FC236}">
                <a16:creationId xmlns:a16="http://schemas.microsoft.com/office/drawing/2014/main" id="{0988F12B-BDFD-7A04-6357-D69A5B2E1A83}"/>
              </a:ext>
            </a:extLst>
          </p:cNvPr>
          <p:cNvPicPr>
            <a:picLocks noChangeAspect="1"/>
          </p:cNvPicPr>
          <p:nvPr/>
        </p:nvPicPr>
        <p:blipFill rotWithShape="1">
          <a:blip r:embed="rId3"/>
          <a:srcRect l="8272" t="2145" b="6905"/>
          <a:stretch/>
        </p:blipFill>
        <p:spPr>
          <a:xfrm>
            <a:off x="4181634" y="2580800"/>
            <a:ext cx="2417830" cy="2074475"/>
          </a:xfrm>
          <a:prstGeom prst="rect">
            <a:avLst/>
          </a:prstGeom>
        </p:spPr>
      </p:pic>
      <p:pic>
        <p:nvPicPr>
          <p:cNvPr id="4" name="Immagine 3">
            <a:extLst>
              <a:ext uri="{FF2B5EF4-FFF2-40B4-BE49-F238E27FC236}">
                <a16:creationId xmlns:a16="http://schemas.microsoft.com/office/drawing/2014/main" id="{43B2D6F0-F849-4244-7C96-2E9FEDC44C79}"/>
              </a:ext>
            </a:extLst>
          </p:cNvPr>
          <p:cNvPicPr>
            <a:picLocks noChangeAspect="1"/>
          </p:cNvPicPr>
          <p:nvPr/>
        </p:nvPicPr>
        <p:blipFill rotWithShape="1">
          <a:blip r:embed="rId4"/>
          <a:srcRect l="4230" t="3220" r="8771" b="3837"/>
          <a:stretch/>
        </p:blipFill>
        <p:spPr>
          <a:xfrm>
            <a:off x="6673553" y="2540148"/>
            <a:ext cx="2244039" cy="2074474"/>
          </a:xfrm>
          <a:prstGeom prst="rect">
            <a:avLst/>
          </a:prstGeom>
        </p:spPr>
      </p:pic>
      <mc:AlternateContent xmlns:mc="http://schemas.openxmlformats.org/markup-compatibility/2006">
        <mc:Choice xmlns:a14="http://schemas.microsoft.com/office/drawing/2010/main" Requires="a14">
          <p:sp>
            <p:nvSpPr>
              <p:cNvPr id="10" name="CasellaDiTesto 9">
                <a:extLst>
                  <a:ext uri="{FF2B5EF4-FFF2-40B4-BE49-F238E27FC236}">
                    <a16:creationId xmlns:a16="http://schemas.microsoft.com/office/drawing/2014/main" id="{BBCE98D0-BF29-AFB9-8AB6-40379AC07EC6}"/>
                  </a:ext>
                </a:extLst>
              </p:cNvPr>
              <p:cNvSpPr txBox="1"/>
              <p:nvPr/>
            </p:nvSpPr>
            <p:spPr>
              <a:xfrm>
                <a:off x="314958" y="1067319"/>
                <a:ext cx="5338640" cy="1692771"/>
              </a:xfrm>
              <a:prstGeom prst="rect">
                <a:avLst/>
              </a:prstGeom>
              <a:noFill/>
            </p:spPr>
            <p:txBody>
              <a:bodyPr wrap="square" rtlCol="0">
                <a:spAutoFit/>
              </a:bodyPr>
              <a:lstStyle/>
              <a:p>
                <a:pPr marL="285750" indent="-285750">
                  <a:buFont typeface="Arial" panose="020B0604020202020204" pitchFamily="34" charset="0"/>
                  <a:buChar char="•"/>
                </a:pPr>
                <a:r>
                  <a:rPr lang="it-IT" sz="1300" err="1">
                    <a:solidFill>
                      <a:srgbClr val="593700"/>
                    </a:solidFill>
                    <a:latin typeface="Helvetica" pitchFamily="2" charset="0"/>
                  </a:rPr>
                  <a:t>Isotropic</a:t>
                </a:r>
                <a:r>
                  <a:rPr lang="it-IT" sz="1300">
                    <a:solidFill>
                      <a:srgbClr val="593700"/>
                    </a:solidFill>
                    <a:latin typeface="Helvetica" pitchFamily="2" charset="0"/>
                  </a:rPr>
                  <a:t> </a:t>
                </a:r>
                <a:r>
                  <a:rPr lang="it-IT" sz="1300" err="1">
                    <a:solidFill>
                      <a:srgbClr val="593700"/>
                    </a:solidFill>
                    <a:latin typeface="Helvetica" pitchFamily="2" charset="0"/>
                  </a:rPr>
                  <a:t>smoothing</a:t>
                </a:r>
                <a:endParaRPr lang="it-IT" sz="1300">
                  <a:solidFill>
                    <a:srgbClr val="593700"/>
                  </a:solidFill>
                  <a:latin typeface="Helvetica" pitchFamily="2" charset="0"/>
                </a:endParaRPr>
              </a:p>
              <a:p>
                <a:pPr marL="285750" indent="-285750">
                  <a:buFont typeface="Arial" panose="020B0604020202020204" pitchFamily="34" charset="0"/>
                  <a:buChar char="•"/>
                </a:pPr>
                <a:r>
                  <a:rPr lang="it-IT" sz="1300">
                    <a:solidFill>
                      <a:srgbClr val="593700"/>
                    </a:solidFill>
                    <a:latin typeface="Helvetica" pitchFamily="2" charset="0"/>
                  </a:rPr>
                  <a:t>Space: Linear Finite </a:t>
                </a:r>
                <a:r>
                  <a:rPr lang="it-IT" sz="1300" err="1">
                    <a:solidFill>
                      <a:srgbClr val="593700"/>
                    </a:solidFill>
                    <a:latin typeface="Helvetica" pitchFamily="2" charset="0"/>
                  </a:rPr>
                  <a:t>Element</a:t>
                </a:r>
                <a:r>
                  <a:rPr lang="it-IT" sz="1300">
                    <a:solidFill>
                      <a:srgbClr val="593700"/>
                    </a:solidFill>
                    <a:latin typeface="Helvetica" pitchFamily="2" charset="0"/>
                  </a:rPr>
                  <a:t> </a:t>
                </a:r>
                <a:r>
                  <a:rPr lang="it-IT" sz="1300" err="1">
                    <a:solidFill>
                      <a:srgbClr val="593700"/>
                    </a:solidFill>
                    <a:latin typeface="Helvetica" pitchFamily="2" charset="0"/>
                  </a:rPr>
                  <a:t>Basis</a:t>
                </a:r>
                <a:endParaRPr lang="it-IT" sz="1300">
                  <a:solidFill>
                    <a:srgbClr val="593700"/>
                  </a:solidFill>
                  <a:latin typeface="Helvetica" pitchFamily="2" charset="0"/>
                </a:endParaRPr>
              </a:p>
              <a:p>
                <a:pPr marL="285750" indent="-285750">
                  <a:buFont typeface="Arial" panose="020B0604020202020204" pitchFamily="34" charset="0"/>
                  <a:buChar char="•"/>
                </a:pPr>
                <a:r>
                  <a:rPr lang="it-IT" sz="1300">
                    <a:solidFill>
                      <a:srgbClr val="593700"/>
                    </a:solidFill>
                    <a:latin typeface="Helvetica" pitchFamily="2" charset="0"/>
                  </a:rPr>
                  <a:t>Time: </a:t>
                </a:r>
                <a:r>
                  <a:rPr lang="it-IT" sz="1300" err="1">
                    <a:solidFill>
                      <a:srgbClr val="593700"/>
                    </a:solidFill>
                    <a:latin typeface="Helvetica" pitchFamily="2" charset="0"/>
                  </a:rPr>
                  <a:t>cubic</a:t>
                </a:r>
                <a:r>
                  <a:rPr lang="it-IT" sz="1300">
                    <a:solidFill>
                      <a:srgbClr val="593700"/>
                    </a:solidFill>
                    <a:latin typeface="Helvetica" pitchFamily="2" charset="0"/>
                  </a:rPr>
                  <a:t> B-</a:t>
                </a:r>
                <a:r>
                  <a:rPr lang="it-IT" sz="1300" err="1">
                    <a:solidFill>
                      <a:srgbClr val="593700"/>
                    </a:solidFill>
                    <a:latin typeface="Helvetica" pitchFamily="2" charset="0"/>
                  </a:rPr>
                  <a:t>spline</a:t>
                </a:r>
                <a:r>
                  <a:rPr lang="it-IT" sz="1300">
                    <a:solidFill>
                      <a:srgbClr val="593700"/>
                    </a:solidFill>
                    <a:latin typeface="Helvetica" pitchFamily="2" charset="0"/>
                  </a:rPr>
                  <a:t> </a:t>
                </a:r>
                <a:r>
                  <a:rPr lang="it-IT" sz="1300" err="1">
                    <a:solidFill>
                      <a:srgbClr val="593700"/>
                    </a:solidFill>
                    <a:latin typeface="Helvetica" pitchFamily="2" charset="0"/>
                  </a:rPr>
                  <a:t>basis</a:t>
                </a:r>
                <a:endParaRPr lang="it-IT" sz="1300">
                  <a:solidFill>
                    <a:srgbClr val="593700"/>
                  </a:solidFill>
                  <a:latin typeface="Helvetica" pitchFamily="2" charset="0"/>
                </a:endParaRPr>
              </a:p>
              <a:p>
                <a:pPr marL="285750" indent="-285750">
                  <a:buFont typeface="Arial" panose="020B0604020202020204" pitchFamily="34" charset="0"/>
                  <a:buChar char="•"/>
                </a:pPr>
                <a:r>
                  <a:rPr lang="it-IT" sz="1300">
                    <a:solidFill>
                      <a:srgbClr val="593700"/>
                    </a:solidFill>
                    <a:latin typeface="Helvetica" pitchFamily="2" charset="0"/>
                  </a:rPr>
                  <a:t>Non-</a:t>
                </a:r>
                <a:r>
                  <a:rPr lang="it-IT" sz="1300" err="1">
                    <a:solidFill>
                      <a:srgbClr val="593700"/>
                    </a:solidFill>
                    <a:latin typeface="Helvetica" pitchFamily="2" charset="0"/>
                  </a:rPr>
                  <a:t>tensor</a:t>
                </a:r>
                <a:r>
                  <a:rPr lang="it-IT" sz="1300">
                    <a:solidFill>
                      <a:srgbClr val="593700"/>
                    </a:solidFill>
                    <a:latin typeface="Helvetica" pitchFamily="2" charset="0"/>
                  </a:rPr>
                  <a:t> product </a:t>
                </a:r>
                <a:r>
                  <a:rPr lang="it-IT" sz="1300" err="1">
                    <a:solidFill>
                      <a:srgbClr val="593700"/>
                    </a:solidFill>
                    <a:latin typeface="Helvetica" pitchFamily="2" charset="0"/>
                  </a:rPr>
                  <a:t>basis</a:t>
                </a:r>
                <a:r>
                  <a:rPr lang="it-IT" sz="1300">
                    <a:solidFill>
                      <a:srgbClr val="593700"/>
                    </a:solidFill>
                    <a:latin typeface="Helvetica" pitchFamily="2" charset="0"/>
                  </a:rPr>
                  <a:t> to account for </a:t>
                </a:r>
                <a:r>
                  <a:rPr lang="it-IT" sz="1300" err="1">
                    <a:solidFill>
                      <a:srgbClr val="593700"/>
                    </a:solidFill>
                    <a:latin typeface="Helvetica" pitchFamily="2" charset="0"/>
                  </a:rPr>
                  <a:t>how</a:t>
                </a:r>
                <a:r>
                  <a:rPr lang="it-IT" sz="1300">
                    <a:solidFill>
                      <a:srgbClr val="593700"/>
                    </a:solidFill>
                    <a:latin typeface="Helvetica" pitchFamily="2" charset="0"/>
                  </a:rPr>
                  <a:t> the </a:t>
                </a:r>
                <a:r>
                  <a:rPr lang="it-IT" sz="1300" err="1">
                    <a:solidFill>
                      <a:srgbClr val="593700"/>
                    </a:solidFill>
                    <a:latin typeface="Helvetica" pitchFamily="2" charset="0"/>
                  </a:rPr>
                  <a:t>shape</a:t>
                </a:r>
                <a:r>
                  <a:rPr lang="it-IT" sz="1300">
                    <a:solidFill>
                      <a:srgbClr val="593700"/>
                    </a:solidFill>
                    <a:latin typeface="Helvetica" pitchFamily="2" charset="0"/>
                  </a:rPr>
                  <a:t> of the domain </a:t>
                </a:r>
                <a:r>
                  <a:rPr lang="it-IT" sz="1300" err="1">
                    <a:solidFill>
                      <a:srgbClr val="593700"/>
                    </a:solidFill>
                    <a:latin typeface="Helvetica" pitchFamily="2" charset="0"/>
                  </a:rPr>
                  <a:t>influences</a:t>
                </a:r>
                <a:r>
                  <a:rPr lang="it-IT" sz="1300">
                    <a:solidFill>
                      <a:srgbClr val="593700"/>
                    </a:solidFill>
                    <a:latin typeface="Helvetica" pitchFamily="2" charset="0"/>
                  </a:rPr>
                  <a:t> the </a:t>
                </a:r>
                <a:r>
                  <a:rPr lang="it-IT" sz="1300" err="1">
                    <a:solidFill>
                      <a:srgbClr val="593700"/>
                    </a:solidFill>
                    <a:latin typeface="Helvetica" pitchFamily="2" charset="0"/>
                  </a:rPr>
                  <a:t>phenomenon</a:t>
                </a:r>
                <a:endParaRPr lang="it-IT" sz="1300">
                  <a:solidFill>
                    <a:srgbClr val="593700"/>
                  </a:solidFill>
                  <a:latin typeface="Helvetica" pitchFamily="2" charset="0"/>
                </a:endParaRPr>
              </a:p>
              <a:p>
                <a:pPr marL="285750" indent="-285750">
                  <a:buFont typeface="Arial" panose="020B0604020202020204" pitchFamily="34" charset="0"/>
                  <a:buChar char="•"/>
                </a:pPr>
                <a:r>
                  <a:rPr lang="it-IT" sz="1300" err="1">
                    <a:solidFill>
                      <a:srgbClr val="593700"/>
                    </a:solidFill>
                    <a:latin typeface="Helvetica" pitchFamily="2" charset="0"/>
                  </a:rPr>
                  <a:t>Smoothing</a:t>
                </a:r>
                <a:r>
                  <a:rPr lang="it-IT" sz="1300">
                    <a:solidFill>
                      <a:srgbClr val="593700"/>
                    </a:solidFill>
                    <a:latin typeface="Helvetica" pitchFamily="2" charset="0"/>
                  </a:rPr>
                  <a:t> </a:t>
                </a:r>
                <a:r>
                  <a:rPr lang="it-IT" sz="1300" err="1">
                    <a:solidFill>
                      <a:srgbClr val="593700"/>
                    </a:solidFill>
                    <a:latin typeface="Helvetica" pitchFamily="2" charset="0"/>
                  </a:rPr>
                  <a:t>parameters</a:t>
                </a:r>
                <a:r>
                  <a:rPr lang="it-IT" sz="1300">
                    <a:solidFill>
                      <a:srgbClr val="593700"/>
                    </a:solidFill>
                    <a:latin typeface="Helvetica" pitchFamily="2" charset="0"/>
                  </a:rPr>
                  <a:t> </a:t>
                </a:r>
                <a14:m>
                  <m:oMath xmlns:m="http://schemas.openxmlformats.org/officeDocument/2006/math">
                    <m:sSub>
                      <m:sSubPr>
                        <m:ctrlPr>
                          <a:rPr lang="it-IT" sz="1300" i="1" smtClean="0">
                            <a:solidFill>
                              <a:srgbClr val="593700"/>
                            </a:solidFill>
                            <a:latin typeface="Cambria Math" panose="02040503050406030204" pitchFamily="18" charset="0"/>
                            <a:ea typeface="Hiragino Maru Gothic Pro W4"/>
                            <a:cs typeface="Poppins"/>
                          </a:rPr>
                        </m:ctrlPr>
                      </m:sSubPr>
                      <m:e>
                        <m:r>
                          <m:rPr>
                            <m:sty m:val="p"/>
                          </m:rPr>
                          <a:rPr lang="it-IT" sz="1300">
                            <a:solidFill>
                              <a:srgbClr val="593700"/>
                            </a:solidFill>
                            <a:latin typeface="Cambria Math" panose="02040503050406030204" pitchFamily="18" charset="0"/>
                            <a:ea typeface="Hiragino Maru Gothic Pro W4"/>
                            <a:cs typeface="Poppins"/>
                          </a:rPr>
                          <m:t>λ</m:t>
                        </m:r>
                      </m:e>
                      <m:sub>
                        <m:r>
                          <a:rPr lang="it-IT" sz="1300">
                            <a:solidFill>
                              <a:srgbClr val="593700"/>
                            </a:solidFill>
                            <a:latin typeface="Cambria Math" panose="02040503050406030204" pitchFamily="18" charset="0"/>
                            <a:ea typeface="Hiragino Maru Gothic Pro W4"/>
                            <a:cs typeface="Poppins"/>
                          </a:rPr>
                          <m:t>𝑆</m:t>
                        </m:r>
                      </m:sub>
                    </m:sSub>
                  </m:oMath>
                </a14:m>
                <a:r>
                  <a:rPr lang="it-IT" sz="1300">
                    <a:solidFill>
                      <a:srgbClr val="593700"/>
                    </a:solidFill>
                    <a:latin typeface="Helvetica" pitchFamily="2" charset="0"/>
                  </a:rPr>
                  <a:t>, </a:t>
                </a:r>
                <a14:m>
                  <m:oMath xmlns:m="http://schemas.openxmlformats.org/officeDocument/2006/math">
                    <m:sSub>
                      <m:sSubPr>
                        <m:ctrlPr>
                          <a:rPr lang="it-IT" sz="1300" i="1">
                            <a:solidFill>
                              <a:srgbClr val="593700"/>
                            </a:solidFill>
                            <a:latin typeface="Cambria Math" panose="02040503050406030204" pitchFamily="18" charset="0"/>
                            <a:ea typeface="Hiragino Maru Gothic Pro W4"/>
                            <a:cs typeface="Poppins"/>
                          </a:rPr>
                        </m:ctrlPr>
                      </m:sSubPr>
                      <m:e>
                        <m:r>
                          <m:rPr>
                            <m:sty m:val="p"/>
                          </m:rPr>
                          <a:rPr lang="it-IT" sz="1300">
                            <a:solidFill>
                              <a:srgbClr val="593700"/>
                            </a:solidFill>
                            <a:latin typeface="Cambria Math" panose="02040503050406030204" pitchFamily="18" charset="0"/>
                            <a:ea typeface="Hiragino Maru Gothic Pro W4"/>
                            <a:cs typeface="Poppins"/>
                          </a:rPr>
                          <m:t>λ</m:t>
                        </m:r>
                      </m:e>
                      <m:sub>
                        <m:r>
                          <a:rPr lang="it-IT" sz="1300">
                            <a:solidFill>
                              <a:srgbClr val="593700"/>
                            </a:solidFill>
                            <a:latin typeface="Cambria Math" panose="02040503050406030204" pitchFamily="18" charset="0"/>
                            <a:ea typeface="Hiragino Maru Gothic Pro W4"/>
                            <a:cs typeface="Poppins"/>
                          </a:rPr>
                          <m:t>𝑇</m:t>
                        </m:r>
                      </m:sub>
                    </m:sSub>
                  </m:oMath>
                </a14:m>
                <a:r>
                  <a:rPr lang="it-IT" sz="1300">
                    <a:solidFill>
                      <a:srgbClr val="593700"/>
                    </a:solidFill>
                    <a:latin typeface="Helvetica" pitchFamily="2" charset="0"/>
                  </a:rPr>
                  <a:t> </a:t>
                </a:r>
                <a:r>
                  <a:rPr lang="it-IT" sz="1300" err="1">
                    <a:solidFill>
                      <a:srgbClr val="593700"/>
                    </a:solidFill>
                    <a:latin typeface="Helvetica" pitchFamily="2" charset="0"/>
                  </a:rPr>
                  <a:t>chosen</a:t>
                </a:r>
                <a:r>
                  <a:rPr lang="it-IT" sz="1300">
                    <a:solidFill>
                      <a:srgbClr val="593700"/>
                    </a:solidFill>
                    <a:latin typeface="Helvetica" pitchFamily="2" charset="0"/>
                  </a:rPr>
                  <a:t> via GCV</a:t>
                </a:r>
              </a:p>
              <a:p>
                <a:pPr marL="285750" indent="-285750">
                  <a:buFont typeface="Arial" panose="020B0604020202020204" pitchFamily="34" charset="0"/>
                  <a:buChar char="•"/>
                </a:pPr>
                <a:r>
                  <a:rPr lang="it-IT" sz="1300" err="1">
                    <a:solidFill>
                      <a:srgbClr val="593700"/>
                    </a:solidFill>
                    <a:latin typeface="Helvetica" pitchFamily="2" charset="0"/>
                  </a:rPr>
                  <a:t>Inference</a:t>
                </a:r>
                <a:r>
                  <a:rPr lang="it-IT" sz="1300">
                    <a:solidFill>
                      <a:srgbClr val="593700"/>
                    </a:solidFill>
                    <a:latin typeface="Helvetica" pitchFamily="2" charset="0"/>
                  </a:rPr>
                  <a:t> on </a:t>
                </a:r>
                <a14:m>
                  <m:oMath xmlns:m="http://schemas.openxmlformats.org/officeDocument/2006/math">
                    <m:r>
                      <a:rPr lang="it-IT" sz="1300" b="1" i="1" smtClean="0">
                        <a:solidFill>
                          <a:srgbClr val="593700"/>
                        </a:solidFill>
                        <a:latin typeface="Cambria Math" panose="02040503050406030204" pitchFamily="18" charset="0"/>
                        <a:ea typeface="Hiragino Maru Gothic Pro W4"/>
                        <a:cs typeface="Poppins"/>
                      </a:rPr>
                      <m:t>𝛃</m:t>
                    </m:r>
                  </m:oMath>
                </a14:m>
                <a:r>
                  <a:rPr lang="it-IT" sz="1300">
                    <a:solidFill>
                      <a:srgbClr val="593700"/>
                    </a:solidFill>
                    <a:latin typeface="Helvetica" pitchFamily="2" charset="0"/>
                  </a:rPr>
                  <a:t>: </a:t>
                </a:r>
                <a:r>
                  <a:rPr lang="it-IT" sz="1300" b="1" err="1">
                    <a:solidFill>
                      <a:srgbClr val="593700"/>
                    </a:solidFill>
                    <a:latin typeface="Helvetica" pitchFamily="2" charset="0"/>
                  </a:rPr>
                  <a:t>Nonparametric</a:t>
                </a:r>
                <a:r>
                  <a:rPr lang="it-IT" sz="1300" b="1">
                    <a:solidFill>
                      <a:srgbClr val="593700"/>
                    </a:solidFill>
                    <a:latin typeface="Helvetica" pitchFamily="2" charset="0"/>
                  </a:rPr>
                  <a:t> </a:t>
                </a:r>
                <a:r>
                  <a:rPr lang="it-IT" sz="1300" b="1" err="1">
                    <a:solidFill>
                      <a:srgbClr val="593700"/>
                    </a:solidFill>
                    <a:latin typeface="Helvetica" pitchFamily="2" charset="0"/>
                  </a:rPr>
                  <a:t>Eigen</a:t>
                </a:r>
                <a:r>
                  <a:rPr lang="it-IT" sz="1300" b="1">
                    <a:solidFill>
                      <a:srgbClr val="593700"/>
                    </a:solidFill>
                    <a:latin typeface="Helvetica" pitchFamily="2" charset="0"/>
                  </a:rPr>
                  <a:t> </a:t>
                </a:r>
                <a:r>
                  <a:rPr lang="it-IT" sz="1300" b="1" err="1">
                    <a:solidFill>
                      <a:srgbClr val="593700"/>
                    </a:solidFill>
                    <a:latin typeface="Helvetica" pitchFamily="2" charset="0"/>
                  </a:rPr>
                  <a:t>sign</a:t>
                </a:r>
                <a:r>
                  <a:rPr lang="it-IT" sz="1300" b="1">
                    <a:solidFill>
                      <a:srgbClr val="593700"/>
                    </a:solidFill>
                    <a:latin typeface="Helvetica" pitchFamily="2" charset="0"/>
                  </a:rPr>
                  <a:t>-flip score test</a:t>
                </a:r>
              </a:p>
              <a:p>
                <a:pPr marL="285750" indent="-285750">
                  <a:buFont typeface="Arial" panose="020B0604020202020204" pitchFamily="34" charset="0"/>
                  <a:buChar char="•"/>
                </a:pPr>
                <a:endParaRPr lang="it-IT" sz="1300"/>
              </a:p>
            </p:txBody>
          </p:sp>
        </mc:Choice>
        <mc:Fallback>
          <p:sp>
            <p:nvSpPr>
              <p:cNvPr id="10" name="CasellaDiTesto 9">
                <a:extLst>
                  <a:ext uri="{FF2B5EF4-FFF2-40B4-BE49-F238E27FC236}">
                    <a16:creationId xmlns:a16="http://schemas.microsoft.com/office/drawing/2014/main" id="{BBCE98D0-BF29-AFB9-8AB6-40379AC07EC6}"/>
                  </a:ext>
                </a:extLst>
              </p:cNvPr>
              <p:cNvSpPr txBox="1">
                <a:spLocks noRot="1" noChangeAspect="1" noMove="1" noResize="1" noEditPoints="1" noAdjustHandles="1" noChangeArrowheads="1" noChangeShapeType="1" noTextEdit="1"/>
              </p:cNvSpPr>
              <p:nvPr/>
            </p:nvSpPr>
            <p:spPr>
              <a:xfrm>
                <a:off x="314958" y="1067319"/>
                <a:ext cx="5338640" cy="1692771"/>
              </a:xfrm>
              <a:prstGeom prst="rect">
                <a:avLst/>
              </a:prstGeom>
              <a:blipFill>
                <a:blip r:embed="rId5"/>
                <a:stretch>
                  <a:fillRect t="-746"/>
                </a:stretch>
              </a:blipFill>
            </p:spPr>
            <p:txBody>
              <a:bodyPr/>
              <a:lstStyle/>
              <a:p>
                <a:r>
                  <a:rPr lang="en-US">
                    <a:noFill/>
                  </a:rPr>
                  <a:t> </a:t>
                </a:r>
              </a:p>
            </p:txBody>
          </p:sp>
        </mc:Fallback>
      </mc:AlternateContent>
      <p:sp>
        <p:nvSpPr>
          <p:cNvPr id="13" name="CasellaDiTesto 12">
            <a:extLst>
              <a:ext uri="{FF2B5EF4-FFF2-40B4-BE49-F238E27FC236}">
                <a16:creationId xmlns:a16="http://schemas.microsoft.com/office/drawing/2014/main" id="{EF960424-6495-411A-19F3-A99E5D0AEEE4}"/>
              </a:ext>
            </a:extLst>
          </p:cNvPr>
          <p:cNvSpPr txBox="1"/>
          <p:nvPr/>
        </p:nvSpPr>
        <p:spPr>
          <a:xfrm>
            <a:off x="4227402" y="4655275"/>
            <a:ext cx="4838369" cy="461665"/>
          </a:xfrm>
          <a:prstGeom prst="rect">
            <a:avLst/>
          </a:prstGeom>
          <a:noFill/>
        </p:spPr>
        <p:txBody>
          <a:bodyPr wrap="square">
            <a:spAutoFit/>
          </a:bodyPr>
          <a:lstStyle/>
          <a:p>
            <a:pPr algn="ctr"/>
            <a:r>
              <a:rPr lang="it-IT" sz="1200" b="0" i="0">
                <a:solidFill>
                  <a:srgbClr val="593700"/>
                </a:solidFill>
                <a:effectLst/>
                <a:latin typeface="Helvetica" pitchFamily="2" charset="0"/>
              </a:rPr>
              <a:t>2016-Q1: </a:t>
            </a:r>
            <a:r>
              <a:rPr lang="it-IT" sz="1200" b="0" i="0" err="1">
                <a:solidFill>
                  <a:srgbClr val="593700"/>
                </a:solidFill>
                <a:effectLst/>
                <a:latin typeface="Helvetica" pitchFamily="2" charset="0"/>
              </a:rPr>
              <a:t>Estimated</a:t>
            </a:r>
            <a:r>
              <a:rPr lang="it-IT" sz="1200" b="0" i="0">
                <a:solidFill>
                  <a:srgbClr val="593700"/>
                </a:solidFill>
                <a:effectLst/>
                <a:latin typeface="Helvetica" pitchFamily="2" charset="0"/>
              </a:rPr>
              <a:t> </a:t>
            </a:r>
            <a:r>
              <a:rPr lang="it-IT" sz="1200" b="0" i="0" err="1">
                <a:solidFill>
                  <a:srgbClr val="593700"/>
                </a:solidFill>
                <a:effectLst/>
                <a:latin typeface="Helvetica" pitchFamily="2" charset="0"/>
              </a:rPr>
              <a:t>spatio-temporal</a:t>
            </a:r>
            <a:r>
              <a:rPr lang="it-IT" sz="1200" b="0" i="0">
                <a:solidFill>
                  <a:srgbClr val="593700"/>
                </a:solidFill>
                <a:effectLst/>
                <a:latin typeface="Helvetica" pitchFamily="2" charset="0"/>
              </a:rPr>
              <a:t> field for the money </a:t>
            </a:r>
            <a:r>
              <a:rPr lang="it-IT" sz="1200" b="0" i="0" err="1">
                <a:solidFill>
                  <a:srgbClr val="593700"/>
                </a:solidFill>
                <a:effectLst/>
                <a:latin typeface="Helvetica" pitchFamily="2" charset="0"/>
              </a:rPr>
              <a:t>lost</a:t>
            </a:r>
            <a:r>
              <a:rPr lang="it-IT" sz="1200" b="0" i="0">
                <a:solidFill>
                  <a:srgbClr val="593700"/>
                </a:solidFill>
                <a:effectLst/>
                <a:latin typeface="Helvetica" pitchFamily="2" charset="0"/>
              </a:rPr>
              <a:t> (in </a:t>
            </a:r>
            <a:r>
              <a:rPr lang="it-IT" sz="1200" b="0" i="0" err="1">
                <a:solidFill>
                  <a:srgbClr val="593700"/>
                </a:solidFill>
                <a:effectLst/>
                <a:latin typeface="Helvetica" pitchFamily="2" charset="0"/>
              </a:rPr>
              <a:t>Kdollars</a:t>
            </a:r>
            <a:r>
              <a:rPr lang="it-IT" sz="1200" b="0" i="0">
                <a:solidFill>
                  <a:srgbClr val="593700"/>
                </a:solidFill>
                <a:effectLst/>
                <a:latin typeface="Helvetica" pitchFamily="2" charset="0"/>
              </a:rPr>
              <a:t>) </a:t>
            </a:r>
            <a:r>
              <a:rPr lang="it-IT" sz="1200" b="0" i="0" err="1">
                <a:solidFill>
                  <a:srgbClr val="593700"/>
                </a:solidFill>
                <a:effectLst/>
                <a:latin typeface="Helvetica" pitchFamily="2" charset="0"/>
              </a:rPr>
              <a:t>every</a:t>
            </a:r>
            <a:r>
              <a:rPr lang="it-IT" sz="1200" b="0" i="0">
                <a:solidFill>
                  <a:srgbClr val="593700"/>
                </a:solidFill>
                <a:effectLst/>
                <a:latin typeface="Helvetica" pitchFamily="2" charset="0"/>
              </a:rPr>
              <a:t> 100 </a:t>
            </a:r>
            <a:r>
              <a:rPr lang="it-IT" sz="1200" b="0" i="0" err="1">
                <a:solidFill>
                  <a:srgbClr val="593700"/>
                </a:solidFill>
                <a:effectLst/>
                <a:latin typeface="Helvetica" pitchFamily="2" charset="0"/>
              </a:rPr>
              <a:t>colonies</a:t>
            </a:r>
            <a:endParaRPr lang="it-IT" sz="1200">
              <a:solidFill>
                <a:srgbClr val="593700"/>
              </a:solidFill>
              <a:latin typeface="Helvetica" pitchFamily="2" charset="0"/>
            </a:endParaRPr>
          </a:p>
        </p:txBody>
      </p:sp>
      <p:sp>
        <p:nvSpPr>
          <p:cNvPr id="15" name="CasellaDiTesto 14">
            <a:extLst>
              <a:ext uri="{FF2B5EF4-FFF2-40B4-BE49-F238E27FC236}">
                <a16:creationId xmlns:a16="http://schemas.microsoft.com/office/drawing/2014/main" id="{6CE8E354-81AC-D95F-02A8-C281F12F48A0}"/>
              </a:ext>
            </a:extLst>
          </p:cNvPr>
          <p:cNvSpPr txBox="1"/>
          <p:nvPr/>
        </p:nvSpPr>
        <p:spPr>
          <a:xfrm rot="15542676">
            <a:off x="3736369" y="3746187"/>
            <a:ext cx="640080" cy="230832"/>
          </a:xfrm>
          <a:prstGeom prst="rect">
            <a:avLst/>
          </a:prstGeom>
          <a:noFill/>
        </p:spPr>
        <p:txBody>
          <a:bodyPr wrap="square">
            <a:spAutoFit/>
          </a:bodyPr>
          <a:lstStyle/>
          <a:p>
            <a:r>
              <a:rPr lang="it-IT" sz="900" err="1">
                <a:latin typeface="Helvetica" pitchFamily="2" charset="0"/>
              </a:rPr>
              <a:t>latitude</a:t>
            </a:r>
            <a:endParaRPr lang="it-IT" sz="900"/>
          </a:p>
        </p:txBody>
      </p:sp>
      <p:sp>
        <p:nvSpPr>
          <p:cNvPr id="16" name="CasellaDiTesto 15">
            <a:extLst>
              <a:ext uri="{FF2B5EF4-FFF2-40B4-BE49-F238E27FC236}">
                <a16:creationId xmlns:a16="http://schemas.microsoft.com/office/drawing/2014/main" id="{A029F94C-2AD8-33C9-5E04-34FA1217F531}"/>
              </a:ext>
            </a:extLst>
          </p:cNvPr>
          <p:cNvSpPr txBox="1"/>
          <p:nvPr/>
        </p:nvSpPr>
        <p:spPr>
          <a:xfrm rot="18546337">
            <a:off x="6597279" y="2968088"/>
            <a:ext cx="640080" cy="230832"/>
          </a:xfrm>
          <a:prstGeom prst="rect">
            <a:avLst/>
          </a:prstGeom>
          <a:noFill/>
        </p:spPr>
        <p:txBody>
          <a:bodyPr wrap="square">
            <a:spAutoFit/>
          </a:bodyPr>
          <a:lstStyle/>
          <a:p>
            <a:r>
              <a:rPr lang="it-IT" sz="900" err="1">
                <a:latin typeface="Helvetica" pitchFamily="2" charset="0"/>
              </a:rPr>
              <a:t>latitude</a:t>
            </a:r>
            <a:endParaRPr lang="it-IT" sz="900"/>
          </a:p>
        </p:txBody>
      </p:sp>
      <p:sp>
        <p:nvSpPr>
          <p:cNvPr id="18" name="CasellaDiTesto 17">
            <a:extLst>
              <a:ext uri="{FF2B5EF4-FFF2-40B4-BE49-F238E27FC236}">
                <a16:creationId xmlns:a16="http://schemas.microsoft.com/office/drawing/2014/main" id="{6BB27BBA-FE0B-870C-0A23-802D666674C3}"/>
              </a:ext>
            </a:extLst>
          </p:cNvPr>
          <p:cNvSpPr txBox="1"/>
          <p:nvPr/>
        </p:nvSpPr>
        <p:spPr>
          <a:xfrm rot="293296">
            <a:off x="4858191" y="2501454"/>
            <a:ext cx="829002" cy="230832"/>
          </a:xfrm>
          <a:prstGeom prst="rect">
            <a:avLst/>
          </a:prstGeom>
          <a:noFill/>
        </p:spPr>
        <p:txBody>
          <a:bodyPr wrap="square">
            <a:spAutoFit/>
          </a:bodyPr>
          <a:lstStyle/>
          <a:p>
            <a:r>
              <a:rPr lang="it-IT" sz="900" err="1">
                <a:latin typeface="Helvetica" pitchFamily="2" charset="0"/>
              </a:rPr>
              <a:t>longitude</a:t>
            </a:r>
            <a:endParaRPr lang="it-IT" sz="900"/>
          </a:p>
        </p:txBody>
      </p:sp>
      <p:sp>
        <p:nvSpPr>
          <p:cNvPr id="19" name="CasellaDiTesto 18">
            <a:extLst>
              <a:ext uri="{FF2B5EF4-FFF2-40B4-BE49-F238E27FC236}">
                <a16:creationId xmlns:a16="http://schemas.microsoft.com/office/drawing/2014/main" id="{C1B4CF62-604B-3865-71D1-E7CE21BA94E0}"/>
              </a:ext>
            </a:extLst>
          </p:cNvPr>
          <p:cNvSpPr txBox="1"/>
          <p:nvPr/>
        </p:nvSpPr>
        <p:spPr>
          <a:xfrm rot="20934077">
            <a:off x="7515601" y="2424731"/>
            <a:ext cx="829002" cy="230832"/>
          </a:xfrm>
          <a:prstGeom prst="rect">
            <a:avLst/>
          </a:prstGeom>
          <a:noFill/>
        </p:spPr>
        <p:txBody>
          <a:bodyPr wrap="square">
            <a:spAutoFit/>
          </a:bodyPr>
          <a:lstStyle/>
          <a:p>
            <a:r>
              <a:rPr lang="it-IT" sz="900" err="1">
                <a:latin typeface="Helvetica" pitchFamily="2" charset="0"/>
              </a:rPr>
              <a:t>longitude</a:t>
            </a:r>
            <a:endParaRPr lang="it-IT" sz="900"/>
          </a:p>
        </p:txBody>
      </p:sp>
      <p:sp>
        <p:nvSpPr>
          <p:cNvPr id="20" name="CasellaDiTesto 19">
            <a:extLst>
              <a:ext uri="{FF2B5EF4-FFF2-40B4-BE49-F238E27FC236}">
                <a16:creationId xmlns:a16="http://schemas.microsoft.com/office/drawing/2014/main" id="{038BDC3E-1C5F-9A61-E718-072DEC5ED926}"/>
              </a:ext>
            </a:extLst>
          </p:cNvPr>
          <p:cNvSpPr txBox="1"/>
          <p:nvPr/>
        </p:nvSpPr>
        <p:spPr>
          <a:xfrm>
            <a:off x="5960529" y="1288103"/>
            <a:ext cx="2959369" cy="954107"/>
          </a:xfrm>
          <a:prstGeom prst="rect">
            <a:avLst/>
          </a:prstGeom>
          <a:noFill/>
        </p:spPr>
        <p:txBody>
          <a:bodyPr wrap="square" rtlCol="0">
            <a:spAutoFit/>
          </a:bodyPr>
          <a:lstStyle/>
          <a:p>
            <a:pPr algn="ctr"/>
            <a:r>
              <a:rPr lang="it-IT" b="1" err="1">
                <a:solidFill>
                  <a:srgbClr val="593700"/>
                </a:solidFill>
                <a:latin typeface="Helvetica" pitchFamily="2" charset="0"/>
              </a:rPr>
              <a:t>Main</a:t>
            </a:r>
            <a:r>
              <a:rPr lang="it-IT" b="1">
                <a:solidFill>
                  <a:srgbClr val="593700"/>
                </a:solidFill>
                <a:latin typeface="Helvetica" pitchFamily="2" charset="0"/>
              </a:rPr>
              <a:t> </a:t>
            </a:r>
            <a:r>
              <a:rPr lang="it-IT" b="1" err="1">
                <a:solidFill>
                  <a:srgbClr val="593700"/>
                </a:solidFill>
                <a:latin typeface="Helvetica" pitchFamily="2" charset="0"/>
              </a:rPr>
              <a:t>Simplification</a:t>
            </a:r>
            <a:r>
              <a:rPr lang="it-IT" b="1">
                <a:solidFill>
                  <a:srgbClr val="593700"/>
                </a:solidFill>
                <a:latin typeface="Helvetica" pitchFamily="2" charset="0"/>
              </a:rPr>
              <a:t>:</a:t>
            </a:r>
          </a:p>
          <a:p>
            <a:pPr algn="ctr"/>
            <a:r>
              <a:rPr lang="it-IT" err="1">
                <a:solidFill>
                  <a:srgbClr val="593700"/>
                </a:solidFill>
                <a:latin typeface="Helvetica" pitchFamily="2" charset="0"/>
              </a:rPr>
              <a:t>Areal</a:t>
            </a:r>
            <a:r>
              <a:rPr lang="it-IT">
                <a:solidFill>
                  <a:srgbClr val="593700"/>
                </a:solidFill>
                <a:latin typeface="Helvetica" pitchFamily="2" charset="0"/>
              </a:rPr>
              <a:t> data are </a:t>
            </a:r>
            <a:r>
              <a:rPr lang="it-IT" err="1">
                <a:solidFill>
                  <a:srgbClr val="593700"/>
                </a:solidFill>
                <a:latin typeface="Helvetica" pitchFamily="2" charset="0"/>
              </a:rPr>
              <a:t>assigned</a:t>
            </a:r>
            <a:r>
              <a:rPr lang="it-IT">
                <a:solidFill>
                  <a:srgbClr val="593700"/>
                </a:solidFill>
                <a:latin typeface="Helvetica" pitchFamily="2" charset="0"/>
              </a:rPr>
              <a:t> to the </a:t>
            </a:r>
            <a:r>
              <a:rPr lang="it-IT" err="1">
                <a:solidFill>
                  <a:srgbClr val="593700"/>
                </a:solidFill>
                <a:latin typeface="Helvetica" pitchFamily="2" charset="0"/>
              </a:rPr>
              <a:t>centroid</a:t>
            </a:r>
            <a:r>
              <a:rPr lang="it-IT">
                <a:solidFill>
                  <a:srgbClr val="593700"/>
                </a:solidFill>
                <a:latin typeface="Helvetica" pitchFamily="2" charset="0"/>
              </a:rPr>
              <a:t> of the state</a:t>
            </a:r>
          </a:p>
          <a:p>
            <a:pPr algn="ctr"/>
            <a:endParaRPr lang="it-IT"/>
          </a:p>
        </p:txBody>
      </p:sp>
      <p:sp>
        <p:nvSpPr>
          <p:cNvPr id="12" name="CasellaDiTesto 11">
            <a:extLst>
              <a:ext uri="{FF2B5EF4-FFF2-40B4-BE49-F238E27FC236}">
                <a16:creationId xmlns:a16="http://schemas.microsoft.com/office/drawing/2014/main" id="{42DEC939-5D79-F22E-3A85-7259A9F07EF2}"/>
              </a:ext>
            </a:extLst>
          </p:cNvPr>
          <p:cNvSpPr txBox="1"/>
          <p:nvPr/>
        </p:nvSpPr>
        <p:spPr>
          <a:xfrm>
            <a:off x="502314" y="49839"/>
            <a:ext cx="8523100" cy="1077218"/>
          </a:xfrm>
          <a:prstGeom prst="rect">
            <a:avLst/>
          </a:prstGeom>
          <a:noFill/>
        </p:spPr>
        <p:txBody>
          <a:bodyPr wrap="square">
            <a:spAutoFit/>
          </a:bodyPr>
          <a:lstStyle/>
          <a:p>
            <a:pPr algn="ctr"/>
            <a:r>
              <a:rPr lang="en-AU" sz="3200" b="1">
                <a:solidFill>
                  <a:srgbClr val="593700"/>
                </a:solidFill>
                <a:latin typeface="Helvetica"/>
                <a:ea typeface="Hiragino Maru Gothic Pro W4"/>
                <a:cs typeface="Poppins"/>
              </a:rPr>
              <a:t>Penalized Semiparametric Regression Model for Spatial Functional Data</a:t>
            </a:r>
          </a:p>
        </p:txBody>
      </p:sp>
      <p:pic>
        <p:nvPicPr>
          <p:cNvPr id="22" name="Immagine 21">
            <a:extLst>
              <a:ext uri="{FF2B5EF4-FFF2-40B4-BE49-F238E27FC236}">
                <a16:creationId xmlns:a16="http://schemas.microsoft.com/office/drawing/2014/main" id="{8A6F7EC5-ECB2-D7E7-E445-3AC8B1EA2294}"/>
              </a:ext>
            </a:extLst>
          </p:cNvPr>
          <p:cNvPicPr>
            <a:picLocks noChangeAspect="1"/>
          </p:cNvPicPr>
          <p:nvPr/>
        </p:nvPicPr>
        <p:blipFill rotWithShape="1">
          <a:blip r:embed="rId6"/>
          <a:srcRect l="2114" t="12157" r="1656" b="15467"/>
          <a:stretch/>
        </p:blipFill>
        <p:spPr>
          <a:xfrm>
            <a:off x="388342" y="2887522"/>
            <a:ext cx="3398974" cy="1595241"/>
          </a:xfrm>
          <a:prstGeom prst="rect">
            <a:avLst/>
          </a:prstGeom>
        </p:spPr>
      </p:pic>
      <p:sp>
        <p:nvSpPr>
          <p:cNvPr id="23" name="CasellaDiTesto 22">
            <a:extLst>
              <a:ext uri="{FF2B5EF4-FFF2-40B4-BE49-F238E27FC236}">
                <a16:creationId xmlns:a16="http://schemas.microsoft.com/office/drawing/2014/main" id="{9A93E6C7-E774-7323-5548-AC31B5BFB998}"/>
              </a:ext>
            </a:extLst>
          </p:cNvPr>
          <p:cNvSpPr txBox="1"/>
          <p:nvPr/>
        </p:nvSpPr>
        <p:spPr>
          <a:xfrm>
            <a:off x="1662950" y="4545440"/>
            <a:ext cx="816249" cy="276999"/>
          </a:xfrm>
          <a:prstGeom prst="rect">
            <a:avLst/>
          </a:prstGeom>
          <a:noFill/>
        </p:spPr>
        <p:txBody>
          <a:bodyPr wrap="square">
            <a:spAutoFit/>
          </a:bodyPr>
          <a:lstStyle>
            <a:defPPr marR="0" lvl="0" algn="l" rtl="0">
              <a:lnSpc>
                <a:spcPct val="100000"/>
              </a:lnSpc>
              <a:spcBef>
                <a:spcPts val="0"/>
              </a:spcBef>
              <a:spcAft>
                <a:spcPts val="0"/>
              </a:spcAft>
            </a:defPPr>
            <a:lvl1pPr algn="ctr">
              <a:defRPr sz="1200">
                <a:effectLst/>
                <a:latin typeface="Helvetica" pitchFamily="2" charset="0"/>
              </a:defRPr>
            </a:lvl1pPr>
          </a:lstStyle>
          <a:p>
            <a:r>
              <a:rPr lang="it-IT">
                <a:solidFill>
                  <a:srgbClr val="593700"/>
                </a:solidFill>
              </a:rPr>
              <a:t>US Mesh</a:t>
            </a:r>
          </a:p>
        </p:txBody>
      </p:sp>
    </p:spTree>
    <p:extLst>
      <p:ext uri="{BB962C8B-B14F-4D97-AF65-F5344CB8AC3E}">
        <p14:creationId xmlns:p14="http://schemas.microsoft.com/office/powerpoint/2010/main" val="3746683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1"/>
        </a:solidFill>
        <a:effectLst/>
      </p:bgPr>
    </p:bg>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pic>
        <p:nvPicPr>
          <p:cNvPr id="4" name="object 4"/>
          <p:cNvPicPr/>
          <p:nvPr/>
        </p:nvPicPr>
        <p:blipFill>
          <a:blip r:embed="rId3" cstate="print"/>
          <a:stretch>
            <a:fillRect/>
          </a:stretch>
        </p:blipFill>
        <p:spPr>
          <a:xfrm>
            <a:off x="5572126" y="1350454"/>
            <a:ext cx="3571874" cy="3793044"/>
          </a:xfrm>
          <a:prstGeom prst="rect">
            <a:avLst/>
          </a:prstGeom>
        </p:spPr>
      </p:pic>
      <p:pic>
        <p:nvPicPr>
          <p:cNvPr id="6" name="object 6"/>
          <p:cNvPicPr/>
          <p:nvPr/>
        </p:nvPicPr>
        <p:blipFill>
          <a:blip r:embed="rId4" cstate="print"/>
          <a:stretch>
            <a:fillRect/>
          </a:stretch>
        </p:blipFill>
        <p:spPr>
          <a:xfrm>
            <a:off x="1438466" y="947146"/>
            <a:ext cx="2356104" cy="1577340"/>
          </a:xfrm>
          <a:prstGeom prst="rect">
            <a:avLst/>
          </a:prstGeom>
        </p:spPr>
      </p:pic>
      <p:grpSp>
        <p:nvGrpSpPr>
          <p:cNvPr id="10" name="object 10"/>
          <p:cNvGrpSpPr/>
          <p:nvPr/>
        </p:nvGrpSpPr>
        <p:grpSpPr>
          <a:xfrm>
            <a:off x="7481135" y="621910"/>
            <a:ext cx="1429226" cy="1230629"/>
            <a:chOff x="9974846" y="829212"/>
            <a:chExt cx="1905635" cy="1640839"/>
          </a:xfrm>
        </p:grpSpPr>
        <p:pic>
          <p:nvPicPr>
            <p:cNvPr id="11" name="object 11"/>
            <p:cNvPicPr/>
            <p:nvPr/>
          </p:nvPicPr>
          <p:blipFill>
            <a:blip r:embed="rId5" cstate="print"/>
            <a:stretch>
              <a:fillRect/>
            </a:stretch>
          </p:blipFill>
          <p:spPr>
            <a:xfrm>
              <a:off x="9974846" y="1156474"/>
              <a:ext cx="1181887" cy="1313040"/>
            </a:xfrm>
            <a:prstGeom prst="rect">
              <a:avLst/>
            </a:prstGeom>
          </p:spPr>
        </p:pic>
        <p:pic>
          <p:nvPicPr>
            <p:cNvPr id="12" name="object 12"/>
            <p:cNvPicPr/>
            <p:nvPr/>
          </p:nvPicPr>
          <p:blipFill>
            <a:blip r:embed="rId6" cstate="print"/>
            <a:stretch>
              <a:fillRect/>
            </a:stretch>
          </p:blipFill>
          <p:spPr>
            <a:xfrm>
              <a:off x="10521048" y="934707"/>
              <a:ext cx="1037183" cy="1342656"/>
            </a:xfrm>
            <a:prstGeom prst="rect">
              <a:avLst/>
            </a:prstGeom>
          </p:spPr>
        </p:pic>
        <p:pic>
          <p:nvPicPr>
            <p:cNvPr id="13" name="object 13"/>
            <p:cNvPicPr/>
            <p:nvPr/>
          </p:nvPicPr>
          <p:blipFill>
            <a:blip r:embed="rId7" cstate="print"/>
            <a:stretch>
              <a:fillRect/>
            </a:stretch>
          </p:blipFill>
          <p:spPr>
            <a:xfrm>
              <a:off x="11182858" y="829212"/>
              <a:ext cx="697534" cy="1275177"/>
            </a:xfrm>
            <a:prstGeom prst="rect">
              <a:avLst/>
            </a:prstGeom>
          </p:spPr>
        </p:pic>
      </p:grpSp>
      <p:grpSp>
        <p:nvGrpSpPr>
          <p:cNvPr id="14" name="object 14"/>
          <p:cNvGrpSpPr/>
          <p:nvPr/>
        </p:nvGrpSpPr>
        <p:grpSpPr>
          <a:xfrm>
            <a:off x="4445717" y="1654492"/>
            <a:ext cx="4006215" cy="2232660"/>
            <a:chOff x="5927623" y="2205989"/>
            <a:chExt cx="5341620" cy="2976880"/>
          </a:xfrm>
        </p:grpSpPr>
        <p:pic>
          <p:nvPicPr>
            <p:cNvPr id="15" name="object 15"/>
            <p:cNvPicPr/>
            <p:nvPr/>
          </p:nvPicPr>
          <p:blipFill>
            <a:blip r:embed="rId8" cstate="print"/>
            <a:stretch>
              <a:fillRect/>
            </a:stretch>
          </p:blipFill>
          <p:spPr>
            <a:xfrm>
              <a:off x="5927623" y="3955516"/>
              <a:ext cx="1224889" cy="1226972"/>
            </a:xfrm>
            <a:prstGeom prst="rect">
              <a:avLst/>
            </a:prstGeom>
          </p:spPr>
        </p:pic>
        <p:sp>
          <p:nvSpPr>
            <p:cNvPr id="16" name="object 16"/>
            <p:cNvSpPr/>
            <p:nvPr/>
          </p:nvSpPr>
          <p:spPr>
            <a:xfrm>
              <a:off x="7015099" y="2205989"/>
              <a:ext cx="4253865" cy="2607945"/>
            </a:xfrm>
            <a:custGeom>
              <a:avLst/>
              <a:gdLst/>
              <a:ahLst/>
              <a:cxnLst/>
              <a:rect l="l" t="t" r="r" b="b"/>
              <a:pathLst>
                <a:path w="4253865" h="2607945">
                  <a:moveTo>
                    <a:pt x="15875" y="2241931"/>
                  </a:moveTo>
                  <a:lnTo>
                    <a:pt x="0" y="2266188"/>
                  </a:lnTo>
                  <a:lnTo>
                    <a:pt x="19050" y="2278634"/>
                  </a:lnTo>
                  <a:lnTo>
                    <a:pt x="36956" y="2291207"/>
                  </a:lnTo>
                  <a:lnTo>
                    <a:pt x="73405" y="2318639"/>
                  </a:lnTo>
                  <a:lnTo>
                    <a:pt x="109854" y="2348230"/>
                  </a:lnTo>
                  <a:lnTo>
                    <a:pt x="146176" y="2379091"/>
                  </a:lnTo>
                  <a:lnTo>
                    <a:pt x="178689" y="2407158"/>
                  </a:lnTo>
                  <a:lnTo>
                    <a:pt x="197611" y="2385314"/>
                  </a:lnTo>
                  <a:lnTo>
                    <a:pt x="164973" y="2356993"/>
                  </a:lnTo>
                  <a:lnTo>
                    <a:pt x="128016" y="2325751"/>
                  </a:lnTo>
                  <a:lnTo>
                    <a:pt x="91058" y="2295652"/>
                  </a:lnTo>
                  <a:lnTo>
                    <a:pt x="53594" y="2267458"/>
                  </a:lnTo>
                  <a:lnTo>
                    <a:pt x="34798" y="2254377"/>
                  </a:lnTo>
                  <a:lnTo>
                    <a:pt x="15875" y="2241931"/>
                  </a:lnTo>
                  <a:close/>
                </a:path>
                <a:path w="4253865" h="2607945">
                  <a:moveTo>
                    <a:pt x="332485" y="2494788"/>
                  </a:moveTo>
                  <a:lnTo>
                    <a:pt x="315849" y="2518410"/>
                  </a:lnTo>
                  <a:lnTo>
                    <a:pt x="332485" y="2530094"/>
                  </a:lnTo>
                  <a:lnTo>
                    <a:pt x="351917" y="2542794"/>
                  </a:lnTo>
                  <a:lnTo>
                    <a:pt x="391414" y="2565654"/>
                  </a:lnTo>
                  <a:lnTo>
                    <a:pt x="431546" y="2584323"/>
                  </a:lnTo>
                  <a:lnTo>
                    <a:pt x="473201" y="2598166"/>
                  </a:lnTo>
                  <a:lnTo>
                    <a:pt x="516254" y="2606040"/>
                  </a:lnTo>
                  <a:lnTo>
                    <a:pt x="538226" y="2607564"/>
                  </a:lnTo>
                  <a:lnTo>
                    <a:pt x="545083" y="2607437"/>
                  </a:lnTo>
                  <a:lnTo>
                    <a:pt x="544325" y="2578608"/>
                  </a:lnTo>
                  <a:lnTo>
                    <a:pt x="540003" y="2578608"/>
                  </a:lnTo>
                  <a:lnTo>
                    <a:pt x="520319" y="2577338"/>
                  </a:lnTo>
                  <a:lnTo>
                    <a:pt x="481456" y="2570353"/>
                  </a:lnTo>
                  <a:lnTo>
                    <a:pt x="443102" y="2557780"/>
                  </a:lnTo>
                  <a:lnTo>
                    <a:pt x="405256" y="2540254"/>
                  </a:lnTo>
                  <a:lnTo>
                    <a:pt x="367665" y="2518537"/>
                  </a:lnTo>
                  <a:lnTo>
                    <a:pt x="348996" y="2506345"/>
                  </a:lnTo>
                  <a:lnTo>
                    <a:pt x="332485" y="2494788"/>
                  </a:lnTo>
                  <a:close/>
                </a:path>
                <a:path w="4253865" h="2607945">
                  <a:moveTo>
                    <a:pt x="544322" y="2578481"/>
                  </a:moveTo>
                  <a:lnTo>
                    <a:pt x="540003" y="2578608"/>
                  </a:lnTo>
                  <a:lnTo>
                    <a:pt x="544325" y="2578608"/>
                  </a:lnTo>
                  <a:lnTo>
                    <a:pt x="544322" y="2578481"/>
                  </a:lnTo>
                  <a:close/>
                </a:path>
                <a:path w="4253865" h="2607945">
                  <a:moveTo>
                    <a:pt x="841501" y="2330323"/>
                  </a:moveTo>
                  <a:lnTo>
                    <a:pt x="805433" y="2384552"/>
                  </a:lnTo>
                  <a:lnTo>
                    <a:pt x="764031" y="2441321"/>
                  </a:lnTo>
                  <a:lnTo>
                    <a:pt x="733171" y="2478913"/>
                  </a:lnTo>
                  <a:lnTo>
                    <a:pt x="702436" y="2511298"/>
                  </a:lnTo>
                  <a:lnTo>
                    <a:pt x="700277" y="2513330"/>
                  </a:lnTo>
                  <a:lnTo>
                    <a:pt x="719962" y="2534539"/>
                  </a:lnTo>
                  <a:lnTo>
                    <a:pt x="754760" y="2498344"/>
                  </a:lnTo>
                  <a:lnTo>
                    <a:pt x="786637" y="2459482"/>
                  </a:lnTo>
                  <a:lnTo>
                    <a:pt x="829055" y="2401316"/>
                  </a:lnTo>
                  <a:lnTo>
                    <a:pt x="865758" y="2346198"/>
                  </a:lnTo>
                  <a:lnTo>
                    <a:pt x="841501" y="2330323"/>
                  </a:lnTo>
                  <a:close/>
                </a:path>
                <a:path w="4253865" h="2607945">
                  <a:moveTo>
                    <a:pt x="1061720" y="1990217"/>
                  </a:moveTo>
                  <a:lnTo>
                    <a:pt x="1018794" y="2050923"/>
                  </a:lnTo>
                  <a:lnTo>
                    <a:pt x="996696" y="2084070"/>
                  </a:lnTo>
                  <a:lnTo>
                    <a:pt x="974978" y="2117852"/>
                  </a:lnTo>
                  <a:lnTo>
                    <a:pt x="953261" y="2152015"/>
                  </a:lnTo>
                  <a:lnTo>
                    <a:pt x="933830" y="2183257"/>
                  </a:lnTo>
                  <a:lnTo>
                    <a:pt x="958469" y="2198497"/>
                  </a:lnTo>
                  <a:lnTo>
                    <a:pt x="977773" y="2167382"/>
                  </a:lnTo>
                  <a:lnTo>
                    <a:pt x="999362" y="2133346"/>
                  </a:lnTo>
                  <a:lnTo>
                    <a:pt x="1021079" y="2099818"/>
                  </a:lnTo>
                  <a:lnTo>
                    <a:pt x="1042924" y="2066925"/>
                  </a:lnTo>
                  <a:lnTo>
                    <a:pt x="1064895" y="2035175"/>
                  </a:lnTo>
                  <a:lnTo>
                    <a:pt x="1085215" y="2007235"/>
                  </a:lnTo>
                  <a:lnTo>
                    <a:pt x="1061720" y="1990217"/>
                  </a:lnTo>
                  <a:close/>
                </a:path>
                <a:path w="4253865" h="2607945">
                  <a:moveTo>
                    <a:pt x="1328674" y="1794256"/>
                  </a:moveTo>
                  <a:lnTo>
                    <a:pt x="1290320" y="1798828"/>
                  </a:lnTo>
                  <a:lnTo>
                    <a:pt x="1252727" y="1811528"/>
                  </a:lnTo>
                  <a:lnTo>
                    <a:pt x="1215771" y="1831975"/>
                  </a:lnTo>
                  <a:lnTo>
                    <a:pt x="1179576" y="1859026"/>
                  </a:lnTo>
                  <a:lnTo>
                    <a:pt x="1177417" y="1861058"/>
                  </a:lnTo>
                  <a:lnTo>
                    <a:pt x="1196467" y="1882775"/>
                  </a:lnTo>
                  <a:lnTo>
                    <a:pt x="1198626" y="1880870"/>
                  </a:lnTo>
                  <a:lnTo>
                    <a:pt x="1209802" y="1871853"/>
                  </a:lnTo>
                  <a:lnTo>
                    <a:pt x="1243202" y="1849120"/>
                  </a:lnTo>
                  <a:lnTo>
                    <a:pt x="1287018" y="1829562"/>
                  </a:lnTo>
                  <a:lnTo>
                    <a:pt x="1329817" y="1823212"/>
                  </a:lnTo>
                  <a:lnTo>
                    <a:pt x="1385914" y="1823212"/>
                  </a:lnTo>
                  <a:lnTo>
                    <a:pt x="1390903" y="1801495"/>
                  </a:lnTo>
                  <a:lnTo>
                    <a:pt x="1379093" y="1798828"/>
                  </a:lnTo>
                  <a:lnTo>
                    <a:pt x="1354454" y="1795399"/>
                  </a:lnTo>
                  <a:lnTo>
                    <a:pt x="1341881" y="1794637"/>
                  </a:lnTo>
                  <a:lnTo>
                    <a:pt x="1328674" y="1794256"/>
                  </a:lnTo>
                  <a:close/>
                </a:path>
                <a:path w="4253865" h="2607945">
                  <a:moveTo>
                    <a:pt x="1385914" y="1823212"/>
                  </a:moveTo>
                  <a:lnTo>
                    <a:pt x="1329817" y="1823212"/>
                  </a:lnTo>
                  <a:lnTo>
                    <a:pt x="1341374" y="1823593"/>
                  </a:lnTo>
                  <a:lnTo>
                    <a:pt x="1352550" y="1824355"/>
                  </a:lnTo>
                  <a:lnTo>
                    <a:pt x="1375155" y="1827530"/>
                  </a:lnTo>
                  <a:lnTo>
                    <a:pt x="1384427" y="1829689"/>
                  </a:lnTo>
                  <a:lnTo>
                    <a:pt x="1385914" y="1823212"/>
                  </a:lnTo>
                  <a:close/>
                </a:path>
                <a:path w="4253865" h="2607945">
                  <a:moveTo>
                    <a:pt x="1543811" y="1880870"/>
                  </a:moveTo>
                  <a:lnTo>
                    <a:pt x="1525777" y="1903603"/>
                  </a:lnTo>
                  <a:lnTo>
                    <a:pt x="1536192" y="1911858"/>
                  </a:lnTo>
                  <a:lnTo>
                    <a:pt x="1556003" y="1928495"/>
                  </a:lnTo>
                  <a:lnTo>
                    <a:pt x="1575689" y="1946148"/>
                  </a:lnTo>
                  <a:lnTo>
                    <a:pt x="1595627" y="1964817"/>
                  </a:lnTo>
                  <a:lnTo>
                    <a:pt x="1615948" y="1984121"/>
                  </a:lnTo>
                  <a:lnTo>
                    <a:pt x="1693545" y="2059051"/>
                  </a:lnTo>
                  <a:lnTo>
                    <a:pt x="1713610" y="2038223"/>
                  </a:lnTo>
                  <a:lnTo>
                    <a:pt x="1636014" y="1963166"/>
                  </a:lnTo>
                  <a:lnTo>
                    <a:pt x="1594993" y="1924558"/>
                  </a:lnTo>
                  <a:lnTo>
                    <a:pt x="1554099" y="1889125"/>
                  </a:lnTo>
                  <a:lnTo>
                    <a:pt x="1543811" y="1880870"/>
                  </a:lnTo>
                  <a:close/>
                </a:path>
                <a:path w="4253865" h="2607945">
                  <a:moveTo>
                    <a:pt x="1845436" y="2151126"/>
                  </a:moveTo>
                  <a:lnTo>
                    <a:pt x="1850008" y="2190115"/>
                  </a:lnTo>
                  <a:lnTo>
                    <a:pt x="1907921" y="2226945"/>
                  </a:lnTo>
                  <a:lnTo>
                    <a:pt x="1971167" y="2259584"/>
                  </a:lnTo>
                  <a:lnTo>
                    <a:pt x="2039111" y="2286762"/>
                  </a:lnTo>
                  <a:lnTo>
                    <a:pt x="2049145" y="2259584"/>
                  </a:lnTo>
                  <a:lnTo>
                    <a:pt x="2016252" y="2247392"/>
                  </a:lnTo>
                  <a:lnTo>
                    <a:pt x="1983867" y="2233549"/>
                  </a:lnTo>
                  <a:lnTo>
                    <a:pt x="1952752" y="2218436"/>
                  </a:lnTo>
                  <a:lnTo>
                    <a:pt x="1922906" y="2202180"/>
                  </a:lnTo>
                  <a:lnTo>
                    <a:pt x="1894331" y="2184781"/>
                  </a:lnTo>
                  <a:lnTo>
                    <a:pt x="1866900" y="2166620"/>
                  </a:lnTo>
                  <a:lnTo>
                    <a:pt x="1845436" y="2151126"/>
                  </a:lnTo>
                  <a:close/>
                </a:path>
                <a:path w="4253865" h="2607945">
                  <a:moveTo>
                    <a:pt x="2325243" y="2073783"/>
                  </a:moveTo>
                  <a:lnTo>
                    <a:pt x="2296286" y="2076069"/>
                  </a:lnTo>
                  <a:lnTo>
                    <a:pt x="2296922" y="2083181"/>
                  </a:lnTo>
                  <a:lnTo>
                    <a:pt x="2297810" y="2102866"/>
                  </a:lnTo>
                  <a:lnTo>
                    <a:pt x="2295398" y="2156968"/>
                  </a:lnTo>
                  <a:lnTo>
                    <a:pt x="2285110" y="2202942"/>
                  </a:lnTo>
                  <a:lnTo>
                    <a:pt x="2266696" y="2239899"/>
                  </a:lnTo>
                  <a:lnTo>
                    <a:pt x="2228850" y="2273173"/>
                  </a:lnTo>
                  <a:lnTo>
                    <a:pt x="2218690" y="2277491"/>
                  </a:lnTo>
                  <a:lnTo>
                    <a:pt x="2229993" y="2304161"/>
                  </a:lnTo>
                  <a:lnTo>
                    <a:pt x="2267457" y="2281936"/>
                  </a:lnTo>
                  <a:lnTo>
                    <a:pt x="2298319" y="2244217"/>
                  </a:lnTo>
                  <a:lnTo>
                    <a:pt x="2317242" y="2196973"/>
                  </a:lnTo>
                  <a:lnTo>
                    <a:pt x="2325878" y="2142363"/>
                  </a:lnTo>
                  <a:lnTo>
                    <a:pt x="2326767" y="2122932"/>
                  </a:lnTo>
                  <a:lnTo>
                    <a:pt x="2326767" y="2102866"/>
                  </a:lnTo>
                  <a:lnTo>
                    <a:pt x="2325878" y="2081911"/>
                  </a:lnTo>
                  <a:lnTo>
                    <a:pt x="2325243" y="2073783"/>
                  </a:lnTo>
                  <a:close/>
                </a:path>
                <a:path w="4253865" h="2607945">
                  <a:moveTo>
                    <a:pt x="2207005" y="1677289"/>
                  </a:moveTo>
                  <a:lnTo>
                    <a:pt x="2180717" y="1689481"/>
                  </a:lnTo>
                  <a:lnTo>
                    <a:pt x="2183892" y="1696339"/>
                  </a:lnTo>
                  <a:lnTo>
                    <a:pt x="2195956" y="1723009"/>
                  </a:lnTo>
                  <a:lnTo>
                    <a:pt x="2218054" y="1775714"/>
                  </a:lnTo>
                  <a:lnTo>
                    <a:pt x="2237612" y="1827530"/>
                  </a:lnTo>
                  <a:lnTo>
                    <a:pt x="2254757" y="1878330"/>
                  </a:lnTo>
                  <a:lnTo>
                    <a:pt x="2263140" y="1905762"/>
                  </a:lnTo>
                  <a:lnTo>
                    <a:pt x="2290953" y="1898015"/>
                  </a:lnTo>
                  <a:lnTo>
                    <a:pt x="2274189" y="1844167"/>
                  </a:lnTo>
                  <a:lnTo>
                    <a:pt x="2255266" y="1791716"/>
                  </a:lnTo>
                  <a:lnTo>
                    <a:pt x="2234056" y="1738503"/>
                  </a:lnTo>
                  <a:lnTo>
                    <a:pt x="2210307" y="1684401"/>
                  </a:lnTo>
                  <a:lnTo>
                    <a:pt x="2207005" y="1677289"/>
                  </a:lnTo>
                  <a:close/>
                </a:path>
                <a:path w="4253865" h="2607945">
                  <a:moveTo>
                    <a:pt x="1995551" y="1324864"/>
                  </a:moveTo>
                  <a:lnTo>
                    <a:pt x="1972691" y="1342517"/>
                  </a:lnTo>
                  <a:lnTo>
                    <a:pt x="1982851" y="1355725"/>
                  </a:lnTo>
                  <a:lnTo>
                    <a:pt x="2018665" y="1405763"/>
                  </a:lnTo>
                  <a:lnTo>
                    <a:pt x="2052954" y="1457071"/>
                  </a:lnTo>
                  <a:lnTo>
                    <a:pt x="2085467" y="1509522"/>
                  </a:lnTo>
                  <a:lnTo>
                    <a:pt x="2100453" y="1535557"/>
                  </a:lnTo>
                  <a:lnTo>
                    <a:pt x="2125599" y="1521079"/>
                  </a:lnTo>
                  <a:lnTo>
                    <a:pt x="2110485" y="1495044"/>
                  </a:lnTo>
                  <a:lnTo>
                    <a:pt x="2077593" y="1441831"/>
                  </a:lnTo>
                  <a:lnTo>
                    <a:pt x="2042795" y="1389761"/>
                  </a:lnTo>
                  <a:lnTo>
                    <a:pt x="2006473" y="1338961"/>
                  </a:lnTo>
                  <a:lnTo>
                    <a:pt x="1995551" y="1324864"/>
                  </a:lnTo>
                  <a:close/>
                </a:path>
                <a:path w="4253865" h="2607945">
                  <a:moveTo>
                    <a:pt x="1700529" y="1037082"/>
                  </a:moveTo>
                  <a:lnTo>
                    <a:pt x="1683893" y="1060704"/>
                  </a:lnTo>
                  <a:lnTo>
                    <a:pt x="1697354" y="1070102"/>
                  </a:lnTo>
                  <a:lnTo>
                    <a:pt x="1719199" y="1085596"/>
                  </a:lnTo>
                  <a:lnTo>
                    <a:pt x="1762505" y="1118997"/>
                  </a:lnTo>
                  <a:lnTo>
                    <a:pt x="1805051" y="1155954"/>
                  </a:lnTo>
                  <a:lnTo>
                    <a:pt x="1846579" y="1195959"/>
                  </a:lnTo>
                  <a:lnTo>
                    <a:pt x="1860296" y="1210183"/>
                  </a:lnTo>
                  <a:lnTo>
                    <a:pt x="1881124" y="1189989"/>
                  </a:lnTo>
                  <a:lnTo>
                    <a:pt x="1846199" y="1154938"/>
                  </a:lnTo>
                  <a:lnTo>
                    <a:pt x="1803146" y="1115440"/>
                  </a:lnTo>
                  <a:lnTo>
                    <a:pt x="1759077" y="1079246"/>
                  </a:lnTo>
                  <a:lnTo>
                    <a:pt x="1736598" y="1062355"/>
                  </a:lnTo>
                  <a:lnTo>
                    <a:pt x="1700529" y="1037082"/>
                  </a:lnTo>
                  <a:close/>
                </a:path>
                <a:path w="4253865" h="2607945">
                  <a:moveTo>
                    <a:pt x="1541779" y="722630"/>
                  </a:moveTo>
                  <a:lnTo>
                    <a:pt x="1525143" y="765048"/>
                  </a:lnTo>
                  <a:lnTo>
                    <a:pt x="1518030" y="804037"/>
                  </a:lnTo>
                  <a:lnTo>
                    <a:pt x="1517396" y="817118"/>
                  </a:lnTo>
                  <a:lnTo>
                    <a:pt x="1517650" y="830452"/>
                  </a:lnTo>
                  <a:lnTo>
                    <a:pt x="1524507" y="870838"/>
                  </a:lnTo>
                  <a:lnTo>
                    <a:pt x="1540891" y="911987"/>
                  </a:lnTo>
                  <a:lnTo>
                    <a:pt x="1558671" y="941577"/>
                  </a:lnTo>
                  <a:lnTo>
                    <a:pt x="1582166" y="924560"/>
                  </a:lnTo>
                  <a:lnTo>
                    <a:pt x="1581023" y="923036"/>
                  </a:lnTo>
                  <a:lnTo>
                    <a:pt x="1573022" y="910463"/>
                  </a:lnTo>
                  <a:lnTo>
                    <a:pt x="1555623" y="873633"/>
                  </a:lnTo>
                  <a:lnTo>
                    <a:pt x="1546478" y="827786"/>
                  </a:lnTo>
                  <a:lnTo>
                    <a:pt x="1546352" y="816483"/>
                  </a:lnTo>
                  <a:lnTo>
                    <a:pt x="1546986" y="805434"/>
                  </a:lnTo>
                  <a:lnTo>
                    <a:pt x="1556893" y="760984"/>
                  </a:lnTo>
                  <a:lnTo>
                    <a:pt x="1567687" y="735457"/>
                  </a:lnTo>
                  <a:lnTo>
                    <a:pt x="1541779" y="722630"/>
                  </a:lnTo>
                  <a:close/>
                </a:path>
                <a:path w="4253865" h="2607945">
                  <a:moveTo>
                    <a:pt x="1826895" y="439165"/>
                  </a:moveTo>
                  <a:lnTo>
                    <a:pt x="1792224" y="465709"/>
                  </a:lnTo>
                  <a:lnTo>
                    <a:pt x="1739392" y="507238"/>
                  </a:lnTo>
                  <a:lnTo>
                    <a:pt x="1687702" y="550290"/>
                  </a:lnTo>
                  <a:lnTo>
                    <a:pt x="1648332" y="586486"/>
                  </a:lnTo>
                  <a:lnTo>
                    <a:pt x="1668272" y="607440"/>
                  </a:lnTo>
                  <a:lnTo>
                    <a:pt x="1683003" y="593471"/>
                  </a:lnTo>
                  <a:lnTo>
                    <a:pt x="1707006" y="571881"/>
                  </a:lnTo>
                  <a:lnTo>
                    <a:pt x="1732152" y="550545"/>
                  </a:lnTo>
                  <a:lnTo>
                    <a:pt x="1757806" y="529589"/>
                  </a:lnTo>
                  <a:lnTo>
                    <a:pt x="1810130" y="488569"/>
                  </a:lnTo>
                  <a:lnTo>
                    <a:pt x="1844548" y="462152"/>
                  </a:lnTo>
                  <a:lnTo>
                    <a:pt x="1826895" y="439165"/>
                  </a:lnTo>
                  <a:close/>
                </a:path>
                <a:path w="4253865" h="2607945">
                  <a:moveTo>
                    <a:pt x="2139187" y="181863"/>
                  </a:moveTo>
                  <a:lnTo>
                    <a:pt x="2107056" y="203454"/>
                  </a:lnTo>
                  <a:lnTo>
                    <a:pt x="2063623" y="235331"/>
                  </a:lnTo>
                  <a:lnTo>
                    <a:pt x="2023745" y="267970"/>
                  </a:lnTo>
                  <a:lnTo>
                    <a:pt x="1987803" y="301117"/>
                  </a:lnTo>
                  <a:lnTo>
                    <a:pt x="1963166" y="326263"/>
                  </a:lnTo>
                  <a:lnTo>
                    <a:pt x="1960752" y="328675"/>
                  </a:lnTo>
                  <a:lnTo>
                    <a:pt x="1980946" y="349376"/>
                  </a:lnTo>
                  <a:lnTo>
                    <a:pt x="1983358" y="346963"/>
                  </a:lnTo>
                  <a:lnTo>
                    <a:pt x="1992122" y="337947"/>
                  </a:lnTo>
                  <a:lnTo>
                    <a:pt x="2008377" y="321563"/>
                  </a:lnTo>
                  <a:lnTo>
                    <a:pt x="2042922" y="289687"/>
                  </a:lnTo>
                  <a:lnTo>
                    <a:pt x="2081656" y="258063"/>
                  </a:lnTo>
                  <a:lnTo>
                    <a:pt x="2123948" y="226949"/>
                  </a:lnTo>
                  <a:lnTo>
                    <a:pt x="2155062" y="206121"/>
                  </a:lnTo>
                  <a:lnTo>
                    <a:pt x="2139187" y="181863"/>
                  </a:lnTo>
                  <a:close/>
                </a:path>
                <a:path w="4253865" h="2607945">
                  <a:moveTo>
                    <a:pt x="2507106" y="15875"/>
                  </a:moveTo>
                  <a:lnTo>
                    <a:pt x="2457830" y="29590"/>
                  </a:lnTo>
                  <a:lnTo>
                    <a:pt x="2406777" y="46989"/>
                  </a:lnTo>
                  <a:lnTo>
                    <a:pt x="2355215" y="67183"/>
                  </a:lnTo>
                  <a:lnTo>
                    <a:pt x="2303399" y="90297"/>
                  </a:lnTo>
                  <a:lnTo>
                    <a:pt x="2290445" y="96520"/>
                  </a:lnTo>
                  <a:lnTo>
                    <a:pt x="2303145" y="122682"/>
                  </a:lnTo>
                  <a:lnTo>
                    <a:pt x="2315972" y="116332"/>
                  </a:lnTo>
                  <a:lnTo>
                    <a:pt x="2341372" y="104775"/>
                  </a:lnTo>
                  <a:lnTo>
                    <a:pt x="2391918" y="83565"/>
                  </a:lnTo>
                  <a:lnTo>
                    <a:pt x="2442082" y="65150"/>
                  </a:lnTo>
                  <a:lnTo>
                    <a:pt x="2490978" y="50037"/>
                  </a:lnTo>
                  <a:lnTo>
                    <a:pt x="2514600" y="43814"/>
                  </a:lnTo>
                  <a:lnTo>
                    <a:pt x="2507106" y="15875"/>
                  </a:lnTo>
                  <a:close/>
                </a:path>
                <a:path w="4253865" h="2607945">
                  <a:moveTo>
                    <a:pt x="2679192" y="0"/>
                  </a:moveTo>
                  <a:lnTo>
                    <a:pt x="2676144" y="28701"/>
                  </a:lnTo>
                  <a:lnTo>
                    <a:pt x="2678176" y="28956"/>
                  </a:lnTo>
                  <a:lnTo>
                    <a:pt x="2693797" y="31876"/>
                  </a:lnTo>
                  <a:lnTo>
                    <a:pt x="2729103" y="50546"/>
                  </a:lnTo>
                  <a:lnTo>
                    <a:pt x="2767583" y="83565"/>
                  </a:lnTo>
                  <a:lnTo>
                    <a:pt x="2800730" y="117601"/>
                  </a:lnTo>
                  <a:lnTo>
                    <a:pt x="2836545" y="157607"/>
                  </a:lnTo>
                  <a:lnTo>
                    <a:pt x="2858261" y="138557"/>
                  </a:lnTo>
                  <a:lnTo>
                    <a:pt x="2821812" y="97662"/>
                  </a:lnTo>
                  <a:lnTo>
                    <a:pt x="2787396" y="62484"/>
                  </a:lnTo>
                  <a:lnTo>
                    <a:pt x="2755392" y="34289"/>
                  </a:lnTo>
                  <a:lnTo>
                    <a:pt x="2716656" y="9525"/>
                  </a:lnTo>
                  <a:lnTo>
                    <a:pt x="2681224" y="126"/>
                  </a:lnTo>
                  <a:lnTo>
                    <a:pt x="2679192" y="0"/>
                  </a:lnTo>
                  <a:close/>
                </a:path>
                <a:path w="4253865" h="2607945">
                  <a:moveTo>
                    <a:pt x="2969386" y="272161"/>
                  </a:moveTo>
                  <a:lnTo>
                    <a:pt x="2990850" y="343281"/>
                  </a:lnTo>
                  <a:lnTo>
                    <a:pt x="3022219" y="380238"/>
                  </a:lnTo>
                  <a:lnTo>
                    <a:pt x="3054730" y="417322"/>
                  </a:lnTo>
                  <a:lnTo>
                    <a:pt x="3088131" y="454533"/>
                  </a:lnTo>
                  <a:lnTo>
                    <a:pt x="3099943" y="466979"/>
                  </a:lnTo>
                  <a:lnTo>
                    <a:pt x="3121025" y="447167"/>
                  </a:lnTo>
                  <a:lnTo>
                    <a:pt x="3109722" y="435101"/>
                  </a:lnTo>
                  <a:lnTo>
                    <a:pt x="3076575" y="398272"/>
                  </a:lnTo>
                  <a:lnTo>
                    <a:pt x="3044317" y="361442"/>
                  </a:lnTo>
                  <a:lnTo>
                    <a:pt x="3013075" y="324738"/>
                  </a:lnTo>
                  <a:lnTo>
                    <a:pt x="2969386" y="272161"/>
                  </a:lnTo>
                  <a:close/>
                </a:path>
                <a:path w="4253865" h="2607945">
                  <a:moveTo>
                    <a:pt x="3245357" y="568451"/>
                  </a:moveTo>
                  <a:lnTo>
                    <a:pt x="3226054" y="590042"/>
                  </a:lnTo>
                  <a:lnTo>
                    <a:pt x="3231896" y="595249"/>
                  </a:lnTo>
                  <a:lnTo>
                    <a:pt x="3270250" y="626872"/>
                  </a:lnTo>
                  <a:lnTo>
                    <a:pt x="3309874" y="656844"/>
                  </a:lnTo>
                  <a:lnTo>
                    <a:pt x="3350514" y="684149"/>
                  </a:lnTo>
                  <a:lnTo>
                    <a:pt x="3391916" y="708787"/>
                  </a:lnTo>
                  <a:lnTo>
                    <a:pt x="3423284" y="724915"/>
                  </a:lnTo>
                  <a:lnTo>
                    <a:pt x="3435984" y="698881"/>
                  </a:lnTo>
                  <a:lnTo>
                    <a:pt x="3426586" y="694309"/>
                  </a:lnTo>
                  <a:lnTo>
                    <a:pt x="3406267" y="683640"/>
                  </a:lnTo>
                  <a:lnTo>
                    <a:pt x="3366261" y="659892"/>
                  </a:lnTo>
                  <a:lnTo>
                    <a:pt x="3327019" y="633476"/>
                  </a:lnTo>
                  <a:lnTo>
                    <a:pt x="3288665" y="604520"/>
                  </a:lnTo>
                  <a:lnTo>
                    <a:pt x="3251073" y="573532"/>
                  </a:lnTo>
                  <a:lnTo>
                    <a:pt x="3245357" y="568451"/>
                  </a:lnTo>
                  <a:close/>
                </a:path>
                <a:path w="4253865" h="2607945">
                  <a:moveTo>
                    <a:pt x="3601593" y="748538"/>
                  </a:moveTo>
                  <a:lnTo>
                    <a:pt x="3598799" y="777367"/>
                  </a:lnTo>
                  <a:lnTo>
                    <a:pt x="3615435" y="778890"/>
                  </a:lnTo>
                  <a:lnTo>
                    <a:pt x="3639057" y="780034"/>
                  </a:lnTo>
                  <a:lnTo>
                    <a:pt x="3663060" y="779652"/>
                  </a:lnTo>
                  <a:lnTo>
                    <a:pt x="3687191" y="778129"/>
                  </a:lnTo>
                  <a:lnTo>
                    <a:pt x="3711702" y="775081"/>
                  </a:lnTo>
                  <a:lnTo>
                    <a:pt x="3735958" y="770763"/>
                  </a:lnTo>
                  <a:lnTo>
                    <a:pt x="3757493" y="765683"/>
                  </a:lnTo>
                  <a:lnTo>
                    <a:pt x="3754628" y="765683"/>
                  </a:lnTo>
                  <a:lnTo>
                    <a:pt x="3760724" y="764921"/>
                  </a:lnTo>
                  <a:lnTo>
                    <a:pt x="3768431" y="764921"/>
                  </a:lnTo>
                  <a:lnTo>
                    <a:pt x="3776091" y="763905"/>
                  </a:lnTo>
                  <a:lnTo>
                    <a:pt x="3787775" y="760984"/>
                  </a:lnTo>
                  <a:lnTo>
                    <a:pt x="3799078" y="757174"/>
                  </a:lnTo>
                  <a:lnTo>
                    <a:pt x="3810507" y="752094"/>
                  </a:lnTo>
                  <a:lnTo>
                    <a:pt x="3812470" y="751077"/>
                  </a:lnTo>
                  <a:lnTo>
                    <a:pt x="3640328" y="751077"/>
                  </a:lnTo>
                  <a:lnTo>
                    <a:pt x="3618103" y="750062"/>
                  </a:lnTo>
                  <a:lnTo>
                    <a:pt x="3601593" y="748538"/>
                  </a:lnTo>
                  <a:close/>
                </a:path>
                <a:path w="4253865" h="2607945">
                  <a:moveTo>
                    <a:pt x="3760724" y="764921"/>
                  </a:moveTo>
                  <a:lnTo>
                    <a:pt x="3754628" y="765683"/>
                  </a:lnTo>
                  <a:lnTo>
                    <a:pt x="3757675" y="765640"/>
                  </a:lnTo>
                  <a:lnTo>
                    <a:pt x="3760724" y="764921"/>
                  </a:lnTo>
                  <a:close/>
                </a:path>
                <a:path w="4253865" h="2607945">
                  <a:moveTo>
                    <a:pt x="3757675" y="765640"/>
                  </a:moveTo>
                  <a:lnTo>
                    <a:pt x="3754628" y="765683"/>
                  </a:lnTo>
                  <a:lnTo>
                    <a:pt x="3757493" y="765683"/>
                  </a:lnTo>
                  <a:lnTo>
                    <a:pt x="3757675" y="765640"/>
                  </a:lnTo>
                  <a:close/>
                </a:path>
                <a:path w="4253865" h="2607945">
                  <a:moveTo>
                    <a:pt x="3768431" y="764921"/>
                  </a:moveTo>
                  <a:lnTo>
                    <a:pt x="3760724" y="764921"/>
                  </a:lnTo>
                  <a:lnTo>
                    <a:pt x="3757675" y="765640"/>
                  </a:lnTo>
                  <a:lnTo>
                    <a:pt x="3763645" y="765556"/>
                  </a:lnTo>
                  <a:lnTo>
                    <a:pt x="3768431" y="764921"/>
                  </a:lnTo>
                  <a:close/>
                </a:path>
                <a:path w="4253865" h="2607945">
                  <a:moveTo>
                    <a:pt x="3825494" y="709549"/>
                  </a:moveTo>
                  <a:lnTo>
                    <a:pt x="3789426" y="729742"/>
                  </a:lnTo>
                  <a:lnTo>
                    <a:pt x="3753993" y="736726"/>
                  </a:lnTo>
                  <a:lnTo>
                    <a:pt x="3730879" y="742314"/>
                  </a:lnTo>
                  <a:lnTo>
                    <a:pt x="3708019" y="746379"/>
                  </a:lnTo>
                  <a:lnTo>
                    <a:pt x="3685285" y="749173"/>
                  </a:lnTo>
                  <a:lnTo>
                    <a:pt x="3662679" y="750697"/>
                  </a:lnTo>
                  <a:lnTo>
                    <a:pt x="3640328" y="751077"/>
                  </a:lnTo>
                  <a:lnTo>
                    <a:pt x="3812470" y="751077"/>
                  </a:lnTo>
                  <a:lnTo>
                    <a:pt x="3821303" y="746506"/>
                  </a:lnTo>
                  <a:lnTo>
                    <a:pt x="3832098" y="740156"/>
                  </a:lnTo>
                  <a:lnTo>
                    <a:pt x="3841877" y="733425"/>
                  </a:lnTo>
                  <a:lnTo>
                    <a:pt x="3825494" y="709549"/>
                  </a:lnTo>
                  <a:close/>
                </a:path>
                <a:path w="4253865" h="2607945">
                  <a:moveTo>
                    <a:pt x="4064634" y="385699"/>
                  </a:moveTo>
                  <a:lnTo>
                    <a:pt x="4042791" y="425576"/>
                  </a:lnTo>
                  <a:lnTo>
                    <a:pt x="4004564" y="490855"/>
                  </a:lnTo>
                  <a:lnTo>
                    <a:pt x="3965067" y="552069"/>
                  </a:lnTo>
                  <a:lnTo>
                    <a:pt x="3943477" y="582930"/>
                  </a:lnTo>
                  <a:lnTo>
                    <a:pt x="3966591" y="600201"/>
                  </a:lnTo>
                  <a:lnTo>
                    <a:pt x="3988816" y="568706"/>
                  </a:lnTo>
                  <a:lnTo>
                    <a:pt x="4029075" y="506222"/>
                  </a:lnTo>
                  <a:lnTo>
                    <a:pt x="4048759" y="473583"/>
                  </a:lnTo>
                  <a:lnTo>
                    <a:pt x="4067936" y="439927"/>
                  </a:lnTo>
                  <a:lnTo>
                    <a:pt x="4086732" y="405764"/>
                  </a:lnTo>
                  <a:lnTo>
                    <a:pt x="4090161" y="399288"/>
                  </a:lnTo>
                  <a:lnTo>
                    <a:pt x="4064634" y="385699"/>
                  </a:lnTo>
                  <a:close/>
                </a:path>
                <a:path w="4253865" h="2607945">
                  <a:moveTo>
                    <a:pt x="4225925" y="14477"/>
                  </a:moveTo>
                  <a:lnTo>
                    <a:pt x="4206621" y="72389"/>
                  </a:lnTo>
                  <a:lnTo>
                    <a:pt x="4185157" y="128524"/>
                  </a:lnTo>
                  <a:lnTo>
                    <a:pt x="4159377" y="190246"/>
                  </a:lnTo>
                  <a:lnTo>
                    <a:pt x="4141597" y="229997"/>
                  </a:lnTo>
                  <a:lnTo>
                    <a:pt x="4168012" y="242062"/>
                  </a:lnTo>
                  <a:lnTo>
                    <a:pt x="4185793" y="202057"/>
                  </a:lnTo>
                  <a:lnTo>
                    <a:pt x="4211955" y="139446"/>
                  </a:lnTo>
                  <a:lnTo>
                    <a:pt x="4233799" y="82550"/>
                  </a:lnTo>
                  <a:lnTo>
                    <a:pt x="4247007" y="44069"/>
                  </a:lnTo>
                  <a:lnTo>
                    <a:pt x="4253610" y="22733"/>
                  </a:lnTo>
                  <a:lnTo>
                    <a:pt x="4225925" y="14477"/>
                  </a:lnTo>
                  <a:close/>
                </a:path>
              </a:pathLst>
            </a:custGeom>
            <a:solidFill>
              <a:srgbClr val="000000"/>
            </a:solidFill>
          </p:spPr>
          <p:txBody>
            <a:bodyPr wrap="square" lIns="0" tIns="0" rIns="0" bIns="0" rtlCol="0"/>
            <a:lstStyle/>
            <a:p>
              <a:endParaRPr sz="1050"/>
            </a:p>
          </p:txBody>
        </p:sp>
      </p:grpSp>
      <p:sp>
        <p:nvSpPr>
          <p:cNvPr id="18" name="CasellaDiTesto 17">
            <a:extLst>
              <a:ext uri="{FF2B5EF4-FFF2-40B4-BE49-F238E27FC236}">
                <a16:creationId xmlns:a16="http://schemas.microsoft.com/office/drawing/2014/main" id="{3D6CF027-19A0-7931-C1D6-62914DCE5C9C}"/>
              </a:ext>
            </a:extLst>
          </p:cNvPr>
          <p:cNvSpPr txBox="1"/>
          <p:nvPr/>
        </p:nvSpPr>
        <p:spPr>
          <a:xfrm>
            <a:off x="1397260" y="2378609"/>
            <a:ext cx="3451831" cy="2062103"/>
          </a:xfrm>
          <a:prstGeom prst="rect">
            <a:avLst/>
          </a:prstGeom>
          <a:noFill/>
        </p:spPr>
        <p:txBody>
          <a:bodyPr wrap="square">
            <a:spAutoFit/>
          </a:bodyPr>
          <a:lstStyle/>
          <a:p>
            <a:r>
              <a:rPr lang="en-US" sz="3200" b="1">
                <a:solidFill>
                  <a:srgbClr val="593700"/>
                </a:solidFill>
                <a:latin typeface="Helvetica" pitchFamily="2" charset="0"/>
                <a:ea typeface="Hiragino Maru Gothic Pro W4" panose="020F0400000000000000" pitchFamily="34" charset="-128"/>
                <a:cs typeface="Poppins" pitchFamily="2" charset="77"/>
              </a:rPr>
              <a:t>Of our </a:t>
            </a:r>
            <a:r>
              <a:rPr lang="en-US" sz="3200" b="1">
                <a:solidFill>
                  <a:srgbClr val="FFA816"/>
                </a:solidFill>
                <a:latin typeface="Helvetica" pitchFamily="2" charset="0"/>
                <a:ea typeface="Hiragino Maru Gothic Pro W4" panose="020F0400000000000000" pitchFamily="34" charset="-128"/>
                <a:cs typeface="Poppins" pitchFamily="2" charset="77"/>
              </a:rPr>
              <a:t>global</a:t>
            </a:r>
            <a:r>
              <a:rPr lang="en-US" sz="3200" b="1">
                <a:solidFill>
                  <a:srgbClr val="593700"/>
                </a:solidFill>
                <a:latin typeface="Helvetica" pitchFamily="2" charset="0"/>
                <a:ea typeface="Hiragino Maru Gothic Pro W4" panose="020F0400000000000000" pitchFamily="34" charset="-128"/>
                <a:cs typeface="Poppins" pitchFamily="2" charset="77"/>
              </a:rPr>
              <a:t> </a:t>
            </a:r>
          </a:p>
          <a:p>
            <a:r>
              <a:rPr lang="en-US" sz="3200" b="1">
                <a:solidFill>
                  <a:srgbClr val="593700"/>
                </a:solidFill>
                <a:latin typeface="Helvetica" pitchFamily="2" charset="0"/>
                <a:ea typeface="Hiragino Maru Gothic Pro W4" panose="020F0400000000000000" pitchFamily="34" charset="-128"/>
                <a:cs typeface="Poppins" pitchFamily="2" charset="77"/>
              </a:rPr>
              <a:t>food supply </a:t>
            </a:r>
          </a:p>
          <a:p>
            <a:r>
              <a:rPr lang="en-US" sz="3200" b="1">
                <a:solidFill>
                  <a:srgbClr val="593700"/>
                </a:solidFill>
                <a:latin typeface="Helvetica" pitchFamily="2" charset="0"/>
                <a:ea typeface="Hiragino Maru Gothic Pro W4" panose="020F0400000000000000" pitchFamily="34" charset="-128"/>
                <a:cs typeface="Poppins" pitchFamily="2" charset="77"/>
              </a:rPr>
              <a:t>is pollinated </a:t>
            </a:r>
          </a:p>
          <a:p>
            <a:r>
              <a:rPr lang="en-US" sz="3200" b="1">
                <a:solidFill>
                  <a:srgbClr val="593700"/>
                </a:solidFill>
                <a:latin typeface="Helvetica" pitchFamily="2" charset="0"/>
                <a:ea typeface="Hiragino Maru Gothic Pro W4" panose="020F0400000000000000" pitchFamily="34" charset="-128"/>
                <a:cs typeface="Poppins" pitchFamily="2" charset="77"/>
              </a:rPr>
              <a:t>by bees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pic>
        <p:nvPicPr>
          <p:cNvPr id="2" name="Immagine 1">
            <a:extLst>
              <a:ext uri="{FF2B5EF4-FFF2-40B4-BE49-F238E27FC236}">
                <a16:creationId xmlns:a16="http://schemas.microsoft.com/office/drawing/2014/main" id="{8D4D8525-9D33-3BB0-26DC-6FA426831204}"/>
              </a:ext>
            </a:extLst>
          </p:cNvPr>
          <p:cNvPicPr>
            <a:picLocks noChangeAspect="1"/>
          </p:cNvPicPr>
          <p:nvPr/>
        </p:nvPicPr>
        <p:blipFill>
          <a:blip r:embed="rId3"/>
          <a:stretch>
            <a:fillRect/>
          </a:stretch>
        </p:blipFill>
        <p:spPr>
          <a:xfrm>
            <a:off x="457017" y="459702"/>
            <a:ext cx="3960000" cy="2463307"/>
          </a:xfrm>
          <a:prstGeom prst="rect">
            <a:avLst/>
          </a:prstGeom>
        </p:spPr>
      </p:pic>
      <p:pic>
        <p:nvPicPr>
          <p:cNvPr id="4" name="Immagine 3">
            <a:extLst>
              <a:ext uri="{FF2B5EF4-FFF2-40B4-BE49-F238E27FC236}">
                <a16:creationId xmlns:a16="http://schemas.microsoft.com/office/drawing/2014/main" id="{E3F8B140-C73B-E608-EBC4-9431E63040C0}"/>
              </a:ext>
            </a:extLst>
          </p:cNvPr>
          <p:cNvPicPr>
            <a:picLocks noChangeAspect="1"/>
          </p:cNvPicPr>
          <p:nvPr/>
        </p:nvPicPr>
        <p:blipFill>
          <a:blip r:embed="rId4"/>
          <a:stretch>
            <a:fillRect/>
          </a:stretch>
        </p:blipFill>
        <p:spPr>
          <a:xfrm>
            <a:off x="4726983" y="446599"/>
            <a:ext cx="3960000" cy="2463307"/>
          </a:xfrm>
          <a:prstGeom prst="rect">
            <a:avLst/>
          </a:prstGeom>
        </p:spPr>
      </p:pic>
      <p:pic>
        <p:nvPicPr>
          <p:cNvPr id="5" name="Immagine 4">
            <a:extLst>
              <a:ext uri="{FF2B5EF4-FFF2-40B4-BE49-F238E27FC236}">
                <a16:creationId xmlns:a16="http://schemas.microsoft.com/office/drawing/2014/main" id="{5055D8AB-EF8E-9F6F-FF05-EBE2B698569B}"/>
              </a:ext>
            </a:extLst>
          </p:cNvPr>
          <p:cNvPicPr>
            <a:picLocks noChangeAspect="1"/>
          </p:cNvPicPr>
          <p:nvPr/>
        </p:nvPicPr>
        <p:blipFill>
          <a:blip r:embed="rId5"/>
          <a:stretch>
            <a:fillRect/>
          </a:stretch>
        </p:blipFill>
        <p:spPr>
          <a:xfrm>
            <a:off x="457017" y="2667451"/>
            <a:ext cx="3960000" cy="2463307"/>
          </a:xfrm>
          <a:prstGeom prst="rect">
            <a:avLst/>
          </a:prstGeom>
        </p:spPr>
      </p:pic>
      <p:pic>
        <p:nvPicPr>
          <p:cNvPr id="6" name="Immagine 5">
            <a:extLst>
              <a:ext uri="{FF2B5EF4-FFF2-40B4-BE49-F238E27FC236}">
                <a16:creationId xmlns:a16="http://schemas.microsoft.com/office/drawing/2014/main" id="{66687A02-9287-5AF4-AD0E-F07FA1F8E3FC}"/>
              </a:ext>
            </a:extLst>
          </p:cNvPr>
          <p:cNvPicPr>
            <a:picLocks noChangeAspect="1"/>
          </p:cNvPicPr>
          <p:nvPr/>
        </p:nvPicPr>
        <p:blipFill>
          <a:blip r:embed="rId6"/>
          <a:stretch>
            <a:fillRect/>
          </a:stretch>
        </p:blipFill>
        <p:spPr>
          <a:xfrm>
            <a:off x="4726983" y="2680193"/>
            <a:ext cx="3960000" cy="2463307"/>
          </a:xfrm>
          <a:prstGeom prst="rect">
            <a:avLst/>
          </a:prstGeom>
        </p:spPr>
      </p:pic>
      <p:sp>
        <p:nvSpPr>
          <p:cNvPr id="7" name="CasellaDiTesto 6">
            <a:extLst>
              <a:ext uri="{FF2B5EF4-FFF2-40B4-BE49-F238E27FC236}">
                <a16:creationId xmlns:a16="http://schemas.microsoft.com/office/drawing/2014/main" id="{396C6F26-1B22-9663-2987-08067A64A8A8}"/>
              </a:ext>
            </a:extLst>
          </p:cNvPr>
          <p:cNvSpPr txBox="1"/>
          <p:nvPr/>
        </p:nvSpPr>
        <p:spPr>
          <a:xfrm>
            <a:off x="1720067" y="225725"/>
            <a:ext cx="5424883" cy="307777"/>
          </a:xfrm>
          <a:prstGeom prst="rect">
            <a:avLst/>
          </a:prstGeom>
          <a:noFill/>
        </p:spPr>
        <p:txBody>
          <a:bodyPr wrap="none" rtlCol="0">
            <a:spAutoFit/>
          </a:bodyPr>
          <a:lstStyle/>
          <a:p>
            <a:r>
              <a:rPr lang="it-IT">
                <a:latin typeface="Helvetica" pitchFamily="2" charset="0"/>
              </a:rPr>
              <a:t>Overall money </a:t>
            </a:r>
            <a:r>
              <a:rPr lang="it-IT" err="1">
                <a:latin typeface="Helvetica" pitchFamily="2" charset="0"/>
              </a:rPr>
              <a:t>loss</a:t>
            </a:r>
            <a:r>
              <a:rPr lang="it-IT">
                <a:latin typeface="Helvetica" pitchFamily="2" charset="0"/>
              </a:rPr>
              <a:t> (k$) </a:t>
            </a:r>
            <a:r>
              <a:rPr lang="it-IT" err="1">
                <a:latin typeface="Helvetica" pitchFamily="2" charset="0"/>
              </a:rPr>
              <a:t>every</a:t>
            </a:r>
            <a:r>
              <a:rPr lang="it-IT">
                <a:latin typeface="Helvetica" pitchFamily="2" charset="0"/>
              </a:rPr>
              <a:t> 100 </a:t>
            </a:r>
            <a:r>
              <a:rPr lang="it-IT" err="1">
                <a:latin typeface="Helvetica" pitchFamily="2" charset="0"/>
              </a:rPr>
              <a:t>colonies</a:t>
            </a:r>
            <a:r>
              <a:rPr lang="it-IT">
                <a:latin typeface="Helvetica" pitchFamily="2" charset="0"/>
              </a:rPr>
              <a:t> in the quarter </a:t>
            </a:r>
            <a:r>
              <a:rPr lang="it-IT" err="1">
                <a:latin typeface="Helvetica" pitchFamily="2" charset="0"/>
              </a:rPr>
              <a:t>reported</a:t>
            </a:r>
            <a:endParaRPr lang="it-IT">
              <a:latin typeface="Helvetica" pitchFamily="2" charset="0"/>
            </a:endParaRPr>
          </a:p>
        </p:txBody>
      </p:sp>
    </p:spTree>
    <p:extLst>
      <p:ext uri="{BB962C8B-B14F-4D97-AF65-F5344CB8AC3E}">
        <p14:creationId xmlns:p14="http://schemas.microsoft.com/office/powerpoint/2010/main" val="683033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7" name="CasellaDiTesto 6">
            <a:extLst>
              <a:ext uri="{FF2B5EF4-FFF2-40B4-BE49-F238E27FC236}">
                <a16:creationId xmlns:a16="http://schemas.microsoft.com/office/drawing/2014/main" id="{396C6F26-1B22-9663-2987-08067A64A8A8}"/>
              </a:ext>
            </a:extLst>
          </p:cNvPr>
          <p:cNvSpPr txBox="1"/>
          <p:nvPr/>
        </p:nvSpPr>
        <p:spPr>
          <a:xfrm>
            <a:off x="1720067" y="225725"/>
            <a:ext cx="5424883" cy="307777"/>
          </a:xfrm>
          <a:prstGeom prst="rect">
            <a:avLst/>
          </a:prstGeom>
          <a:noFill/>
        </p:spPr>
        <p:txBody>
          <a:bodyPr wrap="none" rtlCol="0">
            <a:spAutoFit/>
          </a:bodyPr>
          <a:lstStyle/>
          <a:p>
            <a:r>
              <a:rPr lang="it-IT">
                <a:latin typeface="Helvetica" pitchFamily="2" charset="0"/>
              </a:rPr>
              <a:t>Overall money </a:t>
            </a:r>
            <a:r>
              <a:rPr lang="it-IT" err="1">
                <a:latin typeface="Helvetica" pitchFamily="2" charset="0"/>
              </a:rPr>
              <a:t>loss</a:t>
            </a:r>
            <a:r>
              <a:rPr lang="it-IT">
                <a:latin typeface="Helvetica" pitchFamily="2" charset="0"/>
              </a:rPr>
              <a:t> (k$) </a:t>
            </a:r>
            <a:r>
              <a:rPr lang="it-IT" err="1">
                <a:latin typeface="Helvetica" pitchFamily="2" charset="0"/>
              </a:rPr>
              <a:t>every</a:t>
            </a:r>
            <a:r>
              <a:rPr lang="it-IT">
                <a:latin typeface="Helvetica" pitchFamily="2" charset="0"/>
              </a:rPr>
              <a:t> 100 </a:t>
            </a:r>
            <a:r>
              <a:rPr lang="it-IT" err="1">
                <a:latin typeface="Helvetica" pitchFamily="2" charset="0"/>
              </a:rPr>
              <a:t>colonies</a:t>
            </a:r>
            <a:r>
              <a:rPr lang="it-IT">
                <a:latin typeface="Helvetica" pitchFamily="2" charset="0"/>
              </a:rPr>
              <a:t> in the quarter </a:t>
            </a:r>
            <a:r>
              <a:rPr lang="it-IT" err="1">
                <a:latin typeface="Helvetica" pitchFamily="2" charset="0"/>
              </a:rPr>
              <a:t>reported</a:t>
            </a:r>
            <a:endParaRPr lang="it-IT">
              <a:latin typeface="Helvetica" pitchFamily="2" charset="0"/>
            </a:endParaRPr>
          </a:p>
        </p:txBody>
      </p:sp>
      <p:pic>
        <p:nvPicPr>
          <p:cNvPr id="8" name="Immagine 7">
            <a:extLst>
              <a:ext uri="{FF2B5EF4-FFF2-40B4-BE49-F238E27FC236}">
                <a16:creationId xmlns:a16="http://schemas.microsoft.com/office/drawing/2014/main" id="{5A3160D7-6877-779B-A0EC-BD25FC643292}"/>
              </a:ext>
            </a:extLst>
          </p:cNvPr>
          <p:cNvPicPr>
            <a:picLocks noChangeAspect="1"/>
          </p:cNvPicPr>
          <p:nvPr/>
        </p:nvPicPr>
        <p:blipFill>
          <a:blip r:embed="rId3"/>
          <a:stretch>
            <a:fillRect/>
          </a:stretch>
        </p:blipFill>
        <p:spPr>
          <a:xfrm>
            <a:off x="611998" y="529820"/>
            <a:ext cx="3960000" cy="2463307"/>
          </a:xfrm>
          <a:prstGeom prst="rect">
            <a:avLst/>
          </a:prstGeom>
        </p:spPr>
      </p:pic>
      <p:pic>
        <p:nvPicPr>
          <p:cNvPr id="9" name="Immagine 8">
            <a:extLst>
              <a:ext uri="{FF2B5EF4-FFF2-40B4-BE49-F238E27FC236}">
                <a16:creationId xmlns:a16="http://schemas.microsoft.com/office/drawing/2014/main" id="{1FBA023E-51FC-A335-A446-C16EBFF50D0E}"/>
              </a:ext>
            </a:extLst>
          </p:cNvPr>
          <p:cNvPicPr>
            <a:picLocks noChangeAspect="1"/>
          </p:cNvPicPr>
          <p:nvPr/>
        </p:nvPicPr>
        <p:blipFill>
          <a:blip r:embed="rId4"/>
          <a:stretch>
            <a:fillRect/>
          </a:stretch>
        </p:blipFill>
        <p:spPr>
          <a:xfrm>
            <a:off x="4850864" y="529820"/>
            <a:ext cx="3960000" cy="2463307"/>
          </a:xfrm>
          <a:prstGeom prst="rect">
            <a:avLst/>
          </a:prstGeom>
        </p:spPr>
      </p:pic>
      <p:pic>
        <p:nvPicPr>
          <p:cNvPr id="10" name="Immagine 9">
            <a:extLst>
              <a:ext uri="{FF2B5EF4-FFF2-40B4-BE49-F238E27FC236}">
                <a16:creationId xmlns:a16="http://schemas.microsoft.com/office/drawing/2014/main" id="{5178182E-DE5B-277C-752F-F4A811C23214}"/>
              </a:ext>
            </a:extLst>
          </p:cNvPr>
          <p:cNvPicPr>
            <a:picLocks noChangeAspect="1"/>
          </p:cNvPicPr>
          <p:nvPr/>
        </p:nvPicPr>
        <p:blipFill>
          <a:blip r:embed="rId5"/>
          <a:stretch>
            <a:fillRect/>
          </a:stretch>
        </p:blipFill>
        <p:spPr>
          <a:xfrm>
            <a:off x="612000" y="2648542"/>
            <a:ext cx="3960000" cy="2463306"/>
          </a:xfrm>
          <a:prstGeom prst="rect">
            <a:avLst/>
          </a:prstGeom>
        </p:spPr>
      </p:pic>
      <p:pic>
        <p:nvPicPr>
          <p:cNvPr id="11" name="Immagine 10">
            <a:extLst>
              <a:ext uri="{FF2B5EF4-FFF2-40B4-BE49-F238E27FC236}">
                <a16:creationId xmlns:a16="http://schemas.microsoft.com/office/drawing/2014/main" id="{C65467C0-3E0C-D242-FCED-8AD6B56B369E}"/>
              </a:ext>
            </a:extLst>
          </p:cNvPr>
          <p:cNvPicPr>
            <a:picLocks noChangeAspect="1"/>
          </p:cNvPicPr>
          <p:nvPr/>
        </p:nvPicPr>
        <p:blipFill>
          <a:blip r:embed="rId6"/>
          <a:stretch>
            <a:fillRect/>
          </a:stretch>
        </p:blipFill>
        <p:spPr>
          <a:xfrm>
            <a:off x="4850864" y="2648542"/>
            <a:ext cx="3960000" cy="2463307"/>
          </a:xfrm>
          <a:prstGeom prst="rect">
            <a:avLst/>
          </a:prstGeom>
        </p:spPr>
      </p:pic>
    </p:spTree>
    <p:extLst>
      <p:ext uri="{BB962C8B-B14F-4D97-AF65-F5344CB8AC3E}">
        <p14:creationId xmlns:p14="http://schemas.microsoft.com/office/powerpoint/2010/main" val="3146041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2" name="CasellaDiTesto 1">
            <a:extLst>
              <a:ext uri="{FF2B5EF4-FFF2-40B4-BE49-F238E27FC236}">
                <a16:creationId xmlns:a16="http://schemas.microsoft.com/office/drawing/2014/main" id="{BF6EA25B-AD30-76A6-4DF9-98A4FC156F41}"/>
              </a:ext>
            </a:extLst>
          </p:cNvPr>
          <p:cNvSpPr txBox="1"/>
          <p:nvPr/>
        </p:nvSpPr>
        <p:spPr>
          <a:xfrm>
            <a:off x="0" y="143743"/>
            <a:ext cx="8729216" cy="523220"/>
          </a:xfrm>
          <a:prstGeom prst="rect">
            <a:avLst/>
          </a:prstGeom>
          <a:noFill/>
        </p:spPr>
        <p:txBody>
          <a:bodyPr wrap="square">
            <a:spAutoFit/>
          </a:bodyPr>
          <a:lstStyle/>
          <a:p>
            <a:pPr algn="ctr"/>
            <a:r>
              <a:rPr lang="en-AU" sz="2800" b="1">
                <a:solidFill>
                  <a:srgbClr val="593700"/>
                </a:solidFill>
                <a:latin typeface="Helvetica"/>
                <a:ea typeface="Hiragino Maru Gothic Pro W4"/>
                <a:cs typeface="Poppins"/>
              </a:rPr>
              <a:t>CONCLUSIONS</a:t>
            </a:r>
          </a:p>
        </p:txBody>
      </p:sp>
      <p:grpSp>
        <p:nvGrpSpPr>
          <p:cNvPr id="4" name="Gruppo 3">
            <a:extLst>
              <a:ext uri="{FF2B5EF4-FFF2-40B4-BE49-F238E27FC236}">
                <a16:creationId xmlns:a16="http://schemas.microsoft.com/office/drawing/2014/main" id="{B199FE24-573A-9F90-677C-A7FBD70DC745}"/>
              </a:ext>
            </a:extLst>
          </p:cNvPr>
          <p:cNvGrpSpPr/>
          <p:nvPr/>
        </p:nvGrpSpPr>
        <p:grpSpPr>
          <a:xfrm>
            <a:off x="863917" y="1632858"/>
            <a:ext cx="5261936" cy="2949630"/>
            <a:chOff x="478218" y="1307072"/>
            <a:chExt cx="5261936" cy="2949630"/>
          </a:xfrm>
          <a:solidFill>
            <a:srgbClr val="00B0F0"/>
          </a:solidFill>
        </p:grpSpPr>
        <p:sp>
          <p:nvSpPr>
            <p:cNvPr id="5" name="Freeform 7">
              <a:extLst>
                <a:ext uri="{FF2B5EF4-FFF2-40B4-BE49-F238E27FC236}">
                  <a16:creationId xmlns:a16="http://schemas.microsoft.com/office/drawing/2014/main" id="{9587175E-0E00-E0BE-F3CF-0CD9D5441793}"/>
                </a:ext>
              </a:extLst>
            </p:cNvPr>
            <p:cNvSpPr>
              <a:spLocks/>
            </p:cNvSpPr>
            <p:nvPr/>
          </p:nvSpPr>
          <p:spPr bwMode="auto">
            <a:xfrm>
              <a:off x="597217" y="1887800"/>
              <a:ext cx="2356" cy="2139"/>
            </a:xfrm>
            <a:custGeom>
              <a:avLst/>
              <a:gdLst>
                <a:gd name="T0" fmla="*/ 2 w 2"/>
                <a:gd name="T1" fmla="*/ 0 h 2"/>
                <a:gd name="T2" fmla="*/ 0 w 2"/>
                <a:gd name="T3" fmla="*/ 2 h 2"/>
                <a:gd name="T4" fmla="*/ 2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2"/>
                  </a:lnTo>
                  <a:lnTo>
                    <a:pt x="2"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 name="Freeform 15">
              <a:extLst>
                <a:ext uri="{FF2B5EF4-FFF2-40B4-BE49-F238E27FC236}">
                  <a16:creationId xmlns:a16="http://schemas.microsoft.com/office/drawing/2014/main" id="{5FC5D102-FEDB-414B-86A6-8CC5D617BBD3}"/>
                </a:ext>
              </a:extLst>
            </p:cNvPr>
            <p:cNvSpPr>
              <a:spLocks/>
            </p:cNvSpPr>
            <p:nvPr/>
          </p:nvSpPr>
          <p:spPr bwMode="auto">
            <a:xfrm>
              <a:off x="541841" y="1586208"/>
              <a:ext cx="804712" cy="609604"/>
            </a:xfrm>
            <a:custGeom>
              <a:avLst/>
              <a:gdLst>
                <a:gd name="T0" fmla="*/ 465 w 683"/>
                <a:gd name="T1" fmla="*/ 549 h 570"/>
                <a:gd name="T2" fmla="*/ 604 w 683"/>
                <a:gd name="T3" fmla="*/ 374 h 570"/>
                <a:gd name="T4" fmla="*/ 613 w 683"/>
                <a:gd name="T5" fmla="*/ 348 h 570"/>
                <a:gd name="T6" fmla="*/ 607 w 683"/>
                <a:gd name="T7" fmla="*/ 329 h 570"/>
                <a:gd name="T8" fmla="*/ 604 w 683"/>
                <a:gd name="T9" fmla="*/ 303 h 570"/>
                <a:gd name="T10" fmla="*/ 630 w 683"/>
                <a:gd name="T11" fmla="*/ 275 h 570"/>
                <a:gd name="T12" fmla="*/ 639 w 683"/>
                <a:gd name="T13" fmla="*/ 256 h 570"/>
                <a:gd name="T14" fmla="*/ 679 w 683"/>
                <a:gd name="T15" fmla="*/ 203 h 570"/>
                <a:gd name="T16" fmla="*/ 666 w 683"/>
                <a:gd name="T17" fmla="*/ 169 h 570"/>
                <a:gd name="T18" fmla="*/ 660 w 683"/>
                <a:gd name="T19" fmla="*/ 149 h 570"/>
                <a:gd name="T20" fmla="*/ 498 w 683"/>
                <a:gd name="T21" fmla="*/ 121 h 570"/>
                <a:gd name="T22" fmla="*/ 466 w 683"/>
                <a:gd name="T23" fmla="*/ 115 h 570"/>
                <a:gd name="T24" fmla="*/ 433 w 683"/>
                <a:gd name="T25" fmla="*/ 117 h 570"/>
                <a:gd name="T26" fmla="*/ 399 w 683"/>
                <a:gd name="T27" fmla="*/ 122 h 570"/>
                <a:gd name="T28" fmla="*/ 378 w 683"/>
                <a:gd name="T29" fmla="*/ 113 h 570"/>
                <a:gd name="T30" fmla="*/ 337 w 683"/>
                <a:gd name="T31" fmla="*/ 115 h 570"/>
                <a:gd name="T32" fmla="*/ 322 w 683"/>
                <a:gd name="T33" fmla="*/ 102 h 570"/>
                <a:gd name="T34" fmla="*/ 295 w 683"/>
                <a:gd name="T35" fmla="*/ 94 h 570"/>
                <a:gd name="T36" fmla="*/ 275 w 683"/>
                <a:gd name="T37" fmla="*/ 100 h 570"/>
                <a:gd name="T38" fmla="*/ 247 w 683"/>
                <a:gd name="T39" fmla="*/ 96 h 570"/>
                <a:gd name="T40" fmla="*/ 226 w 683"/>
                <a:gd name="T41" fmla="*/ 87 h 570"/>
                <a:gd name="T42" fmla="*/ 224 w 683"/>
                <a:gd name="T43" fmla="*/ 34 h 570"/>
                <a:gd name="T44" fmla="*/ 207 w 683"/>
                <a:gd name="T45" fmla="*/ 19 h 570"/>
                <a:gd name="T46" fmla="*/ 194 w 683"/>
                <a:gd name="T47" fmla="*/ 17 h 570"/>
                <a:gd name="T48" fmla="*/ 175 w 683"/>
                <a:gd name="T49" fmla="*/ 8 h 570"/>
                <a:gd name="T50" fmla="*/ 162 w 683"/>
                <a:gd name="T51" fmla="*/ 4 h 570"/>
                <a:gd name="T52" fmla="*/ 162 w 683"/>
                <a:gd name="T53" fmla="*/ 10 h 570"/>
                <a:gd name="T54" fmla="*/ 151 w 683"/>
                <a:gd name="T55" fmla="*/ 8 h 570"/>
                <a:gd name="T56" fmla="*/ 143 w 683"/>
                <a:gd name="T57" fmla="*/ 30 h 570"/>
                <a:gd name="T58" fmla="*/ 139 w 683"/>
                <a:gd name="T59" fmla="*/ 51 h 570"/>
                <a:gd name="T60" fmla="*/ 132 w 683"/>
                <a:gd name="T61" fmla="*/ 70 h 570"/>
                <a:gd name="T62" fmla="*/ 130 w 683"/>
                <a:gd name="T63" fmla="*/ 79 h 570"/>
                <a:gd name="T64" fmla="*/ 122 w 683"/>
                <a:gd name="T65" fmla="*/ 100 h 570"/>
                <a:gd name="T66" fmla="*/ 113 w 683"/>
                <a:gd name="T67" fmla="*/ 126 h 570"/>
                <a:gd name="T68" fmla="*/ 92 w 683"/>
                <a:gd name="T69" fmla="*/ 173 h 570"/>
                <a:gd name="T70" fmla="*/ 89 w 683"/>
                <a:gd name="T71" fmla="*/ 186 h 570"/>
                <a:gd name="T72" fmla="*/ 68 w 683"/>
                <a:gd name="T73" fmla="*/ 241 h 570"/>
                <a:gd name="T74" fmla="*/ 68 w 683"/>
                <a:gd name="T75" fmla="*/ 252 h 570"/>
                <a:gd name="T76" fmla="*/ 57 w 683"/>
                <a:gd name="T77" fmla="*/ 262 h 570"/>
                <a:gd name="T78" fmla="*/ 47 w 683"/>
                <a:gd name="T79" fmla="*/ 284 h 570"/>
                <a:gd name="T80" fmla="*/ 51 w 683"/>
                <a:gd name="T81" fmla="*/ 284 h 570"/>
                <a:gd name="T82" fmla="*/ 47 w 683"/>
                <a:gd name="T83" fmla="*/ 284 h 570"/>
                <a:gd name="T84" fmla="*/ 36 w 683"/>
                <a:gd name="T85" fmla="*/ 288 h 570"/>
                <a:gd name="T86" fmla="*/ 10 w 683"/>
                <a:gd name="T87" fmla="*/ 346 h 570"/>
                <a:gd name="T88" fmla="*/ 6 w 683"/>
                <a:gd name="T89" fmla="*/ 376 h 570"/>
                <a:gd name="T90" fmla="*/ 2 w 683"/>
                <a:gd name="T91" fmla="*/ 418 h 570"/>
                <a:gd name="T92" fmla="*/ 184 w 683"/>
                <a:gd name="T93" fmla="*/ 48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3" h="570">
                  <a:moveTo>
                    <a:pt x="184" y="480"/>
                  </a:moveTo>
                  <a:lnTo>
                    <a:pt x="329" y="517"/>
                  </a:lnTo>
                  <a:lnTo>
                    <a:pt x="465" y="549"/>
                  </a:lnTo>
                  <a:lnTo>
                    <a:pt x="560" y="570"/>
                  </a:lnTo>
                  <a:lnTo>
                    <a:pt x="600" y="378"/>
                  </a:lnTo>
                  <a:lnTo>
                    <a:pt x="604" y="374"/>
                  </a:lnTo>
                  <a:lnTo>
                    <a:pt x="606" y="371"/>
                  </a:lnTo>
                  <a:lnTo>
                    <a:pt x="613" y="357"/>
                  </a:lnTo>
                  <a:lnTo>
                    <a:pt x="613" y="348"/>
                  </a:lnTo>
                  <a:lnTo>
                    <a:pt x="619" y="340"/>
                  </a:lnTo>
                  <a:lnTo>
                    <a:pt x="615" y="335"/>
                  </a:lnTo>
                  <a:lnTo>
                    <a:pt x="607" y="329"/>
                  </a:lnTo>
                  <a:lnTo>
                    <a:pt x="602" y="327"/>
                  </a:lnTo>
                  <a:lnTo>
                    <a:pt x="598" y="324"/>
                  </a:lnTo>
                  <a:lnTo>
                    <a:pt x="604" y="303"/>
                  </a:lnTo>
                  <a:lnTo>
                    <a:pt x="609" y="295"/>
                  </a:lnTo>
                  <a:lnTo>
                    <a:pt x="619" y="282"/>
                  </a:lnTo>
                  <a:lnTo>
                    <a:pt x="630" y="275"/>
                  </a:lnTo>
                  <a:lnTo>
                    <a:pt x="636" y="269"/>
                  </a:lnTo>
                  <a:lnTo>
                    <a:pt x="639" y="262"/>
                  </a:lnTo>
                  <a:lnTo>
                    <a:pt x="639" y="256"/>
                  </a:lnTo>
                  <a:lnTo>
                    <a:pt x="653" y="243"/>
                  </a:lnTo>
                  <a:lnTo>
                    <a:pt x="662" y="220"/>
                  </a:lnTo>
                  <a:lnTo>
                    <a:pt x="679" y="203"/>
                  </a:lnTo>
                  <a:lnTo>
                    <a:pt x="683" y="196"/>
                  </a:lnTo>
                  <a:lnTo>
                    <a:pt x="681" y="183"/>
                  </a:lnTo>
                  <a:lnTo>
                    <a:pt x="666" y="169"/>
                  </a:lnTo>
                  <a:lnTo>
                    <a:pt x="664" y="166"/>
                  </a:lnTo>
                  <a:lnTo>
                    <a:pt x="660" y="158"/>
                  </a:lnTo>
                  <a:lnTo>
                    <a:pt x="660" y="149"/>
                  </a:lnTo>
                  <a:lnTo>
                    <a:pt x="572" y="132"/>
                  </a:lnTo>
                  <a:lnTo>
                    <a:pt x="504" y="115"/>
                  </a:lnTo>
                  <a:lnTo>
                    <a:pt x="498" y="121"/>
                  </a:lnTo>
                  <a:lnTo>
                    <a:pt x="491" y="119"/>
                  </a:lnTo>
                  <a:lnTo>
                    <a:pt x="483" y="117"/>
                  </a:lnTo>
                  <a:lnTo>
                    <a:pt x="466" y="115"/>
                  </a:lnTo>
                  <a:lnTo>
                    <a:pt x="463" y="113"/>
                  </a:lnTo>
                  <a:lnTo>
                    <a:pt x="455" y="117"/>
                  </a:lnTo>
                  <a:lnTo>
                    <a:pt x="433" y="117"/>
                  </a:lnTo>
                  <a:lnTo>
                    <a:pt x="419" y="119"/>
                  </a:lnTo>
                  <a:lnTo>
                    <a:pt x="406" y="122"/>
                  </a:lnTo>
                  <a:lnTo>
                    <a:pt x="399" y="122"/>
                  </a:lnTo>
                  <a:lnTo>
                    <a:pt x="393" y="121"/>
                  </a:lnTo>
                  <a:lnTo>
                    <a:pt x="386" y="115"/>
                  </a:lnTo>
                  <a:lnTo>
                    <a:pt x="378" y="113"/>
                  </a:lnTo>
                  <a:lnTo>
                    <a:pt x="357" y="117"/>
                  </a:lnTo>
                  <a:lnTo>
                    <a:pt x="350" y="115"/>
                  </a:lnTo>
                  <a:lnTo>
                    <a:pt x="337" y="115"/>
                  </a:lnTo>
                  <a:lnTo>
                    <a:pt x="335" y="109"/>
                  </a:lnTo>
                  <a:lnTo>
                    <a:pt x="327" y="104"/>
                  </a:lnTo>
                  <a:lnTo>
                    <a:pt x="322" y="102"/>
                  </a:lnTo>
                  <a:lnTo>
                    <a:pt x="314" y="98"/>
                  </a:lnTo>
                  <a:lnTo>
                    <a:pt x="303" y="98"/>
                  </a:lnTo>
                  <a:lnTo>
                    <a:pt x="295" y="94"/>
                  </a:lnTo>
                  <a:lnTo>
                    <a:pt x="290" y="94"/>
                  </a:lnTo>
                  <a:lnTo>
                    <a:pt x="282" y="100"/>
                  </a:lnTo>
                  <a:lnTo>
                    <a:pt x="275" y="100"/>
                  </a:lnTo>
                  <a:lnTo>
                    <a:pt x="262" y="102"/>
                  </a:lnTo>
                  <a:lnTo>
                    <a:pt x="254" y="102"/>
                  </a:lnTo>
                  <a:lnTo>
                    <a:pt x="247" y="96"/>
                  </a:lnTo>
                  <a:lnTo>
                    <a:pt x="245" y="96"/>
                  </a:lnTo>
                  <a:lnTo>
                    <a:pt x="237" y="90"/>
                  </a:lnTo>
                  <a:lnTo>
                    <a:pt x="226" y="87"/>
                  </a:lnTo>
                  <a:lnTo>
                    <a:pt x="224" y="83"/>
                  </a:lnTo>
                  <a:lnTo>
                    <a:pt x="228" y="47"/>
                  </a:lnTo>
                  <a:lnTo>
                    <a:pt x="224" y="34"/>
                  </a:lnTo>
                  <a:lnTo>
                    <a:pt x="216" y="27"/>
                  </a:lnTo>
                  <a:lnTo>
                    <a:pt x="213" y="21"/>
                  </a:lnTo>
                  <a:lnTo>
                    <a:pt x="207" y="19"/>
                  </a:lnTo>
                  <a:lnTo>
                    <a:pt x="201" y="21"/>
                  </a:lnTo>
                  <a:lnTo>
                    <a:pt x="194" y="19"/>
                  </a:lnTo>
                  <a:lnTo>
                    <a:pt x="194" y="17"/>
                  </a:lnTo>
                  <a:lnTo>
                    <a:pt x="188" y="11"/>
                  </a:lnTo>
                  <a:lnTo>
                    <a:pt x="183" y="6"/>
                  </a:lnTo>
                  <a:lnTo>
                    <a:pt x="175" y="8"/>
                  </a:lnTo>
                  <a:lnTo>
                    <a:pt x="168" y="8"/>
                  </a:lnTo>
                  <a:lnTo>
                    <a:pt x="166" y="4"/>
                  </a:lnTo>
                  <a:lnTo>
                    <a:pt x="162" y="4"/>
                  </a:lnTo>
                  <a:lnTo>
                    <a:pt x="160" y="6"/>
                  </a:lnTo>
                  <a:lnTo>
                    <a:pt x="164" y="10"/>
                  </a:lnTo>
                  <a:lnTo>
                    <a:pt x="162" y="10"/>
                  </a:lnTo>
                  <a:lnTo>
                    <a:pt x="160" y="8"/>
                  </a:lnTo>
                  <a:lnTo>
                    <a:pt x="154" y="0"/>
                  </a:lnTo>
                  <a:lnTo>
                    <a:pt x="151" y="8"/>
                  </a:lnTo>
                  <a:lnTo>
                    <a:pt x="149" y="23"/>
                  </a:lnTo>
                  <a:lnTo>
                    <a:pt x="143" y="28"/>
                  </a:lnTo>
                  <a:lnTo>
                    <a:pt x="143" y="30"/>
                  </a:lnTo>
                  <a:lnTo>
                    <a:pt x="141" y="36"/>
                  </a:lnTo>
                  <a:lnTo>
                    <a:pt x="139" y="43"/>
                  </a:lnTo>
                  <a:lnTo>
                    <a:pt x="139" y="51"/>
                  </a:lnTo>
                  <a:lnTo>
                    <a:pt x="141" y="55"/>
                  </a:lnTo>
                  <a:lnTo>
                    <a:pt x="136" y="62"/>
                  </a:lnTo>
                  <a:lnTo>
                    <a:pt x="132" y="70"/>
                  </a:lnTo>
                  <a:lnTo>
                    <a:pt x="137" y="75"/>
                  </a:lnTo>
                  <a:lnTo>
                    <a:pt x="130" y="74"/>
                  </a:lnTo>
                  <a:lnTo>
                    <a:pt x="130" y="79"/>
                  </a:lnTo>
                  <a:lnTo>
                    <a:pt x="126" y="87"/>
                  </a:lnTo>
                  <a:lnTo>
                    <a:pt x="126" y="92"/>
                  </a:lnTo>
                  <a:lnTo>
                    <a:pt x="122" y="100"/>
                  </a:lnTo>
                  <a:lnTo>
                    <a:pt x="121" y="107"/>
                  </a:lnTo>
                  <a:lnTo>
                    <a:pt x="115" y="119"/>
                  </a:lnTo>
                  <a:lnTo>
                    <a:pt x="113" y="126"/>
                  </a:lnTo>
                  <a:lnTo>
                    <a:pt x="102" y="145"/>
                  </a:lnTo>
                  <a:lnTo>
                    <a:pt x="98" y="158"/>
                  </a:lnTo>
                  <a:lnTo>
                    <a:pt x="92" y="173"/>
                  </a:lnTo>
                  <a:lnTo>
                    <a:pt x="94" y="181"/>
                  </a:lnTo>
                  <a:lnTo>
                    <a:pt x="94" y="183"/>
                  </a:lnTo>
                  <a:lnTo>
                    <a:pt x="89" y="186"/>
                  </a:lnTo>
                  <a:lnTo>
                    <a:pt x="85" y="192"/>
                  </a:lnTo>
                  <a:lnTo>
                    <a:pt x="81" y="207"/>
                  </a:lnTo>
                  <a:lnTo>
                    <a:pt x="68" y="241"/>
                  </a:lnTo>
                  <a:lnTo>
                    <a:pt x="62" y="248"/>
                  </a:lnTo>
                  <a:lnTo>
                    <a:pt x="60" y="256"/>
                  </a:lnTo>
                  <a:lnTo>
                    <a:pt x="68" y="252"/>
                  </a:lnTo>
                  <a:lnTo>
                    <a:pt x="70" y="256"/>
                  </a:lnTo>
                  <a:lnTo>
                    <a:pt x="62" y="256"/>
                  </a:lnTo>
                  <a:lnTo>
                    <a:pt x="57" y="262"/>
                  </a:lnTo>
                  <a:lnTo>
                    <a:pt x="47" y="275"/>
                  </a:lnTo>
                  <a:lnTo>
                    <a:pt x="45" y="282"/>
                  </a:lnTo>
                  <a:lnTo>
                    <a:pt x="47" y="284"/>
                  </a:lnTo>
                  <a:lnTo>
                    <a:pt x="49" y="282"/>
                  </a:lnTo>
                  <a:lnTo>
                    <a:pt x="49" y="284"/>
                  </a:lnTo>
                  <a:lnTo>
                    <a:pt x="51" y="284"/>
                  </a:lnTo>
                  <a:lnTo>
                    <a:pt x="49" y="288"/>
                  </a:lnTo>
                  <a:lnTo>
                    <a:pt x="49" y="284"/>
                  </a:lnTo>
                  <a:lnTo>
                    <a:pt x="47" y="284"/>
                  </a:lnTo>
                  <a:lnTo>
                    <a:pt x="42" y="288"/>
                  </a:lnTo>
                  <a:lnTo>
                    <a:pt x="38" y="295"/>
                  </a:lnTo>
                  <a:lnTo>
                    <a:pt x="36" y="288"/>
                  </a:lnTo>
                  <a:lnTo>
                    <a:pt x="23" y="316"/>
                  </a:lnTo>
                  <a:lnTo>
                    <a:pt x="10" y="333"/>
                  </a:lnTo>
                  <a:lnTo>
                    <a:pt x="10" y="346"/>
                  </a:lnTo>
                  <a:lnTo>
                    <a:pt x="13" y="361"/>
                  </a:lnTo>
                  <a:lnTo>
                    <a:pt x="12" y="369"/>
                  </a:lnTo>
                  <a:lnTo>
                    <a:pt x="6" y="376"/>
                  </a:lnTo>
                  <a:lnTo>
                    <a:pt x="4" y="382"/>
                  </a:lnTo>
                  <a:lnTo>
                    <a:pt x="0" y="391"/>
                  </a:lnTo>
                  <a:lnTo>
                    <a:pt x="2" y="418"/>
                  </a:lnTo>
                  <a:lnTo>
                    <a:pt x="8" y="433"/>
                  </a:lnTo>
                  <a:lnTo>
                    <a:pt x="12" y="433"/>
                  </a:lnTo>
                  <a:lnTo>
                    <a:pt x="184" y="48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 name="Freeform 16">
              <a:extLst>
                <a:ext uri="{FF2B5EF4-FFF2-40B4-BE49-F238E27FC236}">
                  <a16:creationId xmlns:a16="http://schemas.microsoft.com/office/drawing/2014/main" id="{9016FC4C-770D-11F4-83A1-FFF3B6D3BA48}"/>
                </a:ext>
              </a:extLst>
            </p:cNvPr>
            <p:cNvSpPr>
              <a:spLocks/>
            </p:cNvSpPr>
            <p:nvPr/>
          </p:nvSpPr>
          <p:spPr bwMode="auto">
            <a:xfrm>
              <a:off x="599573" y="1889940"/>
              <a:ext cx="2356" cy="4278"/>
            </a:xfrm>
            <a:custGeom>
              <a:avLst/>
              <a:gdLst>
                <a:gd name="T0" fmla="*/ 2 w 2"/>
                <a:gd name="T1" fmla="*/ 0 h 4"/>
                <a:gd name="T2" fmla="*/ 0 w 2"/>
                <a:gd name="T3" fmla="*/ 0 h 4"/>
                <a:gd name="T4" fmla="*/ 0 w 2"/>
                <a:gd name="T5" fmla="*/ 4 h 4"/>
                <a:gd name="T6" fmla="*/ 2 w 2"/>
                <a:gd name="T7" fmla="*/ 0 h 4"/>
              </a:gdLst>
              <a:ahLst/>
              <a:cxnLst>
                <a:cxn ang="0">
                  <a:pos x="T0" y="T1"/>
                </a:cxn>
                <a:cxn ang="0">
                  <a:pos x="T2" y="T3"/>
                </a:cxn>
                <a:cxn ang="0">
                  <a:pos x="T4" y="T5"/>
                </a:cxn>
                <a:cxn ang="0">
                  <a:pos x="T6" y="T7"/>
                </a:cxn>
              </a:cxnLst>
              <a:rect l="0" t="0" r="r" b="b"/>
              <a:pathLst>
                <a:path w="2" h="4">
                  <a:moveTo>
                    <a:pt x="2" y="0"/>
                  </a:moveTo>
                  <a:lnTo>
                    <a:pt x="0" y="0"/>
                  </a:lnTo>
                  <a:lnTo>
                    <a:pt x="0" y="4"/>
                  </a:lnTo>
                  <a:lnTo>
                    <a:pt x="2"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 name="Freeform 17">
              <a:extLst>
                <a:ext uri="{FF2B5EF4-FFF2-40B4-BE49-F238E27FC236}">
                  <a16:creationId xmlns:a16="http://schemas.microsoft.com/office/drawing/2014/main" id="{7F300667-1504-B026-EA7F-DE99F60A7EA7}"/>
                </a:ext>
              </a:extLst>
            </p:cNvPr>
            <p:cNvSpPr>
              <a:spLocks/>
            </p:cNvSpPr>
            <p:nvPr/>
          </p:nvSpPr>
          <p:spPr bwMode="auto">
            <a:xfrm>
              <a:off x="599573" y="1889940"/>
              <a:ext cx="2356" cy="4278"/>
            </a:xfrm>
            <a:custGeom>
              <a:avLst/>
              <a:gdLst>
                <a:gd name="T0" fmla="*/ 2 w 2"/>
                <a:gd name="T1" fmla="*/ 0 h 4"/>
                <a:gd name="T2" fmla="*/ 0 w 2"/>
                <a:gd name="T3" fmla="*/ 0 h 4"/>
                <a:gd name="T4" fmla="*/ 0 w 2"/>
                <a:gd name="T5" fmla="*/ 4 h 4"/>
                <a:gd name="T6" fmla="*/ 2 w 2"/>
                <a:gd name="T7" fmla="*/ 0 h 4"/>
              </a:gdLst>
              <a:ahLst/>
              <a:cxnLst>
                <a:cxn ang="0">
                  <a:pos x="T0" y="T1"/>
                </a:cxn>
                <a:cxn ang="0">
                  <a:pos x="T2" y="T3"/>
                </a:cxn>
                <a:cxn ang="0">
                  <a:pos x="T4" y="T5"/>
                </a:cxn>
                <a:cxn ang="0">
                  <a:pos x="T6" y="T7"/>
                </a:cxn>
              </a:cxnLst>
              <a:rect l="0" t="0" r="r" b="b"/>
              <a:pathLst>
                <a:path w="2" h="4">
                  <a:moveTo>
                    <a:pt x="2" y="0"/>
                  </a:moveTo>
                  <a:lnTo>
                    <a:pt x="0" y="0"/>
                  </a:lnTo>
                  <a:lnTo>
                    <a:pt x="0" y="4"/>
                  </a:lnTo>
                  <a:lnTo>
                    <a:pt x="2"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 name="Freeform 18">
              <a:extLst>
                <a:ext uri="{FF2B5EF4-FFF2-40B4-BE49-F238E27FC236}">
                  <a16:creationId xmlns:a16="http://schemas.microsoft.com/office/drawing/2014/main" id="{EC44264B-6D27-51A6-8002-2C046A0EE59B}"/>
                </a:ext>
              </a:extLst>
            </p:cNvPr>
            <p:cNvSpPr>
              <a:spLocks/>
            </p:cNvSpPr>
            <p:nvPr/>
          </p:nvSpPr>
          <p:spPr bwMode="auto">
            <a:xfrm>
              <a:off x="662018" y="2541254"/>
              <a:ext cx="10604" cy="16043"/>
            </a:xfrm>
            <a:custGeom>
              <a:avLst/>
              <a:gdLst>
                <a:gd name="T0" fmla="*/ 9 w 9"/>
                <a:gd name="T1" fmla="*/ 13 h 15"/>
                <a:gd name="T2" fmla="*/ 5 w 9"/>
                <a:gd name="T3" fmla="*/ 8 h 15"/>
                <a:gd name="T4" fmla="*/ 0 w 9"/>
                <a:gd name="T5" fmla="*/ 0 h 15"/>
                <a:gd name="T6" fmla="*/ 9 w 9"/>
                <a:gd name="T7" fmla="*/ 15 h 15"/>
                <a:gd name="T8" fmla="*/ 9 w 9"/>
                <a:gd name="T9" fmla="*/ 13 h 15"/>
              </a:gdLst>
              <a:ahLst/>
              <a:cxnLst>
                <a:cxn ang="0">
                  <a:pos x="T0" y="T1"/>
                </a:cxn>
                <a:cxn ang="0">
                  <a:pos x="T2" y="T3"/>
                </a:cxn>
                <a:cxn ang="0">
                  <a:pos x="T4" y="T5"/>
                </a:cxn>
                <a:cxn ang="0">
                  <a:pos x="T6" y="T7"/>
                </a:cxn>
                <a:cxn ang="0">
                  <a:pos x="T8" y="T9"/>
                </a:cxn>
              </a:cxnLst>
              <a:rect l="0" t="0" r="r" b="b"/>
              <a:pathLst>
                <a:path w="9" h="15">
                  <a:moveTo>
                    <a:pt x="9" y="13"/>
                  </a:moveTo>
                  <a:lnTo>
                    <a:pt x="5" y="8"/>
                  </a:lnTo>
                  <a:lnTo>
                    <a:pt x="0" y="0"/>
                  </a:lnTo>
                  <a:lnTo>
                    <a:pt x="9" y="15"/>
                  </a:lnTo>
                  <a:lnTo>
                    <a:pt x="9" y="13"/>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 name="Freeform 19">
              <a:extLst>
                <a:ext uri="{FF2B5EF4-FFF2-40B4-BE49-F238E27FC236}">
                  <a16:creationId xmlns:a16="http://schemas.microsoft.com/office/drawing/2014/main" id="{C17F2011-2F78-63C1-55C8-D8C74D63BAF8}"/>
                </a:ext>
              </a:extLst>
            </p:cNvPr>
            <p:cNvSpPr>
              <a:spLocks/>
            </p:cNvSpPr>
            <p:nvPr/>
          </p:nvSpPr>
          <p:spPr bwMode="auto">
            <a:xfrm>
              <a:off x="662018" y="2541254"/>
              <a:ext cx="10604" cy="16043"/>
            </a:xfrm>
            <a:custGeom>
              <a:avLst/>
              <a:gdLst>
                <a:gd name="T0" fmla="*/ 9 w 9"/>
                <a:gd name="T1" fmla="*/ 13 h 15"/>
                <a:gd name="T2" fmla="*/ 5 w 9"/>
                <a:gd name="T3" fmla="*/ 8 h 15"/>
                <a:gd name="T4" fmla="*/ 0 w 9"/>
                <a:gd name="T5" fmla="*/ 0 h 15"/>
                <a:gd name="T6" fmla="*/ 9 w 9"/>
                <a:gd name="T7" fmla="*/ 15 h 15"/>
                <a:gd name="T8" fmla="*/ 9 w 9"/>
                <a:gd name="T9" fmla="*/ 13 h 15"/>
              </a:gdLst>
              <a:ahLst/>
              <a:cxnLst>
                <a:cxn ang="0">
                  <a:pos x="T0" y="T1"/>
                </a:cxn>
                <a:cxn ang="0">
                  <a:pos x="T2" y="T3"/>
                </a:cxn>
                <a:cxn ang="0">
                  <a:pos x="T4" y="T5"/>
                </a:cxn>
                <a:cxn ang="0">
                  <a:pos x="T6" y="T7"/>
                </a:cxn>
                <a:cxn ang="0">
                  <a:pos x="T8" y="T9"/>
                </a:cxn>
              </a:cxnLst>
              <a:rect l="0" t="0" r="r" b="b"/>
              <a:pathLst>
                <a:path w="9" h="15">
                  <a:moveTo>
                    <a:pt x="9" y="13"/>
                  </a:moveTo>
                  <a:lnTo>
                    <a:pt x="5" y="8"/>
                  </a:lnTo>
                  <a:lnTo>
                    <a:pt x="0" y="0"/>
                  </a:lnTo>
                  <a:lnTo>
                    <a:pt x="9" y="15"/>
                  </a:lnTo>
                  <a:lnTo>
                    <a:pt x="9" y="13"/>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 name="Freeform 8">
              <a:extLst>
                <a:ext uri="{FF2B5EF4-FFF2-40B4-BE49-F238E27FC236}">
                  <a16:creationId xmlns:a16="http://schemas.microsoft.com/office/drawing/2014/main" id="{501E4A39-4842-0DCE-EE2C-9458A1F033F6}"/>
                </a:ext>
              </a:extLst>
            </p:cNvPr>
            <p:cNvSpPr>
              <a:spLocks/>
            </p:cNvSpPr>
            <p:nvPr/>
          </p:nvSpPr>
          <p:spPr bwMode="auto">
            <a:xfrm>
              <a:off x="865847" y="1339157"/>
              <a:ext cx="12961" cy="18181"/>
            </a:xfrm>
            <a:custGeom>
              <a:avLst/>
              <a:gdLst>
                <a:gd name="T0" fmla="*/ 9 w 11"/>
                <a:gd name="T1" fmla="*/ 17 h 17"/>
                <a:gd name="T2" fmla="*/ 11 w 11"/>
                <a:gd name="T3" fmla="*/ 9 h 17"/>
                <a:gd name="T4" fmla="*/ 5 w 11"/>
                <a:gd name="T5" fmla="*/ 4 h 17"/>
                <a:gd name="T6" fmla="*/ 2 w 11"/>
                <a:gd name="T7" fmla="*/ 0 h 17"/>
                <a:gd name="T8" fmla="*/ 0 w 11"/>
                <a:gd name="T9" fmla="*/ 9 h 17"/>
                <a:gd name="T10" fmla="*/ 3 w 11"/>
                <a:gd name="T11" fmla="*/ 17 h 17"/>
                <a:gd name="T12" fmla="*/ 9 w 11"/>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9" y="17"/>
                  </a:moveTo>
                  <a:lnTo>
                    <a:pt x="11" y="9"/>
                  </a:lnTo>
                  <a:lnTo>
                    <a:pt x="5" y="4"/>
                  </a:lnTo>
                  <a:lnTo>
                    <a:pt x="2" y="0"/>
                  </a:lnTo>
                  <a:lnTo>
                    <a:pt x="0" y="9"/>
                  </a:lnTo>
                  <a:lnTo>
                    <a:pt x="3" y="17"/>
                  </a:lnTo>
                  <a:lnTo>
                    <a:pt x="9" y="1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 name="Freeform 9">
              <a:extLst>
                <a:ext uri="{FF2B5EF4-FFF2-40B4-BE49-F238E27FC236}">
                  <a16:creationId xmlns:a16="http://schemas.microsoft.com/office/drawing/2014/main" id="{8A959FD5-75FE-A55C-B8DD-B1881EC2D6B8}"/>
                </a:ext>
              </a:extLst>
            </p:cNvPr>
            <p:cNvSpPr>
              <a:spLocks/>
            </p:cNvSpPr>
            <p:nvPr/>
          </p:nvSpPr>
          <p:spPr bwMode="auto">
            <a:xfrm>
              <a:off x="865847" y="1339157"/>
              <a:ext cx="12961" cy="18181"/>
            </a:xfrm>
            <a:custGeom>
              <a:avLst/>
              <a:gdLst>
                <a:gd name="T0" fmla="*/ 9 w 11"/>
                <a:gd name="T1" fmla="*/ 17 h 17"/>
                <a:gd name="T2" fmla="*/ 11 w 11"/>
                <a:gd name="T3" fmla="*/ 9 h 17"/>
                <a:gd name="T4" fmla="*/ 5 w 11"/>
                <a:gd name="T5" fmla="*/ 4 h 17"/>
                <a:gd name="T6" fmla="*/ 2 w 11"/>
                <a:gd name="T7" fmla="*/ 0 h 17"/>
                <a:gd name="T8" fmla="*/ 0 w 11"/>
                <a:gd name="T9" fmla="*/ 9 h 17"/>
                <a:gd name="T10" fmla="*/ 3 w 11"/>
                <a:gd name="T11" fmla="*/ 17 h 17"/>
                <a:gd name="T12" fmla="*/ 9 w 11"/>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9" y="17"/>
                  </a:moveTo>
                  <a:lnTo>
                    <a:pt x="11" y="9"/>
                  </a:lnTo>
                  <a:lnTo>
                    <a:pt x="5" y="4"/>
                  </a:lnTo>
                  <a:lnTo>
                    <a:pt x="2" y="0"/>
                  </a:lnTo>
                  <a:lnTo>
                    <a:pt x="0" y="9"/>
                  </a:lnTo>
                  <a:lnTo>
                    <a:pt x="3" y="17"/>
                  </a:lnTo>
                  <a:lnTo>
                    <a:pt x="9" y="1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 name="Freeform 10">
              <a:extLst>
                <a:ext uri="{FF2B5EF4-FFF2-40B4-BE49-F238E27FC236}">
                  <a16:creationId xmlns:a16="http://schemas.microsoft.com/office/drawing/2014/main" id="{E5D8BD33-E362-86D2-B04E-B4EA9B06C8C7}"/>
                </a:ext>
              </a:extLst>
            </p:cNvPr>
            <p:cNvSpPr>
              <a:spLocks/>
            </p:cNvSpPr>
            <p:nvPr/>
          </p:nvSpPr>
          <p:spPr bwMode="auto">
            <a:xfrm>
              <a:off x="885877" y="1334879"/>
              <a:ext cx="15317" cy="12833"/>
            </a:xfrm>
            <a:custGeom>
              <a:avLst/>
              <a:gdLst>
                <a:gd name="T0" fmla="*/ 7 w 13"/>
                <a:gd name="T1" fmla="*/ 6 h 12"/>
                <a:gd name="T2" fmla="*/ 9 w 13"/>
                <a:gd name="T3" fmla="*/ 12 h 12"/>
                <a:gd name="T4" fmla="*/ 13 w 13"/>
                <a:gd name="T5" fmla="*/ 6 h 12"/>
                <a:gd name="T6" fmla="*/ 7 w 13"/>
                <a:gd name="T7" fmla="*/ 0 h 12"/>
                <a:gd name="T8" fmla="*/ 3 w 13"/>
                <a:gd name="T9" fmla="*/ 0 h 12"/>
                <a:gd name="T10" fmla="*/ 0 w 13"/>
                <a:gd name="T11" fmla="*/ 8 h 12"/>
                <a:gd name="T12" fmla="*/ 5 w 13"/>
                <a:gd name="T13" fmla="*/ 12 h 12"/>
                <a:gd name="T14" fmla="*/ 7 w 1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2">
                  <a:moveTo>
                    <a:pt x="7" y="6"/>
                  </a:moveTo>
                  <a:lnTo>
                    <a:pt x="9" y="12"/>
                  </a:lnTo>
                  <a:lnTo>
                    <a:pt x="13" y="6"/>
                  </a:lnTo>
                  <a:lnTo>
                    <a:pt x="7" y="0"/>
                  </a:lnTo>
                  <a:lnTo>
                    <a:pt x="3" y="0"/>
                  </a:lnTo>
                  <a:lnTo>
                    <a:pt x="0" y="8"/>
                  </a:lnTo>
                  <a:lnTo>
                    <a:pt x="5" y="12"/>
                  </a:lnTo>
                  <a:lnTo>
                    <a:pt x="7"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 name="Freeform 11">
              <a:extLst>
                <a:ext uri="{FF2B5EF4-FFF2-40B4-BE49-F238E27FC236}">
                  <a16:creationId xmlns:a16="http://schemas.microsoft.com/office/drawing/2014/main" id="{4EA075AC-D59D-AAF1-C623-90D8DE508DD5}"/>
                </a:ext>
              </a:extLst>
            </p:cNvPr>
            <p:cNvSpPr>
              <a:spLocks/>
            </p:cNvSpPr>
            <p:nvPr/>
          </p:nvSpPr>
          <p:spPr bwMode="auto">
            <a:xfrm>
              <a:off x="885877" y="1334879"/>
              <a:ext cx="15317" cy="12833"/>
            </a:xfrm>
            <a:custGeom>
              <a:avLst/>
              <a:gdLst>
                <a:gd name="T0" fmla="*/ 7 w 13"/>
                <a:gd name="T1" fmla="*/ 6 h 12"/>
                <a:gd name="T2" fmla="*/ 9 w 13"/>
                <a:gd name="T3" fmla="*/ 12 h 12"/>
                <a:gd name="T4" fmla="*/ 13 w 13"/>
                <a:gd name="T5" fmla="*/ 6 h 12"/>
                <a:gd name="T6" fmla="*/ 7 w 13"/>
                <a:gd name="T7" fmla="*/ 0 h 12"/>
                <a:gd name="T8" fmla="*/ 3 w 13"/>
                <a:gd name="T9" fmla="*/ 0 h 12"/>
                <a:gd name="T10" fmla="*/ 0 w 13"/>
                <a:gd name="T11" fmla="*/ 8 h 12"/>
                <a:gd name="T12" fmla="*/ 5 w 13"/>
                <a:gd name="T13" fmla="*/ 12 h 12"/>
                <a:gd name="T14" fmla="*/ 7 w 1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2">
                  <a:moveTo>
                    <a:pt x="7" y="6"/>
                  </a:moveTo>
                  <a:lnTo>
                    <a:pt x="9" y="12"/>
                  </a:lnTo>
                  <a:lnTo>
                    <a:pt x="13" y="6"/>
                  </a:lnTo>
                  <a:lnTo>
                    <a:pt x="7" y="0"/>
                  </a:lnTo>
                  <a:lnTo>
                    <a:pt x="3" y="0"/>
                  </a:lnTo>
                  <a:lnTo>
                    <a:pt x="0" y="8"/>
                  </a:lnTo>
                  <a:lnTo>
                    <a:pt x="5" y="12"/>
                  </a:lnTo>
                  <a:lnTo>
                    <a:pt x="7"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 name="Freeform 12">
              <a:extLst>
                <a:ext uri="{FF2B5EF4-FFF2-40B4-BE49-F238E27FC236}">
                  <a16:creationId xmlns:a16="http://schemas.microsoft.com/office/drawing/2014/main" id="{9A509583-4404-F48A-6A09-6CD61D92451F}"/>
                </a:ext>
              </a:extLst>
            </p:cNvPr>
            <p:cNvSpPr>
              <a:spLocks/>
            </p:cNvSpPr>
            <p:nvPr/>
          </p:nvSpPr>
          <p:spPr bwMode="auto">
            <a:xfrm>
              <a:off x="888233" y="1375520"/>
              <a:ext cx="25920" cy="55613"/>
            </a:xfrm>
            <a:custGeom>
              <a:avLst/>
              <a:gdLst>
                <a:gd name="T0" fmla="*/ 20 w 22"/>
                <a:gd name="T1" fmla="*/ 7 h 52"/>
                <a:gd name="T2" fmla="*/ 16 w 22"/>
                <a:gd name="T3" fmla="*/ 0 h 52"/>
                <a:gd name="T4" fmla="*/ 15 w 22"/>
                <a:gd name="T5" fmla="*/ 0 h 52"/>
                <a:gd name="T6" fmla="*/ 7 w 22"/>
                <a:gd name="T7" fmla="*/ 5 h 52"/>
                <a:gd name="T8" fmla="*/ 0 w 22"/>
                <a:gd name="T9" fmla="*/ 13 h 52"/>
                <a:gd name="T10" fmla="*/ 3 w 22"/>
                <a:gd name="T11" fmla="*/ 21 h 52"/>
                <a:gd name="T12" fmla="*/ 9 w 22"/>
                <a:gd name="T13" fmla="*/ 28 h 52"/>
                <a:gd name="T14" fmla="*/ 7 w 22"/>
                <a:gd name="T15" fmla="*/ 34 h 52"/>
                <a:gd name="T16" fmla="*/ 9 w 22"/>
                <a:gd name="T17" fmla="*/ 41 h 52"/>
                <a:gd name="T18" fmla="*/ 16 w 22"/>
                <a:gd name="T19" fmla="*/ 49 h 52"/>
                <a:gd name="T20" fmla="*/ 16 w 22"/>
                <a:gd name="T21" fmla="*/ 52 h 52"/>
                <a:gd name="T22" fmla="*/ 22 w 22"/>
                <a:gd name="T23" fmla="*/ 49 h 52"/>
                <a:gd name="T24" fmla="*/ 22 w 22"/>
                <a:gd name="T25" fmla="*/ 43 h 52"/>
                <a:gd name="T26" fmla="*/ 18 w 22"/>
                <a:gd name="T27" fmla="*/ 36 h 52"/>
                <a:gd name="T28" fmla="*/ 11 w 22"/>
                <a:gd name="T29" fmla="*/ 36 h 52"/>
                <a:gd name="T30" fmla="*/ 11 w 22"/>
                <a:gd name="T31" fmla="*/ 21 h 52"/>
                <a:gd name="T32" fmla="*/ 5 w 22"/>
                <a:gd name="T33" fmla="*/ 13 h 52"/>
                <a:gd name="T34" fmla="*/ 13 w 22"/>
                <a:gd name="T35" fmla="*/ 9 h 52"/>
                <a:gd name="T36" fmla="*/ 20 w 22"/>
                <a:gd name="T3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52">
                  <a:moveTo>
                    <a:pt x="20" y="7"/>
                  </a:moveTo>
                  <a:lnTo>
                    <a:pt x="16" y="0"/>
                  </a:lnTo>
                  <a:lnTo>
                    <a:pt x="15" y="0"/>
                  </a:lnTo>
                  <a:lnTo>
                    <a:pt x="7" y="5"/>
                  </a:lnTo>
                  <a:lnTo>
                    <a:pt x="0" y="13"/>
                  </a:lnTo>
                  <a:lnTo>
                    <a:pt x="3" y="21"/>
                  </a:lnTo>
                  <a:lnTo>
                    <a:pt x="9" y="28"/>
                  </a:lnTo>
                  <a:lnTo>
                    <a:pt x="7" y="34"/>
                  </a:lnTo>
                  <a:lnTo>
                    <a:pt x="9" y="41"/>
                  </a:lnTo>
                  <a:lnTo>
                    <a:pt x="16" y="49"/>
                  </a:lnTo>
                  <a:lnTo>
                    <a:pt x="16" y="52"/>
                  </a:lnTo>
                  <a:lnTo>
                    <a:pt x="22" y="49"/>
                  </a:lnTo>
                  <a:lnTo>
                    <a:pt x="22" y="43"/>
                  </a:lnTo>
                  <a:lnTo>
                    <a:pt x="18" y="36"/>
                  </a:lnTo>
                  <a:lnTo>
                    <a:pt x="11" y="36"/>
                  </a:lnTo>
                  <a:lnTo>
                    <a:pt x="11" y="21"/>
                  </a:lnTo>
                  <a:lnTo>
                    <a:pt x="5" y="13"/>
                  </a:lnTo>
                  <a:lnTo>
                    <a:pt x="13" y="9"/>
                  </a:lnTo>
                  <a:lnTo>
                    <a:pt x="20"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 name="Freeform 13">
              <a:extLst>
                <a:ext uri="{FF2B5EF4-FFF2-40B4-BE49-F238E27FC236}">
                  <a16:creationId xmlns:a16="http://schemas.microsoft.com/office/drawing/2014/main" id="{8334DA5B-1F2B-B64A-83D6-A36C166D3FD0}"/>
                </a:ext>
              </a:extLst>
            </p:cNvPr>
            <p:cNvSpPr>
              <a:spLocks/>
            </p:cNvSpPr>
            <p:nvPr/>
          </p:nvSpPr>
          <p:spPr bwMode="auto">
            <a:xfrm>
              <a:off x="888233" y="1375520"/>
              <a:ext cx="25920" cy="55613"/>
            </a:xfrm>
            <a:custGeom>
              <a:avLst/>
              <a:gdLst>
                <a:gd name="T0" fmla="*/ 20 w 22"/>
                <a:gd name="T1" fmla="*/ 7 h 52"/>
                <a:gd name="T2" fmla="*/ 16 w 22"/>
                <a:gd name="T3" fmla="*/ 0 h 52"/>
                <a:gd name="T4" fmla="*/ 15 w 22"/>
                <a:gd name="T5" fmla="*/ 0 h 52"/>
                <a:gd name="T6" fmla="*/ 7 w 22"/>
                <a:gd name="T7" fmla="*/ 5 h 52"/>
                <a:gd name="T8" fmla="*/ 0 w 22"/>
                <a:gd name="T9" fmla="*/ 13 h 52"/>
                <a:gd name="T10" fmla="*/ 3 w 22"/>
                <a:gd name="T11" fmla="*/ 21 h 52"/>
                <a:gd name="T12" fmla="*/ 9 w 22"/>
                <a:gd name="T13" fmla="*/ 28 h 52"/>
                <a:gd name="T14" fmla="*/ 7 w 22"/>
                <a:gd name="T15" fmla="*/ 34 h 52"/>
                <a:gd name="T16" fmla="*/ 9 w 22"/>
                <a:gd name="T17" fmla="*/ 41 h 52"/>
                <a:gd name="T18" fmla="*/ 16 w 22"/>
                <a:gd name="T19" fmla="*/ 49 h 52"/>
                <a:gd name="T20" fmla="*/ 16 w 22"/>
                <a:gd name="T21" fmla="*/ 52 h 52"/>
                <a:gd name="T22" fmla="*/ 22 w 22"/>
                <a:gd name="T23" fmla="*/ 49 h 52"/>
                <a:gd name="T24" fmla="*/ 22 w 22"/>
                <a:gd name="T25" fmla="*/ 43 h 52"/>
                <a:gd name="T26" fmla="*/ 18 w 22"/>
                <a:gd name="T27" fmla="*/ 36 h 52"/>
                <a:gd name="T28" fmla="*/ 11 w 22"/>
                <a:gd name="T29" fmla="*/ 36 h 52"/>
                <a:gd name="T30" fmla="*/ 11 w 22"/>
                <a:gd name="T31" fmla="*/ 21 h 52"/>
                <a:gd name="T32" fmla="*/ 5 w 22"/>
                <a:gd name="T33" fmla="*/ 13 h 52"/>
                <a:gd name="T34" fmla="*/ 13 w 22"/>
                <a:gd name="T35" fmla="*/ 9 h 52"/>
                <a:gd name="T36" fmla="*/ 20 w 22"/>
                <a:gd name="T3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52">
                  <a:moveTo>
                    <a:pt x="20" y="7"/>
                  </a:moveTo>
                  <a:lnTo>
                    <a:pt x="16" y="0"/>
                  </a:lnTo>
                  <a:lnTo>
                    <a:pt x="15" y="0"/>
                  </a:lnTo>
                  <a:lnTo>
                    <a:pt x="7" y="5"/>
                  </a:lnTo>
                  <a:lnTo>
                    <a:pt x="0" y="13"/>
                  </a:lnTo>
                  <a:lnTo>
                    <a:pt x="3" y="21"/>
                  </a:lnTo>
                  <a:lnTo>
                    <a:pt x="9" y="28"/>
                  </a:lnTo>
                  <a:lnTo>
                    <a:pt x="7" y="34"/>
                  </a:lnTo>
                  <a:lnTo>
                    <a:pt x="9" y="41"/>
                  </a:lnTo>
                  <a:lnTo>
                    <a:pt x="16" y="49"/>
                  </a:lnTo>
                  <a:lnTo>
                    <a:pt x="16" y="52"/>
                  </a:lnTo>
                  <a:lnTo>
                    <a:pt x="22" y="49"/>
                  </a:lnTo>
                  <a:lnTo>
                    <a:pt x="22" y="43"/>
                  </a:lnTo>
                  <a:lnTo>
                    <a:pt x="18" y="36"/>
                  </a:lnTo>
                  <a:lnTo>
                    <a:pt x="11" y="36"/>
                  </a:lnTo>
                  <a:lnTo>
                    <a:pt x="11" y="21"/>
                  </a:lnTo>
                  <a:lnTo>
                    <a:pt x="5" y="13"/>
                  </a:lnTo>
                  <a:lnTo>
                    <a:pt x="13" y="9"/>
                  </a:lnTo>
                  <a:lnTo>
                    <a:pt x="20"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 name="Freeform 20">
              <a:extLst>
                <a:ext uri="{FF2B5EF4-FFF2-40B4-BE49-F238E27FC236}">
                  <a16:creationId xmlns:a16="http://schemas.microsoft.com/office/drawing/2014/main" id="{56416297-43BF-CB65-A4F4-F4278414E1DB}"/>
                </a:ext>
              </a:extLst>
            </p:cNvPr>
            <p:cNvSpPr>
              <a:spLocks/>
            </p:cNvSpPr>
            <p:nvPr/>
          </p:nvSpPr>
          <p:spPr bwMode="auto">
            <a:xfrm>
              <a:off x="717395" y="1307072"/>
              <a:ext cx="666862" cy="438488"/>
            </a:xfrm>
            <a:custGeom>
              <a:avLst/>
              <a:gdLst>
                <a:gd name="T0" fmla="*/ 75 w 566"/>
                <a:gd name="T1" fmla="*/ 344 h 410"/>
                <a:gd name="T2" fmla="*/ 98 w 566"/>
                <a:gd name="T3" fmla="*/ 357 h 410"/>
                <a:gd name="T4" fmla="*/ 133 w 566"/>
                <a:gd name="T5" fmla="*/ 361 h 410"/>
                <a:gd name="T6" fmla="*/ 165 w 566"/>
                <a:gd name="T7" fmla="*/ 359 h 410"/>
                <a:gd name="T8" fmla="*/ 188 w 566"/>
                <a:gd name="T9" fmla="*/ 376 h 410"/>
                <a:gd name="T10" fmla="*/ 237 w 566"/>
                <a:gd name="T11" fmla="*/ 376 h 410"/>
                <a:gd name="T12" fmla="*/ 270 w 566"/>
                <a:gd name="T13" fmla="*/ 380 h 410"/>
                <a:gd name="T14" fmla="*/ 317 w 566"/>
                <a:gd name="T15" fmla="*/ 376 h 410"/>
                <a:gd name="T16" fmla="*/ 355 w 566"/>
                <a:gd name="T17" fmla="*/ 376 h 410"/>
                <a:gd name="T18" fmla="*/ 511 w 566"/>
                <a:gd name="T19" fmla="*/ 383 h 410"/>
                <a:gd name="T20" fmla="*/ 564 w 566"/>
                <a:gd name="T21" fmla="*/ 100 h 410"/>
                <a:gd name="T22" fmla="*/ 263 w 566"/>
                <a:gd name="T23" fmla="*/ 24 h 410"/>
                <a:gd name="T24" fmla="*/ 165 w 566"/>
                <a:gd name="T25" fmla="*/ 17 h 410"/>
                <a:gd name="T26" fmla="*/ 176 w 566"/>
                <a:gd name="T27" fmla="*/ 38 h 410"/>
                <a:gd name="T28" fmla="*/ 173 w 566"/>
                <a:gd name="T29" fmla="*/ 53 h 410"/>
                <a:gd name="T30" fmla="*/ 158 w 566"/>
                <a:gd name="T31" fmla="*/ 62 h 410"/>
                <a:gd name="T32" fmla="*/ 171 w 566"/>
                <a:gd name="T33" fmla="*/ 83 h 410"/>
                <a:gd name="T34" fmla="*/ 175 w 566"/>
                <a:gd name="T35" fmla="*/ 115 h 410"/>
                <a:gd name="T36" fmla="*/ 154 w 566"/>
                <a:gd name="T37" fmla="*/ 141 h 410"/>
                <a:gd name="T38" fmla="*/ 146 w 566"/>
                <a:gd name="T39" fmla="*/ 177 h 410"/>
                <a:gd name="T40" fmla="*/ 116 w 566"/>
                <a:gd name="T41" fmla="*/ 192 h 410"/>
                <a:gd name="T42" fmla="*/ 99 w 566"/>
                <a:gd name="T43" fmla="*/ 190 h 410"/>
                <a:gd name="T44" fmla="*/ 107 w 566"/>
                <a:gd name="T45" fmla="*/ 175 h 410"/>
                <a:gd name="T46" fmla="*/ 116 w 566"/>
                <a:gd name="T47" fmla="*/ 186 h 410"/>
                <a:gd name="T48" fmla="*/ 131 w 566"/>
                <a:gd name="T49" fmla="*/ 167 h 410"/>
                <a:gd name="T50" fmla="*/ 141 w 566"/>
                <a:gd name="T51" fmla="*/ 147 h 410"/>
                <a:gd name="T52" fmla="*/ 141 w 566"/>
                <a:gd name="T53" fmla="*/ 137 h 410"/>
                <a:gd name="T54" fmla="*/ 154 w 566"/>
                <a:gd name="T55" fmla="*/ 120 h 410"/>
                <a:gd name="T56" fmla="*/ 114 w 566"/>
                <a:gd name="T57" fmla="*/ 139 h 410"/>
                <a:gd name="T58" fmla="*/ 116 w 566"/>
                <a:gd name="T59" fmla="*/ 158 h 410"/>
                <a:gd name="T60" fmla="*/ 114 w 566"/>
                <a:gd name="T61" fmla="*/ 137 h 410"/>
                <a:gd name="T62" fmla="*/ 131 w 566"/>
                <a:gd name="T63" fmla="*/ 132 h 410"/>
                <a:gd name="T64" fmla="*/ 141 w 566"/>
                <a:gd name="T65" fmla="*/ 92 h 410"/>
                <a:gd name="T66" fmla="*/ 129 w 566"/>
                <a:gd name="T67" fmla="*/ 86 h 410"/>
                <a:gd name="T68" fmla="*/ 113 w 566"/>
                <a:gd name="T69" fmla="*/ 77 h 410"/>
                <a:gd name="T70" fmla="*/ 77 w 566"/>
                <a:gd name="T71" fmla="*/ 64 h 410"/>
                <a:gd name="T72" fmla="*/ 41 w 566"/>
                <a:gd name="T73" fmla="*/ 45 h 410"/>
                <a:gd name="T74" fmla="*/ 17 w 566"/>
                <a:gd name="T75" fmla="*/ 30 h 410"/>
                <a:gd name="T76" fmla="*/ 7 w 566"/>
                <a:gd name="T77" fmla="*/ 53 h 410"/>
                <a:gd name="T78" fmla="*/ 13 w 566"/>
                <a:gd name="T79" fmla="*/ 83 h 410"/>
                <a:gd name="T80" fmla="*/ 17 w 566"/>
                <a:gd name="T81" fmla="*/ 148 h 410"/>
                <a:gd name="T82" fmla="*/ 17 w 566"/>
                <a:gd name="T83" fmla="*/ 171 h 410"/>
                <a:gd name="T84" fmla="*/ 24 w 566"/>
                <a:gd name="T85" fmla="*/ 188 h 410"/>
                <a:gd name="T86" fmla="*/ 13 w 566"/>
                <a:gd name="T87" fmla="*/ 207 h 410"/>
                <a:gd name="T88" fmla="*/ 28 w 566"/>
                <a:gd name="T89" fmla="*/ 216 h 410"/>
                <a:gd name="T90" fmla="*/ 13 w 566"/>
                <a:gd name="T91" fmla="*/ 233 h 410"/>
                <a:gd name="T92" fmla="*/ 5 w 566"/>
                <a:gd name="T93" fmla="*/ 237 h 410"/>
                <a:gd name="T94" fmla="*/ 5 w 566"/>
                <a:gd name="T95" fmla="*/ 252 h 410"/>
                <a:gd name="T96" fmla="*/ 35 w 566"/>
                <a:gd name="T97" fmla="*/ 263 h 410"/>
                <a:gd name="T98" fmla="*/ 45 w 566"/>
                <a:gd name="T99" fmla="*/ 272 h 410"/>
                <a:gd name="T100" fmla="*/ 67 w 566"/>
                <a:gd name="T101" fmla="*/ 28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66" h="410">
                  <a:moveTo>
                    <a:pt x="67" y="288"/>
                  </a:moveTo>
                  <a:lnTo>
                    <a:pt x="75" y="295"/>
                  </a:lnTo>
                  <a:lnTo>
                    <a:pt x="79" y="308"/>
                  </a:lnTo>
                  <a:lnTo>
                    <a:pt x="75" y="344"/>
                  </a:lnTo>
                  <a:lnTo>
                    <a:pt x="77" y="348"/>
                  </a:lnTo>
                  <a:lnTo>
                    <a:pt x="88" y="351"/>
                  </a:lnTo>
                  <a:lnTo>
                    <a:pt x="96" y="357"/>
                  </a:lnTo>
                  <a:lnTo>
                    <a:pt x="98" y="357"/>
                  </a:lnTo>
                  <a:lnTo>
                    <a:pt x="105" y="363"/>
                  </a:lnTo>
                  <a:lnTo>
                    <a:pt x="113" y="363"/>
                  </a:lnTo>
                  <a:lnTo>
                    <a:pt x="126" y="361"/>
                  </a:lnTo>
                  <a:lnTo>
                    <a:pt x="133" y="361"/>
                  </a:lnTo>
                  <a:lnTo>
                    <a:pt x="141" y="355"/>
                  </a:lnTo>
                  <a:lnTo>
                    <a:pt x="146" y="355"/>
                  </a:lnTo>
                  <a:lnTo>
                    <a:pt x="154" y="359"/>
                  </a:lnTo>
                  <a:lnTo>
                    <a:pt x="165" y="359"/>
                  </a:lnTo>
                  <a:lnTo>
                    <a:pt x="173" y="363"/>
                  </a:lnTo>
                  <a:lnTo>
                    <a:pt x="178" y="365"/>
                  </a:lnTo>
                  <a:lnTo>
                    <a:pt x="186" y="370"/>
                  </a:lnTo>
                  <a:lnTo>
                    <a:pt x="188" y="376"/>
                  </a:lnTo>
                  <a:lnTo>
                    <a:pt x="201" y="376"/>
                  </a:lnTo>
                  <a:lnTo>
                    <a:pt x="208" y="378"/>
                  </a:lnTo>
                  <a:lnTo>
                    <a:pt x="229" y="374"/>
                  </a:lnTo>
                  <a:lnTo>
                    <a:pt x="237" y="376"/>
                  </a:lnTo>
                  <a:lnTo>
                    <a:pt x="244" y="382"/>
                  </a:lnTo>
                  <a:lnTo>
                    <a:pt x="250" y="383"/>
                  </a:lnTo>
                  <a:lnTo>
                    <a:pt x="257" y="383"/>
                  </a:lnTo>
                  <a:lnTo>
                    <a:pt x="270" y="380"/>
                  </a:lnTo>
                  <a:lnTo>
                    <a:pt x="284" y="378"/>
                  </a:lnTo>
                  <a:lnTo>
                    <a:pt x="306" y="378"/>
                  </a:lnTo>
                  <a:lnTo>
                    <a:pt x="314" y="374"/>
                  </a:lnTo>
                  <a:lnTo>
                    <a:pt x="317" y="376"/>
                  </a:lnTo>
                  <a:lnTo>
                    <a:pt x="334" y="378"/>
                  </a:lnTo>
                  <a:lnTo>
                    <a:pt x="342" y="380"/>
                  </a:lnTo>
                  <a:lnTo>
                    <a:pt x="349" y="382"/>
                  </a:lnTo>
                  <a:lnTo>
                    <a:pt x="355" y="376"/>
                  </a:lnTo>
                  <a:lnTo>
                    <a:pt x="423" y="393"/>
                  </a:lnTo>
                  <a:lnTo>
                    <a:pt x="511" y="410"/>
                  </a:lnTo>
                  <a:lnTo>
                    <a:pt x="509" y="404"/>
                  </a:lnTo>
                  <a:lnTo>
                    <a:pt x="511" y="383"/>
                  </a:lnTo>
                  <a:lnTo>
                    <a:pt x="507" y="368"/>
                  </a:lnTo>
                  <a:lnTo>
                    <a:pt x="511" y="363"/>
                  </a:lnTo>
                  <a:lnTo>
                    <a:pt x="513" y="340"/>
                  </a:lnTo>
                  <a:lnTo>
                    <a:pt x="564" y="100"/>
                  </a:lnTo>
                  <a:lnTo>
                    <a:pt x="566" y="96"/>
                  </a:lnTo>
                  <a:lnTo>
                    <a:pt x="498" y="81"/>
                  </a:lnTo>
                  <a:lnTo>
                    <a:pt x="372" y="53"/>
                  </a:lnTo>
                  <a:lnTo>
                    <a:pt x="263" y="24"/>
                  </a:lnTo>
                  <a:lnTo>
                    <a:pt x="167" y="0"/>
                  </a:lnTo>
                  <a:lnTo>
                    <a:pt x="161" y="4"/>
                  </a:lnTo>
                  <a:lnTo>
                    <a:pt x="163" y="11"/>
                  </a:lnTo>
                  <a:lnTo>
                    <a:pt x="165" y="17"/>
                  </a:lnTo>
                  <a:lnTo>
                    <a:pt x="165" y="19"/>
                  </a:lnTo>
                  <a:lnTo>
                    <a:pt x="171" y="26"/>
                  </a:lnTo>
                  <a:lnTo>
                    <a:pt x="178" y="30"/>
                  </a:lnTo>
                  <a:lnTo>
                    <a:pt x="176" y="38"/>
                  </a:lnTo>
                  <a:lnTo>
                    <a:pt x="176" y="43"/>
                  </a:lnTo>
                  <a:lnTo>
                    <a:pt x="176" y="51"/>
                  </a:lnTo>
                  <a:lnTo>
                    <a:pt x="169" y="47"/>
                  </a:lnTo>
                  <a:lnTo>
                    <a:pt x="173" y="53"/>
                  </a:lnTo>
                  <a:lnTo>
                    <a:pt x="171" y="60"/>
                  </a:lnTo>
                  <a:lnTo>
                    <a:pt x="163" y="56"/>
                  </a:lnTo>
                  <a:lnTo>
                    <a:pt x="158" y="56"/>
                  </a:lnTo>
                  <a:lnTo>
                    <a:pt x="158" y="62"/>
                  </a:lnTo>
                  <a:lnTo>
                    <a:pt x="165" y="62"/>
                  </a:lnTo>
                  <a:lnTo>
                    <a:pt x="167" y="69"/>
                  </a:lnTo>
                  <a:lnTo>
                    <a:pt x="173" y="77"/>
                  </a:lnTo>
                  <a:lnTo>
                    <a:pt x="171" y="83"/>
                  </a:lnTo>
                  <a:lnTo>
                    <a:pt x="173" y="86"/>
                  </a:lnTo>
                  <a:lnTo>
                    <a:pt x="171" y="100"/>
                  </a:lnTo>
                  <a:lnTo>
                    <a:pt x="175" y="107"/>
                  </a:lnTo>
                  <a:lnTo>
                    <a:pt x="175" y="115"/>
                  </a:lnTo>
                  <a:lnTo>
                    <a:pt x="167" y="120"/>
                  </a:lnTo>
                  <a:lnTo>
                    <a:pt x="160" y="130"/>
                  </a:lnTo>
                  <a:lnTo>
                    <a:pt x="161" y="137"/>
                  </a:lnTo>
                  <a:lnTo>
                    <a:pt x="154" y="141"/>
                  </a:lnTo>
                  <a:lnTo>
                    <a:pt x="158" y="148"/>
                  </a:lnTo>
                  <a:lnTo>
                    <a:pt x="152" y="154"/>
                  </a:lnTo>
                  <a:lnTo>
                    <a:pt x="154" y="169"/>
                  </a:lnTo>
                  <a:lnTo>
                    <a:pt x="146" y="177"/>
                  </a:lnTo>
                  <a:lnTo>
                    <a:pt x="133" y="180"/>
                  </a:lnTo>
                  <a:lnTo>
                    <a:pt x="129" y="186"/>
                  </a:lnTo>
                  <a:lnTo>
                    <a:pt x="124" y="192"/>
                  </a:lnTo>
                  <a:lnTo>
                    <a:pt x="116" y="192"/>
                  </a:lnTo>
                  <a:lnTo>
                    <a:pt x="113" y="184"/>
                  </a:lnTo>
                  <a:lnTo>
                    <a:pt x="105" y="188"/>
                  </a:lnTo>
                  <a:lnTo>
                    <a:pt x="105" y="195"/>
                  </a:lnTo>
                  <a:lnTo>
                    <a:pt x="99" y="190"/>
                  </a:lnTo>
                  <a:lnTo>
                    <a:pt x="101" y="184"/>
                  </a:lnTo>
                  <a:lnTo>
                    <a:pt x="94" y="182"/>
                  </a:lnTo>
                  <a:lnTo>
                    <a:pt x="101" y="180"/>
                  </a:lnTo>
                  <a:lnTo>
                    <a:pt x="107" y="175"/>
                  </a:lnTo>
                  <a:lnTo>
                    <a:pt x="120" y="165"/>
                  </a:lnTo>
                  <a:lnTo>
                    <a:pt x="118" y="173"/>
                  </a:lnTo>
                  <a:lnTo>
                    <a:pt x="116" y="179"/>
                  </a:lnTo>
                  <a:lnTo>
                    <a:pt x="116" y="186"/>
                  </a:lnTo>
                  <a:lnTo>
                    <a:pt x="118" y="182"/>
                  </a:lnTo>
                  <a:lnTo>
                    <a:pt x="120" y="175"/>
                  </a:lnTo>
                  <a:lnTo>
                    <a:pt x="126" y="169"/>
                  </a:lnTo>
                  <a:lnTo>
                    <a:pt x="131" y="167"/>
                  </a:lnTo>
                  <a:lnTo>
                    <a:pt x="126" y="175"/>
                  </a:lnTo>
                  <a:lnTo>
                    <a:pt x="133" y="179"/>
                  </a:lnTo>
                  <a:lnTo>
                    <a:pt x="145" y="154"/>
                  </a:lnTo>
                  <a:lnTo>
                    <a:pt x="141" y="147"/>
                  </a:lnTo>
                  <a:lnTo>
                    <a:pt x="133" y="148"/>
                  </a:lnTo>
                  <a:lnTo>
                    <a:pt x="133" y="141"/>
                  </a:lnTo>
                  <a:lnTo>
                    <a:pt x="141" y="143"/>
                  </a:lnTo>
                  <a:lnTo>
                    <a:pt x="141" y="137"/>
                  </a:lnTo>
                  <a:lnTo>
                    <a:pt x="141" y="130"/>
                  </a:lnTo>
                  <a:lnTo>
                    <a:pt x="146" y="132"/>
                  </a:lnTo>
                  <a:lnTo>
                    <a:pt x="152" y="128"/>
                  </a:lnTo>
                  <a:lnTo>
                    <a:pt x="154" y="120"/>
                  </a:lnTo>
                  <a:lnTo>
                    <a:pt x="150" y="113"/>
                  </a:lnTo>
                  <a:lnTo>
                    <a:pt x="133" y="128"/>
                  </a:lnTo>
                  <a:lnTo>
                    <a:pt x="128" y="135"/>
                  </a:lnTo>
                  <a:lnTo>
                    <a:pt x="114" y="139"/>
                  </a:lnTo>
                  <a:lnTo>
                    <a:pt x="99" y="152"/>
                  </a:lnTo>
                  <a:lnTo>
                    <a:pt x="101" y="160"/>
                  </a:lnTo>
                  <a:lnTo>
                    <a:pt x="109" y="158"/>
                  </a:lnTo>
                  <a:lnTo>
                    <a:pt x="116" y="158"/>
                  </a:lnTo>
                  <a:lnTo>
                    <a:pt x="101" y="162"/>
                  </a:lnTo>
                  <a:lnTo>
                    <a:pt x="96" y="156"/>
                  </a:lnTo>
                  <a:lnTo>
                    <a:pt x="99" y="148"/>
                  </a:lnTo>
                  <a:lnTo>
                    <a:pt x="114" y="137"/>
                  </a:lnTo>
                  <a:lnTo>
                    <a:pt x="120" y="133"/>
                  </a:lnTo>
                  <a:lnTo>
                    <a:pt x="133" y="118"/>
                  </a:lnTo>
                  <a:lnTo>
                    <a:pt x="131" y="124"/>
                  </a:lnTo>
                  <a:lnTo>
                    <a:pt x="131" y="132"/>
                  </a:lnTo>
                  <a:lnTo>
                    <a:pt x="133" y="124"/>
                  </a:lnTo>
                  <a:lnTo>
                    <a:pt x="141" y="118"/>
                  </a:lnTo>
                  <a:lnTo>
                    <a:pt x="145" y="109"/>
                  </a:lnTo>
                  <a:lnTo>
                    <a:pt x="141" y="92"/>
                  </a:lnTo>
                  <a:lnTo>
                    <a:pt x="143" y="85"/>
                  </a:lnTo>
                  <a:lnTo>
                    <a:pt x="135" y="90"/>
                  </a:lnTo>
                  <a:lnTo>
                    <a:pt x="133" y="98"/>
                  </a:lnTo>
                  <a:lnTo>
                    <a:pt x="129" y="86"/>
                  </a:lnTo>
                  <a:lnTo>
                    <a:pt x="122" y="88"/>
                  </a:lnTo>
                  <a:lnTo>
                    <a:pt x="122" y="83"/>
                  </a:lnTo>
                  <a:lnTo>
                    <a:pt x="120" y="75"/>
                  </a:lnTo>
                  <a:lnTo>
                    <a:pt x="113" y="77"/>
                  </a:lnTo>
                  <a:lnTo>
                    <a:pt x="105" y="77"/>
                  </a:lnTo>
                  <a:lnTo>
                    <a:pt x="98" y="73"/>
                  </a:lnTo>
                  <a:lnTo>
                    <a:pt x="84" y="69"/>
                  </a:lnTo>
                  <a:lnTo>
                    <a:pt x="77" y="64"/>
                  </a:lnTo>
                  <a:lnTo>
                    <a:pt x="64" y="60"/>
                  </a:lnTo>
                  <a:lnTo>
                    <a:pt x="52" y="54"/>
                  </a:lnTo>
                  <a:lnTo>
                    <a:pt x="49" y="49"/>
                  </a:lnTo>
                  <a:lnTo>
                    <a:pt x="41" y="45"/>
                  </a:lnTo>
                  <a:lnTo>
                    <a:pt x="34" y="38"/>
                  </a:lnTo>
                  <a:lnTo>
                    <a:pt x="22" y="26"/>
                  </a:lnTo>
                  <a:lnTo>
                    <a:pt x="15" y="22"/>
                  </a:lnTo>
                  <a:lnTo>
                    <a:pt x="17" y="30"/>
                  </a:lnTo>
                  <a:lnTo>
                    <a:pt x="15" y="32"/>
                  </a:lnTo>
                  <a:lnTo>
                    <a:pt x="13" y="39"/>
                  </a:lnTo>
                  <a:lnTo>
                    <a:pt x="7" y="47"/>
                  </a:lnTo>
                  <a:lnTo>
                    <a:pt x="7" y="53"/>
                  </a:lnTo>
                  <a:lnTo>
                    <a:pt x="5" y="60"/>
                  </a:lnTo>
                  <a:lnTo>
                    <a:pt x="5" y="68"/>
                  </a:lnTo>
                  <a:lnTo>
                    <a:pt x="7" y="73"/>
                  </a:lnTo>
                  <a:lnTo>
                    <a:pt x="13" y="83"/>
                  </a:lnTo>
                  <a:lnTo>
                    <a:pt x="17" y="96"/>
                  </a:lnTo>
                  <a:lnTo>
                    <a:pt x="17" y="103"/>
                  </a:lnTo>
                  <a:lnTo>
                    <a:pt x="13" y="132"/>
                  </a:lnTo>
                  <a:lnTo>
                    <a:pt x="17" y="148"/>
                  </a:lnTo>
                  <a:lnTo>
                    <a:pt x="15" y="169"/>
                  </a:lnTo>
                  <a:lnTo>
                    <a:pt x="11" y="177"/>
                  </a:lnTo>
                  <a:lnTo>
                    <a:pt x="15" y="179"/>
                  </a:lnTo>
                  <a:lnTo>
                    <a:pt x="17" y="171"/>
                  </a:lnTo>
                  <a:lnTo>
                    <a:pt x="22" y="177"/>
                  </a:lnTo>
                  <a:lnTo>
                    <a:pt x="30" y="184"/>
                  </a:lnTo>
                  <a:lnTo>
                    <a:pt x="35" y="186"/>
                  </a:lnTo>
                  <a:lnTo>
                    <a:pt x="24" y="188"/>
                  </a:lnTo>
                  <a:lnTo>
                    <a:pt x="15" y="192"/>
                  </a:lnTo>
                  <a:lnTo>
                    <a:pt x="13" y="186"/>
                  </a:lnTo>
                  <a:lnTo>
                    <a:pt x="11" y="199"/>
                  </a:lnTo>
                  <a:lnTo>
                    <a:pt x="13" y="207"/>
                  </a:lnTo>
                  <a:lnTo>
                    <a:pt x="13" y="207"/>
                  </a:lnTo>
                  <a:lnTo>
                    <a:pt x="28" y="210"/>
                  </a:lnTo>
                  <a:lnTo>
                    <a:pt x="30" y="216"/>
                  </a:lnTo>
                  <a:lnTo>
                    <a:pt x="28" y="216"/>
                  </a:lnTo>
                  <a:lnTo>
                    <a:pt x="20" y="212"/>
                  </a:lnTo>
                  <a:lnTo>
                    <a:pt x="17" y="220"/>
                  </a:lnTo>
                  <a:lnTo>
                    <a:pt x="19" y="226"/>
                  </a:lnTo>
                  <a:lnTo>
                    <a:pt x="13" y="233"/>
                  </a:lnTo>
                  <a:lnTo>
                    <a:pt x="17" y="241"/>
                  </a:lnTo>
                  <a:lnTo>
                    <a:pt x="17" y="242"/>
                  </a:lnTo>
                  <a:lnTo>
                    <a:pt x="13" y="237"/>
                  </a:lnTo>
                  <a:lnTo>
                    <a:pt x="5" y="237"/>
                  </a:lnTo>
                  <a:lnTo>
                    <a:pt x="9" y="224"/>
                  </a:lnTo>
                  <a:lnTo>
                    <a:pt x="7" y="216"/>
                  </a:lnTo>
                  <a:lnTo>
                    <a:pt x="0" y="252"/>
                  </a:lnTo>
                  <a:lnTo>
                    <a:pt x="5" y="252"/>
                  </a:lnTo>
                  <a:lnTo>
                    <a:pt x="11" y="259"/>
                  </a:lnTo>
                  <a:lnTo>
                    <a:pt x="26" y="256"/>
                  </a:lnTo>
                  <a:lnTo>
                    <a:pt x="30" y="261"/>
                  </a:lnTo>
                  <a:lnTo>
                    <a:pt x="35" y="263"/>
                  </a:lnTo>
                  <a:lnTo>
                    <a:pt x="37" y="265"/>
                  </a:lnTo>
                  <a:lnTo>
                    <a:pt x="41" y="267"/>
                  </a:lnTo>
                  <a:lnTo>
                    <a:pt x="43" y="267"/>
                  </a:lnTo>
                  <a:lnTo>
                    <a:pt x="45" y="272"/>
                  </a:lnTo>
                  <a:lnTo>
                    <a:pt x="52" y="280"/>
                  </a:lnTo>
                  <a:lnTo>
                    <a:pt x="58" y="280"/>
                  </a:lnTo>
                  <a:lnTo>
                    <a:pt x="64" y="282"/>
                  </a:lnTo>
                  <a:lnTo>
                    <a:pt x="67" y="28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 name="Freeform 21">
              <a:extLst>
                <a:ext uri="{FF2B5EF4-FFF2-40B4-BE49-F238E27FC236}">
                  <a16:creationId xmlns:a16="http://schemas.microsoft.com/office/drawing/2014/main" id="{E0337D07-D2EA-1A81-8C1D-1AF49DD70A9D}"/>
                </a:ext>
              </a:extLst>
            </p:cNvPr>
            <p:cNvSpPr>
              <a:spLocks/>
            </p:cNvSpPr>
            <p:nvPr/>
          </p:nvSpPr>
          <p:spPr bwMode="auto">
            <a:xfrm>
              <a:off x="838747" y="2139130"/>
              <a:ext cx="636230" cy="895156"/>
            </a:xfrm>
            <a:custGeom>
              <a:avLst/>
              <a:gdLst>
                <a:gd name="T0" fmla="*/ 434 w 540"/>
                <a:gd name="T1" fmla="*/ 79 h 837"/>
                <a:gd name="T2" fmla="*/ 308 w 540"/>
                <a:gd name="T3" fmla="*/ 53 h 837"/>
                <a:gd name="T4" fmla="*/ 213 w 540"/>
                <a:gd name="T5" fmla="*/ 32 h 837"/>
                <a:gd name="T6" fmla="*/ 77 w 540"/>
                <a:gd name="T7" fmla="*/ 0 h 837"/>
                <a:gd name="T8" fmla="*/ 19 w 540"/>
                <a:gd name="T9" fmla="*/ 243 h 837"/>
                <a:gd name="T10" fmla="*/ 0 w 540"/>
                <a:gd name="T11" fmla="*/ 314 h 837"/>
                <a:gd name="T12" fmla="*/ 250 w 540"/>
                <a:gd name="T13" fmla="*/ 681 h 837"/>
                <a:gd name="T14" fmla="*/ 357 w 540"/>
                <a:gd name="T15" fmla="*/ 837 h 837"/>
                <a:gd name="T16" fmla="*/ 359 w 540"/>
                <a:gd name="T17" fmla="*/ 822 h 837"/>
                <a:gd name="T18" fmla="*/ 365 w 540"/>
                <a:gd name="T19" fmla="*/ 814 h 837"/>
                <a:gd name="T20" fmla="*/ 367 w 540"/>
                <a:gd name="T21" fmla="*/ 799 h 837"/>
                <a:gd name="T22" fmla="*/ 365 w 540"/>
                <a:gd name="T23" fmla="*/ 786 h 837"/>
                <a:gd name="T24" fmla="*/ 365 w 540"/>
                <a:gd name="T25" fmla="*/ 778 h 837"/>
                <a:gd name="T26" fmla="*/ 367 w 540"/>
                <a:gd name="T27" fmla="*/ 769 h 837"/>
                <a:gd name="T28" fmla="*/ 367 w 540"/>
                <a:gd name="T29" fmla="*/ 754 h 837"/>
                <a:gd name="T30" fmla="*/ 367 w 540"/>
                <a:gd name="T31" fmla="*/ 748 h 837"/>
                <a:gd name="T32" fmla="*/ 370 w 540"/>
                <a:gd name="T33" fmla="*/ 741 h 837"/>
                <a:gd name="T34" fmla="*/ 367 w 540"/>
                <a:gd name="T35" fmla="*/ 728 h 837"/>
                <a:gd name="T36" fmla="*/ 370 w 540"/>
                <a:gd name="T37" fmla="*/ 718 h 837"/>
                <a:gd name="T38" fmla="*/ 378 w 540"/>
                <a:gd name="T39" fmla="*/ 715 h 837"/>
                <a:gd name="T40" fmla="*/ 386 w 540"/>
                <a:gd name="T41" fmla="*/ 713 h 837"/>
                <a:gd name="T42" fmla="*/ 391 w 540"/>
                <a:gd name="T43" fmla="*/ 716 h 837"/>
                <a:gd name="T44" fmla="*/ 399 w 540"/>
                <a:gd name="T45" fmla="*/ 716 h 837"/>
                <a:gd name="T46" fmla="*/ 406 w 540"/>
                <a:gd name="T47" fmla="*/ 724 h 837"/>
                <a:gd name="T48" fmla="*/ 408 w 540"/>
                <a:gd name="T49" fmla="*/ 731 h 837"/>
                <a:gd name="T50" fmla="*/ 416 w 540"/>
                <a:gd name="T51" fmla="*/ 733 h 837"/>
                <a:gd name="T52" fmla="*/ 423 w 540"/>
                <a:gd name="T53" fmla="*/ 724 h 837"/>
                <a:gd name="T54" fmla="*/ 431 w 540"/>
                <a:gd name="T55" fmla="*/ 715 h 837"/>
                <a:gd name="T56" fmla="*/ 446 w 540"/>
                <a:gd name="T57" fmla="*/ 630 h 837"/>
                <a:gd name="T58" fmla="*/ 540 w 540"/>
                <a:gd name="T59" fmla="*/ 98 h 837"/>
                <a:gd name="T60" fmla="*/ 434 w 540"/>
                <a:gd name="T61" fmla="*/ 79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0" h="837">
                  <a:moveTo>
                    <a:pt x="434" y="79"/>
                  </a:moveTo>
                  <a:lnTo>
                    <a:pt x="308" y="53"/>
                  </a:lnTo>
                  <a:lnTo>
                    <a:pt x="213" y="32"/>
                  </a:lnTo>
                  <a:lnTo>
                    <a:pt x="77" y="0"/>
                  </a:lnTo>
                  <a:lnTo>
                    <a:pt x="19" y="243"/>
                  </a:lnTo>
                  <a:lnTo>
                    <a:pt x="0" y="314"/>
                  </a:lnTo>
                  <a:lnTo>
                    <a:pt x="250" y="681"/>
                  </a:lnTo>
                  <a:lnTo>
                    <a:pt x="357" y="837"/>
                  </a:lnTo>
                  <a:lnTo>
                    <a:pt x="359" y="822"/>
                  </a:lnTo>
                  <a:lnTo>
                    <a:pt x="365" y="814"/>
                  </a:lnTo>
                  <a:lnTo>
                    <a:pt x="367" y="799"/>
                  </a:lnTo>
                  <a:lnTo>
                    <a:pt x="365" y="786"/>
                  </a:lnTo>
                  <a:lnTo>
                    <a:pt x="365" y="778"/>
                  </a:lnTo>
                  <a:lnTo>
                    <a:pt x="367" y="769"/>
                  </a:lnTo>
                  <a:lnTo>
                    <a:pt x="367" y="754"/>
                  </a:lnTo>
                  <a:lnTo>
                    <a:pt x="367" y="748"/>
                  </a:lnTo>
                  <a:lnTo>
                    <a:pt x="370" y="741"/>
                  </a:lnTo>
                  <a:lnTo>
                    <a:pt x="367" y="728"/>
                  </a:lnTo>
                  <a:lnTo>
                    <a:pt x="370" y="718"/>
                  </a:lnTo>
                  <a:lnTo>
                    <a:pt x="378" y="715"/>
                  </a:lnTo>
                  <a:lnTo>
                    <a:pt x="386" y="713"/>
                  </a:lnTo>
                  <a:lnTo>
                    <a:pt x="391" y="716"/>
                  </a:lnTo>
                  <a:lnTo>
                    <a:pt x="399" y="716"/>
                  </a:lnTo>
                  <a:lnTo>
                    <a:pt x="406" y="724"/>
                  </a:lnTo>
                  <a:lnTo>
                    <a:pt x="408" y="731"/>
                  </a:lnTo>
                  <a:lnTo>
                    <a:pt x="416" y="733"/>
                  </a:lnTo>
                  <a:lnTo>
                    <a:pt x="423" y="724"/>
                  </a:lnTo>
                  <a:lnTo>
                    <a:pt x="431" y="715"/>
                  </a:lnTo>
                  <a:lnTo>
                    <a:pt x="446" y="630"/>
                  </a:lnTo>
                  <a:lnTo>
                    <a:pt x="540" y="98"/>
                  </a:lnTo>
                  <a:lnTo>
                    <a:pt x="434" y="7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 name="Freeform 22">
              <a:extLst>
                <a:ext uri="{FF2B5EF4-FFF2-40B4-BE49-F238E27FC236}">
                  <a16:creationId xmlns:a16="http://schemas.microsoft.com/office/drawing/2014/main" id="{8EA0CCF4-B83A-1771-1FD7-77243C222184}"/>
                </a:ext>
              </a:extLst>
            </p:cNvPr>
            <p:cNvSpPr>
              <a:spLocks/>
            </p:cNvSpPr>
            <p:nvPr/>
          </p:nvSpPr>
          <p:spPr bwMode="auto">
            <a:xfrm>
              <a:off x="1182784" y="2812902"/>
              <a:ext cx="675109" cy="719760"/>
            </a:xfrm>
            <a:custGeom>
              <a:avLst/>
              <a:gdLst>
                <a:gd name="T0" fmla="*/ 456 w 573"/>
                <a:gd name="T1" fmla="*/ 51 h 673"/>
                <a:gd name="T2" fmla="*/ 231 w 573"/>
                <a:gd name="T3" fmla="*/ 15 h 673"/>
                <a:gd name="T4" fmla="*/ 139 w 573"/>
                <a:gd name="T5" fmla="*/ 85 h 673"/>
                <a:gd name="T6" fmla="*/ 124 w 573"/>
                <a:gd name="T7" fmla="*/ 103 h 673"/>
                <a:gd name="T8" fmla="*/ 114 w 573"/>
                <a:gd name="T9" fmla="*/ 94 h 673"/>
                <a:gd name="T10" fmla="*/ 99 w 573"/>
                <a:gd name="T11" fmla="*/ 86 h 673"/>
                <a:gd name="T12" fmla="*/ 86 w 573"/>
                <a:gd name="T13" fmla="*/ 85 h 673"/>
                <a:gd name="T14" fmla="*/ 75 w 573"/>
                <a:gd name="T15" fmla="*/ 98 h 673"/>
                <a:gd name="T16" fmla="*/ 75 w 573"/>
                <a:gd name="T17" fmla="*/ 118 h 673"/>
                <a:gd name="T18" fmla="*/ 75 w 573"/>
                <a:gd name="T19" fmla="*/ 139 h 673"/>
                <a:gd name="T20" fmla="*/ 73 w 573"/>
                <a:gd name="T21" fmla="*/ 156 h 673"/>
                <a:gd name="T22" fmla="*/ 73 w 573"/>
                <a:gd name="T23" fmla="*/ 184 h 673"/>
                <a:gd name="T24" fmla="*/ 65 w 573"/>
                <a:gd name="T25" fmla="*/ 207 h 673"/>
                <a:gd name="T26" fmla="*/ 63 w 573"/>
                <a:gd name="T27" fmla="*/ 220 h 673"/>
                <a:gd name="T28" fmla="*/ 75 w 573"/>
                <a:gd name="T29" fmla="*/ 244 h 673"/>
                <a:gd name="T30" fmla="*/ 78 w 573"/>
                <a:gd name="T31" fmla="*/ 258 h 673"/>
                <a:gd name="T32" fmla="*/ 90 w 573"/>
                <a:gd name="T33" fmla="*/ 280 h 673"/>
                <a:gd name="T34" fmla="*/ 88 w 573"/>
                <a:gd name="T35" fmla="*/ 293 h 673"/>
                <a:gd name="T36" fmla="*/ 62 w 573"/>
                <a:gd name="T37" fmla="*/ 312 h 673"/>
                <a:gd name="T38" fmla="*/ 52 w 573"/>
                <a:gd name="T39" fmla="*/ 329 h 673"/>
                <a:gd name="T40" fmla="*/ 48 w 573"/>
                <a:gd name="T41" fmla="*/ 348 h 673"/>
                <a:gd name="T42" fmla="*/ 33 w 573"/>
                <a:gd name="T43" fmla="*/ 372 h 673"/>
                <a:gd name="T44" fmla="*/ 22 w 573"/>
                <a:gd name="T45" fmla="*/ 383 h 673"/>
                <a:gd name="T46" fmla="*/ 24 w 573"/>
                <a:gd name="T47" fmla="*/ 399 h 673"/>
                <a:gd name="T48" fmla="*/ 22 w 573"/>
                <a:gd name="T49" fmla="*/ 412 h 673"/>
                <a:gd name="T50" fmla="*/ 37 w 573"/>
                <a:gd name="T51" fmla="*/ 419 h 673"/>
                <a:gd name="T52" fmla="*/ 37 w 573"/>
                <a:gd name="T53" fmla="*/ 436 h 673"/>
                <a:gd name="T54" fmla="*/ 28 w 573"/>
                <a:gd name="T55" fmla="*/ 447 h 673"/>
                <a:gd name="T56" fmla="*/ 18 w 573"/>
                <a:gd name="T57" fmla="*/ 446 h 673"/>
                <a:gd name="T58" fmla="*/ 13 w 573"/>
                <a:gd name="T59" fmla="*/ 446 h 673"/>
                <a:gd name="T60" fmla="*/ 0 w 573"/>
                <a:gd name="T61" fmla="*/ 468 h 673"/>
                <a:gd name="T62" fmla="*/ 199 w 573"/>
                <a:gd name="T63" fmla="*/ 583 h 673"/>
                <a:gd name="T64" fmla="*/ 451 w 573"/>
                <a:gd name="T65" fmla="*/ 667 h 673"/>
                <a:gd name="T66" fmla="*/ 498 w 573"/>
                <a:gd name="T67" fmla="*/ 669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3" h="673">
                  <a:moveTo>
                    <a:pt x="573" y="66"/>
                  </a:moveTo>
                  <a:lnTo>
                    <a:pt x="456" y="51"/>
                  </a:lnTo>
                  <a:lnTo>
                    <a:pt x="345" y="34"/>
                  </a:lnTo>
                  <a:lnTo>
                    <a:pt x="231" y="15"/>
                  </a:lnTo>
                  <a:lnTo>
                    <a:pt x="154" y="0"/>
                  </a:lnTo>
                  <a:lnTo>
                    <a:pt x="139" y="85"/>
                  </a:lnTo>
                  <a:lnTo>
                    <a:pt x="131" y="94"/>
                  </a:lnTo>
                  <a:lnTo>
                    <a:pt x="124" y="103"/>
                  </a:lnTo>
                  <a:lnTo>
                    <a:pt x="116" y="101"/>
                  </a:lnTo>
                  <a:lnTo>
                    <a:pt x="114" y="94"/>
                  </a:lnTo>
                  <a:lnTo>
                    <a:pt x="107" y="86"/>
                  </a:lnTo>
                  <a:lnTo>
                    <a:pt x="99" y="86"/>
                  </a:lnTo>
                  <a:lnTo>
                    <a:pt x="94" y="83"/>
                  </a:lnTo>
                  <a:lnTo>
                    <a:pt x="86" y="85"/>
                  </a:lnTo>
                  <a:lnTo>
                    <a:pt x="78" y="88"/>
                  </a:lnTo>
                  <a:lnTo>
                    <a:pt x="75" y="98"/>
                  </a:lnTo>
                  <a:lnTo>
                    <a:pt x="78" y="111"/>
                  </a:lnTo>
                  <a:lnTo>
                    <a:pt x="75" y="118"/>
                  </a:lnTo>
                  <a:lnTo>
                    <a:pt x="75" y="124"/>
                  </a:lnTo>
                  <a:lnTo>
                    <a:pt x="75" y="139"/>
                  </a:lnTo>
                  <a:lnTo>
                    <a:pt x="73" y="148"/>
                  </a:lnTo>
                  <a:lnTo>
                    <a:pt x="73" y="156"/>
                  </a:lnTo>
                  <a:lnTo>
                    <a:pt x="75" y="169"/>
                  </a:lnTo>
                  <a:lnTo>
                    <a:pt x="73" y="184"/>
                  </a:lnTo>
                  <a:lnTo>
                    <a:pt x="67" y="192"/>
                  </a:lnTo>
                  <a:lnTo>
                    <a:pt x="65" y="207"/>
                  </a:lnTo>
                  <a:lnTo>
                    <a:pt x="63" y="212"/>
                  </a:lnTo>
                  <a:lnTo>
                    <a:pt x="63" y="220"/>
                  </a:lnTo>
                  <a:lnTo>
                    <a:pt x="71" y="235"/>
                  </a:lnTo>
                  <a:lnTo>
                    <a:pt x="75" y="244"/>
                  </a:lnTo>
                  <a:lnTo>
                    <a:pt x="75" y="250"/>
                  </a:lnTo>
                  <a:lnTo>
                    <a:pt x="78" y="258"/>
                  </a:lnTo>
                  <a:lnTo>
                    <a:pt x="77" y="265"/>
                  </a:lnTo>
                  <a:lnTo>
                    <a:pt x="90" y="280"/>
                  </a:lnTo>
                  <a:lnTo>
                    <a:pt x="95" y="286"/>
                  </a:lnTo>
                  <a:lnTo>
                    <a:pt x="88" y="293"/>
                  </a:lnTo>
                  <a:lnTo>
                    <a:pt x="65" y="306"/>
                  </a:lnTo>
                  <a:lnTo>
                    <a:pt x="62" y="312"/>
                  </a:lnTo>
                  <a:lnTo>
                    <a:pt x="56" y="316"/>
                  </a:lnTo>
                  <a:lnTo>
                    <a:pt x="52" y="329"/>
                  </a:lnTo>
                  <a:lnTo>
                    <a:pt x="52" y="342"/>
                  </a:lnTo>
                  <a:lnTo>
                    <a:pt x="48" y="348"/>
                  </a:lnTo>
                  <a:lnTo>
                    <a:pt x="45" y="357"/>
                  </a:lnTo>
                  <a:lnTo>
                    <a:pt x="33" y="372"/>
                  </a:lnTo>
                  <a:lnTo>
                    <a:pt x="26" y="378"/>
                  </a:lnTo>
                  <a:lnTo>
                    <a:pt x="22" y="383"/>
                  </a:lnTo>
                  <a:lnTo>
                    <a:pt x="26" y="391"/>
                  </a:lnTo>
                  <a:lnTo>
                    <a:pt x="24" y="399"/>
                  </a:lnTo>
                  <a:lnTo>
                    <a:pt x="22" y="406"/>
                  </a:lnTo>
                  <a:lnTo>
                    <a:pt x="22" y="412"/>
                  </a:lnTo>
                  <a:lnTo>
                    <a:pt x="30" y="415"/>
                  </a:lnTo>
                  <a:lnTo>
                    <a:pt x="37" y="419"/>
                  </a:lnTo>
                  <a:lnTo>
                    <a:pt x="37" y="425"/>
                  </a:lnTo>
                  <a:lnTo>
                    <a:pt x="37" y="436"/>
                  </a:lnTo>
                  <a:lnTo>
                    <a:pt x="30" y="442"/>
                  </a:lnTo>
                  <a:lnTo>
                    <a:pt x="28" y="447"/>
                  </a:lnTo>
                  <a:lnTo>
                    <a:pt x="22" y="447"/>
                  </a:lnTo>
                  <a:lnTo>
                    <a:pt x="18" y="446"/>
                  </a:lnTo>
                  <a:lnTo>
                    <a:pt x="15" y="446"/>
                  </a:lnTo>
                  <a:lnTo>
                    <a:pt x="13" y="446"/>
                  </a:lnTo>
                  <a:lnTo>
                    <a:pt x="1" y="461"/>
                  </a:lnTo>
                  <a:lnTo>
                    <a:pt x="0" y="468"/>
                  </a:lnTo>
                  <a:lnTo>
                    <a:pt x="20" y="479"/>
                  </a:lnTo>
                  <a:lnTo>
                    <a:pt x="199" y="583"/>
                  </a:lnTo>
                  <a:lnTo>
                    <a:pt x="315" y="649"/>
                  </a:lnTo>
                  <a:lnTo>
                    <a:pt x="451" y="667"/>
                  </a:lnTo>
                  <a:lnTo>
                    <a:pt x="496" y="673"/>
                  </a:lnTo>
                  <a:lnTo>
                    <a:pt x="498" y="669"/>
                  </a:lnTo>
                  <a:lnTo>
                    <a:pt x="573" y="66"/>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 name="Freeform 23">
              <a:extLst>
                <a:ext uri="{FF2B5EF4-FFF2-40B4-BE49-F238E27FC236}">
                  <a16:creationId xmlns:a16="http://schemas.microsoft.com/office/drawing/2014/main" id="{1B9BA0E2-29FB-6A13-BD82-583765EE98BB}"/>
                </a:ext>
              </a:extLst>
            </p:cNvPr>
            <p:cNvSpPr>
              <a:spLocks/>
            </p:cNvSpPr>
            <p:nvPr/>
          </p:nvSpPr>
          <p:spPr bwMode="auto">
            <a:xfrm>
              <a:off x="1201634" y="1409743"/>
              <a:ext cx="596170" cy="874835"/>
            </a:xfrm>
            <a:custGeom>
              <a:avLst/>
              <a:gdLst>
                <a:gd name="T0" fmla="*/ 100 w 506"/>
                <a:gd name="T1" fmla="*/ 267 h 818"/>
                <a:gd name="T2" fmla="*/ 100 w 506"/>
                <a:gd name="T3" fmla="*/ 287 h 818"/>
                <a:gd name="T4" fmla="*/ 100 w 506"/>
                <a:gd name="T5" fmla="*/ 314 h 818"/>
                <a:gd name="T6" fmla="*/ 104 w 506"/>
                <a:gd name="T7" fmla="*/ 331 h 818"/>
                <a:gd name="T8" fmla="*/ 121 w 506"/>
                <a:gd name="T9" fmla="*/ 348 h 818"/>
                <a:gd name="T10" fmla="*/ 119 w 506"/>
                <a:gd name="T11" fmla="*/ 368 h 818"/>
                <a:gd name="T12" fmla="*/ 93 w 506"/>
                <a:gd name="T13" fmla="*/ 408 h 818"/>
                <a:gd name="T14" fmla="*/ 79 w 506"/>
                <a:gd name="T15" fmla="*/ 427 h 818"/>
                <a:gd name="T16" fmla="*/ 70 w 506"/>
                <a:gd name="T17" fmla="*/ 440 h 818"/>
                <a:gd name="T18" fmla="*/ 49 w 506"/>
                <a:gd name="T19" fmla="*/ 460 h 818"/>
                <a:gd name="T20" fmla="*/ 38 w 506"/>
                <a:gd name="T21" fmla="*/ 489 h 818"/>
                <a:gd name="T22" fmla="*/ 47 w 506"/>
                <a:gd name="T23" fmla="*/ 494 h 818"/>
                <a:gd name="T24" fmla="*/ 59 w 506"/>
                <a:gd name="T25" fmla="*/ 505 h 818"/>
                <a:gd name="T26" fmla="*/ 53 w 506"/>
                <a:gd name="T27" fmla="*/ 522 h 818"/>
                <a:gd name="T28" fmla="*/ 44 w 506"/>
                <a:gd name="T29" fmla="*/ 539 h 818"/>
                <a:gd name="T30" fmla="*/ 0 w 506"/>
                <a:gd name="T31" fmla="*/ 735 h 818"/>
                <a:gd name="T32" fmla="*/ 232 w 506"/>
                <a:gd name="T33" fmla="*/ 780 h 818"/>
                <a:gd name="T34" fmla="*/ 375 w 506"/>
                <a:gd name="T35" fmla="*/ 804 h 818"/>
                <a:gd name="T36" fmla="*/ 506 w 506"/>
                <a:gd name="T37" fmla="*/ 551 h 818"/>
                <a:gd name="T38" fmla="*/ 495 w 506"/>
                <a:gd name="T39" fmla="*/ 537 h 818"/>
                <a:gd name="T40" fmla="*/ 484 w 506"/>
                <a:gd name="T41" fmla="*/ 522 h 818"/>
                <a:gd name="T42" fmla="*/ 472 w 506"/>
                <a:gd name="T43" fmla="*/ 541 h 818"/>
                <a:gd name="T44" fmla="*/ 453 w 506"/>
                <a:gd name="T45" fmla="*/ 539 h 818"/>
                <a:gd name="T46" fmla="*/ 433 w 506"/>
                <a:gd name="T47" fmla="*/ 536 h 818"/>
                <a:gd name="T48" fmla="*/ 414 w 506"/>
                <a:gd name="T49" fmla="*/ 532 h 818"/>
                <a:gd name="T50" fmla="*/ 401 w 506"/>
                <a:gd name="T51" fmla="*/ 537 h 818"/>
                <a:gd name="T52" fmla="*/ 380 w 506"/>
                <a:gd name="T53" fmla="*/ 532 h 818"/>
                <a:gd name="T54" fmla="*/ 371 w 506"/>
                <a:gd name="T55" fmla="*/ 543 h 818"/>
                <a:gd name="T56" fmla="*/ 361 w 506"/>
                <a:gd name="T57" fmla="*/ 537 h 818"/>
                <a:gd name="T58" fmla="*/ 359 w 506"/>
                <a:gd name="T59" fmla="*/ 522 h 818"/>
                <a:gd name="T60" fmla="*/ 358 w 506"/>
                <a:gd name="T61" fmla="*/ 509 h 818"/>
                <a:gd name="T62" fmla="*/ 346 w 506"/>
                <a:gd name="T63" fmla="*/ 490 h 818"/>
                <a:gd name="T64" fmla="*/ 333 w 506"/>
                <a:gd name="T65" fmla="*/ 487 h 818"/>
                <a:gd name="T66" fmla="*/ 335 w 506"/>
                <a:gd name="T67" fmla="*/ 470 h 818"/>
                <a:gd name="T68" fmla="*/ 333 w 506"/>
                <a:gd name="T69" fmla="*/ 455 h 818"/>
                <a:gd name="T70" fmla="*/ 322 w 506"/>
                <a:gd name="T71" fmla="*/ 436 h 818"/>
                <a:gd name="T72" fmla="*/ 320 w 506"/>
                <a:gd name="T73" fmla="*/ 402 h 818"/>
                <a:gd name="T74" fmla="*/ 311 w 506"/>
                <a:gd name="T75" fmla="*/ 391 h 818"/>
                <a:gd name="T76" fmla="*/ 277 w 506"/>
                <a:gd name="T77" fmla="*/ 406 h 818"/>
                <a:gd name="T78" fmla="*/ 262 w 506"/>
                <a:gd name="T79" fmla="*/ 395 h 818"/>
                <a:gd name="T80" fmla="*/ 269 w 506"/>
                <a:gd name="T81" fmla="*/ 381 h 818"/>
                <a:gd name="T82" fmla="*/ 271 w 506"/>
                <a:gd name="T83" fmla="*/ 366 h 818"/>
                <a:gd name="T84" fmla="*/ 281 w 506"/>
                <a:gd name="T85" fmla="*/ 351 h 818"/>
                <a:gd name="T86" fmla="*/ 281 w 506"/>
                <a:gd name="T87" fmla="*/ 338 h 818"/>
                <a:gd name="T88" fmla="*/ 284 w 506"/>
                <a:gd name="T89" fmla="*/ 325 h 818"/>
                <a:gd name="T90" fmla="*/ 292 w 506"/>
                <a:gd name="T91" fmla="*/ 302 h 818"/>
                <a:gd name="T92" fmla="*/ 294 w 506"/>
                <a:gd name="T93" fmla="*/ 280 h 818"/>
                <a:gd name="T94" fmla="*/ 277 w 506"/>
                <a:gd name="T95" fmla="*/ 276 h 818"/>
                <a:gd name="T96" fmla="*/ 273 w 506"/>
                <a:gd name="T97" fmla="*/ 270 h 818"/>
                <a:gd name="T98" fmla="*/ 262 w 506"/>
                <a:gd name="T99" fmla="*/ 257 h 818"/>
                <a:gd name="T100" fmla="*/ 262 w 506"/>
                <a:gd name="T101" fmla="*/ 246 h 818"/>
                <a:gd name="T102" fmla="*/ 249 w 506"/>
                <a:gd name="T103" fmla="*/ 225 h 818"/>
                <a:gd name="T104" fmla="*/ 241 w 506"/>
                <a:gd name="T105" fmla="*/ 212 h 818"/>
                <a:gd name="T106" fmla="*/ 228 w 506"/>
                <a:gd name="T107" fmla="*/ 199 h 818"/>
                <a:gd name="T108" fmla="*/ 215 w 506"/>
                <a:gd name="T109" fmla="*/ 180 h 818"/>
                <a:gd name="T110" fmla="*/ 218 w 506"/>
                <a:gd name="T111" fmla="*/ 171 h 818"/>
                <a:gd name="T112" fmla="*/ 220 w 506"/>
                <a:gd name="T113" fmla="*/ 158 h 818"/>
                <a:gd name="T114" fmla="*/ 215 w 506"/>
                <a:gd name="T115" fmla="*/ 139 h 818"/>
                <a:gd name="T116" fmla="*/ 222 w 506"/>
                <a:gd name="T117" fmla="*/ 17 h 818"/>
                <a:gd name="T118" fmla="*/ 207 w 506"/>
                <a:gd name="T119" fmla="*/ 11 h 818"/>
                <a:gd name="T120" fmla="*/ 153 w 506"/>
                <a:gd name="T121" fmla="*/ 4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6" h="818">
                  <a:moveTo>
                    <a:pt x="102" y="244"/>
                  </a:moveTo>
                  <a:lnTo>
                    <a:pt x="100" y="267"/>
                  </a:lnTo>
                  <a:lnTo>
                    <a:pt x="96" y="272"/>
                  </a:lnTo>
                  <a:lnTo>
                    <a:pt x="100" y="287"/>
                  </a:lnTo>
                  <a:lnTo>
                    <a:pt x="98" y="308"/>
                  </a:lnTo>
                  <a:lnTo>
                    <a:pt x="100" y="314"/>
                  </a:lnTo>
                  <a:lnTo>
                    <a:pt x="100" y="323"/>
                  </a:lnTo>
                  <a:lnTo>
                    <a:pt x="104" y="331"/>
                  </a:lnTo>
                  <a:lnTo>
                    <a:pt x="106" y="334"/>
                  </a:lnTo>
                  <a:lnTo>
                    <a:pt x="121" y="348"/>
                  </a:lnTo>
                  <a:lnTo>
                    <a:pt x="123" y="361"/>
                  </a:lnTo>
                  <a:lnTo>
                    <a:pt x="119" y="368"/>
                  </a:lnTo>
                  <a:lnTo>
                    <a:pt x="102" y="385"/>
                  </a:lnTo>
                  <a:lnTo>
                    <a:pt x="93" y="408"/>
                  </a:lnTo>
                  <a:lnTo>
                    <a:pt x="79" y="421"/>
                  </a:lnTo>
                  <a:lnTo>
                    <a:pt x="79" y="427"/>
                  </a:lnTo>
                  <a:lnTo>
                    <a:pt x="76" y="434"/>
                  </a:lnTo>
                  <a:lnTo>
                    <a:pt x="70" y="440"/>
                  </a:lnTo>
                  <a:lnTo>
                    <a:pt x="59" y="447"/>
                  </a:lnTo>
                  <a:lnTo>
                    <a:pt x="49" y="460"/>
                  </a:lnTo>
                  <a:lnTo>
                    <a:pt x="44" y="468"/>
                  </a:lnTo>
                  <a:lnTo>
                    <a:pt x="38" y="489"/>
                  </a:lnTo>
                  <a:lnTo>
                    <a:pt x="42" y="492"/>
                  </a:lnTo>
                  <a:lnTo>
                    <a:pt x="47" y="494"/>
                  </a:lnTo>
                  <a:lnTo>
                    <a:pt x="55" y="500"/>
                  </a:lnTo>
                  <a:lnTo>
                    <a:pt x="59" y="505"/>
                  </a:lnTo>
                  <a:lnTo>
                    <a:pt x="53" y="513"/>
                  </a:lnTo>
                  <a:lnTo>
                    <a:pt x="53" y="522"/>
                  </a:lnTo>
                  <a:lnTo>
                    <a:pt x="46" y="536"/>
                  </a:lnTo>
                  <a:lnTo>
                    <a:pt x="44" y="539"/>
                  </a:lnTo>
                  <a:lnTo>
                    <a:pt x="40" y="543"/>
                  </a:lnTo>
                  <a:lnTo>
                    <a:pt x="0" y="735"/>
                  </a:lnTo>
                  <a:lnTo>
                    <a:pt x="126" y="761"/>
                  </a:lnTo>
                  <a:lnTo>
                    <a:pt x="232" y="780"/>
                  </a:lnTo>
                  <a:lnTo>
                    <a:pt x="264" y="786"/>
                  </a:lnTo>
                  <a:lnTo>
                    <a:pt x="375" y="804"/>
                  </a:lnTo>
                  <a:lnTo>
                    <a:pt x="467" y="818"/>
                  </a:lnTo>
                  <a:lnTo>
                    <a:pt x="506" y="551"/>
                  </a:lnTo>
                  <a:lnTo>
                    <a:pt x="499" y="545"/>
                  </a:lnTo>
                  <a:lnTo>
                    <a:pt x="495" y="537"/>
                  </a:lnTo>
                  <a:lnTo>
                    <a:pt x="491" y="524"/>
                  </a:lnTo>
                  <a:lnTo>
                    <a:pt x="484" y="522"/>
                  </a:lnTo>
                  <a:lnTo>
                    <a:pt x="472" y="536"/>
                  </a:lnTo>
                  <a:lnTo>
                    <a:pt x="472" y="541"/>
                  </a:lnTo>
                  <a:lnTo>
                    <a:pt x="459" y="537"/>
                  </a:lnTo>
                  <a:lnTo>
                    <a:pt x="453" y="539"/>
                  </a:lnTo>
                  <a:lnTo>
                    <a:pt x="446" y="536"/>
                  </a:lnTo>
                  <a:lnTo>
                    <a:pt x="433" y="536"/>
                  </a:lnTo>
                  <a:lnTo>
                    <a:pt x="418" y="530"/>
                  </a:lnTo>
                  <a:lnTo>
                    <a:pt x="414" y="532"/>
                  </a:lnTo>
                  <a:lnTo>
                    <a:pt x="406" y="537"/>
                  </a:lnTo>
                  <a:lnTo>
                    <a:pt x="401" y="537"/>
                  </a:lnTo>
                  <a:lnTo>
                    <a:pt x="393" y="534"/>
                  </a:lnTo>
                  <a:lnTo>
                    <a:pt x="380" y="532"/>
                  </a:lnTo>
                  <a:lnTo>
                    <a:pt x="373" y="536"/>
                  </a:lnTo>
                  <a:lnTo>
                    <a:pt x="371" y="543"/>
                  </a:lnTo>
                  <a:lnTo>
                    <a:pt x="369" y="543"/>
                  </a:lnTo>
                  <a:lnTo>
                    <a:pt x="361" y="537"/>
                  </a:lnTo>
                  <a:lnTo>
                    <a:pt x="358" y="530"/>
                  </a:lnTo>
                  <a:lnTo>
                    <a:pt x="359" y="522"/>
                  </a:lnTo>
                  <a:lnTo>
                    <a:pt x="356" y="517"/>
                  </a:lnTo>
                  <a:lnTo>
                    <a:pt x="358" y="509"/>
                  </a:lnTo>
                  <a:lnTo>
                    <a:pt x="354" y="498"/>
                  </a:lnTo>
                  <a:lnTo>
                    <a:pt x="346" y="490"/>
                  </a:lnTo>
                  <a:lnTo>
                    <a:pt x="339" y="492"/>
                  </a:lnTo>
                  <a:lnTo>
                    <a:pt x="333" y="487"/>
                  </a:lnTo>
                  <a:lnTo>
                    <a:pt x="331" y="479"/>
                  </a:lnTo>
                  <a:lnTo>
                    <a:pt x="335" y="470"/>
                  </a:lnTo>
                  <a:lnTo>
                    <a:pt x="335" y="462"/>
                  </a:lnTo>
                  <a:lnTo>
                    <a:pt x="333" y="455"/>
                  </a:lnTo>
                  <a:lnTo>
                    <a:pt x="328" y="449"/>
                  </a:lnTo>
                  <a:lnTo>
                    <a:pt x="322" y="436"/>
                  </a:lnTo>
                  <a:lnTo>
                    <a:pt x="320" y="417"/>
                  </a:lnTo>
                  <a:lnTo>
                    <a:pt x="320" y="402"/>
                  </a:lnTo>
                  <a:lnTo>
                    <a:pt x="312" y="396"/>
                  </a:lnTo>
                  <a:lnTo>
                    <a:pt x="311" y="391"/>
                  </a:lnTo>
                  <a:lnTo>
                    <a:pt x="284" y="406"/>
                  </a:lnTo>
                  <a:lnTo>
                    <a:pt x="277" y="406"/>
                  </a:lnTo>
                  <a:lnTo>
                    <a:pt x="271" y="396"/>
                  </a:lnTo>
                  <a:lnTo>
                    <a:pt x="262" y="395"/>
                  </a:lnTo>
                  <a:lnTo>
                    <a:pt x="264" y="387"/>
                  </a:lnTo>
                  <a:lnTo>
                    <a:pt x="269" y="381"/>
                  </a:lnTo>
                  <a:lnTo>
                    <a:pt x="267" y="374"/>
                  </a:lnTo>
                  <a:lnTo>
                    <a:pt x="271" y="366"/>
                  </a:lnTo>
                  <a:lnTo>
                    <a:pt x="279" y="366"/>
                  </a:lnTo>
                  <a:lnTo>
                    <a:pt x="281" y="351"/>
                  </a:lnTo>
                  <a:lnTo>
                    <a:pt x="277" y="346"/>
                  </a:lnTo>
                  <a:lnTo>
                    <a:pt x="281" y="338"/>
                  </a:lnTo>
                  <a:lnTo>
                    <a:pt x="279" y="331"/>
                  </a:lnTo>
                  <a:lnTo>
                    <a:pt x="284" y="325"/>
                  </a:lnTo>
                  <a:lnTo>
                    <a:pt x="286" y="317"/>
                  </a:lnTo>
                  <a:lnTo>
                    <a:pt x="292" y="302"/>
                  </a:lnTo>
                  <a:lnTo>
                    <a:pt x="299" y="282"/>
                  </a:lnTo>
                  <a:lnTo>
                    <a:pt x="294" y="280"/>
                  </a:lnTo>
                  <a:lnTo>
                    <a:pt x="284" y="280"/>
                  </a:lnTo>
                  <a:lnTo>
                    <a:pt x="277" y="276"/>
                  </a:lnTo>
                  <a:lnTo>
                    <a:pt x="279" y="270"/>
                  </a:lnTo>
                  <a:lnTo>
                    <a:pt x="273" y="270"/>
                  </a:lnTo>
                  <a:lnTo>
                    <a:pt x="269" y="263"/>
                  </a:lnTo>
                  <a:lnTo>
                    <a:pt x="262" y="257"/>
                  </a:lnTo>
                  <a:lnTo>
                    <a:pt x="262" y="250"/>
                  </a:lnTo>
                  <a:lnTo>
                    <a:pt x="262" y="246"/>
                  </a:lnTo>
                  <a:lnTo>
                    <a:pt x="256" y="240"/>
                  </a:lnTo>
                  <a:lnTo>
                    <a:pt x="249" y="225"/>
                  </a:lnTo>
                  <a:lnTo>
                    <a:pt x="245" y="218"/>
                  </a:lnTo>
                  <a:lnTo>
                    <a:pt x="241" y="212"/>
                  </a:lnTo>
                  <a:lnTo>
                    <a:pt x="239" y="205"/>
                  </a:lnTo>
                  <a:lnTo>
                    <a:pt x="228" y="199"/>
                  </a:lnTo>
                  <a:lnTo>
                    <a:pt x="226" y="193"/>
                  </a:lnTo>
                  <a:lnTo>
                    <a:pt x="215" y="180"/>
                  </a:lnTo>
                  <a:lnTo>
                    <a:pt x="222" y="178"/>
                  </a:lnTo>
                  <a:lnTo>
                    <a:pt x="218" y="171"/>
                  </a:lnTo>
                  <a:lnTo>
                    <a:pt x="220" y="163"/>
                  </a:lnTo>
                  <a:lnTo>
                    <a:pt x="220" y="158"/>
                  </a:lnTo>
                  <a:lnTo>
                    <a:pt x="215" y="143"/>
                  </a:lnTo>
                  <a:lnTo>
                    <a:pt x="215" y="139"/>
                  </a:lnTo>
                  <a:lnTo>
                    <a:pt x="203" y="118"/>
                  </a:lnTo>
                  <a:lnTo>
                    <a:pt x="222" y="17"/>
                  </a:lnTo>
                  <a:lnTo>
                    <a:pt x="224" y="13"/>
                  </a:lnTo>
                  <a:lnTo>
                    <a:pt x="207" y="11"/>
                  </a:lnTo>
                  <a:lnTo>
                    <a:pt x="155" y="0"/>
                  </a:lnTo>
                  <a:lnTo>
                    <a:pt x="153" y="4"/>
                  </a:lnTo>
                  <a:lnTo>
                    <a:pt x="102" y="24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 name="Freeform 24">
              <a:extLst>
                <a:ext uri="{FF2B5EF4-FFF2-40B4-BE49-F238E27FC236}">
                  <a16:creationId xmlns:a16="http://schemas.microsoft.com/office/drawing/2014/main" id="{E8A4F869-FBBC-E645-433C-FEDC487851C2}"/>
                </a:ext>
              </a:extLst>
            </p:cNvPr>
            <p:cNvSpPr>
              <a:spLocks/>
            </p:cNvSpPr>
            <p:nvPr/>
          </p:nvSpPr>
          <p:spPr bwMode="auto">
            <a:xfrm>
              <a:off x="1364225" y="2243939"/>
              <a:ext cx="557289" cy="639549"/>
            </a:xfrm>
            <a:custGeom>
              <a:avLst/>
              <a:gdLst>
                <a:gd name="T0" fmla="*/ 314 w 473"/>
                <a:gd name="T1" fmla="*/ 145 h 598"/>
                <a:gd name="T2" fmla="*/ 329 w 473"/>
                <a:gd name="T3" fmla="*/ 38 h 598"/>
                <a:gd name="T4" fmla="*/ 237 w 473"/>
                <a:gd name="T5" fmla="*/ 24 h 598"/>
                <a:gd name="T6" fmla="*/ 126 w 473"/>
                <a:gd name="T7" fmla="*/ 6 h 598"/>
                <a:gd name="T8" fmla="*/ 94 w 473"/>
                <a:gd name="T9" fmla="*/ 0 h 598"/>
                <a:gd name="T10" fmla="*/ 0 w 473"/>
                <a:gd name="T11" fmla="*/ 532 h 598"/>
                <a:gd name="T12" fmla="*/ 77 w 473"/>
                <a:gd name="T13" fmla="*/ 547 h 598"/>
                <a:gd name="T14" fmla="*/ 191 w 473"/>
                <a:gd name="T15" fmla="*/ 566 h 598"/>
                <a:gd name="T16" fmla="*/ 302 w 473"/>
                <a:gd name="T17" fmla="*/ 583 h 598"/>
                <a:gd name="T18" fmla="*/ 419 w 473"/>
                <a:gd name="T19" fmla="*/ 598 h 598"/>
                <a:gd name="T20" fmla="*/ 473 w 473"/>
                <a:gd name="T21" fmla="*/ 167 h 598"/>
                <a:gd name="T22" fmla="*/ 314 w 473"/>
                <a:gd name="T23" fmla="*/ 14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3" h="598">
                  <a:moveTo>
                    <a:pt x="314" y="145"/>
                  </a:moveTo>
                  <a:lnTo>
                    <a:pt x="329" y="38"/>
                  </a:lnTo>
                  <a:lnTo>
                    <a:pt x="237" y="24"/>
                  </a:lnTo>
                  <a:lnTo>
                    <a:pt x="126" y="6"/>
                  </a:lnTo>
                  <a:lnTo>
                    <a:pt x="94" y="0"/>
                  </a:lnTo>
                  <a:lnTo>
                    <a:pt x="0" y="532"/>
                  </a:lnTo>
                  <a:lnTo>
                    <a:pt x="77" y="547"/>
                  </a:lnTo>
                  <a:lnTo>
                    <a:pt x="191" y="566"/>
                  </a:lnTo>
                  <a:lnTo>
                    <a:pt x="302" y="583"/>
                  </a:lnTo>
                  <a:lnTo>
                    <a:pt x="419" y="598"/>
                  </a:lnTo>
                  <a:lnTo>
                    <a:pt x="473" y="167"/>
                  </a:lnTo>
                  <a:lnTo>
                    <a:pt x="314" y="14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 name="Freeform 25">
              <a:extLst>
                <a:ext uri="{FF2B5EF4-FFF2-40B4-BE49-F238E27FC236}">
                  <a16:creationId xmlns:a16="http://schemas.microsoft.com/office/drawing/2014/main" id="{5DD97B59-2233-C50D-2A8F-06BB4316325C}"/>
                </a:ext>
              </a:extLst>
            </p:cNvPr>
            <p:cNvSpPr>
              <a:spLocks/>
            </p:cNvSpPr>
            <p:nvPr/>
          </p:nvSpPr>
          <p:spPr bwMode="auto">
            <a:xfrm>
              <a:off x="1440808" y="1423645"/>
              <a:ext cx="1028570" cy="580728"/>
            </a:xfrm>
            <a:custGeom>
              <a:avLst/>
              <a:gdLst>
                <a:gd name="T0" fmla="*/ 12 w 873"/>
                <a:gd name="T1" fmla="*/ 126 h 543"/>
                <a:gd name="T2" fmla="*/ 17 w 873"/>
                <a:gd name="T3" fmla="*/ 145 h 543"/>
                <a:gd name="T4" fmla="*/ 15 w 873"/>
                <a:gd name="T5" fmla="*/ 158 h 543"/>
                <a:gd name="T6" fmla="*/ 12 w 873"/>
                <a:gd name="T7" fmla="*/ 167 h 543"/>
                <a:gd name="T8" fmla="*/ 25 w 873"/>
                <a:gd name="T9" fmla="*/ 186 h 543"/>
                <a:gd name="T10" fmla="*/ 38 w 873"/>
                <a:gd name="T11" fmla="*/ 199 h 543"/>
                <a:gd name="T12" fmla="*/ 46 w 873"/>
                <a:gd name="T13" fmla="*/ 212 h 543"/>
                <a:gd name="T14" fmla="*/ 59 w 873"/>
                <a:gd name="T15" fmla="*/ 233 h 543"/>
                <a:gd name="T16" fmla="*/ 59 w 873"/>
                <a:gd name="T17" fmla="*/ 244 h 543"/>
                <a:gd name="T18" fmla="*/ 70 w 873"/>
                <a:gd name="T19" fmla="*/ 257 h 543"/>
                <a:gd name="T20" fmla="*/ 74 w 873"/>
                <a:gd name="T21" fmla="*/ 263 h 543"/>
                <a:gd name="T22" fmla="*/ 91 w 873"/>
                <a:gd name="T23" fmla="*/ 267 h 543"/>
                <a:gd name="T24" fmla="*/ 89 w 873"/>
                <a:gd name="T25" fmla="*/ 289 h 543"/>
                <a:gd name="T26" fmla="*/ 81 w 873"/>
                <a:gd name="T27" fmla="*/ 312 h 543"/>
                <a:gd name="T28" fmla="*/ 78 w 873"/>
                <a:gd name="T29" fmla="*/ 325 h 543"/>
                <a:gd name="T30" fmla="*/ 78 w 873"/>
                <a:gd name="T31" fmla="*/ 338 h 543"/>
                <a:gd name="T32" fmla="*/ 68 w 873"/>
                <a:gd name="T33" fmla="*/ 353 h 543"/>
                <a:gd name="T34" fmla="*/ 66 w 873"/>
                <a:gd name="T35" fmla="*/ 368 h 543"/>
                <a:gd name="T36" fmla="*/ 59 w 873"/>
                <a:gd name="T37" fmla="*/ 382 h 543"/>
                <a:gd name="T38" fmla="*/ 74 w 873"/>
                <a:gd name="T39" fmla="*/ 393 h 543"/>
                <a:gd name="T40" fmla="*/ 108 w 873"/>
                <a:gd name="T41" fmla="*/ 378 h 543"/>
                <a:gd name="T42" fmla="*/ 117 w 873"/>
                <a:gd name="T43" fmla="*/ 389 h 543"/>
                <a:gd name="T44" fmla="*/ 119 w 873"/>
                <a:gd name="T45" fmla="*/ 423 h 543"/>
                <a:gd name="T46" fmla="*/ 130 w 873"/>
                <a:gd name="T47" fmla="*/ 442 h 543"/>
                <a:gd name="T48" fmla="*/ 132 w 873"/>
                <a:gd name="T49" fmla="*/ 457 h 543"/>
                <a:gd name="T50" fmla="*/ 130 w 873"/>
                <a:gd name="T51" fmla="*/ 474 h 543"/>
                <a:gd name="T52" fmla="*/ 143 w 873"/>
                <a:gd name="T53" fmla="*/ 477 h 543"/>
                <a:gd name="T54" fmla="*/ 155 w 873"/>
                <a:gd name="T55" fmla="*/ 496 h 543"/>
                <a:gd name="T56" fmla="*/ 156 w 873"/>
                <a:gd name="T57" fmla="*/ 509 h 543"/>
                <a:gd name="T58" fmla="*/ 158 w 873"/>
                <a:gd name="T59" fmla="*/ 524 h 543"/>
                <a:gd name="T60" fmla="*/ 168 w 873"/>
                <a:gd name="T61" fmla="*/ 530 h 543"/>
                <a:gd name="T62" fmla="*/ 177 w 873"/>
                <a:gd name="T63" fmla="*/ 519 h 543"/>
                <a:gd name="T64" fmla="*/ 198 w 873"/>
                <a:gd name="T65" fmla="*/ 524 h 543"/>
                <a:gd name="T66" fmla="*/ 211 w 873"/>
                <a:gd name="T67" fmla="*/ 519 h 543"/>
                <a:gd name="T68" fmla="*/ 230 w 873"/>
                <a:gd name="T69" fmla="*/ 523 h 543"/>
                <a:gd name="T70" fmla="*/ 250 w 873"/>
                <a:gd name="T71" fmla="*/ 526 h 543"/>
                <a:gd name="T72" fmla="*/ 269 w 873"/>
                <a:gd name="T73" fmla="*/ 528 h 543"/>
                <a:gd name="T74" fmla="*/ 281 w 873"/>
                <a:gd name="T75" fmla="*/ 509 h 543"/>
                <a:gd name="T76" fmla="*/ 292 w 873"/>
                <a:gd name="T77" fmla="*/ 524 h 543"/>
                <a:gd name="T78" fmla="*/ 303 w 873"/>
                <a:gd name="T79" fmla="*/ 538 h 543"/>
                <a:gd name="T80" fmla="*/ 316 w 873"/>
                <a:gd name="T81" fmla="*/ 485 h 543"/>
                <a:gd name="T82" fmla="*/ 591 w 873"/>
                <a:gd name="T83" fmla="*/ 521 h 543"/>
                <a:gd name="T84" fmla="*/ 841 w 873"/>
                <a:gd name="T85" fmla="*/ 543 h 543"/>
                <a:gd name="T86" fmla="*/ 850 w 873"/>
                <a:gd name="T87" fmla="*/ 442 h 543"/>
                <a:gd name="T88" fmla="*/ 873 w 873"/>
                <a:gd name="T89" fmla="*/ 117 h 543"/>
                <a:gd name="T90" fmla="*/ 683 w 873"/>
                <a:gd name="T91" fmla="*/ 101 h 543"/>
                <a:gd name="T92" fmla="*/ 469 w 873"/>
                <a:gd name="T93" fmla="*/ 75 h 543"/>
                <a:gd name="T94" fmla="*/ 125 w 873"/>
                <a:gd name="T95" fmla="*/ 21 h 543"/>
                <a:gd name="T96" fmla="*/ 19 w 873"/>
                <a:gd name="T97" fmla="*/ 4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3" h="543">
                  <a:moveTo>
                    <a:pt x="0" y="105"/>
                  </a:moveTo>
                  <a:lnTo>
                    <a:pt x="12" y="126"/>
                  </a:lnTo>
                  <a:lnTo>
                    <a:pt x="12" y="130"/>
                  </a:lnTo>
                  <a:lnTo>
                    <a:pt x="17" y="145"/>
                  </a:lnTo>
                  <a:lnTo>
                    <a:pt x="17" y="150"/>
                  </a:lnTo>
                  <a:lnTo>
                    <a:pt x="15" y="158"/>
                  </a:lnTo>
                  <a:lnTo>
                    <a:pt x="19" y="165"/>
                  </a:lnTo>
                  <a:lnTo>
                    <a:pt x="12" y="167"/>
                  </a:lnTo>
                  <a:lnTo>
                    <a:pt x="23" y="180"/>
                  </a:lnTo>
                  <a:lnTo>
                    <a:pt x="25" y="186"/>
                  </a:lnTo>
                  <a:lnTo>
                    <a:pt x="36" y="192"/>
                  </a:lnTo>
                  <a:lnTo>
                    <a:pt x="38" y="199"/>
                  </a:lnTo>
                  <a:lnTo>
                    <a:pt x="42" y="205"/>
                  </a:lnTo>
                  <a:lnTo>
                    <a:pt x="46" y="212"/>
                  </a:lnTo>
                  <a:lnTo>
                    <a:pt x="53" y="227"/>
                  </a:lnTo>
                  <a:lnTo>
                    <a:pt x="59" y="233"/>
                  </a:lnTo>
                  <a:lnTo>
                    <a:pt x="59" y="237"/>
                  </a:lnTo>
                  <a:lnTo>
                    <a:pt x="59" y="244"/>
                  </a:lnTo>
                  <a:lnTo>
                    <a:pt x="66" y="250"/>
                  </a:lnTo>
                  <a:lnTo>
                    <a:pt x="70" y="257"/>
                  </a:lnTo>
                  <a:lnTo>
                    <a:pt x="76" y="257"/>
                  </a:lnTo>
                  <a:lnTo>
                    <a:pt x="74" y="263"/>
                  </a:lnTo>
                  <a:lnTo>
                    <a:pt x="81" y="267"/>
                  </a:lnTo>
                  <a:lnTo>
                    <a:pt x="91" y="267"/>
                  </a:lnTo>
                  <a:lnTo>
                    <a:pt x="96" y="269"/>
                  </a:lnTo>
                  <a:lnTo>
                    <a:pt x="89" y="289"/>
                  </a:lnTo>
                  <a:lnTo>
                    <a:pt x="83" y="304"/>
                  </a:lnTo>
                  <a:lnTo>
                    <a:pt x="81" y="312"/>
                  </a:lnTo>
                  <a:lnTo>
                    <a:pt x="76" y="318"/>
                  </a:lnTo>
                  <a:lnTo>
                    <a:pt x="78" y="325"/>
                  </a:lnTo>
                  <a:lnTo>
                    <a:pt x="74" y="333"/>
                  </a:lnTo>
                  <a:lnTo>
                    <a:pt x="78" y="338"/>
                  </a:lnTo>
                  <a:lnTo>
                    <a:pt x="76" y="353"/>
                  </a:lnTo>
                  <a:lnTo>
                    <a:pt x="68" y="353"/>
                  </a:lnTo>
                  <a:lnTo>
                    <a:pt x="64" y="361"/>
                  </a:lnTo>
                  <a:lnTo>
                    <a:pt x="66" y="368"/>
                  </a:lnTo>
                  <a:lnTo>
                    <a:pt x="61" y="374"/>
                  </a:lnTo>
                  <a:lnTo>
                    <a:pt x="59" y="382"/>
                  </a:lnTo>
                  <a:lnTo>
                    <a:pt x="68" y="383"/>
                  </a:lnTo>
                  <a:lnTo>
                    <a:pt x="74" y="393"/>
                  </a:lnTo>
                  <a:lnTo>
                    <a:pt x="81" y="393"/>
                  </a:lnTo>
                  <a:lnTo>
                    <a:pt x="108" y="378"/>
                  </a:lnTo>
                  <a:lnTo>
                    <a:pt x="109" y="383"/>
                  </a:lnTo>
                  <a:lnTo>
                    <a:pt x="117" y="389"/>
                  </a:lnTo>
                  <a:lnTo>
                    <a:pt x="117" y="404"/>
                  </a:lnTo>
                  <a:lnTo>
                    <a:pt x="119" y="423"/>
                  </a:lnTo>
                  <a:lnTo>
                    <a:pt x="125" y="436"/>
                  </a:lnTo>
                  <a:lnTo>
                    <a:pt x="130" y="442"/>
                  </a:lnTo>
                  <a:lnTo>
                    <a:pt x="132" y="449"/>
                  </a:lnTo>
                  <a:lnTo>
                    <a:pt x="132" y="457"/>
                  </a:lnTo>
                  <a:lnTo>
                    <a:pt x="128" y="466"/>
                  </a:lnTo>
                  <a:lnTo>
                    <a:pt x="130" y="474"/>
                  </a:lnTo>
                  <a:lnTo>
                    <a:pt x="136" y="479"/>
                  </a:lnTo>
                  <a:lnTo>
                    <a:pt x="143" y="477"/>
                  </a:lnTo>
                  <a:lnTo>
                    <a:pt x="151" y="485"/>
                  </a:lnTo>
                  <a:lnTo>
                    <a:pt x="155" y="496"/>
                  </a:lnTo>
                  <a:lnTo>
                    <a:pt x="153" y="504"/>
                  </a:lnTo>
                  <a:lnTo>
                    <a:pt x="156" y="509"/>
                  </a:lnTo>
                  <a:lnTo>
                    <a:pt x="155" y="517"/>
                  </a:lnTo>
                  <a:lnTo>
                    <a:pt x="158" y="524"/>
                  </a:lnTo>
                  <a:lnTo>
                    <a:pt x="166" y="530"/>
                  </a:lnTo>
                  <a:lnTo>
                    <a:pt x="168" y="530"/>
                  </a:lnTo>
                  <a:lnTo>
                    <a:pt x="170" y="523"/>
                  </a:lnTo>
                  <a:lnTo>
                    <a:pt x="177" y="519"/>
                  </a:lnTo>
                  <a:lnTo>
                    <a:pt x="190" y="521"/>
                  </a:lnTo>
                  <a:lnTo>
                    <a:pt x="198" y="524"/>
                  </a:lnTo>
                  <a:lnTo>
                    <a:pt x="203" y="524"/>
                  </a:lnTo>
                  <a:lnTo>
                    <a:pt x="211" y="519"/>
                  </a:lnTo>
                  <a:lnTo>
                    <a:pt x="215" y="517"/>
                  </a:lnTo>
                  <a:lnTo>
                    <a:pt x="230" y="523"/>
                  </a:lnTo>
                  <a:lnTo>
                    <a:pt x="243" y="523"/>
                  </a:lnTo>
                  <a:lnTo>
                    <a:pt x="250" y="526"/>
                  </a:lnTo>
                  <a:lnTo>
                    <a:pt x="256" y="524"/>
                  </a:lnTo>
                  <a:lnTo>
                    <a:pt x="269" y="528"/>
                  </a:lnTo>
                  <a:lnTo>
                    <a:pt x="269" y="523"/>
                  </a:lnTo>
                  <a:lnTo>
                    <a:pt x="281" y="509"/>
                  </a:lnTo>
                  <a:lnTo>
                    <a:pt x="288" y="511"/>
                  </a:lnTo>
                  <a:lnTo>
                    <a:pt x="292" y="524"/>
                  </a:lnTo>
                  <a:lnTo>
                    <a:pt x="296" y="532"/>
                  </a:lnTo>
                  <a:lnTo>
                    <a:pt x="303" y="538"/>
                  </a:lnTo>
                  <a:lnTo>
                    <a:pt x="311" y="491"/>
                  </a:lnTo>
                  <a:lnTo>
                    <a:pt x="316" y="485"/>
                  </a:lnTo>
                  <a:lnTo>
                    <a:pt x="455" y="506"/>
                  </a:lnTo>
                  <a:lnTo>
                    <a:pt x="591" y="521"/>
                  </a:lnTo>
                  <a:lnTo>
                    <a:pt x="739" y="536"/>
                  </a:lnTo>
                  <a:lnTo>
                    <a:pt x="841" y="543"/>
                  </a:lnTo>
                  <a:lnTo>
                    <a:pt x="844" y="536"/>
                  </a:lnTo>
                  <a:lnTo>
                    <a:pt x="850" y="442"/>
                  </a:lnTo>
                  <a:lnTo>
                    <a:pt x="873" y="120"/>
                  </a:lnTo>
                  <a:lnTo>
                    <a:pt x="873" y="117"/>
                  </a:lnTo>
                  <a:lnTo>
                    <a:pt x="822" y="113"/>
                  </a:lnTo>
                  <a:lnTo>
                    <a:pt x="683" y="101"/>
                  </a:lnTo>
                  <a:lnTo>
                    <a:pt x="572" y="88"/>
                  </a:lnTo>
                  <a:lnTo>
                    <a:pt x="469" y="75"/>
                  </a:lnTo>
                  <a:lnTo>
                    <a:pt x="307" y="53"/>
                  </a:lnTo>
                  <a:lnTo>
                    <a:pt x="125" y="21"/>
                  </a:lnTo>
                  <a:lnTo>
                    <a:pt x="21" y="0"/>
                  </a:lnTo>
                  <a:lnTo>
                    <a:pt x="19" y="4"/>
                  </a:lnTo>
                  <a:lnTo>
                    <a:pt x="0" y="10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 name="Freeform 26">
              <a:extLst>
                <a:ext uri="{FF2B5EF4-FFF2-40B4-BE49-F238E27FC236}">
                  <a16:creationId xmlns:a16="http://schemas.microsoft.com/office/drawing/2014/main" id="{90AA22CF-D5BE-D954-E51D-C1E82A584BCB}"/>
                </a:ext>
              </a:extLst>
            </p:cNvPr>
            <p:cNvSpPr>
              <a:spLocks/>
            </p:cNvSpPr>
            <p:nvPr/>
          </p:nvSpPr>
          <p:spPr bwMode="auto">
            <a:xfrm>
              <a:off x="1734181" y="1942344"/>
              <a:ext cx="697495" cy="522977"/>
            </a:xfrm>
            <a:custGeom>
              <a:avLst/>
              <a:gdLst>
                <a:gd name="T0" fmla="*/ 159 w 592"/>
                <a:gd name="T1" fmla="*/ 449 h 489"/>
                <a:gd name="T2" fmla="*/ 236 w 592"/>
                <a:gd name="T3" fmla="*/ 459 h 489"/>
                <a:gd name="T4" fmla="*/ 366 w 592"/>
                <a:gd name="T5" fmla="*/ 472 h 489"/>
                <a:gd name="T6" fmla="*/ 436 w 592"/>
                <a:gd name="T7" fmla="*/ 479 h 489"/>
                <a:gd name="T8" fmla="*/ 562 w 592"/>
                <a:gd name="T9" fmla="*/ 489 h 489"/>
                <a:gd name="T10" fmla="*/ 577 w 592"/>
                <a:gd name="T11" fmla="*/ 273 h 489"/>
                <a:gd name="T12" fmla="*/ 592 w 592"/>
                <a:gd name="T13" fmla="*/ 58 h 489"/>
                <a:gd name="T14" fmla="*/ 490 w 592"/>
                <a:gd name="T15" fmla="*/ 51 h 489"/>
                <a:gd name="T16" fmla="*/ 342 w 592"/>
                <a:gd name="T17" fmla="*/ 36 h 489"/>
                <a:gd name="T18" fmla="*/ 206 w 592"/>
                <a:gd name="T19" fmla="*/ 21 h 489"/>
                <a:gd name="T20" fmla="*/ 67 w 592"/>
                <a:gd name="T21" fmla="*/ 0 h 489"/>
                <a:gd name="T22" fmla="*/ 62 w 592"/>
                <a:gd name="T23" fmla="*/ 6 h 489"/>
                <a:gd name="T24" fmla="*/ 54 w 592"/>
                <a:gd name="T25" fmla="*/ 53 h 489"/>
                <a:gd name="T26" fmla="*/ 15 w 592"/>
                <a:gd name="T27" fmla="*/ 320 h 489"/>
                <a:gd name="T28" fmla="*/ 0 w 592"/>
                <a:gd name="T29" fmla="*/ 427 h 489"/>
                <a:gd name="T30" fmla="*/ 159 w 592"/>
                <a:gd name="T31" fmla="*/ 44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2" h="489">
                  <a:moveTo>
                    <a:pt x="159" y="449"/>
                  </a:moveTo>
                  <a:lnTo>
                    <a:pt x="236" y="459"/>
                  </a:lnTo>
                  <a:lnTo>
                    <a:pt x="366" y="472"/>
                  </a:lnTo>
                  <a:lnTo>
                    <a:pt x="436" y="479"/>
                  </a:lnTo>
                  <a:lnTo>
                    <a:pt x="562" y="489"/>
                  </a:lnTo>
                  <a:lnTo>
                    <a:pt x="577" y="273"/>
                  </a:lnTo>
                  <a:lnTo>
                    <a:pt x="592" y="58"/>
                  </a:lnTo>
                  <a:lnTo>
                    <a:pt x="490" y="51"/>
                  </a:lnTo>
                  <a:lnTo>
                    <a:pt x="342" y="36"/>
                  </a:lnTo>
                  <a:lnTo>
                    <a:pt x="206" y="21"/>
                  </a:lnTo>
                  <a:lnTo>
                    <a:pt x="67" y="0"/>
                  </a:lnTo>
                  <a:lnTo>
                    <a:pt x="62" y="6"/>
                  </a:lnTo>
                  <a:lnTo>
                    <a:pt x="54" y="53"/>
                  </a:lnTo>
                  <a:lnTo>
                    <a:pt x="15" y="320"/>
                  </a:lnTo>
                  <a:lnTo>
                    <a:pt x="0" y="427"/>
                  </a:lnTo>
                  <a:lnTo>
                    <a:pt x="159" y="44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4" name="Freeform 27">
              <a:extLst>
                <a:ext uri="{FF2B5EF4-FFF2-40B4-BE49-F238E27FC236}">
                  <a16:creationId xmlns:a16="http://schemas.microsoft.com/office/drawing/2014/main" id="{A5C73953-DCAE-F69C-E639-392D874D613C}"/>
                </a:ext>
              </a:extLst>
            </p:cNvPr>
            <p:cNvSpPr>
              <a:spLocks/>
            </p:cNvSpPr>
            <p:nvPr/>
          </p:nvSpPr>
          <p:spPr bwMode="auto">
            <a:xfrm>
              <a:off x="1767170" y="2883488"/>
              <a:ext cx="692783" cy="657731"/>
            </a:xfrm>
            <a:custGeom>
              <a:avLst/>
              <a:gdLst>
                <a:gd name="T0" fmla="*/ 227 w 588"/>
                <a:gd name="T1" fmla="*/ 577 h 615"/>
                <a:gd name="T2" fmla="*/ 223 w 588"/>
                <a:gd name="T3" fmla="*/ 564 h 615"/>
                <a:gd name="T4" fmla="*/ 223 w 588"/>
                <a:gd name="T5" fmla="*/ 560 h 615"/>
                <a:gd name="T6" fmla="*/ 293 w 588"/>
                <a:gd name="T7" fmla="*/ 568 h 615"/>
                <a:gd name="T8" fmla="*/ 381 w 588"/>
                <a:gd name="T9" fmla="*/ 575 h 615"/>
                <a:gd name="T10" fmla="*/ 460 w 588"/>
                <a:gd name="T11" fmla="*/ 581 h 615"/>
                <a:gd name="T12" fmla="*/ 539 w 588"/>
                <a:gd name="T13" fmla="*/ 586 h 615"/>
                <a:gd name="T14" fmla="*/ 543 w 588"/>
                <a:gd name="T15" fmla="*/ 586 h 615"/>
                <a:gd name="T16" fmla="*/ 549 w 588"/>
                <a:gd name="T17" fmla="*/ 579 h 615"/>
                <a:gd name="T18" fmla="*/ 556 w 588"/>
                <a:gd name="T19" fmla="*/ 468 h 615"/>
                <a:gd name="T20" fmla="*/ 566 w 588"/>
                <a:gd name="T21" fmla="*/ 370 h 615"/>
                <a:gd name="T22" fmla="*/ 581 w 588"/>
                <a:gd name="T23" fmla="*/ 109 h 615"/>
                <a:gd name="T24" fmla="*/ 583 w 588"/>
                <a:gd name="T25" fmla="*/ 103 h 615"/>
                <a:gd name="T26" fmla="*/ 586 w 588"/>
                <a:gd name="T27" fmla="*/ 101 h 615"/>
                <a:gd name="T28" fmla="*/ 588 w 588"/>
                <a:gd name="T29" fmla="*/ 47 h 615"/>
                <a:gd name="T30" fmla="*/ 494 w 588"/>
                <a:gd name="T31" fmla="*/ 41 h 615"/>
                <a:gd name="T32" fmla="*/ 342 w 588"/>
                <a:gd name="T33" fmla="*/ 28 h 615"/>
                <a:gd name="T34" fmla="*/ 218 w 588"/>
                <a:gd name="T35" fmla="*/ 15 h 615"/>
                <a:gd name="T36" fmla="*/ 77 w 588"/>
                <a:gd name="T37" fmla="*/ 0 h 615"/>
                <a:gd name="T38" fmla="*/ 2 w 588"/>
                <a:gd name="T39" fmla="*/ 603 h 615"/>
                <a:gd name="T40" fmla="*/ 0 w 588"/>
                <a:gd name="T41" fmla="*/ 607 h 615"/>
                <a:gd name="T42" fmla="*/ 71 w 588"/>
                <a:gd name="T43" fmla="*/ 615 h 615"/>
                <a:gd name="T44" fmla="*/ 77 w 588"/>
                <a:gd name="T45" fmla="*/ 613 h 615"/>
                <a:gd name="T46" fmla="*/ 81 w 588"/>
                <a:gd name="T47" fmla="*/ 577 h 615"/>
                <a:gd name="T48" fmla="*/ 84 w 588"/>
                <a:gd name="T49" fmla="*/ 568 h 615"/>
                <a:gd name="T50" fmla="*/ 231 w 588"/>
                <a:gd name="T51" fmla="*/ 584 h 615"/>
                <a:gd name="T52" fmla="*/ 233 w 588"/>
                <a:gd name="T53" fmla="*/ 584 h 615"/>
                <a:gd name="T54" fmla="*/ 233 w 588"/>
                <a:gd name="T55" fmla="*/ 581 h 615"/>
                <a:gd name="T56" fmla="*/ 227 w 588"/>
                <a:gd name="T57" fmla="*/ 577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8" h="615">
                  <a:moveTo>
                    <a:pt x="227" y="577"/>
                  </a:moveTo>
                  <a:lnTo>
                    <a:pt x="223" y="564"/>
                  </a:lnTo>
                  <a:lnTo>
                    <a:pt x="223" y="560"/>
                  </a:lnTo>
                  <a:lnTo>
                    <a:pt x="293" y="568"/>
                  </a:lnTo>
                  <a:lnTo>
                    <a:pt x="381" y="575"/>
                  </a:lnTo>
                  <a:lnTo>
                    <a:pt x="460" y="581"/>
                  </a:lnTo>
                  <a:lnTo>
                    <a:pt x="539" y="586"/>
                  </a:lnTo>
                  <a:lnTo>
                    <a:pt x="543" y="586"/>
                  </a:lnTo>
                  <a:lnTo>
                    <a:pt x="549" y="579"/>
                  </a:lnTo>
                  <a:lnTo>
                    <a:pt x="556" y="468"/>
                  </a:lnTo>
                  <a:lnTo>
                    <a:pt x="566" y="370"/>
                  </a:lnTo>
                  <a:lnTo>
                    <a:pt x="581" y="109"/>
                  </a:lnTo>
                  <a:lnTo>
                    <a:pt x="583" y="103"/>
                  </a:lnTo>
                  <a:lnTo>
                    <a:pt x="586" y="101"/>
                  </a:lnTo>
                  <a:lnTo>
                    <a:pt x="588" y="47"/>
                  </a:lnTo>
                  <a:lnTo>
                    <a:pt x="494" y="41"/>
                  </a:lnTo>
                  <a:lnTo>
                    <a:pt x="342" y="28"/>
                  </a:lnTo>
                  <a:lnTo>
                    <a:pt x="218" y="15"/>
                  </a:lnTo>
                  <a:lnTo>
                    <a:pt x="77" y="0"/>
                  </a:lnTo>
                  <a:lnTo>
                    <a:pt x="2" y="603"/>
                  </a:lnTo>
                  <a:lnTo>
                    <a:pt x="0" y="607"/>
                  </a:lnTo>
                  <a:lnTo>
                    <a:pt x="71" y="615"/>
                  </a:lnTo>
                  <a:lnTo>
                    <a:pt x="77" y="613"/>
                  </a:lnTo>
                  <a:lnTo>
                    <a:pt x="81" y="577"/>
                  </a:lnTo>
                  <a:lnTo>
                    <a:pt x="84" y="568"/>
                  </a:lnTo>
                  <a:lnTo>
                    <a:pt x="231" y="584"/>
                  </a:lnTo>
                  <a:lnTo>
                    <a:pt x="233" y="584"/>
                  </a:lnTo>
                  <a:lnTo>
                    <a:pt x="233" y="581"/>
                  </a:lnTo>
                  <a:lnTo>
                    <a:pt x="227" y="577"/>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5" name="Freeform 28">
              <a:extLst>
                <a:ext uri="{FF2B5EF4-FFF2-40B4-BE49-F238E27FC236}">
                  <a16:creationId xmlns:a16="http://schemas.microsoft.com/office/drawing/2014/main" id="{ED8C894E-3180-A092-8262-19941FA4017F}"/>
                </a:ext>
              </a:extLst>
            </p:cNvPr>
            <p:cNvSpPr>
              <a:spLocks/>
            </p:cNvSpPr>
            <p:nvPr/>
          </p:nvSpPr>
          <p:spPr bwMode="auto">
            <a:xfrm>
              <a:off x="1857892" y="2422541"/>
              <a:ext cx="725772" cy="516560"/>
            </a:xfrm>
            <a:custGeom>
              <a:avLst/>
              <a:gdLst>
                <a:gd name="T0" fmla="*/ 611 w 616"/>
                <a:gd name="T1" fmla="*/ 158 h 483"/>
                <a:gd name="T2" fmla="*/ 616 w 616"/>
                <a:gd name="T3" fmla="*/ 53 h 483"/>
                <a:gd name="T4" fmla="*/ 609 w 616"/>
                <a:gd name="T5" fmla="*/ 49 h 483"/>
                <a:gd name="T6" fmla="*/ 530 w 616"/>
                <a:gd name="T7" fmla="*/ 45 h 483"/>
                <a:gd name="T8" fmla="*/ 457 w 616"/>
                <a:gd name="T9" fmla="*/ 40 h 483"/>
                <a:gd name="T10" fmla="*/ 331 w 616"/>
                <a:gd name="T11" fmla="*/ 30 h 483"/>
                <a:gd name="T12" fmla="*/ 261 w 616"/>
                <a:gd name="T13" fmla="*/ 23 h 483"/>
                <a:gd name="T14" fmla="*/ 131 w 616"/>
                <a:gd name="T15" fmla="*/ 10 h 483"/>
                <a:gd name="T16" fmla="*/ 54 w 616"/>
                <a:gd name="T17" fmla="*/ 0 h 483"/>
                <a:gd name="T18" fmla="*/ 0 w 616"/>
                <a:gd name="T19" fmla="*/ 431 h 483"/>
                <a:gd name="T20" fmla="*/ 141 w 616"/>
                <a:gd name="T21" fmla="*/ 446 h 483"/>
                <a:gd name="T22" fmla="*/ 265 w 616"/>
                <a:gd name="T23" fmla="*/ 459 h 483"/>
                <a:gd name="T24" fmla="*/ 417 w 616"/>
                <a:gd name="T25" fmla="*/ 472 h 483"/>
                <a:gd name="T26" fmla="*/ 511 w 616"/>
                <a:gd name="T27" fmla="*/ 478 h 483"/>
                <a:gd name="T28" fmla="*/ 596 w 616"/>
                <a:gd name="T29" fmla="*/ 483 h 483"/>
                <a:gd name="T30" fmla="*/ 611 w 616"/>
                <a:gd name="T31" fmla="*/ 158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6" h="483">
                  <a:moveTo>
                    <a:pt x="611" y="158"/>
                  </a:moveTo>
                  <a:lnTo>
                    <a:pt x="616" y="53"/>
                  </a:lnTo>
                  <a:lnTo>
                    <a:pt x="609" y="49"/>
                  </a:lnTo>
                  <a:lnTo>
                    <a:pt x="530" y="45"/>
                  </a:lnTo>
                  <a:lnTo>
                    <a:pt x="457" y="40"/>
                  </a:lnTo>
                  <a:lnTo>
                    <a:pt x="331" y="30"/>
                  </a:lnTo>
                  <a:lnTo>
                    <a:pt x="261" y="23"/>
                  </a:lnTo>
                  <a:lnTo>
                    <a:pt x="131" y="10"/>
                  </a:lnTo>
                  <a:lnTo>
                    <a:pt x="54" y="0"/>
                  </a:lnTo>
                  <a:lnTo>
                    <a:pt x="0" y="431"/>
                  </a:lnTo>
                  <a:lnTo>
                    <a:pt x="141" y="446"/>
                  </a:lnTo>
                  <a:lnTo>
                    <a:pt x="265" y="459"/>
                  </a:lnTo>
                  <a:lnTo>
                    <a:pt x="417" y="472"/>
                  </a:lnTo>
                  <a:lnTo>
                    <a:pt x="511" y="478"/>
                  </a:lnTo>
                  <a:lnTo>
                    <a:pt x="596" y="483"/>
                  </a:lnTo>
                  <a:lnTo>
                    <a:pt x="611" y="15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6" name="Freeform 29">
              <a:extLst>
                <a:ext uri="{FF2B5EF4-FFF2-40B4-BE49-F238E27FC236}">
                  <a16:creationId xmlns:a16="http://schemas.microsoft.com/office/drawing/2014/main" id="{76D462E8-AED3-6B11-FC37-4DFEB0BE0361}"/>
                </a:ext>
              </a:extLst>
            </p:cNvPr>
            <p:cNvSpPr>
              <a:spLocks/>
            </p:cNvSpPr>
            <p:nvPr/>
          </p:nvSpPr>
          <p:spPr bwMode="auto">
            <a:xfrm>
              <a:off x="2396329" y="2234313"/>
              <a:ext cx="828276" cy="368971"/>
            </a:xfrm>
            <a:custGeom>
              <a:avLst/>
              <a:gdLst>
                <a:gd name="T0" fmla="*/ 565 w 703"/>
                <a:gd name="T1" fmla="*/ 345 h 345"/>
                <a:gd name="T2" fmla="*/ 695 w 703"/>
                <a:gd name="T3" fmla="*/ 338 h 345"/>
                <a:gd name="T4" fmla="*/ 690 w 703"/>
                <a:gd name="T5" fmla="*/ 325 h 345"/>
                <a:gd name="T6" fmla="*/ 682 w 703"/>
                <a:gd name="T7" fmla="*/ 314 h 345"/>
                <a:gd name="T8" fmla="*/ 671 w 703"/>
                <a:gd name="T9" fmla="*/ 293 h 345"/>
                <a:gd name="T10" fmla="*/ 665 w 703"/>
                <a:gd name="T11" fmla="*/ 280 h 345"/>
                <a:gd name="T12" fmla="*/ 656 w 703"/>
                <a:gd name="T13" fmla="*/ 268 h 345"/>
                <a:gd name="T14" fmla="*/ 656 w 703"/>
                <a:gd name="T15" fmla="*/ 233 h 345"/>
                <a:gd name="T16" fmla="*/ 658 w 703"/>
                <a:gd name="T17" fmla="*/ 216 h 345"/>
                <a:gd name="T18" fmla="*/ 654 w 703"/>
                <a:gd name="T19" fmla="*/ 201 h 345"/>
                <a:gd name="T20" fmla="*/ 652 w 703"/>
                <a:gd name="T21" fmla="*/ 188 h 345"/>
                <a:gd name="T22" fmla="*/ 644 w 703"/>
                <a:gd name="T23" fmla="*/ 176 h 345"/>
                <a:gd name="T24" fmla="*/ 639 w 703"/>
                <a:gd name="T25" fmla="*/ 174 h 345"/>
                <a:gd name="T26" fmla="*/ 637 w 703"/>
                <a:gd name="T27" fmla="*/ 159 h 345"/>
                <a:gd name="T28" fmla="*/ 637 w 703"/>
                <a:gd name="T29" fmla="*/ 146 h 345"/>
                <a:gd name="T30" fmla="*/ 633 w 703"/>
                <a:gd name="T31" fmla="*/ 133 h 345"/>
                <a:gd name="T32" fmla="*/ 624 w 703"/>
                <a:gd name="T33" fmla="*/ 114 h 345"/>
                <a:gd name="T34" fmla="*/ 618 w 703"/>
                <a:gd name="T35" fmla="*/ 101 h 345"/>
                <a:gd name="T36" fmla="*/ 612 w 703"/>
                <a:gd name="T37" fmla="*/ 86 h 345"/>
                <a:gd name="T38" fmla="*/ 612 w 703"/>
                <a:gd name="T39" fmla="*/ 75 h 345"/>
                <a:gd name="T40" fmla="*/ 599 w 703"/>
                <a:gd name="T41" fmla="*/ 71 h 345"/>
                <a:gd name="T42" fmla="*/ 590 w 703"/>
                <a:gd name="T43" fmla="*/ 58 h 345"/>
                <a:gd name="T44" fmla="*/ 575 w 703"/>
                <a:gd name="T45" fmla="*/ 48 h 345"/>
                <a:gd name="T46" fmla="*/ 567 w 703"/>
                <a:gd name="T47" fmla="*/ 47 h 345"/>
                <a:gd name="T48" fmla="*/ 554 w 703"/>
                <a:gd name="T49" fmla="*/ 43 h 345"/>
                <a:gd name="T50" fmla="*/ 513 w 703"/>
                <a:gd name="T51" fmla="*/ 37 h 345"/>
                <a:gd name="T52" fmla="*/ 492 w 703"/>
                <a:gd name="T53" fmla="*/ 41 h 345"/>
                <a:gd name="T54" fmla="*/ 456 w 703"/>
                <a:gd name="T55" fmla="*/ 28 h 345"/>
                <a:gd name="T56" fmla="*/ 361 w 703"/>
                <a:gd name="T57" fmla="*/ 18 h 345"/>
                <a:gd name="T58" fmla="*/ 96 w 703"/>
                <a:gd name="T59" fmla="*/ 5 h 345"/>
                <a:gd name="T60" fmla="*/ 0 w 703"/>
                <a:gd name="T61" fmla="*/ 216 h 345"/>
                <a:gd name="T62" fmla="*/ 152 w 703"/>
                <a:gd name="T63" fmla="*/ 225 h 345"/>
                <a:gd name="T64" fmla="*/ 154 w 703"/>
                <a:gd name="T65" fmla="*/ 334 h 345"/>
                <a:gd name="T66" fmla="*/ 460 w 703"/>
                <a:gd name="T67" fmla="*/ 34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3" h="345">
                  <a:moveTo>
                    <a:pt x="460" y="344"/>
                  </a:moveTo>
                  <a:lnTo>
                    <a:pt x="565" y="345"/>
                  </a:lnTo>
                  <a:lnTo>
                    <a:pt x="703" y="344"/>
                  </a:lnTo>
                  <a:lnTo>
                    <a:pt x="695" y="338"/>
                  </a:lnTo>
                  <a:lnTo>
                    <a:pt x="695" y="330"/>
                  </a:lnTo>
                  <a:lnTo>
                    <a:pt x="690" y="325"/>
                  </a:lnTo>
                  <a:lnTo>
                    <a:pt x="688" y="317"/>
                  </a:lnTo>
                  <a:lnTo>
                    <a:pt x="682" y="314"/>
                  </a:lnTo>
                  <a:lnTo>
                    <a:pt x="676" y="306"/>
                  </a:lnTo>
                  <a:lnTo>
                    <a:pt x="671" y="293"/>
                  </a:lnTo>
                  <a:lnTo>
                    <a:pt x="665" y="285"/>
                  </a:lnTo>
                  <a:lnTo>
                    <a:pt x="665" y="280"/>
                  </a:lnTo>
                  <a:lnTo>
                    <a:pt x="663" y="272"/>
                  </a:lnTo>
                  <a:lnTo>
                    <a:pt x="656" y="268"/>
                  </a:lnTo>
                  <a:lnTo>
                    <a:pt x="659" y="248"/>
                  </a:lnTo>
                  <a:lnTo>
                    <a:pt x="656" y="233"/>
                  </a:lnTo>
                  <a:lnTo>
                    <a:pt x="656" y="223"/>
                  </a:lnTo>
                  <a:lnTo>
                    <a:pt x="658" y="216"/>
                  </a:lnTo>
                  <a:lnTo>
                    <a:pt x="652" y="210"/>
                  </a:lnTo>
                  <a:lnTo>
                    <a:pt x="654" y="201"/>
                  </a:lnTo>
                  <a:lnTo>
                    <a:pt x="650" y="195"/>
                  </a:lnTo>
                  <a:lnTo>
                    <a:pt x="652" y="188"/>
                  </a:lnTo>
                  <a:lnTo>
                    <a:pt x="644" y="184"/>
                  </a:lnTo>
                  <a:lnTo>
                    <a:pt x="644" y="176"/>
                  </a:lnTo>
                  <a:lnTo>
                    <a:pt x="639" y="176"/>
                  </a:lnTo>
                  <a:lnTo>
                    <a:pt x="639" y="174"/>
                  </a:lnTo>
                  <a:lnTo>
                    <a:pt x="637" y="167"/>
                  </a:lnTo>
                  <a:lnTo>
                    <a:pt x="637" y="159"/>
                  </a:lnTo>
                  <a:lnTo>
                    <a:pt x="639" y="154"/>
                  </a:lnTo>
                  <a:lnTo>
                    <a:pt x="637" y="146"/>
                  </a:lnTo>
                  <a:lnTo>
                    <a:pt x="633" y="141"/>
                  </a:lnTo>
                  <a:lnTo>
                    <a:pt x="633" y="133"/>
                  </a:lnTo>
                  <a:lnTo>
                    <a:pt x="624" y="122"/>
                  </a:lnTo>
                  <a:lnTo>
                    <a:pt x="624" y="114"/>
                  </a:lnTo>
                  <a:lnTo>
                    <a:pt x="616" y="107"/>
                  </a:lnTo>
                  <a:lnTo>
                    <a:pt x="618" y="101"/>
                  </a:lnTo>
                  <a:lnTo>
                    <a:pt x="616" y="94"/>
                  </a:lnTo>
                  <a:lnTo>
                    <a:pt x="612" y="86"/>
                  </a:lnTo>
                  <a:lnTo>
                    <a:pt x="612" y="82"/>
                  </a:lnTo>
                  <a:lnTo>
                    <a:pt x="612" y="75"/>
                  </a:lnTo>
                  <a:lnTo>
                    <a:pt x="605" y="73"/>
                  </a:lnTo>
                  <a:lnTo>
                    <a:pt x="599" y="71"/>
                  </a:lnTo>
                  <a:lnTo>
                    <a:pt x="592" y="65"/>
                  </a:lnTo>
                  <a:lnTo>
                    <a:pt x="590" y="58"/>
                  </a:lnTo>
                  <a:lnTo>
                    <a:pt x="582" y="54"/>
                  </a:lnTo>
                  <a:lnTo>
                    <a:pt x="575" y="48"/>
                  </a:lnTo>
                  <a:lnTo>
                    <a:pt x="569" y="48"/>
                  </a:lnTo>
                  <a:lnTo>
                    <a:pt x="567" y="47"/>
                  </a:lnTo>
                  <a:lnTo>
                    <a:pt x="560" y="43"/>
                  </a:lnTo>
                  <a:lnTo>
                    <a:pt x="554" y="43"/>
                  </a:lnTo>
                  <a:lnTo>
                    <a:pt x="543" y="33"/>
                  </a:lnTo>
                  <a:lnTo>
                    <a:pt x="513" y="37"/>
                  </a:lnTo>
                  <a:lnTo>
                    <a:pt x="498" y="35"/>
                  </a:lnTo>
                  <a:lnTo>
                    <a:pt x="492" y="41"/>
                  </a:lnTo>
                  <a:lnTo>
                    <a:pt x="487" y="43"/>
                  </a:lnTo>
                  <a:lnTo>
                    <a:pt x="456" y="28"/>
                  </a:lnTo>
                  <a:lnTo>
                    <a:pt x="447" y="18"/>
                  </a:lnTo>
                  <a:lnTo>
                    <a:pt x="361" y="18"/>
                  </a:lnTo>
                  <a:lnTo>
                    <a:pt x="231" y="13"/>
                  </a:lnTo>
                  <a:lnTo>
                    <a:pt x="96" y="5"/>
                  </a:lnTo>
                  <a:lnTo>
                    <a:pt x="15" y="0"/>
                  </a:lnTo>
                  <a:lnTo>
                    <a:pt x="0" y="216"/>
                  </a:lnTo>
                  <a:lnTo>
                    <a:pt x="73" y="221"/>
                  </a:lnTo>
                  <a:lnTo>
                    <a:pt x="152" y="225"/>
                  </a:lnTo>
                  <a:lnTo>
                    <a:pt x="159" y="229"/>
                  </a:lnTo>
                  <a:lnTo>
                    <a:pt x="154" y="334"/>
                  </a:lnTo>
                  <a:lnTo>
                    <a:pt x="259" y="340"/>
                  </a:lnTo>
                  <a:lnTo>
                    <a:pt x="460" y="34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7" name="Freeform 30">
              <a:extLst>
                <a:ext uri="{FF2B5EF4-FFF2-40B4-BE49-F238E27FC236}">
                  <a16:creationId xmlns:a16="http://schemas.microsoft.com/office/drawing/2014/main" id="{6EF8F299-AD94-134E-D88F-78D19B9A1A36}"/>
                </a:ext>
              </a:extLst>
            </p:cNvPr>
            <p:cNvSpPr>
              <a:spLocks/>
            </p:cNvSpPr>
            <p:nvPr/>
          </p:nvSpPr>
          <p:spPr bwMode="auto">
            <a:xfrm>
              <a:off x="2414004" y="1896356"/>
              <a:ext cx="697495" cy="416029"/>
            </a:xfrm>
            <a:custGeom>
              <a:avLst/>
              <a:gdLst>
                <a:gd name="T0" fmla="*/ 81 w 592"/>
                <a:gd name="T1" fmla="*/ 321 h 389"/>
                <a:gd name="T2" fmla="*/ 216 w 592"/>
                <a:gd name="T3" fmla="*/ 329 h 389"/>
                <a:gd name="T4" fmla="*/ 346 w 592"/>
                <a:gd name="T5" fmla="*/ 334 h 389"/>
                <a:gd name="T6" fmla="*/ 432 w 592"/>
                <a:gd name="T7" fmla="*/ 334 h 389"/>
                <a:gd name="T8" fmla="*/ 441 w 592"/>
                <a:gd name="T9" fmla="*/ 344 h 389"/>
                <a:gd name="T10" fmla="*/ 472 w 592"/>
                <a:gd name="T11" fmla="*/ 359 h 389"/>
                <a:gd name="T12" fmla="*/ 477 w 592"/>
                <a:gd name="T13" fmla="*/ 357 h 389"/>
                <a:gd name="T14" fmla="*/ 483 w 592"/>
                <a:gd name="T15" fmla="*/ 351 h 389"/>
                <a:gd name="T16" fmla="*/ 498 w 592"/>
                <a:gd name="T17" fmla="*/ 353 h 389"/>
                <a:gd name="T18" fmla="*/ 528 w 592"/>
                <a:gd name="T19" fmla="*/ 349 h 389"/>
                <a:gd name="T20" fmla="*/ 539 w 592"/>
                <a:gd name="T21" fmla="*/ 359 h 389"/>
                <a:gd name="T22" fmla="*/ 545 w 592"/>
                <a:gd name="T23" fmla="*/ 359 h 389"/>
                <a:gd name="T24" fmla="*/ 552 w 592"/>
                <a:gd name="T25" fmla="*/ 363 h 389"/>
                <a:gd name="T26" fmla="*/ 554 w 592"/>
                <a:gd name="T27" fmla="*/ 364 h 389"/>
                <a:gd name="T28" fmla="*/ 560 w 592"/>
                <a:gd name="T29" fmla="*/ 364 h 389"/>
                <a:gd name="T30" fmla="*/ 567 w 592"/>
                <a:gd name="T31" fmla="*/ 370 h 389"/>
                <a:gd name="T32" fmla="*/ 575 w 592"/>
                <a:gd name="T33" fmla="*/ 374 h 389"/>
                <a:gd name="T34" fmla="*/ 577 w 592"/>
                <a:gd name="T35" fmla="*/ 381 h 389"/>
                <a:gd name="T36" fmla="*/ 584 w 592"/>
                <a:gd name="T37" fmla="*/ 387 h 389"/>
                <a:gd name="T38" fmla="*/ 590 w 592"/>
                <a:gd name="T39" fmla="*/ 389 h 389"/>
                <a:gd name="T40" fmla="*/ 588 w 592"/>
                <a:gd name="T41" fmla="*/ 374 h 389"/>
                <a:gd name="T42" fmla="*/ 581 w 592"/>
                <a:gd name="T43" fmla="*/ 368 h 389"/>
                <a:gd name="T44" fmla="*/ 579 w 592"/>
                <a:gd name="T45" fmla="*/ 361 h 389"/>
                <a:gd name="T46" fmla="*/ 582 w 592"/>
                <a:gd name="T47" fmla="*/ 355 h 389"/>
                <a:gd name="T48" fmla="*/ 584 w 592"/>
                <a:gd name="T49" fmla="*/ 353 h 389"/>
                <a:gd name="T50" fmla="*/ 588 w 592"/>
                <a:gd name="T51" fmla="*/ 340 h 389"/>
                <a:gd name="T52" fmla="*/ 588 w 592"/>
                <a:gd name="T53" fmla="*/ 332 h 389"/>
                <a:gd name="T54" fmla="*/ 592 w 592"/>
                <a:gd name="T55" fmla="*/ 325 h 389"/>
                <a:gd name="T56" fmla="*/ 592 w 592"/>
                <a:gd name="T57" fmla="*/ 319 h 389"/>
                <a:gd name="T58" fmla="*/ 584 w 592"/>
                <a:gd name="T59" fmla="*/ 312 h 389"/>
                <a:gd name="T60" fmla="*/ 582 w 592"/>
                <a:gd name="T61" fmla="*/ 306 h 389"/>
                <a:gd name="T62" fmla="*/ 586 w 592"/>
                <a:gd name="T63" fmla="*/ 304 h 389"/>
                <a:gd name="T64" fmla="*/ 586 w 592"/>
                <a:gd name="T65" fmla="*/ 297 h 389"/>
                <a:gd name="T66" fmla="*/ 582 w 592"/>
                <a:gd name="T67" fmla="*/ 289 h 389"/>
                <a:gd name="T68" fmla="*/ 581 w 592"/>
                <a:gd name="T69" fmla="*/ 282 h 389"/>
                <a:gd name="T70" fmla="*/ 592 w 592"/>
                <a:gd name="T71" fmla="*/ 282 h 389"/>
                <a:gd name="T72" fmla="*/ 592 w 592"/>
                <a:gd name="T73" fmla="*/ 88 h 389"/>
                <a:gd name="T74" fmla="*/ 586 w 592"/>
                <a:gd name="T75" fmla="*/ 82 h 389"/>
                <a:gd name="T76" fmla="*/ 581 w 592"/>
                <a:gd name="T77" fmla="*/ 79 h 389"/>
                <a:gd name="T78" fmla="*/ 573 w 592"/>
                <a:gd name="T79" fmla="*/ 77 h 389"/>
                <a:gd name="T80" fmla="*/ 566 w 592"/>
                <a:gd name="T81" fmla="*/ 64 h 389"/>
                <a:gd name="T82" fmla="*/ 560 w 592"/>
                <a:gd name="T83" fmla="*/ 56 h 389"/>
                <a:gd name="T84" fmla="*/ 562 w 592"/>
                <a:gd name="T85" fmla="*/ 52 h 389"/>
                <a:gd name="T86" fmla="*/ 569 w 592"/>
                <a:gd name="T87" fmla="*/ 45 h 389"/>
                <a:gd name="T88" fmla="*/ 575 w 592"/>
                <a:gd name="T89" fmla="*/ 41 h 389"/>
                <a:gd name="T90" fmla="*/ 579 w 592"/>
                <a:gd name="T91" fmla="*/ 34 h 389"/>
                <a:gd name="T92" fmla="*/ 582 w 592"/>
                <a:gd name="T93" fmla="*/ 20 h 389"/>
                <a:gd name="T94" fmla="*/ 443 w 592"/>
                <a:gd name="T95" fmla="*/ 19 h 389"/>
                <a:gd name="T96" fmla="*/ 306 w 592"/>
                <a:gd name="T97" fmla="*/ 17 h 389"/>
                <a:gd name="T98" fmla="*/ 158 w 592"/>
                <a:gd name="T99" fmla="*/ 9 h 389"/>
                <a:gd name="T100" fmla="*/ 24 w 592"/>
                <a:gd name="T101" fmla="*/ 0 h 389"/>
                <a:gd name="T102" fmla="*/ 18 w 592"/>
                <a:gd name="T103" fmla="*/ 94 h 389"/>
                <a:gd name="T104" fmla="*/ 15 w 592"/>
                <a:gd name="T105" fmla="*/ 101 h 389"/>
                <a:gd name="T106" fmla="*/ 0 w 592"/>
                <a:gd name="T107" fmla="*/ 316 h 389"/>
                <a:gd name="T108" fmla="*/ 81 w 592"/>
                <a:gd name="T109" fmla="*/ 32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2" h="389">
                  <a:moveTo>
                    <a:pt x="81" y="321"/>
                  </a:moveTo>
                  <a:lnTo>
                    <a:pt x="216" y="329"/>
                  </a:lnTo>
                  <a:lnTo>
                    <a:pt x="346" y="334"/>
                  </a:lnTo>
                  <a:lnTo>
                    <a:pt x="432" y="334"/>
                  </a:lnTo>
                  <a:lnTo>
                    <a:pt x="441" y="344"/>
                  </a:lnTo>
                  <a:lnTo>
                    <a:pt x="472" y="359"/>
                  </a:lnTo>
                  <a:lnTo>
                    <a:pt x="477" y="357"/>
                  </a:lnTo>
                  <a:lnTo>
                    <a:pt x="483" y="351"/>
                  </a:lnTo>
                  <a:lnTo>
                    <a:pt x="498" y="353"/>
                  </a:lnTo>
                  <a:lnTo>
                    <a:pt x="528" y="349"/>
                  </a:lnTo>
                  <a:lnTo>
                    <a:pt x="539" y="359"/>
                  </a:lnTo>
                  <a:lnTo>
                    <a:pt x="545" y="359"/>
                  </a:lnTo>
                  <a:lnTo>
                    <a:pt x="552" y="363"/>
                  </a:lnTo>
                  <a:lnTo>
                    <a:pt x="554" y="364"/>
                  </a:lnTo>
                  <a:lnTo>
                    <a:pt x="560" y="364"/>
                  </a:lnTo>
                  <a:lnTo>
                    <a:pt x="567" y="370"/>
                  </a:lnTo>
                  <a:lnTo>
                    <a:pt x="575" y="374"/>
                  </a:lnTo>
                  <a:lnTo>
                    <a:pt x="577" y="381"/>
                  </a:lnTo>
                  <a:lnTo>
                    <a:pt x="584" y="387"/>
                  </a:lnTo>
                  <a:lnTo>
                    <a:pt x="590" y="389"/>
                  </a:lnTo>
                  <a:lnTo>
                    <a:pt x="588" y="374"/>
                  </a:lnTo>
                  <a:lnTo>
                    <a:pt x="581" y="368"/>
                  </a:lnTo>
                  <a:lnTo>
                    <a:pt x="579" y="361"/>
                  </a:lnTo>
                  <a:lnTo>
                    <a:pt x="582" y="355"/>
                  </a:lnTo>
                  <a:lnTo>
                    <a:pt x="584" y="353"/>
                  </a:lnTo>
                  <a:lnTo>
                    <a:pt x="588" y="340"/>
                  </a:lnTo>
                  <a:lnTo>
                    <a:pt x="588" y="332"/>
                  </a:lnTo>
                  <a:lnTo>
                    <a:pt x="592" y="325"/>
                  </a:lnTo>
                  <a:lnTo>
                    <a:pt x="592" y="319"/>
                  </a:lnTo>
                  <a:lnTo>
                    <a:pt x="584" y="312"/>
                  </a:lnTo>
                  <a:lnTo>
                    <a:pt x="582" y="306"/>
                  </a:lnTo>
                  <a:lnTo>
                    <a:pt x="586" y="304"/>
                  </a:lnTo>
                  <a:lnTo>
                    <a:pt x="586" y="297"/>
                  </a:lnTo>
                  <a:lnTo>
                    <a:pt x="582" y="289"/>
                  </a:lnTo>
                  <a:lnTo>
                    <a:pt x="581" y="282"/>
                  </a:lnTo>
                  <a:lnTo>
                    <a:pt x="592" y="282"/>
                  </a:lnTo>
                  <a:lnTo>
                    <a:pt x="592" y="88"/>
                  </a:lnTo>
                  <a:lnTo>
                    <a:pt x="586" y="82"/>
                  </a:lnTo>
                  <a:lnTo>
                    <a:pt x="581" y="79"/>
                  </a:lnTo>
                  <a:lnTo>
                    <a:pt x="573" y="77"/>
                  </a:lnTo>
                  <a:lnTo>
                    <a:pt x="566" y="64"/>
                  </a:lnTo>
                  <a:lnTo>
                    <a:pt x="560" y="56"/>
                  </a:lnTo>
                  <a:lnTo>
                    <a:pt x="562" y="52"/>
                  </a:lnTo>
                  <a:lnTo>
                    <a:pt x="569" y="45"/>
                  </a:lnTo>
                  <a:lnTo>
                    <a:pt x="575" y="41"/>
                  </a:lnTo>
                  <a:lnTo>
                    <a:pt x="579" y="34"/>
                  </a:lnTo>
                  <a:lnTo>
                    <a:pt x="582" y="20"/>
                  </a:lnTo>
                  <a:lnTo>
                    <a:pt x="443" y="19"/>
                  </a:lnTo>
                  <a:lnTo>
                    <a:pt x="306" y="17"/>
                  </a:lnTo>
                  <a:lnTo>
                    <a:pt x="158" y="9"/>
                  </a:lnTo>
                  <a:lnTo>
                    <a:pt x="24" y="0"/>
                  </a:lnTo>
                  <a:lnTo>
                    <a:pt x="18" y="94"/>
                  </a:lnTo>
                  <a:lnTo>
                    <a:pt x="15" y="101"/>
                  </a:lnTo>
                  <a:lnTo>
                    <a:pt x="0" y="316"/>
                  </a:lnTo>
                  <a:lnTo>
                    <a:pt x="81" y="321"/>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8" name="Freeform 31">
              <a:extLst>
                <a:ext uri="{FF2B5EF4-FFF2-40B4-BE49-F238E27FC236}">
                  <a16:creationId xmlns:a16="http://schemas.microsoft.com/office/drawing/2014/main" id="{5E5E6628-AC76-C02C-ACBA-8240F6E48F45}"/>
                </a:ext>
              </a:extLst>
            </p:cNvPr>
            <p:cNvSpPr>
              <a:spLocks/>
            </p:cNvSpPr>
            <p:nvPr/>
          </p:nvSpPr>
          <p:spPr bwMode="auto">
            <a:xfrm>
              <a:off x="2442280" y="1548775"/>
              <a:ext cx="657436" cy="368971"/>
            </a:xfrm>
            <a:custGeom>
              <a:avLst/>
              <a:gdLst>
                <a:gd name="T0" fmla="*/ 0 w 558"/>
                <a:gd name="T1" fmla="*/ 325 h 345"/>
                <a:gd name="T2" fmla="*/ 134 w 558"/>
                <a:gd name="T3" fmla="*/ 334 h 345"/>
                <a:gd name="T4" fmla="*/ 282 w 558"/>
                <a:gd name="T5" fmla="*/ 342 h 345"/>
                <a:gd name="T6" fmla="*/ 419 w 558"/>
                <a:gd name="T7" fmla="*/ 344 h 345"/>
                <a:gd name="T8" fmla="*/ 558 w 558"/>
                <a:gd name="T9" fmla="*/ 345 h 345"/>
                <a:gd name="T10" fmla="*/ 558 w 558"/>
                <a:gd name="T11" fmla="*/ 338 h 345"/>
                <a:gd name="T12" fmla="*/ 558 w 558"/>
                <a:gd name="T13" fmla="*/ 330 h 345"/>
                <a:gd name="T14" fmla="*/ 557 w 558"/>
                <a:gd name="T15" fmla="*/ 317 h 345"/>
                <a:gd name="T16" fmla="*/ 557 w 558"/>
                <a:gd name="T17" fmla="*/ 310 h 345"/>
                <a:gd name="T18" fmla="*/ 555 w 558"/>
                <a:gd name="T19" fmla="*/ 302 h 345"/>
                <a:gd name="T20" fmla="*/ 547 w 558"/>
                <a:gd name="T21" fmla="*/ 291 h 345"/>
                <a:gd name="T22" fmla="*/ 545 w 558"/>
                <a:gd name="T23" fmla="*/ 285 h 345"/>
                <a:gd name="T24" fmla="*/ 545 w 558"/>
                <a:gd name="T25" fmla="*/ 278 h 345"/>
                <a:gd name="T26" fmla="*/ 542 w 558"/>
                <a:gd name="T27" fmla="*/ 272 h 345"/>
                <a:gd name="T28" fmla="*/ 542 w 558"/>
                <a:gd name="T29" fmla="*/ 246 h 345"/>
                <a:gd name="T30" fmla="*/ 543 w 558"/>
                <a:gd name="T31" fmla="*/ 238 h 345"/>
                <a:gd name="T32" fmla="*/ 540 w 558"/>
                <a:gd name="T33" fmla="*/ 231 h 345"/>
                <a:gd name="T34" fmla="*/ 540 w 558"/>
                <a:gd name="T35" fmla="*/ 221 h 345"/>
                <a:gd name="T36" fmla="*/ 538 w 558"/>
                <a:gd name="T37" fmla="*/ 206 h 345"/>
                <a:gd name="T38" fmla="*/ 538 w 558"/>
                <a:gd name="T39" fmla="*/ 193 h 345"/>
                <a:gd name="T40" fmla="*/ 536 w 558"/>
                <a:gd name="T41" fmla="*/ 186 h 345"/>
                <a:gd name="T42" fmla="*/ 536 w 558"/>
                <a:gd name="T43" fmla="*/ 180 h 345"/>
                <a:gd name="T44" fmla="*/ 536 w 558"/>
                <a:gd name="T45" fmla="*/ 172 h 345"/>
                <a:gd name="T46" fmla="*/ 534 w 558"/>
                <a:gd name="T47" fmla="*/ 157 h 345"/>
                <a:gd name="T48" fmla="*/ 525 w 558"/>
                <a:gd name="T49" fmla="*/ 137 h 345"/>
                <a:gd name="T50" fmla="*/ 525 w 558"/>
                <a:gd name="T51" fmla="*/ 133 h 345"/>
                <a:gd name="T52" fmla="*/ 517 w 558"/>
                <a:gd name="T53" fmla="*/ 110 h 345"/>
                <a:gd name="T54" fmla="*/ 517 w 558"/>
                <a:gd name="T55" fmla="*/ 103 h 345"/>
                <a:gd name="T56" fmla="*/ 517 w 558"/>
                <a:gd name="T57" fmla="*/ 90 h 345"/>
                <a:gd name="T58" fmla="*/ 515 w 558"/>
                <a:gd name="T59" fmla="*/ 86 h 345"/>
                <a:gd name="T60" fmla="*/ 517 w 558"/>
                <a:gd name="T61" fmla="*/ 80 h 345"/>
                <a:gd name="T62" fmla="*/ 515 w 558"/>
                <a:gd name="T63" fmla="*/ 67 h 345"/>
                <a:gd name="T64" fmla="*/ 519 w 558"/>
                <a:gd name="T65" fmla="*/ 54 h 345"/>
                <a:gd name="T66" fmla="*/ 517 w 558"/>
                <a:gd name="T67" fmla="*/ 46 h 345"/>
                <a:gd name="T68" fmla="*/ 511 w 558"/>
                <a:gd name="T69" fmla="*/ 28 h 345"/>
                <a:gd name="T70" fmla="*/ 510 w 558"/>
                <a:gd name="T71" fmla="*/ 22 h 345"/>
                <a:gd name="T72" fmla="*/ 510 w 558"/>
                <a:gd name="T73" fmla="*/ 22 h 345"/>
                <a:gd name="T74" fmla="*/ 510 w 558"/>
                <a:gd name="T75" fmla="*/ 18 h 345"/>
                <a:gd name="T76" fmla="*/ 448 w 558"/>
                <a:gd name="T77" fmla="*/ 18 h 345"/>
                <a:gd name="T78" fmla="*/ 303 w 558"/>
                <a:gd name="T79" fmla="*/ 15 h 345"/>
                <a:gd name="T80" fmla="*/ 135 w 558"/>
                <a:gd name="T81" fmla="*/ 7 h 345"/>
                <a:gd name="T82" fmla="*/ 23 w 558"/>
                <a:gd name="T83" fmla="*/ 0 h 345"/>
                <a:gd name="T84" fmla="*/ 23 w 558"/>
                <a:gd name="T85" fmla="*/ 3 h 345"/>
                <a:gd name="T86" fmla="*/ 0 w 558"/>
                <a:gd name="T87" fmla="*/ 32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8" h="345">
                  <a:moveTo>
                    <a:pt x="0" y="325"/>
                  </a:moveTo>
                  <a:lnTo>
                    <a:pt x="134" y="334"/>
                  </a:lnTo>
                  <a:lnTo>
                    <a:pt x="282" y="342"/>
                  </a:lnTo>
                  <a:lnTo>
                    <a:pt x="419" y="344"/>
                  </a:lnTo>
                  <a:lnTo>
                    <a:pt x="558" y="345"/>
                  </a:lnTo>
                  <a:lnTo>
                    <a:pt x="558" y="338"/>
                  </a:lnTo>
                  <a:lnTo>
                    <a:pt x="558" y="330"/>
                  </a:lnTo>
                  <a:lnTo>
                    <a:pt x="557" y="317"/>
                  </a:lnTo>
                  <a:lnTo>
                    <a:pt x="557" y="310"/>
                  </a:lnTo>
                  <a:lnTo>
                    <a:pt x="555" y="302"/>
                  </a:lnTo>
                  <a:lnTo>
                    <a:pt x="547" y="291"/>
                  </a:lnTo>
                  <a:lnTo>
                    <a:pt x="545" y="285"/>
                  </a:lnTo>
                  <a:lnTo>
                    <a:pt x="545" y="278"/>
                  </a:lnTo>
                  <a:lnTo>
                    <a:pt x="542" y="272"/>
                  </a:lnTo>
                  <a:lnTo>
                    <a:pt x="542" y="246"/>
                  </a:lnTo>
                  <a:lnTo>
                    <a:pt x="543" y="238"/>
                  </a:lnTo>
                  <a:lnTo>
                    <a:pt x="540" y="231"/>
                  </a:lnTo>
                  <a:lnTo>
                    <a:pt x="540" y="221"/>
                  </a:lnTo>
                  <a:lnTo>
                    <a:pt x="538" y="206"/>
                  </a:lnTo>
                  <a:lnTo>
                    <a:pt x="538" y="193"/>
                  </a:lnTo>
                  <a:lnTo>
                    <a:pt x="536" y="186"/>
                  </a:lnTo>
                  <a:lnTo>
                    <a:pt x="536" y="180"/>
                  </a:lnTo>
                  <a:lnTo>
                    <a:pt x="536" y="172"/>
                  </a:lnTo>
                  <a:lnTo>
                    <a:pt x="534" y="157"/>
                  </a:lnTo>
                  <a:lnTo>
                    <a:pt x="525" y="137"/>
                  </a:lnTo>
                  <a:lnTo>
                    <a:pt x="525" y="133"/>
                  </a:lnTo>
                  <a:lnTo>
                    <a:pt x="517" y="110"/>
                  </a:lnTo>
                  <a:lnTo>
                    <a:pt x="517" y="103"/>
                  </a:lnTo>
                  <a:lnTo>
                    <a:pt x="517" y="90"/>
                  </a:lnTo>
                  <a:lnTo>
                    <a:pt x="515" y="86"/>
                  </a:lnTo>
                  <a:lnTo>
                    <a:pt x="517" y="80"/>
                  </a:lnTo>
                  <a:lnTo>
                    <a:pt x="515" y="67"/>
                  </a:lnTo>
                  <a:lnTo>
                    <a:pt x="519" y="54"/>
                  </a:lnTo>
                  <a:lnTo>
                    <a:pt x="517" y="46"/>
                  </a:lnTo>
                  <a:lnTo>
                    <a:pt x="511" y="28"/>
                  </a:lnTo>
                  <a:lnTo>
                    <a:pt x="510" y="22"/>
                  </a:lnTo>
                  <a:lnTo>
                    <a:pt x="510" y="22"/>
                  </a:lnTo>
                  <a:lnTo>
                    <a:pt x="510" y="18"/>
                  </a:lnTo>
                  <a:lnTo>
                    <a:pt x="448" y="18"/>
                  </a:lnTo>
                  <a:lnTo>
                    <a:pt x="303" y="15"/>
                  </a:lnTo>
                  <a:lnTo>
                    <a:pt x="135" y="7"/>
                  </a:lnTo>
                  <a:lnTo>
                    <a:pt x="23" y="0"/>
                  </a:lnTo>
                  <a:lnTo>
                    <a:pt x="23" y="3"/>
                  </a:lnTo>
                  <a:lnTo>
                    <a:pt x="0" y="32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9" name="Freeform 32">
              <a:extLst>
                <a:ext uri="{FF2B5EF4-FFF2-40B4-BE49-F238E27FC236}">
                  <a16:creationId xmlns:a16="http://schemas.microsoft.com/office/drawing/2014/main" id="{90ED3D57-4595-6C83-6136-ECFDDB531485}"/>
                </a:ext>
              </a:extLst>
            </p:cNvPr>
            <p:cNvSpPr>
              <a:spLocks/>
            </p:cNvSpPr>
            <p:nvPr/>
          </p:nvSpPr>
          <p:spPr bwMode="auto">
            <a:xfrm>
              <a:off x="2457596" y="2933754"/>
              <a:ext cx="868334" cy="402125"/>
            </a:xfrm>
            <a:custGeom>
              <a:avLst/>
              <a:gdLst>
                <a:gd name="T0" fmla="*/ 716 w 737"/>
                <a:gd name="T1" fmla="*/ 67 h 376"/>
                <a:gd name="T2" fmla="*/ 609 w 737"/>
                <a:gd name="T3" fmla="*/ 15 h 376"/>
                <a:gd name="T4" fmla="*/ 222 w 737"/>
                <a:gd name="T5" fmla="*/ 11 h 376"/>
                <a:gd name="T6" fmla="*/ 2 w 737"/>
                <a:gd name="T7" fmla="*/ 0 h 376"/>
                <a:gd name="T8" fmla="*/ 117 w 737"/>
                <a:gd name="T9" fmla="*/ 60 h 376"/>
                <a:gd name="T10" fmla="*/ 241 w 737"/>
                <a:gd name="T11" fmla="*/ 66 h 376"/>
                <a:gd name="T12" fmla="*/ 256 w 737"/>
                <a:gd name="T13" fmla="*/ 69 h 376"/>
                <a:gd name="T14" fmla="*/ 250 w 737"/>
                <a:gd name="T15" fmla="*/ 274 h 376"/>
                <a:gd name="T16" fmla="*/ 263 w 737"/>
                <a:gd name="T17" fmla="*/ 280 h 376"/>
                <a:gd name="T18" fmla="*/ 282 w 737"/>
                <a:gd name="T19" fmla="*/ 297 h 376"/>
                <a:gd name="T20" fmla="*/ 295 w 737"/>
                <a:gd name="T21" fmla="*/ 297 h 376"/>
                <a:gd name="T22" fmla="*/ 307 w 737"/>
                <a:gd name="T23" fmla="*/ 287 h 376"/>
                <a:gd name="T24" fmla="*/ 314 w 737"/>
                <a:gd name="T25" fmla="*/ 295 h 376"/>
                <a:gd name="T26" fmla="*/ 320 w 737"/>
                <a:gd name="T27" fmla="*/ 308 h 376"/>
                <a:gd name="T28" fmla="*/ 329 w 737"/>
                <a:gd name="T29" fmla="*/ 316 h 376"/>
                <a:gd name="T30" fmla="*/ 339 w 737"/>
                <a:gd name="T31" fmla="*/ 316 h 376"/>
                <a:gd name="T32" fmla="*/ 359 w 737"/>
                <a:gd name="T33" fmla="*/ 325 h 376"/>
                <a:gd name="T34" fmla="*/ 372 w 737"/>
                <a:gd name="T35" fmla="*/ 323 h 376"/>
                <a:gd name="T36" fmla="*/ 382 w 737"/>
                <a:gd name="T37" fmla="*/ 333 h 376"/>
                <a:gd name="T38" fmla="*/ 395 w 737"/>
                <a:gd name="T39" fmla="*/ 325 h 376"/>
                <a:gd name="T40" fmla="*/ 418 w 737"/>
                <a:gd name="T41" fmla="*/ 325 h 376"/>
                <a:gd name="T42" fmla="*/ 421 w 737"/>
                <a:gd name="T43" fmla="*/ 340 h 376"/>
                <a:gd name="T44" fmla="*/ 429 w 737"/>
                <a:gd name="T45" fmla="*/ 346 h 376"/>
                <a:gd name="T46" fmla="*/ 436 w 737"/>
                <a:gd name="T47" fmla="*/ 355 h 376"/>
                <a:gd name="T48" fmla="*/ 453 w 737"/>
                <a:gd name="T49" fmla="*/ 342 h 376"/>
                <a:gd name="T50" fmla="*/ 463 w 737"/>
                <a:gd name="T51" fmla="*/ 351 h 376"/>
                <a:gd name="T52" fmla="*/ 472 w 737"/>
                <a:gd name="T53" fmla="*/ 359 h 376"/>
                <a:gd name="T54" fmla="*/ 491 w 737"/>
                <a:gd name="T55" fmla="*/ 355 h 376"/>
                <a:gd name="T56" fmla="*/ 495 w 737"/>
                <a:gd name="T57" fmla="*/ 361 h 376"/>
                <a:gd name="T58" fmla="*/ 498 w 737"/>
                <a:gd name="T59" fmla="*/ 370 h 376"/>
                <a:gd name="T60" fmla="*/ 506 w 737"/>
                <a:gd name="T61" fmla="*/ 357 h 376"/>
                <a:gd name="T62" fmla="*/ 515 w 737"/>
                <a:gd name="T63" fmla="*/ 348 h 376"/>
                <a:gd name="T64" fmla="*/ 523 w 737"/>
                <a:gd name="T65" fmla="*/ 348 h 376"/>
                <a:gd name="T66" fmla="*/ 536 w 737"/>
                <a:gd name="T67" fmla="*/ 357 h 376"/>
                <a:gd name="T68" fmla="*/ 549 w 737"/>
                <a:gd name="T69" fmla="*/ 353 h 376"/>
                <a:gd name="T70" fmla="*/ 560 w 737"/>
                <a:gd name="T71" fmla="*/ 364 h 376"/>
                <a:gd name="T72" fmla="*/ 574 w 737"/>
                <a:gd name="T73" fmla="*/ 372 h 376"/>
                <a:gd name="T74" fmla="*/ 585 w 737"/>
                <a:gd name="T75" fmla="*/ 366 h 376"/>
                <a:gd name="T76" fmla="*/ 600 w 737"/>
                <a:gd name="T77" fmla="*/ 357 h 376"/>
                <a:gd name="T78" fmla="*/ 613 w 737"/>
                <a:gd name="T79" fmla="*/ 357 h 376"/>
                <a:gd name="T80" fmla="*/ 626 w 737"/>
                <a:gd name="T81" fmla="*/ 351 h 376"/>
                <a:gd name="T82" fmla="*/ 647 w 737"/>
                <a:gd name="T83" fmla="*/ 353 h 376"/>
                <a:gd name="T84" fmla="*/ 658 w 737"/>
                <a:gd name="T85" fmla="*/ 355 h 376"/>
                <a:gd name="T86" fmla="*/ 668 w 737"/>
                <a:gd name="T87" fmla="*/ 346 h 376"/>
                <a:gd name="T88" fmla="*/ 690 w 737"/>
                <a:gd name="T89" fmla="*/ 355 h 376"/>
                <a:gd name="T90" fmla="*/ 711 w 737"/>
                <a:gd name="T91" fmla="*/ 368 h 376"/>
                <a:gd name="T92" fmla="*/ 737 w 737"/>
                <a:gd name="T93" fmla="*/ 376 h 376"/>
                <a:gd name="T94" fmla="*/ 732 w 737"/>
                <a:gd name="T95" fmla="*/ 15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37" h="376">
                  <a:moveTo>
                    <a:pt x="732" y="158"/>
                  </a:moveTo>
                  <a:lnTo>
                    <a:pt x="716" y="67"/>
                  </a:lnTo>
                  <a:lnTo>
                    <a:pt x="715" y="13"/>
                  </a:lnTo>
                  <a:lnTo>
                    <a:pt x="609" y="15"/>
                  </a:lnTo>
                  <a:lnTo>
                    <a:pt x="416" y="15"/>
                  </a:lnTo>
                  <a:lnTo>
                    <a:pt x="222" y="11"/>
                  </a:lnTo>
                  <a:lnTo>
                    <a:pt x="87" y="5"/>
                  </a:lnTo>
                  <a:lnTo>
                    <a:pt x="2" y="0"/>
                  </a:lnTo>
                  <a:lnTo>
                    <a:pt x="0" y="54"/>
                  </a:lnTo>
                  <a:lnTo>
                    <a:pt x="117" y="60"/>
                  </a:lnTo>
                  <a:lnTo>
                    <a:pt x="205" y="66"/>
                  </a:lnTo>
                  <a:lnTo>
                    <a:pt x="241" y="66"/>
                  </a:lnTo>
                  <a:lnTo>
                    <a:pt x="248" y="66"/>
                  </a:lnTo>
                  <a:lnTo>
                    <a:pt x="256" y="69"/>
                  </a:lnTo>
                  <a:lnTo>
                    <a:pt x="250" y="263"/>
                  </a:lnTo>
                  <a:lnTo>
                    <a:pt x="250" y="274"/>
                  </a:lnTo>
                  <a:lnTo>
                    <a:pt x="256" y="274"/>
                  </a:lnTo>
                  <a:lnTo>
                    <a:pt x="263" y="280"/>
                  </a:lnTo>
                  <a:lnTo>
                    <a:pt x="275" y="293"/>
                  </a:lnTo>
                  <a:lnTo>
                    <a:pt x="282" y="297"/>
                  </a:lnTo>
                  <a:lnTo>
                    <a:pt x="288" y="293"/>
                  </a:lnTo>
                  <a:lnTo>
                    <a:pt x="295" y="297"/>
                  </a:lnTo>
                  <a:lnTo>
                    <a:pt x="303" y="295"/>
                  </a:lnTo>
                  <a:lnTo>
                    <a:pt x="307" y="287"/>
                  </a:lnTo>
                  <a:lnTo>
                    <a:pt x="309" y="291"/>
                  </a:lnTo>
                  <a:lnTo>
                    <a:pt x="314" y="295"/>
                  </a:lnTo>
                  <a:lnTo>
                    <a:pt x="320" y="302"/>
                  </a:lnTo>
                  <a:lnTo>
                    <a:pt x="320" y="308"/>
                  </a:lnTo>
                  <a:lnTo>
                    <a:pt x="322" y="316"/>
                  </a:lnTo>
                  <a:lnTo>
                    <a:pt x="329" y="316"/>
                  </a:lnTo>
                  <a:lnTo>
                    <a:pt x="331" y="317"/>
                  </a:lnTo>
                  <a:lnTo>
                    <a:pt x="339" y="316"/>
                  </a:lnTo>
                  <a:lnTo>
                    <a:pt x="346" y="319"/>
                  </a:lnTo>
                  <a:lnTo>
                    <a:pt x="359" y="325"/>
                  </a:lnTo>
                  <a:lnTo>
                    <a:pt x="367" y="323"/>
                  </a:lnTo>
                  <a:lnTo>
                    <a:pt x="372" y="323"/>
                  </a:lnTo>
                  <a:lnTo>
                    <a:pt x="376" y="327"/>
                  </a:lnTo>
                  <a:lnTo>
                    <a:pt x="382" y="333"/>
                  </a:lnTo>
                  <a:lnTo>
                    <a:pt x="389" y="331"/>
                  </a:lnTo>
                  <a:lnTo>
                    <a:pt x="395" y="325"/>
                  </a:lnTo>
                  <a:lnTo>
                    <a:pt x="410" y="327"/>
                  </a:lnTo>
                  <a:lnTo>
                    <a:pt x="418" y="325"/>
                  </a:lnTo>
                  <a:lnTo>
                    <a:pt x="416" y="333"/>
                  </a:lnTo>
                  <a:lnTo>
                    <a:pt x="421" y="340"/>
                  </a:lnTo>
                  <a:lnTo>
                    <a:pt x="427" y="340"/>
                  </a:lnTo>
                  <a:lnTo>
                    <a:pt x="429" y="346"/>
                  </a:lnTo>
                  <a:lnTo>
                    <a:pt x="429" y="355"/>
                  </a:lnTo>
                  <a:lnTo>
                    <a:pt x="436" y="355"/>
                  </a:lnTo>
                  <a:lnTo>
                    <a:pt x="442" y="353"/>
                  </a:lnTo>
                  <a:lnTo>
                    <a:pt x="453" y="342"/>
                  </a:lnTo>
                  <a:lnTo>
                    <a:pt x="461" y="346"/>
                  </a:lnTo>
                  <a:lnTo>
                    <a:pt x="463" y="351"/>
                  </a:lnTo>
                  <a:lnTo>
                    <a:pt x="470" y="351"/>
                  </a:lnTo>
                  <a:lnTo>
                    <a:pt x="472" y="359"/>
                  </a:lnTo>
                  <a:lnTo>
                    <a:pt x="480" y="359"/>
                  </a:lnTo>
                  <a:lnTo>
                    <a:pt x="491" y="355"/>
                  </a:lnTo>
                  <a:lnTo>
                    <a:pt x="497" y="355"/>
                  </a:lnTo>
                  <a:lnTo>
                    <a:pt x="495" y="361"/>
                  </a:lnTo>
                  <a:lnTo>
                    <a:pt x="497" y="368"/>
                  </a:lnTo>
                  <a:lnTo>
                    <a:pt x="498" y="370"/>
                  </a:lnTo>
                  <a:lnTo>
                    <a:pt x="504" y="370"/>
                  </a:lnTo>
                  <a:lnTo>
                    <a:pt x="506" y="357"/>
                  </a:lnTo>
                  <a:lnTo>
                    <a:pt x="513" y="351"/>
                  </a:lnTo>
                  <a:lnTo>
                    <a:pt x="515" y="348"/>
                  </a:lnTo>
                  <a:lnTo>
                    <a:pt x="517" y="346"/>
                  </a:lnTo>
                  <a:lnTo>
                    <a:pt x="523" y="348"/>
                  </a:lnTo>
                  <a:lnTo>
                    <a:pt x="529" y="355"/>
                  </a:lnTo>
                  <a:lnTo>
                    <a:pt x="536" y="357"/>
                  </a:lnTo>
                  <a:lnTo>
                    <a:pt x="542" y="351"/>
                  </a:lnTo>
                  <a:lnTo>
                    <a:pt x="549" y="353"/>
                  </a:lnTo>
                  <a:lnTo>
                    <a:pt x="553" y="361"/>
                  </a:lnTo>
                  <a:lnTo>
                    <a:pt x="560" y="364"/>
                  </a:lnTo>
                  <a:lnTo>
                    <a:pt x="568" y="366"/>
                  </a:lnTo>
                  <a:lnTo>
                    <a:pt x="574" y="372"/>
                  </a:lnTo>
                  <a:lnTo>
                    <a:pt x="577" y="366"/>
                  </a:lnTo>
                  <a:lnTo>
                    <a:pt x="585" y="366"/>
                  </a:lnTo>
                  <a:lnTo>
                    <a:pt x="592" y="357"/>
                  </a:lnTo>
                  <a:lnTo>
                    <a:pt x="600" y="357"/>
                  </a:lnTo>
                  <a:lnTo>
                    <a:pt x="607" y="351"/>
                  </a:lnTo>
                  <a:lnTo>
                    <a:pt x="613" y="357"/>
                  </a:lnTo>
                  <a:lnTo>
                    <a:pt x="621" y="357"/>
                  </a:lnTo>
                  <a:lnTo>
                    <a:pt x="626" y="351"/>
                  </a:lnTo>
                  <a:lnTo>
                    <a:pt x="639" y="346"/>
                  </a:lnTo>
                  <a:lnTo>
                    <a:pt x="647" y="353"/>
                  </a:lnTo>
                  <a:lnTo>
                    <a:pt x="653" y="355"/>
                  </a:lnTo>
                  <a:lnTo>
                    <a:pt x="658" y="355"/>
                  </a:lnTo>
                  <a:lnTo>
                    <a:pt x="664" y="351"/>
                  </a:lnTo>
                  <a:lnTo>
                    <a:pt x="668" y="346"/>
                  </a:lnTo>
                  <a:lnTo>
                    <a:pt x="673" y="346"/>
                  </a:lnTo>
                  <a:lnTo>
                    <a:pt x="690" y="355"/>
                  </a:lnTo>
                  <a:lnTo>
                    <a:pt x="703" y="366"/>
                  </a:lnTo>
                  <a:lnTo>
                    <a:pt x="711" y="368"/>
                  </a:lnTo>
                  <a:lnTo>
                    <a:pt x="716" y="372"/>
                  </a:lnTo>
                  <a:lnTo>
                    <a:pt x="737" y="376"/>
                  </a:lnTo>
                  <a:lnTo>
                    <a:pt x="735" y="188"/>
                  </a:lnTo>
                  <a:lnTo>
                    <a:pt x="732" y="15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0" name="Freeform 33">
              <a:extLst>
                <a:ext uri="{FF2B5EF4-FFF2-40B4-BE49-F238E27FC236}">
                  <a16:creationId xmlns:a16="http://schemas.microsoft.com/office/drawing/2014/main" id="{D5A396CF-578B-C4D5-837E-AE8664669280}"/>
                </a:ext>
              </a:extLst>
            </p:cNvPr>
            <p:cNvSpPr>
              <a:spLocks/>
            </p:cNvSpPr>
            <p:nvPr/>
          </p:nvSpPr>
          <p:spPr bwMode="auto">
            <a:xfrm>
              <a:off x="2560100" y="2591520"/>
              <a:ext cx="739910" cy="358277"/>
            </a:xfrm>
            <a:custGeom>
              <a:avLst/>
              <a:gdLst>
                <a:gd name="T0" fmla="*/ 616 w 628"/>
                <a:gd name="T1" fmla="*/ 98 h 335"/>
                <a:gd name="T2" fmla="*/ 609 w 628"/>
                <a:gd name="T3" fmla="*/ 96 h 335"/>
                <a:gd name="T4" fmla="*/ 599 w 628"/>
                <a:gd name="T5" fmla="*/ 83 h 335"/>
                <a:gd name="T6" fmla="*/ 599 w 628"/>
                <a:gd name="T7" fmla="*/ 75 h 335"/>
                <a:gd name="T8" fmla="*/ 592 w 628"/>
                <a:gd name="T9" fmla="*/ 72 h 335"/>
                <a:gd name="T10" fmla="*/ 584 w 628"/>
                <a:gd name="T11" fmla="*/ 62 h 335"/>
                <a:gd name="T12" fmla="*/ 582 w 628"/>
                <a:gd name="T13" fmla="*/ 55 h 335"/>
                <a:gd name="T14" fmla="*/ 590 w 628"/>
                <a:gd name="T15" fmla="*/ 43 h 335"/>
                <a:gd name="T16" fmla="*/ 592 w 628"/>
                <a:gd name="T17" fmla="*/ 38 h 335"/>
                <a:gd name="T18" fmla="*/ 599 w 628"/>
                <a:gd name="T19" fmla="*/ 38 h 335"/>
                <a:gd name="T20" fmla="*/ 601 w 628"/>
                <a:gd name="T21" fmla="*/ 36 h 335"/>
                <a:gd name="T22" fmla="*/ 599 w 628"/>
                <a:gd name="T23" fmla="*/ 28 h 335"/>
                <a:gd name="T24" fmla="*/ 594 w 628"/>
                <a:gd name="T25" fmla="*/ 21 h 335"/>
                <a:gd name="T26" fmla="*/ 590 w 628"/>
                <a:gd name="T27" fmla="*/ 19 h 335"/>
                <a:gd name="T28" fmla="*/ 582 w 628"/>
                <a:gd name="T29" fmla="*/ 25 h 335"/>
                <a:gd name="T30" fmla="*/ 564 w 628"/>
                <a:gd name="T31" fmla="*/ 10 h 335"/>
                <a:gd name="T32" fmla="*/ 426 w 628"/>
                <a:gd name="T33" fmla="*/ 11 h 335"/>
                <a:gd name="T34" fmla="*/ 321 w 628"/>
                <a:gd name="T35" fmla="*/ 10 h 335"/>
                <a:gd name="T36" fmla="*/ 120 w 628"/>
                <a:gd name="T37" fmla="*/ 6 h 335"/>
                <a:gd name="T38" fmla="*/ 15 w 628"/>
                <a:gd name="T39" fmla="*/ 0 h 335"/>
                <a:gd name="T40" fmla="*/ 0 w 628"/>
                <a:gd name="T41" fmla="*/ 325 h 335"/>
                <a:gd name="T42" fmla="*/ 135 w 628"/>
                <a:gd name="T43" fmla="*/ 331 h 335"/>
                <a:gd name="T44" fmla="*/ 329 w 628"/>
                <a:gd name="T45" fmla="*/ 335 h 335"/>
                <a:gd name="T46" fmla="*/ 522 w 628"/>
                <a:gd name="T47" fmla="*/ 335 h 335"/>
                <a:gd name="T48" fmla="*/ 628 w 628"/>
                <a:gd name="T49" fmla="*/ 333 h 335"/>
                <a:gd name="T50" fmla="*/ 624 w 628"/>
                <a:gd name="T51" fmla="*/ 104 h 335"/>
                <a:gd name="T52" fmla="*/ 616 w 628"/>
                <a:gd name="T53" fmla="*/ 9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28" h="335">
                  <a:moveTo>
                    <a:pt x="616" y="98"/>
                  </a:moveTo>
                  <a:lnTo>
                    <a:pt x="609" y="96"/>
                  </a:lnTo>
                  <a:lnTo>
                    <a:pt x="599" y="83"/>
                  </a:lnTo>
                  <a:lnTo>
                    <a:pt x="599" y="75"/>
                  </a:lnTo>
                  <a:lnTo>
                    <a:pt x="592" y="72"/>
                  </a:lnTo>
                  <a:lnTo>
                    <a:pt x="584" y="62"/>
                  </a:lnTo>
                  <a:lnTo>
                    <a:pt x="582" y="55"/>
                  </a:lnTo>
                  <a:lnTo>
                    <a:pt x="590" y="43"/>
                  </a:lnTo>
                  <a:lnTo>
                    <a:pt x="592" y="38"/>
                  </a:lnTo>
                  <a:lnTo>
                    <a:pt x="599" y="38"/>
                  </a:lnTo>
                  <a:lnTo>
                    <a:pt x="601" y="36"/>
                  </a:lnTo>
                  <a:lnTo>
                    <a:pt x="599" y="28"/>
                  </a:lnTo>
                  <a:lnTo>
                    <a:pt x="594" y="21"/>
                  </a:lnTo>
                  <a:lnTo>
                    <a:pt x="590" y="19"/>
                  </a:lnTo>
                  <a:lnTo>
                    <a:pt x="582" y="25"/>
                  </a:lnTo>
                  <a:lnTo>
                    <a:pt x="564" y="10"/>
                  </a:lnTo>
                  <a:lnTo>
                    <a:pt x="426" y="11"/>
                  </a:lnTo>
                  <a:lnTo>
                    <a:pt x="321" y="10"/>
                  </a:lnTo>
                  <a:lnTo>
                    <a:pt x="120" y="6"/>
                  </a:lnTo>
                  <a:lnTo>
                    <a:pt x="15" y="0"/>
                  </a:lnTo>
                  <a:lnTo>
                    <a:pt x="0" y="325"/>
                  </a:lnTo>
                  <a:lnTo>
                    <a:pt x="135" y="331"/>
                  </a:lnTo>
                  <a:lnTo>
                    <a:pt x="329" y="335"/>
                  </a:lnTo>
                  <a:lnTo>
                    <a:pt x="522" y="335"/>
                  </a:lnTo>
                  <a:lnTo>
                    <a:pt x="628" y="333"/>
                  </a:lnTo>
                  <a:lnTo>
                    <a:pt x="624" y="104"/>
                  </a:lnTo>
                  <a:lnTo>
                    <a:pt x="616" y="9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1" name="Freeform 34">
              <a:extLst>
                <a:ext uri="{FF2B5EF4-FFF2-40B4-BE49-F238E27FC236}">
                  <a16:creationId xmlns:a16="http://schemas.microsoft.com/office/drawing/2014/main" id="{3DE5F2E5-AF3F-E460-263A-E4967AAB3AA1}"/>
                </a:ext>
              </a:extLst>
            </p:cNvPr>
            <p:cNvSpPr>
              <a:spLocks/>
            </p:cNvSpPr>
            <p:nvPr/>
          </p:nvSpPr>
          <p:spPr bwMode="auto">
            <a:xfrm>
              <a:off x="3016064" y="4083447"/>
              <a:ext cx="27099" cy="118713"/>
            </a:xfrm>
            <a:custGeom>
              <a:avLst/>
              <a:gdLst>
                <a:gd name="T0" fmla="*/ 9 w 23"/>
                <a:gd name="T1" fmla="*/ 62 h 111"/>
                <a:gd name="T2" fmla="*/ 9 w 23"/>
                <a:gd name="T3" fmla="*/ 68 h 111"/>
                <a:gd name="T4" fmla="*/ 13 w 23"/>
                <a:gd name="T5" fmla="*/ 75 h 111"/>
                <a:gd name="T6" fmla="*/ 19 w 23"/>
                <a:gd name="T7" fmla="*/ 90 h 111"/>
                <a:gd name="T8" fmla="*/ 19 w 23"/>
                <a:gd name="T9" fmla="*/ 105 h 111"/>
                <a:gd name="T10" fmla="*/ 23 w 23"/>
                <a:gd name="T11" fmla="*/ 111 h 111"/>
                <a:gd name="T12" fmla="*/ 19 w 23"/>
                <a:gd name="T13" fmla="*/ 90 h 111"/>
                <a:gd name="T14" fmla="*/ 17 w 23"/>
                <a:gd name="T15" fmla="*/ 77 h 111"/>
                <a:gd name="T16" fmla="*/ 4 w 23"/>
                <a:gd name="T17" fmla="*/ 38 h 111"/>
                <a:gd name="T18" fmla="*/ 2 w 23"/>
                <a:gd name="T19" fmla="*/ 13 h 111"/>
                <a:gd name="T20" fmla="*/ 2 w 23"/>
                <a:gd name="T21" fmla="*/ 0 h 111"/>
                <a:gd name="T22" fmla="*/ 0 w 23"/>
                <a:gd name="T23" fmla="*/ 15 h 111"/>
                <a:gd name="T24" fmla="*/ 2 w 23"/>
                <a:gd name="T25" fmla="*/ 23 h 111"/>
                <a:gd name="T26" fmla="*/ 0 w 23"/>
                <a:gd name="T27" fmla="*/ 36 h 111"/>
                <a:gd name="T28" fmla="*/ 6 w 23"/>
                <a:gd name="T29" fmla="*/ 41 h 111"/>
                <a:gd name="T30" fmla="*/ 4 w 23"/>
                <a:gd name="T31" fmla="*/ 49 h 111"/>
                <a:gd name="T32" fmla="*/ 9 w 23"/>
                <a:gd name="T33" fmla="*/ 6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11">
                  <a:moveTo>
                    <a:pt x="9" y="62"/>
                  </a:moveTo>
                  <a:lnTo>
                    <a:pt x="9" y="68"/>
                  </a:lnTo>
                  <a:lnTo>
                    <a:pt x="13" y="75"/>
                  </a:lnTo>
                  <a:lnTo>
                    <a:pt x="19" y="90"/>
                  </a:lnTo>
                  <a:lnTo>
                    <a:pt x="19" y="105"/>
                  </a:lnTo>
                  <a:lnTo>
                    <a:pt x="23" y="111"/>
                  </a:lnTo>
                  <a:lnTo>
                    <a:pt x="19" y="90"/>
                  </a:lnTo>
                  <a:lnTo>
                    <a:pt x="17" y="77"/>
                  </a:lnTo>
                  <a:lnTo>
                    <a:pt x="4" y="38"/>
                  </a:lnTo>
                  <a:lnTo>
                    <a:pt x="2" y="13"/>
                  </a:lnTo>
                  <a:lnTo>
                    <a:pt x="2" y="0"/>
                  </a:lnTo>
                  <a:lnTo>
                    <a:pt x="0" y="15"/>
                  </a:lnTo>
                  <a:lnTo>
                    <a:pt x="2" y="23"/>
                  </a:lnTo>
                  <a:lnTo>
                    <a:pt x="0" y="36"/>
                  </a:lnTo>
                  <a:lnTo>
                    <a:pt x="6" y="41"/>
                  </a:lnTo>
                  <a:lnTo>
                    <a:pt x="4" y="49"/>
                  </a:lnTo>
                  <a:lnTo>
                    <a:pt x="9" y="6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2" name="Freeform 35">
              <a:extLst>
                <a:ext uri="{FF2B5EF4-FFF2-40B4-BE49-F238E27FC236}">
                  <a16:creationId xmlns:a16="http://schemas.microsoft.com/office/drawing/2014/main" id="{65AE32F5-7529-8D77-7C45-4DB14654FFFD}"/>
                </a:ext>
              </a:extLst>
            </p:cNvPr>
            <p:cNvSpPr>
              <a:spLocks/>
            </p:cNvSpPr>
            <p:nvPr/>
          </p:nvSpPr>
          <p:spPr bwMode="auto">
            <a:xfrm>
              <a:off x="3016064" y="4083447"/>
              <a:ext cx="27099" cy="118713"/>
            </a:xfrm>
            <a:custGeom>
              <a:avLst/>
              <a:gdLst>
                <a:gd name="T0" fmla="*/ 9 w 23"/>
                <a:gd name="T1" fmla="*/ 62 h 111"/>
                <a:gd name="T2" fmla="*/ 9 w 23"/>
                <a:gd name="T3" fmla="*/ 68 h 111"/>
                <a:gd name="T4" fmla="*/ 13 w 23"/>
                <a:gd name="T5" fmla="*/ 75 h 111"/>
                <a:gd name="T6" fmla="*/ 19 w 23"/>
                <a:gd name="T7" fmla="*/ 90 h 111"/>
                <a:gd name="T8" fmla="*/ 19 w 23"/>
                <a:gd name="T9" fmla="*/ 105 h 111"/>
                <a:gd name="T10" fmla="*/ 23 w 23"/>
                <a:gd name="T11" fmla="*/ 111 h 111"/>
                <a:gd name="T12" fmla="*/ 19 w 23"/>
                <a:gd name="T13" fmla="*/ 90 h 111"/>
                <a:gd name="T14" fmla="*/ 17 w 23"/>
                <a:gd name="T15" fmla="*/ 77 h 111"/>
                <a:gd name="T16" fmla="*/ 4 w 23"/>
                <a:gd name="T17" fmla="*/ 38 h 111"/>
                <a:gd name="T18" fmla="*/ 2 w 23"/>
                <a:gd name="T19" fmla="*/ 13 h 111"/>
                <a:gd name="T20" fmla="*/ 2 w 23"/>
                <a:gd name="T21" fmla="*/ 0 h 111"/>
                <a:gd name="T22" fmla="*/ 0 w 23"/>
                <a:gd name="T23" fmla="*/ 15 h 111"/>
                <a:gd name="T24" fmla="*/ 2 w 23"/>
                <a:gd name="T25" fmla="*/ 23 h 111"/>
                <a:gd name="T26" fmla="*/ 0 w 23"/>
                <a:gd name="T27" fmla="*/ 36 h 111"/>
                <a:gd name="T28" fmla="*/ 6 w 23"/>
                <a:gd name="T29" fmla="*/ 41 h 111"/>
                <a:gd name="T30" fmla="*/ 4 w 23"/>
                <a:gd name="T31" fmla="*/ 49 h 111"/>
                <a:gd name="T32" fmla="*/ 9 w 23"/>
                <a:gd name="T33" fmla="*/ 6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11">
                  <a:moveTo>
                    <a:pt x="9" y="62"/>
                  </a:moveTo>
                  <a:lnTo>
                    <a:pt x="9" y="68"/>
                  </a:lnTo>
                  <a:lnTo>
                    <a:pt x="13" y="75"/>
                  </a:lnTo>
                  <a:lnTo>
                    <a:pt x="19" y="90"/>
                  </a:lnTo>
                  <a:lnTo>
                    <a:pt x="19" y="105"/>
                  </a:lnTo>
                  <a:lnTo>
                    <a:pt x="23" y="111"/>
                  </a:lnTo>
                  <a:lnTo>
                    <a:pt x="19" y="90"/>
                  </a:lnTo>
                  <a:lnTo>
                    <a:pt x="17" y="77"/>
                  </a:lnTo>
                  <a:lnTo>
                    <a:pt x="4" y="38"/>
                  </a:lnTo>
                  <a:lnTo>
                    <a:pt x="2" y="13"/>
                  </a:lnTo>
                  <a:lnTo>
                    <a:pt x="2" y="0"/>
                  </a:lnTo>
                  <a:lnTo>
                    <a:pt x="0" y="15"/>
                  </a:lnTo>
                  <a:lnTo>
                    <a:pt x="2" y="23"/>
                  </a:lnTo>
                  <a:lnTo>
                    <a:pt x="0" y="36"/>
                  </a:lnTo>
                  <a:lnTo>
                    <a:pt x="6" y="41"/>
                  </a:lnTo>
                  <a:lnTo>
                    <a:pt x="4" y="49"/>
                  </a:lnTo>
                  <a:lnTo>
                    <a:pt x="9" y="6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3" name="Freeform 36">
              <a:extLst>
                <a:ext uri="{FF2B5EF4-FFF2-40B4-BE49-F238E27FC236}">
                  <a16:creationId xmlns:a16="http://schemas.microsoft.com/office/drawing/2014/main" id="{121C3912-0F6E-7979-EF62-DBAECBFC395A}"/>
                </a:ext>
              </a:extLst>
            </p:cNvPr>
            <p:cNvSpPr>
              <a:spLocks/>
            </p:cNvSpPr>
            <p:nvPr/>
          </p:nvSpPr>
          <p:spPr bwMode="auto">
            <a:xfrm>
              <a:off x="2029910" y="2991506"/>
              <a:ext cx="1406773" cy="1242737"/>
            </a:xfrm>
            <a:custGeom>
              <a:avLst/>
              <a:gdLst>
                <a:gd name="T0" fmla="*/ 1181 w 1194"/>
                <a:gd name="T1" fmla="*/ 645 h 1162"/>
                <a:gd name="T2" fmla="*/ 1194 w 1194"/>
                <a:gd name="T3" fmla="*/ 598 h 1162"/>
                <a:gd name="T4" fmla="*/ 1173 w 1194"/>
                <a:gd name="T5" fmla="*/ 555 h 1162"/>
                <a:gd name="T6" fmla="*/ 1140 w 1194"/>
                <a:gd name="T7" fmla="*/ 389 h 1162"/>
                <a:gd name="T8" fmla="*/ 1079 w 1194"/>
                <a:gd name="T9" fmla="*/ 318 h 1162"/>
                <a:gd name="T10" fmla="*/ 1021 w 1194"/>
                <a:gd name="T11" fmla="*/ 301 h 1162"/>
                <a:gd name="T12" fmla="*/ 970 w 1194"/>
                <a:gd name="T13" fmla="*/ 297 h 1162"/>
                <a:gd name="T14" fmla="*/ 923 w 1194"/>
                <a:gd name="T15" fmla="*/ 310 h 1162"/>
                <a:gd name="T16" fmla="*/ 880 w 1194"/>
                <a:gd name="T17" fmla="*/ 292 h 1162"/>
                <a:gd name="T18" fmla="*/ 858 w 1194"/>
                <a:gd name="T19" fmla="*/ 307 h 1162"/>
                <a:gd name="T20" fmla="*/ 824 w 1194"/>
                <a:gd name="T21" fmla="*/ 292 h 1162"/>
                <a:gd name="T22" fmla="*/ 784 w 1194"/>
                <a:gd name="T23" fmla="*/ 286 h 1162"/>
                <a:gd name="T24" fmla="*/ 739 w 1194"/>
                <a:gd name="T25" fmla="*/ 273 h 1162"/>
                <a:gd name="T26" fmla="*/ 692 w 1194"/>
                <a:gd name="T27" fmla="*/ 262 h 1162"/>
                <a:gd name="T28" fmla="*/ 666 w 1194"/>
                <a:gd name="T29" fmla="*/ 241 h 1162"/>
                <a:gd name="T30" fmla="*/ 613 w 1194"/>
                <a:gd name="T31" fmla="*/ 220 h 1162"/>
                <a:gd name="T32" fmla="*/ 363 w 1194"/>
                <a:gd name="T33" fmla="*/ 0 h 1162"/>
                <a:gd name="T34" fmla="*/ 316 w 1194"/>
                <a:gd name="T35" fmla="*/ 485 h 1162"/>
                <a:gd name="T36" fmla="*/ 10 w 1194"/>
                <a:gd name="T37" fmla="*/ 480 h 1162"/>
                <a:gd name="T38" fmla="*/ 31 w 1194"/>
                <a:gd name="T39" fmla="*/ 506 h 1162"/>
                <a:gd name="T40" fmla="*/ 93 w 1194"/>
                <a:gd name="T41" fmla="*/ 577 h 1162"/>
                <a:gd name="T42" fmla="*/ 147 w 1194"/>
                <a:gd name="T43" fmla="*/ 624 h 1162"/>
                <a:gd name="T44" fmla="*/ 162 w 1194"/>
                <a:gd name="T45" fmla="*/ 683 h 1162"/>
                <a:gd name="T46" fmla="*/ 220 w 1194"/>
                <a:gd name="T47" fmla="*/ 767 h 1162"/>
                <a:gd name="T48" fmla="*/ 282 w 1194"/>
                <a:gd name="T49" fmla="*/ 803 h 1162"/>
                <a:gd name="T50" fmla="*/ 322 w 1194"/>
                <a:gd name="T51" fmla="*/ 788 h 1162"/>
                <a:gd name="T52" fmla="*/ 356 w 1194"/>
                <a:gd name="T53" fmla="*/ 730 h 1162"/>
                <a:gd name="T54" fmla="*/ 407 w 1194"/>
                <a:gd name="T55" fmla="*/ 728 h 1162"/>
                <a:gd name="T56" fmla="*/ 467 w 1194"/>
                <a:gd name="T57" fmla="*/ 735 h 1162"/>
                <a:gd name="T58" fmla="*/ 499 w 1194"/>
                <a:gd name="T59" fmla="*/ 769 h 1162"/>
                <a:gd name="T60" fmla="*/ 548 w 1194"/>
                <a:gd name="T61" fmla="*/ 850 h 1162"/>
                <a:gd name="T62" fmla="*/ 568 w 1194"/>
                <a:gd name="T63" fmla="*/ 903 h 1162"/>
                <a:gd name="T64" fmla="*/ 604 w 1194"/>
                <a:gd name="T65" fmla="*/ 946 h 1162"/>
                <a:gd name="T66" fmla="*/ 638 w 1194"/>
                <a:gd name="T67" fmla="*/ 997 h 1162"/>
                <a:gd name="T68" fmla="*/ 653 w 1194"/>
                <a:gd name="T69" fmla="*/ 1049 h 1162"/>
                <a:gd name="T70" fmla="*/ 690 w 1194"/>
                <a:gd name="T71" fmla="*/ 1102 h 1162"/>
                <a:gd name="T72" fmla="*/ 730 w 1194"/>
                <a:gd name="T73" fmla="*/ 1121 h 1162"/>
                <a:gd name="T74" fmla="*/ 813 w 1194"/>
                <a:gd name="T75" fmla="*/ 1143 h 1162"/>
                <a:gd name="T76" fmla="*/ 861 w 1194"/>
                <a:gd name="T77" fmla="*/ 1149 h 1162"/>
                <a:gd name="T78" fmla="*/ 846 w 1194"/>
                <a:gd name="T79" fmla="*/ 1132 h 1162"/>
                <a:gd name="T80" fmla="*/ 829 w 1194"/>
                <a:gd name="T81" fmla="*/ 1053 h 1162"/>
                <a:gd name="T82" fmla="*/ 835 w 1194"/>
                <a:gd name="T83" fmla="*/ 1010 h 1162"/>
                <a:gd name="T84" fmla="*/ 814 w 1194"/>
                <a:gd name="T85" fmla="*/ 1002 h 1162"/>
                <a:gd name="T86" fmla="*/ 846 w 1194"/>
                <a:gd name="T87" fmla="*/ 963 h 1162"/>
                <a:gd name="T88" fmla="*/ 850 w 1194"/>
                <a:gd name="T89" fmla="*/ 946 h 1162"/>
                <a:gd name="T90" fmla="*/ 858 w 1194"/>
                <a:gd name="T91" fmla="*/ 925 h 1162"/>
                <a:gd name="T92" fmla="*/ 884 w 1194"/>
                <a:gd name="T93" fmla="*/ 905 h 1162"/>
                <a:gd name="T94" fmla="*/ 895 w 1194"/>
                <a:gd name="T95" fmla="*/ 884 h 1162"/>
                <a:gd name="T96" fmla="*/ 918 w 1194"/>
                <a:gd name="T97" fmla="*/ 882 h 1162"/>
                <a:gd name="T98" fmla="*/ 935 w 1194"/>
                <a:gd name="T99" fmla="*/ 867 h 1162"/>
                <a:gd name="T100" fmla="*/ 957 w 1194"/>
                <a:gd name="T101" fmla="*/ 865 h 1162"/>
                <a:gd name="T102" fmla="*/ 985 w 1194"/>
                <a:gd name="T103" fmla="*/ 863 h 1162"/>
                <a:gd name="T104" fmla="*/ 1017 w 1194"/>
                <a:gd name="T105" fmla="*/ 843 h 1162"/>
                <a:gd name="T106" fmla="*/ 1072 w 1194"/>
                <a:gd name="T107" fmla="*/ 790 h 1162"/>
                <a:gd name="T108" fmla="*/ 1063 w 1194"/>
                <a:gd name="T109" fmla="*/ 747 h 1162"/>
                <a:gd name="T110" fmla="*/ 1098 w 1194"/>
                <a:gd name="T111" fmla="*/ 762 h 1162"/>
                <a:gd name="T112" fmla="*/ 1093 w 1194"/>
                <a:gd name="T113" fmla="*/ 777 h 1162"/>
                <a:gd name="T114" fmla="*/ 1168 w 1194"/>
                <a:gd name="T115" fmla="*/ 71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4" h="1162">
                  <a:moveTo>
                    <a:pt x="1181" y="705"/>
                  </a:moveTo>
                  <a:lnTo>
                    <a:pt x="1183" y="698"/>
                  </a:lnTo>
                  <a:lnTo>
                    <a:pt x="1179" y="681"/>
                  </a:lnTo>
                  <a:lnTo>
                    <a:pt x="1175" y="673"/>
                  </a:lnTo>
                  <a:lnTo>
                    <a:pt x="1181" y="666"/>
                  </a:lnTo>
                  <a:lnTo>
                    <a:pt x="1179" y="653"/>
                  </a:lnTo>
                  <a:lnTo>
                    <a:pt x="1181" y="645"/>
                  </a:lnTo>
                  <a:lnTo>
                    <a:pt x="1187" y="638"/>
                  </a:lnTo>
                  <a:lnTo>
                    <a:pt x="1189" y="630"/>
                  </a:lnTo>
                  <a:lnTo>
                    <a:pt x="1192" y="624"/>
                  </a:lnTo>
                  <a:lnTo>
                    <a:pt x="1190" y="617"/>
                  </a:lnTo>
                  <a:lnTo>
                    <a:pt x="1194" y="609"/>
                  </a:lnTo>
                  <a:lnTo>
                    <a:pt x="1190" y="604"/>
                  </a:lnTo>
                  <a:lnTo>
                    <a:pt x="1194" y="598"/>
                  </a:lnTo>
                  <a:lnTo>
                    <a:pt x="1192" y="591"/>
                  </a:lnTo>
                  <a:lnTo>
                    <a:pt x="1192" y="585"/>
                  </a:lnTo>
                  <a:lnTo>
                    <a:pt x="1190" y="583"/>
                  </a:lnTo>
                  <a:lnTo>
                    <a:pt x="1179" y="570"/>
                  </a:lnTo>
                  <a:lnTo>
                    <a:pt x="1179" y="562"/>
                  </a:lnTo>
                  <a:lnTo>
                    <a:pt x="1175" y="557"/>
                  </a:lnTo>
                  <a:lnTo>
                    <a:pt x="1173" y="555"/>
                  </a:lnTo>
                  <a:lnTo>
                    <a:pt x="1170" y="547"/>
                  </a:lnTo>
                  <a:lnTo>
                    <a:pt x="1164" y="540"/>
                  </a:lnTo>
                  <a:lnTo>
                    <a:pt x="1166" y="530"/>
                  </a:lnTo>
                  <a:lnTo>
                    <a:pt x="1160" y="515"/>
                  </a:lnTo>
                  <a:lnTo>
                    <a:pt x="1157" y="510"/>
                  </a:lnTo>
                  <a:lnTo>
                    <a:pt x="1143" y="498"/>
                  </a:lnTo>
                  <a:lnTo>
                    <a:pt x="1140" y="389"/>
                  </a:lnTo>
                  <a:lnTo>
                    <a:pt x="1138" y="331"/>
                  </a:lnTo>
                  <a:lnTo>
                    <a:pt x="1117" y="327"/>
                  </a:lnTo>
                  <a:lnTo>
                    <a:pt x="1110" y="331"/>
                  </a:lnTo>
                  <a:lnTo>
                    <a:pt x="1102" y="327"/>
                  </a:lnTo>
                  <a:lnTo>
                    <a:pt x="1102" y="324"/>
                  </a:lnTo>
                  <a:lnTo>
                    <a:pt x="1100" y="322"/>
                  </a:lnTo>
                  <a:lnTo>
                    <a:pt x="1079" y="318"/>
                  </a:lnTo>
                  <a:lnTo>
                    <a:pt x="1074" y="314"/>
                  </a:lnTo>
                  <a:lnTo>
                    <a:pt x="1066" y="312"/>
                  </a:lnTo>
                  <a:lnTo>
                    <a:pt x="1053" y="301"/>
                  </a:lnTo>
                  <a:lnTo>
                    <a:pt x="1036" y="292"/>
                  </a:lnTo>
                  <a:lnTo>
                    <a:pt x="1031" y="292"/>
                  </a:lnTo>
                  <a:lnTo>
                    <a:pt x="1027" y="297"/>
                  </a:lnTo>
                  <a:lnTo>
                    <a:pt x="1021" y="301"/>
                  </a:lnTo>
                  <a:lnTo>
                    <a:pt x="1016" y="301"/>
                  </a:lnTo>
                  <a:lnTo>
                    <a:pt x="1010" y="299"/>
                  </a:lnTo>
                  <a:lnTo>
                    <a:pt x="1002" y="292"/>
                  </a:lnTo>
                  <a:lnTo>
                    <a:pt x="989" y="297"/>
                  </a:lnTo>
                  <a:lnTo>
                    <a:pt x="984" y="303"/>
                  </a:lnTo>
                  <a:lnTo>
                    <a:pt x="976" y="303"/>
                  </a:lnTo>
                  <a:lnTo>
                    <a:pt x="970" y="297"/>
                  </a:lnTo>
                  <a:lnTo>
                    <a:pt x="963" y="303"/>
                  </a:lnTo>
                  <a:lnTo>
                    <a:pt x="955" y="303"/>
                  </a:lnTo>
                  <a:lnTo>
                    <a:pt x="948" y="312"/>
                  </a:lnTo>
                  <a:lnTo>
                    <a:pt x="940" y="312"/>
                  </a:lnTo>
                  <a:lnTo>
                    <a:pt x="937" y="318"/>
                  </a:lnTo>
                  <a:lnTo>
                    <a:pt x="931" y="312"/>
                  </a:lnTo>
                  <a:lnTo>
                    <a:pt x="923" y="310"/>
                  </a:lnTo>
                  <a:lnTo>
                    <a:pt x="916" y="307"/>
                  </a:lnTo>
                  <a:lnTo>
                    <a:pt x="912" y="299"/>
                  </a:lnTo>
                  <a:lnTo>
                    <a:pt x="905" y="297"/>
                  </a:lnTo>
                  <a:lnTo>
                    <a:pt x="899" y="303"/>
                  </a:lnTo>
                  <a:lnTo>
                    <a:pt x="892" y="301"/>
                  </a:lnTo>
                  <a:lnTo>
                    <a:pt x="886" y="294"/>
                  </a:lnTo>
                  <a:lnTo>
                    <a:pt x="880" y="292"/>
                  </a:lnTo>
                  <a:lnTo>
                    <a:pt x="878" y="294"/>
                  </a:lnTo>
                  <a:lnTo>
                    <a:pt x="876" y="297"/>
                  </a:lnTo>
                  <a:lnTo>
                    <a:pt x="869" y="303"/>
                  </a:lnTo>
                  <a:lnTo>
                    <a:pt x="867" y="316"/>
                  </a:lnTo>
                  <a:lnTo>
                    <a:pt x="861" y="316"/>
                  </a:lnTo>
                  <a:lnTo>
                    <a:pt x="860" y="314"/>
                  </a:lnTo>
                  <a:lnTo>
                    <a:pt x="858" y="307"/>
                  </a:lnTo>
                  <a:lnTo>
                    <a:pt x="860" y="301"/>
                  </a:lnTo>
                  <a:lnTo>
                    <a:pt x="854" y="301"/>
                  </a:lnTo>
                  <a:lnTo>
                    <a:pt x="843" y="305"/>
                  </a:lnTo>
                  <a:lnTo>
                    <a:pt x="835" y="305"/>
                  </a:lnTo>
                  <a:lnTo>
                    <a:pt x="833" y="297"/>
                  </a:lnTo>
                  <a:lnTo>
                    <a:pt x="826" y="297"/>
                  </a:lnTo>
                  <a:lnTo>
                    <a:pt x="824" y="292"/>
                  </a:lnTo>
                  <a:lnTo>
                    <a:pt x="816" y="288"/>
                  </a:lnTo>
                  <a:lnTo>
                    <a:pt x="805" y="299"/>
                  </a:lnTo>
                  <a:lnTo>
                    <a:pt x="799" y="301"/>
                  </a:lnTo>
                  <a:lnTo>
                    <a:pt x="792" y="301"/>
                  </a:lnTo>
                  <a:lnTo>
                    <a:pt x="792" y="292"/>
                  </a:lnTo>
                  <a:lnTo>
                    <a:pt x="790" y="286"/>
                  </a:lnTo>
                  <a:lnTo>
                    <a:pt x="784" y="286"/>
                  </a:lnTo>
                  <a:lnTo>
                    <a:pt x="779" y="279"/>
                  </a:lnTo>
                  <a:lnTo>
                    <a:pt x="781" y="271"/>
                  </a:lnTo>
                  <a:lnTo>
                    <a:pt x="773" y="273"/>
                  </a:lnTo>
                  <a:lnTo>
                    <a:pt x="758" y="271"/>
                  </a:lnTo>
                  <a:lnTo>
                    <a:pt x="752" y="277"/>
                  </a:lnTo>
                  <a:lnTo>
                    <a:pt x="745" y="279"/>
                  </a:lnTo>
                  <a:lnTo>
                    <a:pt x="739" y="273"/>
                  </a:lnTo>
                  <a:lnTo>
                    <a:pt x="735" y="269"/>
                  </a:lnTo>
                  <a:lnTo>
                    <a:pt x="730" y="269"/>
                  </a:lnTo>
                  <a:lnTo>
                    <a:pt x="722" y="271"/>
                  </a:lnTo>
                  <a:lnTo>
                    <a:pt x="709" y="265"/>
                  </a:lnTo>
                  <a:lnTo>
                    <a:pt x="702" y="262"/>
                  </a:lnTo>
                  <a:lnTo>
                    <a:pt x="694" y="263"/>
                  </a:lnTo>
                  <a:lnTo>
                    <a:pt x="692" y="262"/>
                  </a:lnTo>
                  <a:lnTo>
                    <a:pt x="685" y="262"/>
                  </a:lnTo>
                  <a:lnTo>
                    <a:pt x="683" y="254"/>
                  </a:lnTo>
                  <a:lnTo>
                    <a:pt x="683" y="248"/>
                  </a:lnTo>
                  <a:lnTo>
                    <a:pt x="677" y="241"/>
                  </a:lnTo>
                  <a:lnTo>
                    <a:pt x="672" y="237"/>
                  </a:lnTo>
                  <a:lnTo>
                    <a:pt x="670" y="233"/>
                  </a:lnTo>
                  <a:lnTo>
                    <a:pt x="666" y="241"/>
                  </a:lnTo>
                  <a:lnTo>
                    <a:pt x="658" y="243"/>
                  </a:lnTo>
                  <a:lnTo>
                    <a:pt x="651" y="239"/>
                  </a:lnTo>
                  <a:lnTo>
                    <a:pt x="645" y="243"/>
                  </a:lnTo>
                  <a:lnTo>
                    <a:pt x="638" y="239"/>
                  </a:lnTo>
                  <a:lnTo>
                    <a:pt x="626" y="226"/>
                  </a:lnTo>
                  <a:lnTo>
                    <a:pt x="619" y="220"/>
                  </a:lnTo>
                  <a:lnTo>
                    <a:pt x="613" y="220"/>
                  </a:lnTo>
                  <a:lnTo>
                    <a:pt x="613" y="209"/>
                  </a:lnTo>
                  <a:lnTo>
                    <a:pt x="619" y="15"/>
                  </a:lnTo>
                  <a:lnTo>
                    <a:pt x="611" y="12"/>
                  </a:lnTo>
                  <a:lnTo>
                    <a:pt x="604" y="12"/>
                  </a:lnTo>
                  <a:lnTo>
                    <a:pt x="568" y="12"/>
                  </a:lnTo>
                  <a:lnTo>
                    <a:pt x="480" y="6"/>
                  </a:lnTo>
                  <a:lnTo>
                    <a:pt x="363" y="0"/>
                  </a:lnTo>
                  <a:lnTo>
                    <a:pt x="360" y="2"/>
                  </a:lnTo>
                  <a:lnTo>
                    <a:pt x="358" y="8"/>
                  </a:lnTo>
                  <a:lnTo>
                    <a:pt x="343" y="269"/>
                  </a:lnTo>
                  <a:lnTo>
                    <a:pt x="333" y="367"/>
                  </a:lnTo>
                  <a:lnTo>
                    <a:pt x="326" y="478"/>
                  </a:lnTo>
                  <a:lnTo>
                    <a:pt x="320" y="485"/>
                  </a:lnTo>
                  <a:lnTo>
                    <a:pt x="316" y="485"/>
                  </a:lnTo>
                  <a:lnTo>
                    <a:pt x="237" y="480"/>
                  </a:lnTo>
                  <a:lnTo>
                    <a:pt x="158" y="474"/>
                  </a:lnTo>
                  <a:lnTo>
                    <a:pt x="70" y="467"/>
                  </a:lnTo>
                  <a:lnTo>
                    <a:pt x="0" y="459"/>
                  </a:lnTo>
                  <a:lnTo>
                    <a:pt x="0" y="463"/>
                  </a:lnTo>
                  <a:lnTo>
                    <a:pt x="4" y="476"/>
                  </a:lnTo>
                  <a:lnTo>
                    <a:pt x="10" y="480"/>
                  </a:lnTo>
                  <a:lnTo>
                    <a:pt x="10" y="483"/>
                  </a:lnTo>
                  <a:lnTo>
                    <a:pt x="16" y="487"/>
                  </a:lnTo>
                  <a:lnTo>
                    <a:pt x="16" y="487"/>
                  </a:lnTo>
                  <a:lnTo>
                    <a:pt x="19" y="487"/>
                  </a:lnTo>
                  <a:lnTo>
                    <a:pt x="25" y="493"/>
                  </a:lnTo>
                  <a:lnTo>
                    <a:pt x="29" y="500"/>
                  </a:lnTo>
                  <a:lnTo>
                    <a:pt x="31" y="506"/>
                  </a:lnTo>
                  <a:lnTo>
                    <a:pt x="36" y="519"/>
                  </a:lnTo>
                  <a:lnTo>
                    <a:pt x="44" y="525"/>
                  </a:lnTo>
                  <a:lnTo>
                    <a:pt x="57" y="532"/>
                  </a:lnTo>
                  <a:lnTo>
                    <a:pt x="63" y="538"/>
                  </a:lnTo>
                  <a:lnTo>
                    <a:pt x="78" y="557"/>
                  </a:lnTo>
                  <a:lnTo>
                    <a:pt x="91" y="570"/>
                  </a:lnTo>
                  <a:lnTo>
                    <a:pt x="93" y="577"/>
                  </a:lnTo>
                  <a:lnTo>
                    <a:pt x="106" y="591"/>
                  </a:lnTo>
                  <a:lnTo>
                    <a:pt x="113" y="596"/>
                  </a:lnTo>
                  <a:lnTo>
                    <a:pt x="119" y="598"/>
                  </a:lnTo>
                  <a:lnTo>
                    <a:pt x="132" y="611"/>
                  </a:lnTo>
                  <a:lnTo>
                    <a:pt x="140" y="615"/>
                  </a:lnTo>
                  <a:lnTo>
                    <a:pt x="141" y="621"/>
                  </a:lnTo>
                  <a:lnTo>
                    <a:pt x="147" y="624"/>
                  </a:lnTo>
                  <a:lnTo>
                    <a:pt x="149" y="632"/>
                  </a:lnTo>
                  <a:lnTo>
                    <a:pt x="151" y="645"/>
                  </a:lnTo>
                  <a:lnTo>
                    <a:pt x="155" y="649"/>
                  </a:lnTo>
                  <a:lnTo>
                    <a:pt x="160" y="662"/>
                  </a:lnTo>
                  <a:lnTo>
                    <a:pt x="164" y="668"/>
                  </a:lnTo>
                  <a:lnTo>
                    <a:pt x="164" y="675"/>
                  </a:lnTo>
                  <a:lnTo>
                    <a:pt x="162" y="683"/>
                  </a:lnTo>
                  <a:lnTo>
                    <a:pt x="162" y="696"/>
                  </a:lnTo>
                  <a:lnTo>
                    <a:pt x="177" y="730"/>
                  </a:lnTo>
                  <a:lnTo>
                    <a:pt x="187" y="739"/>
                  </a:lnTo>
                  <a:lnTo>
                    <a:pt x="194" y="743"/>
                  </a:lnTo>
                  <a:lnTo>
                    <a:pt x="200" y="747"/>
                  </a:lnTo>
                  <a:lnTo>
                    <a:pt x="205" y="754"/>
                  </a:lnTo>
                  <a:lnTo>
                    <a:pt x="220" y="767"/>
                  </a:lnTo>
                  <a:lnTo>
                    <a:pt x="226" y="771"/>
                  </a:lnTo>
                  <a:lnTo>
                    <a:pt x="241" y="773"/>
                  </a:lnTo>
                  <a:lnTo>
                    <a:pt x="245" y="780"/>
                  </a:lnTo>
                  <a:lnTo>
                    <a:pt x="264" y="790"/>
                  </a:lnTo>
                  <a:lnTo>
                    <a:pt x="269" y="797"/>
                  </a:lnTo>
                  <a:lnTo>
                    <a:pt x="277" y="803"/>
                  </a:lnTo>
                  <a:lnTo>
                    <a:pt x="282" y="803"/>
                  </a:lnTo>
                  <a:lnTo>
                    <a:pt x="282" y="805"/>
                  </a:lnTo>
                  <a:lnTo>
                    <a:pt x="290" y="807"/>
                  </a:lnTo>
                  <a:lnTo>
                    <a:pt x="301" y="807"/>
                  </a:lnTo>
                  <a:lnTo>
                    <a:pt x="303" y="801"/>
                  </a:lnTo>
                  <a:lnTo>
                    <a:pt x="311" y="796"/>
                  </a:lnTo>
                  <a:lnTo>
                    <a:pt x="314" y="790"/>
                  </a:lnTo>
                  <a:lnTo>
                    <a:pt x="322" y="788"/>
                  </a:lnTo>
                  <a:lnTo>
                    <a:pt x="324" y="780"/>
                  </a:lnTo>
                  <a:lnTo>
                    <a:pt x="326" y="773"/>
                  </a:lnTo>
                  <a:lnTo>
                    <a:pt x="329" y="771"/>
                  </a:lnTo>
                  <a:lnTo>
                    <a:pt x="341" y="743"/>
                  </a:lnTo>
                  <a:lnTo>
                    <a:pt x="346" y="733"/>
                  </a:lnTo>
                  <a:lnTo>
                    <a:pt x="350" y="732"/>
                  </a:lnTo>
                  <a:lnTo>
                    <a:pt x="356" y="730"/>
                  </a:lnTo>
                  <a:lnTo>
                    <a:pt x="363" y="726"/>
                  </a:lnTo>
                  <a:lnTo>
                    <a:pt x="371" y="728"/>
                  </a:lnTo>
                  <a:lnTo>
                    <a:pt x="376" y="726"/>
                  </a:lnTo>
                  <a:lnTo>
                    <a:pt x="380" y="718"/>
                  </a:lnTo>
                  <a:lnTo>
                    <a:pt x="388" y="718"/>
                  </a:lnTo>
                  <a:lnTo>
                    <a:pt x="399" y="726"/>
                  </a:lnTo>
                  <a:lnTo>
                    <a:pt x="407" y="728"/>
                  </a:lnTo>
                  <a:lnTo>
                    <a:pt x="414" y="726"/>
                  </a:lnTo>
                  <a:lnTo>
                    <a:pt x="420" y="728"/>
                  </a:lnTo>
                  <a:lnTo>
                    <a:pt x="427" y="728"/>
                  </a:lnTo>
                  <a:lnTo>
                    <a:pt x="446" y="733"/>
                  </a:lnTo>
                  <a:lnTo>
                    <a:pt x="454" y="728"/>
                  </a:lnTo>
                  <a:lnTo>
                    <a:pt x="459" y="732"/>
                  </a:lnTo>
                  <a:lnTo>
                    <a:pt x="467" y="735"/>
                  </a:lnTo>
                  <a:lnTo>
                    <a:pt x="469" y="743"/>
                  </a:lnTo>
                  <a:lnTo>
                    <a:pt x="474" y="749"/>
                  </a:lnTo>
                  <a:lnTo>
                    <a:pt x="476" y="754"/>
                  </a:lnTo>
                  <a:lnTo>
                    <a:pt x="482" y="752"/>
                  </a:lnTo>
                  <a:lnTo>
                    <a:pt x="485" y="760"/>
                  </a:lnTo>
                  <a:lnTo>
                    <a:pt x="491" y="765"/>
                  </a:lnTo>
                  <a:lnTo>
                    <a:pt x="499" y="769"/>
                  </a:lnTo>
                  <a:lnTo>
                    <a:pt x="499" y="775"/>
                  </a:lnTo>
                  <a:lnTo>
                    <a:pt x="519" y="790"/>
                  </a:lnTo>
                  <a:lnTo>
                    <a:pt x="527" y="803"/>
                  </a:lnTo>
                  <a:lnTo>
                    <a:pt x="532" y="811"/>
                  </a:lnTo>
                  <a:lnTo>
                    <a:pt x="536" y="827"/>
                  </a:lnTo>
                  <a:lnTo>
                    <a:pt x="544" y="843"/>
                  </a:lnTo>
                  <a:lnTo>
                    <a:pt x="548" y="850"/>
                  </a:lnTo>
                  <a:lnTo>
                    <a:pt x="548" y="852"/>
                  </a:lnTo>
                  <a:lnTo>
                    <a:pt x="551" y="858"/>
                  </a:lnTo>
                  <a:lnTo>
                    <a:pt x="555" y="865"/>
                  </a:lnTo>
                  <a:lnTo>
                    <a:pt x="561" y="873"/>
                  </a:lnTo>
                  <a:lnTo>
                    <a:pt x="559" y="874"/>
                  </a:lnTo>
                  <a:lnTo>
                    <a:pt x="563" y="888"/>
                  </a:lnTo>
                  <a:lnTo>
                    <a:pt x="568" y="903"/>
                  </a:lnTo>
                  <a:lnTo>
                    <a:pt x="576" y="908"/>
                  </a:lnTo>
                  <a:lnTo>
                    <a:pt x="583" y="910"/>
                  </a:lnTo>
                  <a:lnTo>
                    <a:pt x="589" y="920"/>
                  </a:lnTo>
                  <a:lnTo>
                    <a:pt x="591" y="927"/>
                  </a:lnTo>
                  <a:lnTo>
                    <a:pt x="596" y="931"/>
                  </a:lnTo>
                  <a:lnTo>
                    <a:pt x="602" y="938"/>
                  </a:lnTo>
                  <a:lnTo>
                    <a:pt x="604" y="946"/>
                  </a:lnTo>
                  <a:lnTo>
                    <a:pt x="617" y="965"/>
                  </a:lnTo>
                  <a:lnTo>
                    <a:pt x="628" y="967"/>
                  </a:lnTo>
                  <a:lnTo>
                    <a:pt x="634" y="972"/>
                  </a:lnTo>
                  <a:lnTo>
                    <a:pt x="636" y="976"/>
                  </a:lnTo>
                  <a:lnTo>
                    <a:pt x="636" y="984"/>
                  </a:lnTo>
                  <a:lnTo>
                    <a:pt x="638" y="989"/>
                  </a:lnTo>
                  <a:lnTo>
                    <a:pt x="638" y="997"/>
                  </a:lnTo>
                  <a:lnTo>
                    <a:pt x="634" y="1004"/>
                  </a:lnTo>
                  <a:lnTo>
                    <a:pt x="641" y="1010"/>
                  </a:lnTo>
                  <a:lnTo>
                    <a:pt x="641" y="1015"/>
                  </a:lnTo>
                  <a:lnTo>
                    <a:pt x="640" y="1023"/>
                  </a:lnTo>
                  <a:lnTo>
                    <a:pt x="641" y="1030"/>
                  </a:lnTo>
                  <a:lnTo>
                    <a:pt x="647" y="1036"/>
                  </a:lnTo>
                  <a:lnTo>
                    <a:pt x="653" y="1049"/>
                  </a:lnTo>
                  <a:lnTo>
                    <a:pt x="658" y="1057"/>
                  </a:lnTo>
                  <a:lnTo>
                    <a:pt x="664" y="1072"/>
                  </a:lnTo>
                  <a:lnTo>
                    <a:pt x="666" y="1085"/>
                  </a:lnTo>
                  <a:lnTo>
                    <a:pt x="673" y="1093"/>
                  </a:lnTo>
                  <a:lnTo>
                    <a:pt x="672" y="1100"/>
                  </a:lnTo>
                  <a:lnTo>
                    <a:pt x="675" y="1102"/>
                  </a:lnTo>
                  <a:lnTo>
                    <a:pt x="690" y="1102"/>
                  </a:lnTo>
                  <a:lnTo>
                    <a:pt x="696" y="1106"/>
                  </a:lnTo>
                  <a:lnTo>
                    <a:pt x="700" y="1106"/>
                  </a:lnTo>
                  <a:lnTo>
                    <a:pt x="707" y="1109"/>
                  </a:lnTo>
                  <a:lnTo>
                    <a:pt x="711" y="1117"/>
                  </a:lnTo>
                  <a:lnTo>
                    <a:pt x="717" y="1119"/>
                  </a:lnTo>
                  <a:lnTo>
                    <a:pt x="722" y="1117"/>
                  </a:lnTo>
                  <a:lnTo>
                    <a:pt x="730" y="1121"/>
                  </a:lnTo>
                  <a:lnTo>
                    <a:pt x="737" y="1123"/>
                  </a:lnTo>
                  <a:lnTo>
                    <a:pt x="751" y="1134"/>
                  </a:lnTo>
                  <a:lnTo>
                    <a:pt x="756" y="1138"/>
                  </a:lnTo>
                  <a:lnTo>
                    <a:pt x="784" y="1140"/>
                  </a:lnTo>
                  <a:lnTo>
                    <a:pt x="799" y="1140"/>
                  </a:lnTo>
                  <a:lnTo>
                    <a:pt x="807" y="1141"/>
                  </a:lnTo>
                  <a:lnTo>
                    <a:pt x="813" y="1143"/>
                  </a:lnTo>
                  <a:lnTo>
                    <a:pt x="826" y="1156"/>
                  </a:lnTo>
                  <a:lnTo>
                    <a:pt x="828" y="1156"/>
                  </a:lnTo>
                  <a:lnTo>
                    <a:pt x="835" y="1162"/>
                  </a:lnTo>
                  <a:lnTo>
                    <a:pt x="843" y="1162"/>
                  </a:lnTo>
                  <a:lnTo>
                    <a:pt x="843" y="1155"/>
                  </a:lnTo>
                  <a:lnTo>
                    <a:pt x="860" y="1151"/>
                  </a:lnTo>
                  <a:lnTo>
                    <a:pt x="861" y="1149"/>
                  </a:lnTo>
                  <a:lnTo>
                    <a:pt x="861" y="1141"/>
                  </a:lnTo>
                  <a:lnTo>
                    <a:pt x="854" y="1149"/>
                  </a:lnTo>
                  <a:lnTo>
                    <a:pt x="856" y="1141"/>
                  </a:lnTo>
                  <a:lnTo>
                    <a:pt x="850" y="1149"/>
                  </a:lnTo>
                  <a:lnTo>
                    <a:pt x="845" y="1140"/>
                  </a:lnTo>
                  <a:lnTo>
                    <a:pt x="852" y="1140"/>
                  </a:lnTo>
                  <a:lnTo>
                    <a:pt x="846" y="1132"/>
                  </a:lnTo>
                  <a:lnTo>
                    <a:pt x="845" y="1119"/>
                  </a:lnTo>
                  <a:lnTo>
                    <a:pt x="833" y="1094"/>
                  </a:lnTo>
                  <a:lnTo>
                    <a:pt x="835" y="1089"/>
                  </a:lnTo>
                  <a:lnTo>
                    <a:pt x="829" y="1064"/>
                  </a:lnTo>
                  <a:lnTo>
                    <a:pt x="822" y="1057"/>
                  </a:lnTo>
                  <a:lnTo>
                    <a:pt x="822" y="1051"/>
                  </a:lnTo>
                  <a:lnTo>
                    <a:pt x="829" y="1053"/>
                  </a:lnTo>
                  <a:lnTo>
                    <a:pt x="822" y="1046"/>
                  </a:lnTo>
                  <a:lnTo>
                    <a:pt x="822" y="1038"/>
                  </a:lnTo>
                  <a:lnTo>
                    <a:pt x="829" y="1038"/>
                  </a:lnTo>
                  <a:lnTo>
                    <a:pt x="829" y="1030"/>
                  </a:lnTo>
                  <a:lnTo>
                    <a:pt x="833" y="1025"/>
                  </a:lnTo>
                  <a:lnTo>
                    <a:pt x="833" y="1017"/>
                  </a:lnTo>
                  <a:lnTo>
                    <a:pt x="835" y="1010"/>
                  </a:lnTo>
                  <a:lnTo>
                    <a:pt x="822" y="1014"/>
                  </a:lnTo>
                  <a:lnTo>
                    <a:pt x="809" y="1010"/>
                  </a:lnTo>
                  <a:lnTo>
                    <a:pt x="809" y="1002"/>
                  </a:lnTo>
                  <a:lnTo>
                    <a:pt x="805" y="999"/>
                  </a:lnTo>
                  <a:lnTo>
                    <a:pt x="801" y="991"/>
                  </a:lnTo>
                  <a:lnTo>
                    <a:pt x="809" y="997"/>
                  </a:lnTo>
                  <a:lnTo>
                    <a:pt x="814" y="1002"/>
                  </a:lnTo>
                  <a:lnTo>
                    <a:pt x="820" y="1002"/>
                  </a:lnTo>
                  <a:lnTo>
                    <a:pt x="826" y="1000"/>
                  </a:lnTo>
                  <a:lnTo>
                    <a:pt x="831" y="1002"/>
                  </a:lnTo>
                  <a:lnTo>
                    <a:pt x="826" y="1008"/>
                  </a:lnTo>
                  <a:lnTo>
                    <a:pt x="835" y="1004"/>
                  </a:lnTo>
                  <a:lnTo>
                    <a:pt x="848" y="970"/>
                  </a:lnTo>
                  <a:lnTo>
                    <a:pt x="846" y="963"/>
                  </a:lnTo>
                  <a:lnTo>
                    <a:pt x="845" y="961"/>
                  </a:lnTo>
                  <a:lnTo>
                    <a:pt x="839" y="955"/>
                  </a:lnTo>
                  <a:lnTo>
                    <a:pt x="839" y="950"/>
                  </a:lnTo>
                  <a:lnTo>
                    <a:pt x="831" y="952"/>
                  </a:lnTo>
                  <a:lnTo>
                    <a:pt x="828" y="950"/>
                  </a:lnTo>
                  <a:lnTo>
                    <a:pt x="835" y="946"/>
                  </a:lnTo>
                  <a:lnTo>
                    <a:pt x="850" y="946"/>
                  </a:lnTo>
                  <a:lnTo>
                    <a:pt x="856" y="952"/>
                  </a:lnTo>
                  <a:lnTo>
                    <a:pt x="869" y="933"/>
                  </a:lnTo>
                  <a:lnTo>
                    <a:pt x="873" y="927"/>
                  </a:lnTo>
                  <a:lnTo>
                    <a:pt x="873" y="920"/>
                  </a:lnTo>
                  <a:lnTo>
                    <a:pt x="867" y="925"/>
                  </a:lnTo>
                  <a:lnTo>
                    <a:pt x="863" y="931"/>
                  </a:lnTo>
                  <a:lnTo>
                    <a:pt x="858" y="925"/>
                  </a:lnTo>
                  <a:lnTo>
                    <a:pt x="861" y="920"/>
                  </a:lnTo>
                  <a:lnTo>
                    <a:pt x="860" y="916"/>
                  </a:lnTo>
                  <a:lnTo>
                    <a:pt x="867" y="916"/>
                  </a:lnTo>
                  <a:lnTo>
                    <a:pt x="873" y="912"/>
                  </a:lnTo>
                  <a:lnTo>
                    <a:pt x="875" y="918"/>
                  </a:lnTo>
                  <a:lnTo>
                    <a:pt x="882" y="912"/>
                  </a:lnTo>
                  <a:lnTo>
                    <a:pt x="884" y="905"/>
                  </a:lnTo>
                  <a:lnTo>
                    <a:pt x="884" y="912"/>
                  </a:lnTo>
                  <a:lnTo>
                    <a:pt x="882" y="918"/>
                  </a:lnTo>
                  <a:lnTo>
                    <a:pt x="888" y="916"/>
                  </a:lnTo>
                  <a:lnTo>
                    <a:pt x="895" y="906"/>
                  </a:lnTo>
                  <a:lnTo>
                    <a:pt x="895" y="899"/>
                  </a:lnTo>
                  <a:lnTo>
                    <a:pt x="893" y="891"/>
                  </a:lnTo>
                  <a:lnTo>
                    <a:pt x="895" y="884"/>
                  </a:lnTo>
                  <a:lnTo>
                    <a:pt x="895" y="882"/>
                  </a:lnTo>
                  <a:lnTo>
                    <a:pt x="905" y="895"/>
                  </a:lnTo>
                  <a:lnTo>
                    <a:pt x="910" y="897"/>
                  </a:lnTo>
                  <a:lnTo>
                    <a:pt x="931" y="886"/>
                  </a:lnTo>
                  <a:lnTo>
                    <a:pt x="933" y="884"/>
                  </a:lnTo>
                  <a:lnTo>
                    <a:pt x="925" y="880"/>
                  </a:lnTo>
                  <a:lnTo>
                    <a:pt x="918" y="882"/>
                  </a:lnTo>
                  <a:lnTo>
                    <a:pt x="923" y="874"/>
                  </a:lnTo>
                  <a:lnTo>
                    <a:pt x="916" y="871"/>
                  </a:lnTo>
                  <a:lnTo>
                    <a:pt x="908" y="858"/>
                  </a:lnTo>
                  <a:lnTo>
                    <a:pt x="916" y="856"/>
                  </a:lnTo>
                  <a:lnTo>
                    <a:pt x="918" y="861"/>
                  </a:lnTo>
                  <a:lnTo>
                    <a:pt x="927" y="869"/>
                  </a:lnTo>
                  <a:lnTo>
                    <a:pt x="935" y="867"/>
                  </a:lnTo>
                  <a:lnTo>
                    <a:pt x="929" y="854"/>
                  </a:lnTo>
                  <a:lnTo>
                    <a:pt x="929" y="852"/>
                  </a:lnTo>
                  <a:lnTo>
                    <a:pt x="935" y="859"/>
                  </a:lnTo>
                  <a:lnTo>
                    <a:pt x="940" y="863"/>
                  </a:lnTo>
                  <a:lnTo>
                    <a:pt x="948" y="859"/>
                  </a:lnTo>
                  <a:lnTo>
                    <a:pt x="950" y="865"/>
                  </a:lnTo>
                  <a:lnTo>
                    <a:pt x="957" y="865"/>
                  </a:lnTo>
                  <a:lnTo>
                    <a:pt x="954" y="869"/>
                  </a:lnTo>
                  <a:lnTo>
                    <a:pt x="967" y="863"/>
                  </a:lnTo>
                  <a:lnTo>
                    <a:pt x="965" y="871"/>
                  </a:lnTo>
                  <a:lnTo>
                    <a:pt x="952" y="878"/>
                  </a:lnTo>
                  <a:lnTo>
                    <a:pt x="950" y="880"/>
                  </a:lnTo>
                  <a:lnTo>
                    <a:pt x="970" y="869"/>
                  </a:lnTo>
                  <a:lnTo>
                    <a:pt x="985" y="863"/>
                  </a:lnTo>
                  <a:lnTo>
                    <a:pt x="993" y="858"/>
                  </a:lnTo>
                  <a:lnTo>
                    <a:pt x="985" y="859"/>
                  </a:lnTo>
                  <a:lnTo>
                    <a:pt x="978" y="863"/>
                  </a:lnTo>
                  <a:lnTo>
                    <a:pt x="978" y="858"/>
                  </a:lnTo>
                  <a:lnTo>
                    <a:pt x="991" y="852"/>
                  </a:lnTo>
                  <a:lnTo>
                    <a:pt x="1004" y="852"/>
                  </a:lnTo>
                  <a:lnTo>
                    <a:pt x="1017" y="843"/>
                  </a:lnTo>
                  <a:lnTo>
                    <a:pt x="1029" y="837"/>
                  </a:lnTo>
                  <a:lnTo>
                    <a:pt x="1034" y="833"/>
                  </a:lnTo>
                  <a:lnTo>
                    <a:pt x="1048" y="820"/>
                  </a:lnTo>
                  <a:lnTo>
                    <a:pt x="1049" y="807"/>
                  </a:lnTo>
                  <a:lnTo>
                    <a:pt x="1061" y="799"/>
                  </a:lnTo>
                  <a:lnTo>
                    <a:pt x="1064" y="794"/>
                  </a:lnTo>
                  <a:lnTo>
                    <a:pt x="1072" y="790"/>
                  </a:lnTo>
                  <a:lnTo>
                    <a:pt x="1076" y="780"/>
                  </a:lnTo>
                  <a:lnTo>
                    <a:pt x="1068" y="779"/>
                  </a:lnTo>
                  <a:lnTo>
                    <a:pt x="1068" y="769"/>
                  </a:lnTo>
                  <a:lnTo>
                    <a:pt x="1061" y="764"/>
                  </a:lnTo>
                  <a:lnTo>
                    <a:pt x="1063" y="756"/>
                  </a:lnTo>
                  <a:lnTo>
                    <a:pt x="1059" y="749"/>
                  </a:lnTo>
                  <a:lnTo>
                    <a:pt x="1063" y="747"/>
                  </a:lnTo>
                  <a:lnTo>
                    <a:pt x="1072" y="752"/>
                  </a:lnTo>
                  <a:lnTo>
                    <a:pt x="1076" y="745"/>
                  </a:lnTo>
                  <a:lnTo>
                    <a:pt x="1081" y="741"/>
                  </a:lnTo>
                  <a:lnTo>
                    <a:pt x="1089" y="741"/>
                  </a:lnTo>
                  <a:lnTo>
                    <a:pt x="1089" y="752"/>
                  </a:lnTo>
                  <a:lnTo>
                    <a:pt x="1083" y="767"/>
                  </a:lnTo>
                  <a:lnTo>
                    <a:pt x="1098" y="762"/>
                  </a:lnTo>
                  <a:lnTo>
                    <a:pt x="1111" y="762"/>
                  </a:lnTo>
                  <a:lnTo>
                    <a:pt x="1110" y="765"/>
                  </a:lnTo>
                  <a:lnTo>
                    <a:pt x="1102" y="765"/>
                  </a:lnTo>
                  <a:lnTo>
                    <a:pt x="1087" y="777"/>
                  </a:lnTo>
                  <a:lnTo>
                    <a:pt x="1083" y="784"/>
                  </a:lnTo>
                  <a:lnTo>
                    <a:pt x="1085" y="784"/>
                  </a:lnTo>
                  <a:lnTo>
                    <a:pt x="1093" y="777"/>
                  </a:lnTo>
                  <a:lnTo>
                    <a:pt x="1100" y="773"/>
                  </a:lnTo>
                  <a:lnTo>
                    <a:pt x="1106" y="769"/>
                  </a:lnTo>
                  <a:lnTo>
                    <a:pt x="1126" y="760"/>
                  </a:lnTo>
                  <a:lnTo>
                    <a:pt x="1149" y="749"/>
                  </a:lnTo>
                  <a:lnTo>
                    <a:pt x="1170" y="747"/>
                  </a:lnTo>
                  <a:lnTo>
                    <a:pt x="1158" y="733"/>
                  </a:lnTo>
                  <a:lnTo>
                    <a:pt x="1168" y="718"/>
                  </a:lnTo>
                  <a:lnTo>
                    <a:pt x="1173" y="713"/>
                  </a:lnTo>
                  <a:lnTo>
                    <a:pt x="1173" y="713"/>
                  </a:lnTo>
                  <a:lnTo>
                    <a:pt x="1181" y="70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4" name="Freeform 37">
              <a:extLst>
                <a:ext uri="{FF2B5EF4-FFF2-40B4-BE49-F238E27FC236}">
                  <a16:creationId xmlns:a16="http://schemas.microsoft.com/office/drawing/2014/main" id="{A61BA3E2-93F8-893A-B273-890067F5C285}"/>
                </a:ext>
              </a:extLst>
            </p:cNvPr>
            <p:cNvSpPr>
              <a:spLocks/>
            </p:cNvSpPr>
            <p:nvPr/>
          </p:nvSpPr>
          <p:spPr bwMode="auto">
            <a:xfrm>
              <a:off x="3018420" y="4009652"/>
              <a:ext cx="30633" cy="67378"/>
            </a:xfrm>
            <a:custGeom>
              <a:avLst/>
              <a:gdLst>
                <a:gd name="T0" fmla="*/ 26 w 26"/>
                <a:gd name="T1" fmla="*/ 0 h 63"/>
                <a:gd name="T2" fmla="*/ 19 w 26"/>
                <a:gd name="T3" fmla="*/ 15 h 63"/>
                <a:gd name="T4" fmla="*/ 15 w 26"/>
                <a:gd name="T5" fmla="*/ 20 h 63"/>
                <a:gd name="T6" fmla="*/ 6 w 26"/>
                <a:gd name="T7" fmla="*/ 37 h 63"/>
                <a:gd name="T8" fmla="*/ 0 w 26"/>
                <a:gd name="T9" fmla="*/ 50 h 63"/>
                <a:gd name="T10" fmla="*/ 0 w 26"/>
                <a:gd name="T11" fmla="*/ 63 h 63"/>
                <a:gd name="T12" fmla="*/ 7 w 26"/>
                <a:gd name="T13" fmla="*/ 43 h 63"/>
                <a:gd name="T14" fmla="*/ 13 w 26"/>
                <a:gd name="T15" fmla="*/ 30 h 63"/>
                <a:gd name="T16" fmla="*/ 26 w 26"/>
                <a:gd name="T17" fmla="*/ 7 h 63"/>
                <a:gd name="T18" fmla="*/ 26 w 26"/>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3">
                  <a:moveTo>
                    <a:pt x="26" y="0"/>
                  </a:moveTo>
                  <a:lnTo>
                    <a:pt x="19" y="15"/>
                  </a:lnTo>
                  <a:lnTo>
                    <a:pt x="15" y="20"/>
                  </a:lnTo>
                  <a:lnTo>
                    <a:pt x="6" y="37"/>
                  </a:lnTo>
                  <a:lnTo>
                    <a:pt x="0" y="50"/>
                  </a:lnTo>
                  <a:lnTo>
                    <a:pt x="0" y="63"/>
                  </a:lnTo>
                  <a:lnTo>
                    <a:pt x="7" y="43"/>
                  </a:lnTo>
                  <a:lnTo>
                    <a:pt x="13" y="30"/>
                  </a:lnTo>
                  <a:lnTo>
                    <a:pt x="26" y="7"/>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5" name="Freeform 38">
              <a:extLst>
                <a:ext uri="{FF2B5EF4-FFF2-40B4-BE49-F238E27FC236}">
                  <a16:creationId xmlns:a16="http://schemas.microsoft.com/office/drawing/2014/main" id="{4112A180-9D23-0F5D-F224-A79688BCDCC8}"/>
                </a:ext>
              </a:extLst>
            </p:cNvPr>
            <p:cNvSpPr>
              <a:spLocks/>
            </p:cNvSpPr>
            <p:nvPr/>
          </p:nvSpPr>
          <p:spPr bwMode="auto">
            <a:xfrm>
              <a:off x="3018420" y="4009652"/>
              <a:ext cx="30633" cy="67378"/>
            </a:xfrm>
            <a:custGeom>
              <a:avLst/>
              <a:gdLst>
                <a:gd name="T0" fmla="*/ 26 w 26"/>
                <a:gd name="T1" fmla="*/ 0 h 63"/>
                <a:gd name="T2" fmla="*/ 19 w 26"/>
                <a:gd name="T3" fmla="*/ 15 h 63"/>
                <a:gd name="T4" fmla="*/ 15 w 26"/>
                <a:gd name="T5" fmla="*/ 20 h 63"/>
                <a:gd name="T6" fmla="*/ 6 w 26"/>
                <a:gd name="T7" fmla="*/ 37 h 63"/>
                <a:gd name="T8" fmla="*/ 0 w 26"/>
                <a:gd name="T9" fmla="*/ 50 h 63"/>
                <a:gd name="T10" fmla="*/ 0 w 26"/>
                <a:gd name="T11" fmla="*/ 63 h 63"/>
                <a:gd name="T12" fmla="*/ 7 w 26"/>
                <a:gd name="T13" fmla="*/ 43 h 63"/>
                <a:gd name="T14" fmla="*/ 13 w 26"/>
                <a:gd name="T15" fmla="*/ 30 h 63"/>
                <a:gd name="T16" fmla="*/ 26 w 26"/>
                <a:gd name="T17" fmla="*/ 7 h 63"/>
                <a:gd name="T18" fmla="*/ 26 w 26"/>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3">
                  <a:moveTo>
                    <a:pt x="26" y="0"/>
                  </a:moveTo>
                  <a:lnTo>
                    <a:pt x="19" y="15"/>
                  </a:lnTo>
                  <a:lnTo>
                    <a:pt x="15" y="20"/>
                  </a:lnTo>
                  <a:lnTo>
                    <a:pt x="6" y="37"/>
                  </a:lnTo>
                  <a:lnTo>
                    <a:pt x="0" y="50"/>
                  </a:lnTo>
                  <a:lnTo>
                    <a:pt x="0" y="63"/>
                  </a:lnTo>
                  <a:lnTo>
                    <a:pt x="7" y="43"/>
                  </a:lnTo>
                  <a:lnTo>
                    <a:pt x="13" y="30"/>
                  </a:lnTo>
                  <a:lnTo>
                    <a:pt x="26" y="7"/>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6" name="Freeform 39">
              <a:extLst>
                <a:ext uri="{FF2B5EF4-FFF2-40B4-BE49-F238E27FC236}">
                  <a16:creationId xmlns:a16="http://schemas.microsoft.com/office/drawing/2014/main" id="{3AB9F7D7-407F-1D1D-586B-70B1EDD326E5}"/>
                </a:ext>
              </a:extLst>
            </p:cNvPr>
            <p:cNvSpPr>
              <a:spLocks/>
            </p:cNvSpPr>
            <p:nvPr/>
          </p:nvSpPr>
          <p:spPr bwMode="auto">
            <a:xfrm>
              <a:off x="3275268" y="3832118"/>
              <a:ext cx="30633" cy="26737"/>
            </a:xfrm>
            <a:custGeom>
              <a:avLst/>
              <a:gdLst>
                <a:gd name="T0" fmla="*/ 26 w 26"/>
                <a:gd name="T1" fmla="*/ 0 h 25"/>
                <a:gd name="T2" fmla="*/ 19 w 26"/>
                <a:gd name="T3" fmla="*/ 6 h 25"/>
                <a:gd name="T4" fmla="*/ 9 w 26"/>
                <a:gd name="T5" fmla="*/ 15 h 25"/>
                <a:gd name="T6" fmla="*/ 4 w 26"/>
                <a:gd name="T7" fmla="*/ 19 h 25"/>
                <a:gd name="T8" fmla="*/ 0 w 26"/>
                <a:gd name="T9" fmla="*/ 25 h 25"/>
                <a:gd name="T10" fmla="*/ 21 w 26"/>
                <a:gd name="T11" fmla="*/ 8 h 25"/>
                <a:gd name="T12" fmla="*/ 26 w 26"/>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6" h="25">
                  <a:moveTo>
                    <a:pt x="26" y="0"/>
                  </a:moveTo>
                  <a:lnTo>
                    <a:pt x="19" y="6"/>
                  </a:lnTo>
                  <a:lnTo>
                    <a:pt x="9" y="15"/>
                  </a:lnTo>
                  <a:lnTo>
                    <a:pt x="4" y="19"/>
                  </a:lnTo>
                  <a:lnTo>
                    <a:pt x="0" y="25"/>
                  </a:lnTo>
                  <a:lnTo>
                    <a:pt x="21" y="8"/>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7" name="Freeform 40">
              <a:extLst>
                <a:ext uri="{FF2B5EF4-FFF2-40B4-BE49-F238E27FC236}">
                  <a16:creationId xmlns:a16="http://schemas.microsoft.com/office/drawing/2014/main" id="{E1E5FFDF-926C-BB89-9B28-2B55C8BF023B}"/>
                </a:ext>
              </a:extLst>
            </p:cNvPr>
            <p:cNvSpPr>
              <a:spLocks/>
            </p:cNvSpPr>
            <p:nvPr/>
          </p:nvSpPr>
          <p:spPr bwMode="auto">
            <a:xfrm>
              <a:off x="3275268" y="3832118"/>
              <a:ext cx="30633" cy="26737"/>
            </a:xfrm>
            <a:custGeom>
              <a:avLst/>
              <a:gdLst>
                <a:gd name="T0" fmla="*/ 26 w 26"/>
                <a:gd name="T1" fmla="*/ 0 h 25"/>
                <a:gd name="T2" fmla="*/ 19 w 26"/>
                <a:gd name="T3" fmla="*/ 6 h 25"/>
                <a:gd name="T4" fmla="*/ 9 w 26"/>
                <a:gd name="T5" fmla="*/ 15 h 25"/>
                <a:gd name="T6" fmla="*/ 4 w 26"/>
                <a:gd name="T7" fmla="*/ 19 h 25"/>
                <a:gd name="T8" fmla="*/ 0 w 26"/>
                <a:gd name="T9" fmla="*/ 25 h 25"/>
                <a:gd name="T10" fmla="*/ 21 w 26"/>
                <a:gd name="T11" fmla="*/ 8 h 25"/>
                <a:gd name="T12" fmla="*/ 26 w 26"/>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6" h="25">
                  <a:moveTo>
                    <a:pt x="26" y="0"/>
                  </a:moveTo>
                  <a:lnTo>
                    <a:pt x="19" y="6"/>
                  </a:lnTo>
                  <a:lnTo>
                    <a:pt x="9" y="15"/>
                  </a:lnTo>
                  <a:lnTo>
                    <a:pt x="4" y="19"/>
                  </a:lnTo>
                  <a:lnTo>
                    <a:pt x="0" y="25"/>
                  </a:lnTo>
                  <a:lnTo>
                    <a:pt x="21" y="8"/>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8" name="Freeform 41">
              <a:extLst>
                <a:ext uri="{FF2B5EF4-FFF2-40B4-BE49-F238E27FC236}">
                  <a16:creationId xmlns:a16="http://schemas.microsoft.com/office/drawing/2014/main" id="{F37FE2D5-6C0E-D662-CF47-5509DFAFB1F0}"/>
                </a:ext>
              </a:extLst>
            </p:cNvPr>
            <p:cNvSpPr>
              <a:spLocks/>
            </p:cNvSpPr>
            <p:nvPr/>
          </p:nvSpPr>
          <p:spPr bwMode="auto">
            <a:xfrm>
              <a:off x="3062014" y="3975429"/>
              <a:ext cx="18851" cy="23529"/>
            </a:xfrm>
            <a:custGeom>
              <a:avLst/>
              <a:gdLst>
                <a:gd name="T0" fmla="*/ 6 w 16"/>
                <a:gd name="T1" fmla="*/ 7 h 22"/>
                <a:gd name="T2" fmla="*/ 4 w 16"/>
                <a:gd name="T3" fmla="*/ 13 h 22"/>
                <a:gd name="T4" fmla="*/ 0 w 16"/>
                <a:gd name="T5" fmla="*/ 20 h 22"/>
                <a:gd name="T6" fmla="*/ 0 w 16"/>
                <a:gd name="T7" fmla="*/ 22 h 22"/>
                <a:gd name="T8" fmla="*/ 12 w 16"/>
                <a:gd name="T9" fmla="*/ 9 h 22"/>
                <a:gd name="T10" fmla="*/ 16 w 16"/>
                <a:gd name="T11" fmla="*/ 1 h 22"/>
                <a:gd name="T12" fmla="*/ 12 w 16"/>
                <a:gd name="T13" fmla="*/ 0 h 22"/>
                <a:gd name="T14" fmla="*/ 6 w 16"/>
                <a:gd name="T15" fmla="*/ 7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2">
                  <a:moveTo>
                    <a:pt x="6" y="7"/>
                  </a:moveTo>
                  <a:lnTo>
                    <a:pt x="4" y="13"/>
                  </a:lnTo>
                  <a:lnTo>
                    <a:pt x="0" y="20"/>
                  </a:lnTo>
                  <a:lnTo>
                    <a:pt x="0" y="22"/>
                  </a:lnTo>
                  <a:lnTo>
                    <a:pt x="12" y="9"/>
                  </a:lnTo>
                  <a:lnTo>
                    <a:pt x="16" y="1"/>
                  </a:lnTo>
                  <a:lnTo>
                    <a:pt x="12" y="0"/>
                  </a:lnTo>
                  <a:lnTo>
                    <a:pt x="6"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39" name="Freeform 42">
              <a:extLst>
                <a:ext uri="{FF2B5EF4-FFF2-40B4-BE49-F238E27FC236}">
                  <a16:creationId xmlns:a16="http://schemas.microsoft.com/office/drawing/2014/main" id="{4DDCA848-6946-170F-53CE-DE3B8BFD0CEE}"/>
                </a:ext>
              </a:extLst>
            </p:cNvPr>
            <p:cNvSpPr>
              <a:spLocks/>
            </p:cNvSpPr>
            <p:nvPr/>
          </p:nvSpPr>
          <p:spPr bwMode="auto">
            <a:xfrm>
              <a:off x="3062014" y="3975429"/>
              <a:ext cx="18851" cy="23529"/>
            </a:xfrm>
            <a:custGeom>
              <a:avLst/>
              <a:gdLst>
                <a:gd name="T0" fmla="*/ 6 w 16"/>
                <a:gd name="T1" fmla="*/ 7 h 22"/>
                <a:gd name="T2" fmla="*/ 4 w 16"/>
                <a:gd name="T3" fmla="*/ 13 h 22"/>
                <a:gd name="T4" fmla="*/ 0 w 16"/>
                <a:gd name="T5" fmla="*/ 20 h 22"/>
                <a:gd name="T6" fmla="*/ 0 w 16"/>
                <a:gd name="T7" fmla="*/ 22 h 22"/>
                <a:gd name="T8" fmla="*/ 12 w 16"/>
                <a:gd name="T9" fmla="*/ 9 h 22"/>
                <a:gd name="T10" fmla="*/ 16 w 16"/>
                <a:gd name="T11" fmla="*/ 1 h 22"/>
                <a:gd name="T12" fmla="*/ 12 w 16"/>
                <a:gd name="T13" fmla="*/ 0 h 22"/>
                <a:gd name="T14" fmla="*/ 6 w 16"/>
                <a:gd name="T15" fmla="*/ 7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2">
                  <a:moveTo>
                    <a:pt x="6" y="7"/>
                  </a:moveTo>
                  <a:lnTo>
                    <a:pt x="4" y="13"/>
                  </a:lnTo>
                  <a:lnTo>
                    <a:pt x="0" y="20"/>
                  </a:lnTo>
                  <a:lnTo>
                    <a:pt x="0" y="22"/>
                  </a:lnTo>
                  <a:lnTo>
                    <a:pt x="12" y="9"/>
                  </a:lnTo>
                  <a:lnTo>
                    <a:pt x="16" y="1"/>
                  </a:lnTo>
                  <a:lnTo>
                    <a:pt x="12" y="0"/>
                  </a:lnTo>
                  <a:lnTo>
                    <a:pt x="6"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0" name="Freeform 43">
              <a:extLst>
                <a:ext uri="{FF2B5EF4-FFF2-40B4-BE49-F238E27FC236}">
                  <a16:creationId xmlns:a16="http://schemas.microsoft.com/office/drawing/2014/main" id="{20FF75BE-A93B-08F4-D07B-6F9C66E0DD16}"/>
                </a:ext>
              </a:extLst>
            </p:cNvPr>
            <p:cNvSpPr>
              <a:spLocks/>
            </p:cNvSpPr>
            <p:nvPr/>
          </p:nvSpPr>
          <p:spPr bwMode="auto">
            <a:xfrm>
              <a:off x="3084399" y="3943344"/>
              <a:ext cx="44771" cy="32084"/>
            </a:xfrm>
            <a:custGeom>
              <a:avLst/>
              <a:gdLst>
                <a:gd name="T0" fmla="*/ 28 w 38"/>
                <a:gd name="T1" fmla="*/ 7 h 30"/>
                <a:gd name="T2" fmla="*/ 15 w 38"/>
                <a:gd name="T3" fmla="*/ 15 h 30"/>
                <a:gd name="T4" fmla="*/ 10 w 38"/>
                <a:gd name="T5" fmla="*/ 20 h 30"/>
                <a:gd name="T6" fmla="*/ 2 w 38"/>
                <a:gd name="T7" fmla="*/ 22 h 30"/>
                <a:gd name="T8" fmla="*/ 0 w 38"/>
                <a:gd name="T9" fmla="*/ 22 h 30"/>
                <a:gd name="T10" fmla="*/ 2 w 38"/>
                <a:gd name="T11" fmla="*/ 30 h 30"/>
                <a:gd name="T12" fmla="*/ 23 w 38"/>
                <a:gd name="T13" fmla="*/ 15 h 30"/>
                <a:gd name="T14" fmla="*/ 36 w 38"/>
                <a:gd name="T15" fmla="*/ 7 h 30"/>
                <a:gd name="T16" fmla="*/ 38 w 38"/>
                <a:gd name="T17" fmla="*/ 1 h 30"/>
                <a:gd name="T18" fmla="*/ 36 w 38"/>
                <a:gd name="T19" fmla="*/ 0 h 30"/>
                <a:gd name="T20" fmla="*/ 28 w 38"/>
                <a:gd name="T21"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28" y="7"/>
                  </a:moveTo>
                  <a:lnTo>
                    <a:pt x="15" y="15"/>
                  </a:lnTo>
                  <a:lnTo>
                    <a:pt x="10" y="20"/>
                  </a:lnTo>
                  <a:lnTo>
                    <a:pt x="2" y="22"/>
                  </a:lnTo>
                  <a:lnTo>
                    <a:pt x="0" y="22"/>
                  </a:lnTo>
                  <a:lnTo>
                    <a:pt x="2" y="30"/>
                  </a:lnTo>
                  <a:lnTo>
                    <a:pt x="23" y="15"/>
                  </a:lnTo>
                  <a:lnTo>
                    <a:pt x="36" y="7"/>
                  </a:lnTo>
                  <a:lnTo>
                    <a:pt x="38" y="1"/>
                  </a:lnTo>
                  <a:lnTo>
                    <a:pt x="36" y="0"/>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1" name="Freeform 44">
              <a:extLst>
                <a:ext uri="{FF2B5EF4-FFF2-40B4-BE49-F238E27FC236}">
                  <a16:creationId xmlns:a16="http://schemas.microsoft.com/office/drawing/2014/main" id="{4933A3C7-6676-E34C-8BC9-AB5ECAF9C446}"/>
                </a:ext>
              </a:extLst>
            </p:cNvPr>
            <p:cNvSpPr>
              <a:spLocks/>
            </p:cNvSpPr>
            <p:nvPr/>
          </p:nvSpPr>
          <p:spPr bwMode="auto">
            <a:xfrm>
              <a:off x="3084399" y="3943344"/>
              <a:ext cx="44771" cy="32084"/>
            </a:xfrm>
            <a:custGeom>
              <a:avLst/>
              <a:gdLst>
                <a:gd name="T0" fmla="*/ 28 w 38"/>
                <a:gd name="T1" fmla="*/ 7 h 30"/>
                <a:gd name="T2" fmla="*/ 15 w 38"/>
                <a:gd name="T3" fmla="*/ 15 h 30"/>
                <a:gd name="T4" fmla="*/ 10 w 38"/>
                <a:gd name="T5" fmla="*/ 20 h 30"/>
                <a:gd name="T6" fmla="*/ 2 w 38"/>
                <a:gd name="T7" fmla="*/ 22 h 30"/>
                <a:gd name="T8" fmla="*/ 0 w 38"/>
                <a:gd name="T9" fmla="*/ 22 h 30"/>
                <a:gd name="T10" fmla="*/ 2 w 38"/>
                <a:gd name="T11" fmla="*/ 30 h 30"/>
                <a:gd name="T12" fmla="*/ 23 w 38"/>
                <a:gd name="T13" fmla="*/ 15 h 30"/>
                <a:gd name="T14" fmla="*/ 36 w 38"/>
                <a:gd name="T15" fmla="*/ 7 h 30"/>
                <a:gd name="T16" fmla="*/ 38 w 38"/>
                <a:gd name="T17" fmla="*/ 1 h 30"/>
                <a:gd name="T18" fmla="*/ 36 w 38"/>
                <a:gd name="T19" fmla="*/ 0 h 30"/>
                <a:gd name="T20" fmla="*/ 28 w 38"/>
                <a:gd name="T21"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0">
                  <a:moveTo>
                    <a:pt x="28" y="7"/>
                  </a:moveTo>
                  <a:lnTo>
                    <a:pt x="15" y="15"/>
                  </a:lnTo>
                  <a:lnTo>
                    <a:pt x="10" y="20"/>
                  </a:lnTo>
                  <a:lnTo>
                    <a:pt x="2" y="22"/>
                  </a:lnTo>
                  <a:lnTo>
                    <a:pt x="0" y="22"/>
                  </a:lnTo>
                  <a:lnTo>
                    <a:pt x="2" y="30"/>
                  </a:lnTo>
                  <a:lnTo>
                    <a:pt x="23" y="15"/>
                  </a:lnTo>
                  <a:lnTo>
                    <a:pt x="36" y="7"/>
                  </a:lnTo>
                  <a:lnTo>
                    <a:pt x="38" y="1"/>
                  </a:lnTo>
                  <a:lnTo>
                    <a:pt x="36" y="0"/>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2" name="Freeform 53">
              <a:extLst>
                <a:ext uri="{FF2B5EF4-FFF2-40B4-BE49-F238E27FC236}">
                  <a16:creationId xmlns:a16="http://schemas.microsoft.com/office/drawing/2014/main" id="{9E650B4B-859A-9B48-98FC-3D1047ED4147}"/>
                </a:ext>
              </a:extLst>
            </p:cNvPr>
            <p:cNvSpPr>
              <a:spLocks/>
            </p:cNvSpPr>
            <p:nvPr/>
          </p:nvSpPr>
          <p:spPr bwMode="auto">
            <a:xfrm>
              <a:off x="4367460" y="3709129"/>
              <a:ext cx="41237" cy="22459"/>
            </a:xfrm>
            <a:custGeom>
              <a:avLst/>
              <a:gdLst>
                <a:gd name="T0" fmla="*/ 17 w 35"/>
                <a:gd name="T1" fmla="*/ 15 h 21"/>
                <a:gd name="T2" fmla="*/ 30 w 35"/>
                <a:gd name="T3" fmla="*/ 6 h 21"/>
                <a:gd name="T4" fmla="*/ 35 w 35"/>
                <a:gd name="T5" fmla="*/ 0 h 21"/>
                <a:gd name="T6" fmla="*/ 28 w 35"/>
                <a:gd name="T7" fmla="*/ 6 h 21"/>
                <a:gd name="T8" fmla="*/ 28 w 35"/>
                <a:gd name="T9" fmla="*/ 8 h 21"/>
                <a:gd name="T10" fmla="*/ 20 w 35"/>
                <a:gd name="T11" fmla="*/ 12 h 21"/>
                <a:gd name="T12" fmla="*/ 15 w 35"/>
                <a:gd name="T13" fmla="*/ 15 h 21"/>
                <a:gd name="T14" fmla="*/ 7 w 35"/>
                <a:gd name="T15" fmla="*/ 19 h 21"/>
                <a:gd name="T16" fmla="*/ 0 w 35"/>
                <a:gd name="T17" fmla="*/ 19 h 21"/>
                <a:gd name="T18" fmla="*/ 5 w 35"/>
                <a:gd name="T19" fmla="*/ 21 h 21"/>
                <a:gd name="T20" fmla="*/ 13 w 35"/>
                <a:gd name="T21" fmla="*/ 17 h 21"/>
                <a:gd name="T22" fmla="*/ 17 w 35"/>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1">
                  <a:moveTo>
                    <a:pt x="17" y="15"/>
                  </a:moveTo>
                  <a:lnTo>
                    <a:pt x="30" y="6"/>
                  </a:lnTo>
                  <a:lnTo>
                    <a:pt x="35" y="0"/>
                  </a:lnTo>
                  <a:lnTo>
                    <a:pt x="28" y="6"/>
                  </a:lnTo>
                  <a:lnTo>
                    <a:pt x="28" y="8"/>
                  </a:lnTo>
                  <a:lnTo>
                    <a:pt x="20" y="12"/>
                  </a:lnTo>
                  <a:lnTo>
                    <a:pt x="15" y="15"/>
                  </a:lnTo>
                  <a:lnTo>
                    <a:pt x="7" y="19"/>
                  </a:lnTo>
                  <a:lnTo>
                    <a:pt x="0" y="19"/>
                  </a:lnTo>
                  <a:lnTo>
                    <a:pt x="5" y="21"/>
                  </a:lnTo>
                  <a:lnTo>
                    <a:pt x="13" y="17"/>
                  </a:lnTo>
                  <a:lnTo>
                    <a:pt x="17" y="1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3" name="Freeform 54">
              <a:extLst>
                <a:ext uri="{FF2B5EF4-FFF2-40B4-BE49-F238E27FC236}">
                  <a16:creationId xmlns:a16="http://schemas.microsoft.com/office/drawing/2014/main" id="{346CF78A-869C-271F-5AAE-B6C4FD4FC364}"/>
                </a:ext>
              </a:extLst>
            </p:cNvPr>
            <p:cNvSpPr>
              <a:spLocks/>
            </p:cNvSpPr>
            <p:nvPr/>
          </p:nvSpPr>
          <p:spPr bwMode="auto">
            <a:xfrm>
              <a:off x="4367460" y="3709129"/>
              <a:ext cx="41237" cy="22459"/>
            </a:xfrm>
            <a:custGeom>
              <a:avLst/>
              <a:gdLst>
                <a:gd name="T0" fmla="*/ 17 w 35"/>
                <a:gd name="T1" fmla="*/ 15 h 21"/>
                <a:gd name="T2" fmla="*/ 30 w 35"/>
                <a:gd name="T3" fmla="*/ 6 h 21"/>
                <a:gd name="T4" fmla="*/ 35 w 35"/>
                <a:gd name="T5" fmla="*/ 0 h 21"/>
                <a:gd name="T6" fmla="*/ 28 w 35"/>
                <a:gd name="T7" fmla="*/ 6 h 21"/>
                <a:gd name="T8" fmla="*/ 28 w 35"/>
                <a:gd name="T9" fmla="*/ 8 h 21"/>
                <a:gd name="T10" fmla="*/ 20 w 35"/>
                <a:gd name="T11" fmla="*/ 12 h 21"/>
                <a:gd name="T12" fmla="*/ 15 w 35"/>
                <a:gd name="T13" fmla="*/ 15 h 21"/>
                <a:gd name="T14" fmla="*/ 7 w 35"/>
                <a:gd name="T15" fmla="*/ 19 h 21"/>
                <a:gd name="T16" fmla="*/ 0 w 35"/>
                <a:gd name="T17" fmla="*/ 19 h 21"/>
                <a:gd name="T18" fmla="*/ 5 w 35"/>
                <a:gd name="T19" fmla="*/ 21 h 21"/>
                <a:gd name="T20" fmla="*/ 13 w 35"/>
                <a:gd name="T21" fmla="*/ 17 h 21"/>
                <a:gd name="T22" fmla="*/ 17 w 35"/>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21">
                  <a:moveTo>
                    <a:pt x="17" y="15"/>
                  </a:moveTo>
                  <a:lnTo>
                    <a:pt x="30" y="6"/>
                  </a:lnTo>
                  <a:lnTo>
                    <a:pt x="35" y="0"/>
                  </a:lnTo>
                  <a:lnTo>
                    <a:pt x="28" y="6"/>
                  </a:lnTo>
                  <a:lnTo>
                    <a:pt x="28" y="8"/>
                  </a:lnTo>
                  <a:lnTo>
                    <a:pt x="20" y="12"/>
                  </a:lnTo>
                  <a:lnTo>
                    <a:pt x="15" y="15"/>
                  </a:lnTo>
                  <a:lnTo>
                    <a:pt x="7" y="19"/>
                  </a:lnTo>
                  <a:lnTo>
                    <a:pt x="0" y="19"/>
                  </a:lnTo>
                  <a:lnTo>
                    <a:pt x="5" y="21"/>
                  </a:lnTo>
                  <a:lnTo>
                    <a:pt x="13" y="17"/>
                  </a:lnTo>
                  <a:lnTo>
                    <a:pt x="17" y="1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4" name="Freeform 67">
              <a:extLst>
                <a:ext uri="{FF2B5EF4-FFF2-40B4-BE49-F238E27FC236}">
                  <a16:creationId xmlns:a16="http://schemas.microsoft.com/office/drawing/2014/main" id="{9EFCAD9E-02D9-6BE9-1426-260E8F302AC8}"/>
                </a:ext>
              </a:extLst>
            </p:cNvPr>
            <p:cNvSpPr>
              <a:spLocks/>
            </p:cNvSpPr>
            <p:nvPr/>
          </p:nvSpPr>
          <p:spPr bwMode="auto">
            <a:xfrm>
              <a:off x="3043162" y="1524176"/>
              <a:ext cx="652724" cy="673774"/>
            </a:xfrm>
            <a:custGeom>
              <a:avLst/>
              <a:gdLst>
                <a:gd name="T0" fmla="*/ 7 w 554"/>
                <a:gd name="T1" fmla="*/ 69 h 630"/>
                <a:gd name="T2" fmla="*/ 7 w 554"/>
                <a:gd name="T3" fmla="*/ 103 h 630"/>
                <a:gd name="T4" fmla="*/ 7 w 554"/>
                <a:gd name="T5" fmla="*/ 126 h 630"/>
                <a:gd name="T6" fmla="*/ 15 w 554"/>
                <a:gd name="T7" fmla="*/ 160 h 630"/>
                <a:gd name="T8" fmla="*/ 26 w 554"/>
                <a:gd name="T9" fmla="*/ 203 h 630"/>
                <a:gd name="T10" fmla="*/ 28 w 554"/>
                <a:gd name="T11" fmla="*/ 229 h 630"/>
                <a:gd name="T12" fmla="*/ 33 w 554"/>
                <a:gd name="T13" fmla="*/ 261 h 630"/>
                <a:gd name="T14" fmla="*/ 35 w 554"/>
                <a:gd name="T15" fmla="*/ 301 h 630"/>
                <a:gd name="T16" fmla="*/ 45 w 554"/>
                <a:gd name="T17" fmla="*/ 325 h 630"/>
                <a:gd name="T18" fmla="*/ 48 w 554"/>
                <a:gd name="T19" fmla="*/ 353 h 630"/>
                <a:gd name="T20" fmla="*/ 45 w 554"/>
                <a:gd name="T21" fmla="*/ 382 h 630"/>
                <a:gd name="T22" fmla="*/ 28 w 554"/>
                <a:gd name="T23" fmla="*/ 400 h 630"/>
                <a:gd name="T24" fmla="*/ 39 w 554"/>
                <a:gd name="T25" fmla="*/ 425 h 630"/>
                <a:gd name="T26" fmla="*/ 58 w 554"/>
                <a:gd name="T27" fmla="*/ 436 h 630"/>
                <a:gd name="T28" fmla="*/ 272 w 554"/>
                <a:gd name="T29" fmla="*/ 626 h 630"/>
                <a:gd name="T30" fmla="*/ 462 w 554"/>
                <a:gd name="T31" fmla="*/ 609 h 630"/>
                <a:gd name="T32" fmla="*/ 458 w 554"/>
                <a:gd name="T33" fmla="*/ 581 h 630"/>
                <a:gd name="T34" fmla="*/ 439 w 554"/>
                <a:gd name="T35" fmla="*/ 562 h 630"/>
                <a:gd name="T36" fmla="*/ 411 w 554"/>
                <a:gd name="T37" fmla="*/ 543 h 630"/>
                <a:gd name="T38" fmla="*/ 383 w 554"/>
                <a:gd name="T39" fmla="*/ 519 h 630"/>
                <a:gd name="T40" fmla="*/ 360 w 554"/>
                <a:gd name="T41" fmla="*/ 506 h 630"/>
                <a:gd name="T42" fmla="*/ 334 w 554"/>
                <a:gd name="T43" fmla="*/ 489 h 630"/>
                <a:gd name="T44" fmla="*/ 334 w 554"/>
                <a:gd name="T45" fmla="*/ 455 h 630"/>
                <a:gd name="T46" fmla="*/ 344 w 554"/>
                <a:gd name="T47" fmla="*/ 415 h 630"/>
                <a:gd name="T48" fmla="*/ 325 w 554"/>
                <a:gd name="T49" fmla="*/ 395 h 630"/>
                <a:gd name="T50" fmla="*/ 334 w 554"/>
                <a:gd name="T51" fmla="*/ 374 h 630"/>
                <a:gd name="T52" fmla="*/ 362 w 554"/>
                <a:gd name="T53" fmla="*/ 351 h 630"/>
                <a:gd name="T54" fmla="*/ 366 w 554"/>
                <a:gd name="T55" fmla="*/ 282 h 630"/>
                <a:gd name="T56" fmla="*/ 376 w 554"/>
                <a:gd name="T57" fmla="*/ 273 h 630"/>
                <a:gd name="T58" fmla="*/ 402 w 554"/>
                <a:gd name="T59" fmla="*/ 248 h 630"/>
                <a:gd name="T60" fmla="*/ 419 w 554"/>
                <a:gd name="T61" fmla="*/ 231 h 630"/>
                <a:gd name="T62" fmla="*/ 471 w 554"/>
                <a:gd name="T63" fmla="*/ 173 h 630"/>
                <a:gd name="T64" fmla="*/ 513 w 554"/>
                <a:gd name="T65" fmla="*/ 152 h 630"/>
                <a:gd name="T66" fmla="*/ 548 w 554"/>
                <a:gd name="T67" fmla="*/ 132 h 630"/>
                <a:gd name="T68" fmla="*/ 532 w 554"/>
                <a:gd name="T69" fmla="*/ 130 h 630"/>
                <a:gd name="T70" fmla="*/ 516 w 554"/>
                <a:gd name="T71" fmla="*/ 116 h 630"/>
                <a:gd name="T72" fmla="*/ 483 w 554"/>
                <a:gd name="T73" fmla="*/ 120 h 630"/>
                <a:gd name="T74" fmla="*/ 466 w 554"/>
                <a:gd name="T75" fmla="*/ 115 h 630"/>
                <a:gd name="T76" fmla="*/ 454 w 554"/>
                <a:gd name="T77" fmla="*/ 109 h 630"/>
                <a:gd name="T78" fmla="*/ 421 w 554"/>
                <a:gd name="T79" fmla="*/ 132 h 630"/>
                <a:gd name="T80" fmla="*/ 398 w 554"/>
                <a:gd name="T81" fmla="*/ 118 h 630"/>
                <a:gd name="T82" fmla="*/ 368 w 554"/>
                <a:gd name="T83" fmla="*/ 101 h 630"/>
                <a:gd name="T84" fmla="*/ 349 w 554"/>
                <a:gd name="T85" fmla="*/ 111 h 630"/>
                <a:gd name="T86" fmla="*/ 338 w 554"/>
                <a:gd name="T87" fmla="*/ 92 h 630"/>
                <a:gd name="T88" fmla="*/ 304 w 554"/>
                <a:gd name="T89" fmla="*/ 75 h 630"/>
                <a:gd name="T90" fmla="*/ 280 w 554"/>
                <a:gd name="T91" fmla="*/ 77 h 630"/>
                <a:gd name="T92" fmla="*/ 270 w 554"/>
                <a:gd name="T93" fmla="*/ 85 h 630"/>
                <a:gd name="T94" fmla="*/ 244 w 554"/>
                <a:gd name="T95" fmla="*/ 79 h 630"/>
                <a:gd name="T96" fmla="*/ 193 w 554"/>
                <a:gd name="T97" fmla="*/ 69 h 630"/>
                <a:gd name="T98" fmla="*/ 182 w 554"/>
                <a:gd name="T99" fmla="*/ 51 h 630"/>
                <a:gd name="T100" fmla="*/ 165 w 554"/>
                <a:gd name="T101" fmla="*/ 4 h 630"/>
                <a:gd name="T102" fmla="*/ 148 w 554"/>
                <a:gd name="T103" fmla="*/ 34 h 630"/>
                <a:gd name="T104" fmla="*/ 0 w 554"/>
                <a:gd name="T105" fmla="*/ 41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4" h="630">
                  <a:moveTo>
                    <a:pt x="0" y="45"/>
                  </a:moveTo>
                  <a:lnTo>
                    <a:pt x="1" y="51"/>
                  </a:lnTo>
                  <a:lnTo>
                    <a:pt x="7" y="69"/>
                  </a:lnTo>
                  <a:lnTo>
                    <a:pt x="9" y="77"/>
                  </a:lnTo>
                  <a:lnTo>
                    <a:pt x="5" y="90"/>
                  </a:lnTo>
                  <a:lnTo>
                    <a:pt x="7" y="103"/>
                  </a:lnTo>
                  <a:lnTo>
                    <a:pt x="5" y="109"/>
                  </a:lnTo>
                  <a:lnTo>
                    <a:pt x="7" y="113"/>
                  </a:lnTo>
                  <a:lnTo>
                    <a:pt x="7" y="126"/>
                  </a:lnTo>
                  <a:lnTo>
                    <a:pt x="7" y="133"/>
                  </a:lnTo>
                  <a:lnTo>
                    <a:pt x="15" y="156"/>
                  </a:lnTo>
                  <a:lnTo>
                    <a:pt x="15" y="160"/>
                  </a:lnTo>
                  <a:lnTo>
                    <a:pt x="24" y="180"/>
                  </a:lnTo>
                  <a:lnTo>
                    <a:pt x="26" y="195"/>
                  </a:lnTo>
                  <a:lnTo>
                    <a:pt x="26" y="203"/>
                  </a:lnTo>
                  <a:lnTo>
                    <a:pt x="26" y="209"/>
                  </a:lnTo>
                  <a:lnTo>
                    <a:pt x="28" y="216"/>
                  </a:lnTo>
                  <a:lnTo>
                    <a:pt x="28" y="229"/>
                  </a:lnTo>
                  <a:lnTo>
                    <a:pt x="30" y="244"/>
                  </a:lnTo>
                  <a:lnTo>
                    <a:pt x="30" y="254"/>
                  </a:lnTo>
                  <a:lnTo>
                    <a:pt x="33" y="261"/>
                  </a:lnTo>
                  <a:lnTo>
                    <a:pt x="32" y="269"/>
                  </a:lnTo>
                  <a:lnTo>
                    <a:pt x="32" y="295"/>
                  </a:lnTo>
                  <a:lnTo>
                    <a:pt x="35" y="301"/>
                  </a:lnTo>
                  <a:lnTo>
                    <a:pt x="35" y="308"/>
                  </a:lnTo>
                  <a:lnTo>
                    <a:pt x="37" y="314"/>
                  </a:lnTo>
                  <a:lnTo>
                    <a:pt x="45" y="325"/>
                  </a:lnTo>
                  <a:lnTo>
                    <a:pt x="47" y="333"/>
                  </a:lnTo>
                  <a:lnTo>
                    <a:pt x="47" y="340"/>
                  </a:lnTo>
                  <a:lnTo>
                    <a:pt x="48" y="353"/>
                  </a:lnTo>
                  <a:lnTo>
                    <a:pt x="48" y="361"/>
                  </a:lnTo>
                  <a:lnTo>
                    <a:pt x="48" y="368"/>
                  </a:lnTo>
                  <a:lnTo>
                    <a:pt x="45" y="382"/>
                  </a:lnTo>
                  <a:lnTo>
                    <a:pt x="41" y="389"/>
                  </a:lnTo>
                  <a:lnTo>
                    <a:pt x="35" y="393"/>
                  </a:lnTo>
                  <a:lnTo>
                    <a:pt x="28" y="400"/>
                  </a:lnTo>
                  <a:lnTo>
                    <a:pt x="26" y="404"/>
                  </a:lnTo>
                  <a:lnTo>
                    <a:pt x="32" y="412"/>
                  </a:lnTo>
                  <a:lnTo>
                    <a:pt x="39" y="425"/>
                  </a:lnTo>
                  <a:lnTo>
                    <a:pt x="47" y="427"/>
                  </a:lnTo>
                  <a:lnTo>
                    <a:pt x="52" y="430"/>
                  </a:lnTo>
                  <a:lnTo>
                    <a:pt x="58" y="436"/>
                  </a:lnTo>
                  <a:lnTo>
                    <a:pt x="58" y="630"/>
                  </a:lnTo>
                  <a:lnTo>
                    <a:pt x="139" y="630"/>
                  </a:lnTo>
                  <a:lnTo>
                    <a:pt x="272" y="626"/>
                  </a:lnTo>
                  <a:lnTo>
                    <a:pt x="383" y="622"/>
                  </a:lnTo>
                  <a:lnTo>
                    <a:pt x="464" y="617"/>
                  </a:lnTo>
                  <a:lnTo>
                    <a:pt x="462" y="609"/>
                  </a:lnTo>
                  <a:lnTo>
                    <a:pt x="462" y="607"/>
                  </a:lnTo>
                  <a:lnTo>
                    <a:pt x="460" y="600"/>
                  </a:lnTo>
                  <a:lnTo>
                    <a:pt x="458" y="581"/>
                  </a:lnTo>
                  <a:lnTo>
                    <a:pt x="453" y="573"/>
                  </a:lnTo>
                  <a:lnTo>
                    <a:pt x="445" y="566"/>
                  </a:lnTo>
                  <a:lnTo>
                    <a:pt x="439" y="562"/>
                  </a:lnTo>
                  <a:lnTo>
                    <a:pt x="432" y="560"/>
                  </a:lnTo>
                  <a:lnTo>
                    <a:pt x="424" y="556"/>
                  </a:lnTo>
                  <a:lnTo>
                    <a:pt x="411" y="543"/>
                  </a:lnTo>
                  <a:lnTo>
                    <a:pt x="402" y="530"/>
                  </a:lnTo>
                  <a:lnTo>
                    <a:pt x="392" y="523"/>
                  </a:lnTo>
                  <a:lnTo>
                    <a:pt x="383" y="519"/>
                  </a:lnTo>
                  <a:lnTo>
                    <a:pt x="377" y="515"/>
                  </a:lnTo>
                  <a:lnTo>
                    <a:pt x="372" y="508"/>
                  </a:lnTo>
                  <a:lnTo>
                    <a:pt x="360" y="506"/>
                  </a:lnTo>
                  <a:lnTo>
                    <a:pt x="353" y="504"/>
                  </a:lnTo>
                  <a:lnTo>
                    <a:pt x="345" y="496"/>
                  </a:lnTo>
                  <a:lnTo>
                    <a:pt x="334" y="489"/>
                  </a:lnTo>
                  <a:lnTo>
                    <a:pt x="338" y="481"/>
                  </a:lnTo>
                  <a:lnTo>
                    <a:pt x="338" y="470"/>
                  </a:lnTo>
                  <a:lnTo>
                    <a:pt x="334" y="455"/>
                  </a:lnTo>
                  <a:lnTo>
                    <a:pt x="338" y="447"/>
                  </a:lnTo>
                  <a:lnTo>
                    <a:pt x="336" y="434"/>
                  </a:lnTo>
                  <a:lnTo>
                    <a:pt x="344" y="415"/>
                  </a:lnTo>
                  <a:lnTo>
                    <a:pt x="336" y="402"/>
                  </a:lnTo>
                  <a:lnTo>
                    <a:pt x="330" y="402"/>
                  </a:lnTo>
                  <a:lnTo>
                    <a:pt x="325" y="395"/>
                  </a:lnTo>
                  <a:lnTo>
                    <a:pt x="325" y="387"/>
                  </a:lnTo>
                  <a:lnTo>
                    <a:pt x="330" y="382"/>
                  </a:lnTo>
                  <a:lnTo>
                    <a:pt x="334" y="374"/>
                  </a:lnTo>
                  <a:lnTo>
                    <a:pt x="336" y="367"/>
                  </a:lnTo>
                  <a:lnTo>
                    <a:pt x="349" y="357"/>
                  </a:lnTo>
                  <a:lnTo>
                    <a:pt x="362" y="351"/>
                  </a:lnTo>
                  <a:lnTo>
                    <a:pt x="366" y="344"/>
                  </a:lnTo>
                  <a:lnTo>
                    <a:pt x="368" y="336"/>
                  </a:lnTo>
                  <a:lnTo>
                    <a:pt x="366" y="282"/>
                  </a:lnTo>
                  <a:lnTo>
                    <a:pt x="372" y="282"/>
                  </a:lnTo>
                  <a:lnTo>
                    <a:pt x="374" y="274"/>
                  </a:lnTo>
                  <a:lnTo>
                    <a:pt x="376" y="273"/>
                  </a:lnTo>
                  <a:lnTo>
                    <a:pt x="377" y="271"/>
                  </a:lnTo>
                  <a:lnTo>
                    <a:pt x="381" y="265"/>
                  </a:lnTo>
                  <a:lnTo>
                    <a:pt x="402" y="248"/>
                  </a:lnTo>
                  <a:lnTo>
                    <a:pt x="407" y="242"/>
                  </a:lnTo>
                  <a:lnTo>
                    <a:pt x="413" y="237"/>
                  </a:lnTo>
                  <a:lnTo>
                    <a:pt x="419" y="231"/>
                  </a:lnTo>
                  <a:lnTo>
                    <a:pt x="438" y="210"/>
                  </a:lnTo>
                  <a:lnTo>
                    <a:pt x="445" y="199"/>
                  </a:lnTo>
                  <a:lnTo>
                    <a:pt x="471" y="173"/>
                  </a:lnTo>
                  <a:lnTo>
                    <a:pt x="492" y="162"/>
                  </a:lnTo>
                  <a:lnTo>
                    <a:pt x="505" y="156"/>
                  </a:lnTo>
                  <a:lnTo>
                    <a:pt x="513" y="152"/>
                  </a:lnTo>
                  <a:lnTo>
                    <a:pt x="535" y="141"/>
                  </a:lnTo>
                  <a:lnTo>
                    <a:pt x="541" y="137"/>
                  </a:lnTo>
                  <a:lnTo>
                    <a:pt x="548" y="132"/>
                  </a:lnTo>
                  <a:lnTo>
                    <a:pt x="554" y="126"/>
                  </a:lnTo>
                  <a:lnTo>
                    <a:pt x="539" y="126"/>
                  </a:lnTo>
                  <a:lnTo>
                    <a:pt x="532" y="130"/>
                  </a:lnTo>
                  <a:lnTo>
                    <a:pt x="524" y="126"/>
                  </a:lnTo>
                  <a:lnTo>
                    <a:pt x="524" y="124"/>
                  </a:lnTo>
                  <a:lnTo>
                    <a:pt x="516" y="116"/>
                  </a:lnTo>
                  <a:lnTo>
                    <a:pt x="503" y="118"/>
                  </a:lnTo>
                  <a:lnTo>
                    <a:pt x="496" y="120"/>
                  </a:lnTo>
                  <a:lnTo>
                    <a:pt x="483" y="120"/>
                  </a:lnTo>
                  <a:lnTo>
                    <a:pt x="475" y="122"/>
                  </a:lnTo>
                  <a:lnTo>
                    <a:pt x="468" y="122"/>
                  </a:lnTo>
                  <a:lnTo>
                    <a:pt x="466" y="115"/>
                  </a:lnTo>
                  <a:lnTo>
                    <a:pt x="462" y="113"/>
                  </a:lnTo>
                  <a:lnTo>
                    <a:pt x="462" y="109"/>
                  </a:lnTo>
                  <a:lnTo>
                    <a:pt x="454" y="109"/>
                  </a:lnTo>
                  <a:lnTo>
                    <a:pt x="441" y="118"/>
                  </a:lnTo>
                  <a:lnTo>
                    <a:pt x="436" y="126"/>
                  </a:lnTo>
                  <a:lnTo>
                    <a:pt x="421" y="132"/>
                  </a:lnTo>
                  <a:lnTo>
                    <a:pt x="413" y="132"/>
                  </a:lnTo>
                  <a:lnTo>
                    <a:pt x="400" y="124"/>
                  </a:lnTo>
                  <a:lnTo>
                    <a:pt x="398" y="118"/>
                  </a:lnTo>
                  <a:lnTo>
                    <a:pt x="379" y="111"/>
                  </a:lnTo>
                  <a:lnTo>
                    <a:pt x="376" y="103"/>
                  </a:lnTo>
                  <a:lnTo>
                    <a:pt x="368" y="101"/>
                  </a:lnTo>
                  <a:lnTo>
                    <a:pt x="359" y="103"/>
                  </a:lnTo>
                  <a:lnTo>
                    <a:pt x="357" y="113"/>
                  </a:lnTo>
                  <a:lnTo>
                    <a:pt x="349" y="111"/>
                  </a:lnTo>
                  <a:lnTo>
                    <a:pt x="345" y="105"/>
                  </a:lnTo>
                  <a:lnTo>
                    <a:pt x="344" y="100"/>
                  </a:lnTo>
                  <a:lnTo>
                    <a:pt x="338" y="92"/>
                  </a:lnTo>
                  <a:lnTo>
                    <a:pt x="330" y="94"/>
                  </a:lnTo>
                  <a:lnTo>
                    <a:pt x="332" y="86"/>
                  </a:lnTo>
                  <a:lnTo>
                    <a:pt x="304" y="75"/>
                  </a:lnTo>
                  <a:lnTo>
                    <a:pt x="289" y="75"/>
                  </a:lnTo>
                  <a:lnTo>
                    <a:pt x="283" y="75"/>
                  </a:lnTo>
                  <a:lnTo>
                    <a:pt x="280" y="77"/>
                  </a:lnTo>
                  <a:lnTo>
                    <a:pt x="278" y="77"/>
                  </a:lnTo>
                  <a:lnTo>
                    <a:pt x="274" y="79"/>
                  </a:lnTo>
                  <a:lnTo>
                    <a:pt x="270" y="85"/>
                  </a:lnTo>
                  <a:lnTo>
                    <a:pt x="253" y="88"/>
                  </a:lnTo>
                  <a:lnTo>
                    <a:pt x="246" y="85"/>
                  </a:lnTo>
                  <a:lnTo>
                    <a:pt x="244" y="79"/>
                  </a:lnTo>
                  <a:lnTo>
                    <a:pt x="214" y="75"/>
                  </a:lnTo>
                  <a:lnTo>
                    <a:pt x="206" y="69"/>
                  </a:lnTo>
                  <a:lnTo>
                    <a:pt x="193" y="69"/>
                  </a:lnTo>
                  <a:lnTo>
                    <a:pt x="186" y="68"/>
                  </a:lnTo>
                  <a:lnTo>
                    <a:pt x="180" y="62"/>
                  </a:lnTo>
                  <a:lnTo>
                    <a:pt x="182" y="51"/>
                  </a:lnTo>
                  <a:lnTo>
                    <a:pt x="174" y="32"/>
                  </a:lnTo>
                  <a:lnTo>
                    <a:pt x="171" y="9"/>
                  </a:lnTo>
                  <a:lnTo>
                    <a:pt x="165" y="4"/>
                  </a:lnTo>
                  <a:lnTo>
                    <a:pt x="152" y="2"/>
                  </a:lnTo>
                  <a:lnTo>
                    <a:pt x="148" y="0"/>
                  </a:lnTo>
                  <a:lnTo>
                    <a:pt x="148" y="34"/>
                  </a:lnTo>
                  <a:lnTo>
                    <a:pt x="146" y="39"/>
                  </a:lnTo>
                  <a:lnTo>
                    <a:pt x="92" y="41"/>
                  </a:lnTo>
                  <a:lnTo>
                    <a:pt x="0" y="41"/>
                  </a:lnTo>
                  <a:lnTo>
                    <a:pt x="0" y="45"/>
                  </a:lnTo>
                  <a:lnTo>
                    <a:pt x="0" y="4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5" name="Freeform 68">
              <a:extLst>
                <a:ext uri="{FF2B5EF4-FFF2-40B4-BE49-F238E27FC236}">
                  <a16:creationId xmlns:a16="http://schemas.microsoft.com/office/drawing/2014/main" id="{EA85E750-184B-6CBB-BD94-DF0778974D9A}"/>
                </a:ext>
              </a:extLst>
            </p:cNvPr>
            <p:cNvSpPr>
              <a:spLocks/>
            </p:cNvSpPr>
            <p:nvPr/>
          </p:nvSpPr>
          <p:spPr bwMode="auto">
            <a:xfrm>
              <a:off x="3096182" y="2184047"/>
              <a:ext cx="606773" cy="361485"/>
            </a:xfrm>
            <a:custGeom>
              <a:avLst/>
              <a:gdLst>
                <a:gd name="T0" fmla="*/ 7 w 515"/>
                <a:gd name="T1" fmla="*/ 28 h 338"/>
                <a:gd name="T2" fmla="*/ 3 w 515"/>
                <a:gd name="T3" fmla="*/ 37 h 338"/>
                <a:gd name="T4" fmla="*/ 13 w 515"/>
                <a:gd name="T5" fmla="*/ 50 h 338"/>
                <a:gd name="T6" fmla="*/ 9 w 515"/>
                <a:gd name="T7" fmla="*/ 63 h 338"/>
                <a:gd name="T8" fmla="*/ 5 w 515"/>
                <a:gd name="T9" fmla="*/ 84 h 338"/>
                <a:gd name="T10" fmla="*/ 0 w 515"/>
                <a:gd name="T11" fmla="*/ 92 h 338"/>
                <a:gd name="T12" fmla="*/ 9 w 515"/>
                <a:gd name="T13" fmla="*/ 105 h 338"/>
                <a:gd name="T14" fmla="*/ 18 w 515"/>
                <a:gd name="T15" fmla="*/ 122 h 338"/>
                <a:gd name="T16" fmla="*/ 18 w 515"/>
                <a:gd name="T17" fmla="*/ 133 h 338"/>
                <a:gd name="T18" fmla="*/ 24 w 515"/>
                <a:gd name="T19" fmla="*/ 148 h 338"/>
                <a:gd name="T20" fmla="*/ 30 w 515"/>
                <a:gd name="T21" fmla="*/ 161 h 338"/>
                <a:gd name="T22" fmla="*/ 39 w 515"/>
                <a:gd name="T23" fmla="*/ 180 h 338"/>
                <a:gd name="T24" fmla="*/ 43 w 515"/>
                <a:gd name="T25" fmla="*/ 193 h 338"/>
                <a:gd name="T26" fmla="*/ 43 w 515"/>
                <a:gd name="T27" fmla="*/ 206 h 338"/>
                <a:gd name="T28" fmla="*/ 45 w 515"/>
                <a:gd name="T29" fmla="*/ 221 h 338"/>
                <a:gd name="T30" fmla="*/ 50 w 515"/>
                <a:gd name="T31" fmla="*/ 223 h 338"/>
                <a:gd name="T32" fmla="*/ 58 w 515"/>
                <a:gd name="T33" fmla="*/ 235 h 338"/>
                <a:gd name="T34" fmla="*/ 60 w 515"/>
                <a:gd name="T35" fmla="*/ 248 h 338"/>
                <a:gd name="T36" fmla="*/ 64 w 515"/>
                <a:gd name="T37" fmla="*/ 263 h 338"/>
                <a:gd name="T38" fmla="*/ 62 w 515"/>
                <a:gd name="T39" fmla="*/ 280 h 338"/>
                <a:gd name="T40" fmla="*/ 62 w 515"/>
                <a:gd name="T41" fmla="*/ 315 h 338"/>
                <a:gd name="T42" fmla="*/ 71 w 515"/>
                <a:gd name="T43" fmla="*/ 327 h 338"/>
                <a:gd name="T44" fmla="*/ 218 w 515"/>
                <a:gd name="T45" fmla="*/ 325 h 338"/>
                <a:gd name="T46" fmla="*/ 396 w 515"/>
                <a:gd name="T47" fmla="*/ 312 h 338"/>
                <a:gd name="T48" fmla="*/ 413 w 515"/>
                <a:gd name="T49" fmla="*/ 329 h 338"/>
                <a:gd name="T50" fmla="*/ 423 w 515"/>
                <a:gd name="T51" fmla="*/ 338 h 338"/>
                <a:gd name="T52" fmla="*/ 428 w 515"/>
                <a:gd name="T53" fmla="*/ 327 h 338"/>
                <a:gd name="T54" fmla="*/ 428 w 515"/>
                <a:gd name="T55" fmla="*/ 312 h 338"/>
                <a:gd name="T56" fmla="*/ 447 w 515"/>
                <a:gd name="T57" fmla="*/ 297 h 338"/>
                <a:gd name="T58" fmla="*/ 449 w 515"/>
                <a:gd name="T59" fmla="*/ 285 h 338"/>
                <a:gd name="T60" fmla="*/ 456 w 515"/>
                <a:gd name="T61" fmla="*/ 257 h 338"/>
                <a:gd name="T62" fmla="*/ 447 w 515"/>
                <a:gd name="T63" fmla="*/ 231 h 338"/>
                <a:gd name="T64" fmla="*/ 475 w 515"/>
                <a:gd name="T65" fmla="*/ 218 h 338"/>
                <a:gd name="T66" fmla="*/ 496 w 515"/>
                <a:gd name="T67" fmla="*/ 206 h 338"/>
                <a:gd name="T68" fmla="*/ 503 w 515"/>
                <a:gd name="T69" fmla="*/ 188 h 338"/>
                <a:gd name="T70" fmla="*/ 515 w 515"/>
                <a:gd name="T71" fmla="*/ 154 h 338"/>
                <a:gd name="T72" fmla="*/ 505 w 515"/>
                <a:gd name="T73" fmla="*/ 139 h 338"/>
                <a:gd name="T74" fmla="*/ 492 w 515"/>
                <a:gd name="T75" fmla="*/ 129 h 338"/>
                <a:gd name="T76" fmla="*/ 477 w 515"/>
                <a:gd name="T77" fmla="*/ 110 h 338"/>
                <a:gd name="T78" fmla="*/ 471 w 515"/>
                <a:gd name="T79" fmla="*/ 103 h 338"/>
                <a:gd name="T80" fmla="*/ 447 w 515"/>
                <a:gd name="T81" fmla="*/ 86 h 338"/>
                <a:gd name="T82" fmla="*/ 436 w 515"/>
                <a:gd name="T83" fmla="*/ 75 h 338"/>
                <a:gd name="T84" fmla="*/ 430 w 515"/>
                <a:gd name="T85" fmla="*/ 60 h 338"/>
                <a:gd name="T86" fmla="*/ 426 w 515"/>
                <a:gd name="T87" fmla="*/ 37 h 338"/>
                <a:gd name="T88" fmla="*/ 428 w 515"/>
                <a:gd name="T89" fmla="*/ 16 h 338"/>
                <a:gd name="T90" fmla="*/ 421 w 515"/>
                <a:gd name="T91" fmla="*/ 7 h 338"/>
                <a:gd name="T92" fmla="*/ 419 w 515"/>
                <a:gd name="T93" fmla="*/ 0 h 338"/>
                <a:gd name="T94" fmla="*/ 227 w 515"/>
                <a:gd name="T95" fmla="*/ 9 h 338"/>
                <a:gd name="T96" fmla="*/ 13 w 515"/>
                <a:gd name="T97" fmla="*/ 13 h 338"/>
                <a:gd name="T98" fmla="*/ 3 w 515"/>
                <a:gd name="T99" fmla="*/ 2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5" h="338">
                  <a:moveTo>
                    <a:pt x="3" y="20"/>
                  </a:moveTo>
                  <a:lnTo>
                    <a:pt x="7" y="28"/>
                  </a:lnTo>
                  <a:lnTo>
                    <a:pt x="7" y="35"/>
                  </a:lnTo>
                  <a:lnTo>
                    <a:pt x="3" y="37"/>
                  </a:lnTo>
                  <a:lnTo>
                    <a:pt x="5" y="43"/>
                  </a:lnTo>
                  <a:lnTo>
                    <a:pt x="13" y="50"/>
                  </a:lnTo>
                  <a:lnTo>
                    <a:pt x="13" y="56"/>
                  </a:lnTo>
                  <a:lnTo>
                    <a:pt x="9" y="63"/>
                  </a:lnTo>
                  <a:lnTo>
                    <a:pt x="9" y="71"/>
                  </a:lnTo>
                  <a:lnTo>
                    <a:pt x="5" y="84"/>
                  </a:lnTo>
                  <a:lnTo>
                    <a:pt x="3" y="86"/>
                  </a:lnTo>
                  <a:lnTo>
                    <a:pt x="0" y="92"/>
                  </a:lnTo>
                  <a:lnTo>
                    <a:pt x="2" y="99"/>
                  </a:lnTo>
                  <a:lnTo>
                    <a:pt x="9" y="105"/>
                  </a:lnTo>
                  <a:lnTo>
                    <a:pt x="11" y="120"/>
                  </a:lnTo>
                  <a:lnTo>
                    <a:pt x="18" y="122"/>
                  </a:lnTo>
                  <a:lnTo>
                    <a:pt x="18" y="129"/>
                  </a:lnTo>
                  <a:lnTo>
                    <a:pt x="18" y="133"/>
                  </a:lnTo>
                  <a:lnTo>
                    <a:pt x="22" y="141"/>
                  </a:lnTo>
                  <a:lnTo>
                    <a:pt x="24" y="148"/>
                  </a:lnTo>
                  <a:lnTo>
                    <a:pt x="22" y="154"/>
                  </a:lnTo>
                  <a:lnTo>
                    <a:pt x="30" y="161"/>
                  </a:lnTo>
                  <a:lnTo>
                    <a:pt x="30" y="169"/>
                  </a:lnTo>
                  <a:lnTo>
                    <a:pt x="39" y="180"/>
                  </a:lnTo>
                  <a:lnTo>
                    <a:pt x="39" y="188"/>
                  </a:lnTo>
                  <a:lnTo>
                    <a:pt x="43" y="193"/>
                  </a:lnTo>
                  <a:lnTo>
                    <a:pt x="45" y="201"/>
                  </a:lnTo>
                  <a:lnTo>
                    <a:pt x="43" y="206"/>
                  </a:lnTo>
                  <a:lnTo>
                    <a:pt x="43" y="214"/>
                  </a:lnTo>
                  <a:lnTo>
                    <a:pt x="45" y="221"/>
                  </a:lnTo>
                  <a:lnTo>
                    <a:pt x="45" y="223"/>
                  </a:lnTo>
                  <a:lnTo>
                    <a:pt x="50" y="223"/>
                  </a:lnTo>
                  <a:lnTo>
                    <a:pt x="50" y="231"/>
                  </a:lnTo>
                  <a:lnTo>
                    <a:pt x="58" y="235"/>
                  </a:lnTo>
                  <a:lnTo>
                    <a:pt x="56" y="242"/>
                  </a:lnTo>
                  <a:lnTo>
                    <a:pt x="60" y="248"/>
                  </a:lnTo>
                  <a:lnTo>
                    <a:pt x="58" y="257"/>
                  </a:lnTo>
                  <a:lnTo>
                    <a:pt x="64" y="263"/>
                  </a:lnTo>
                  <a:lnTo>
                    <a:pt x="62" y="270"/>
                  </a:lnTo>
                  <a:lnTo>
                    <a:pt x="62" y="280"/>
                  </a:lnTo>
                  <a:lnTo>
                    <a:pt x="65" y="295"/>
                  </a:lnTo>
                  <a:lnTo>
                    <a:pt x="62" y="315"/>
                  </a:lnTo>
                  <a:lnTo>
                    <a:pt x="69" y="319"/>
                  </a:lnTo>
                  <a:lnTo>
                    <a:pt x="71" y="327"/>
                  </a:lnTo>
                  <a:lnTo>
                    <a:pt x="161" y="327"/>
                  </a:lnTo>
                  <a:lnTo>
                    <a:pt x="218" y="325"/>
                  </a:lnTo>
                  <a:lnTo>
                    <a:pt x="344" y="317"/>
                  </a:lnTo>
                  <a:lnTo>
                    <a:pt x="396" y="312"/>
                  </a:lnTo>
                  <a:lnTo>
                    <a:pt x="400" y="319"/>
                  </a:lnTo>
                  <a:lnTo>
                    <a:pt x="413" y="329"/>
                  </a:lnTo>
                  <a:lnTo>
                    <a:pt x="419" y="336"/>
                  </a:lnTo>
                  <a:lnTo>
                    <a:pt x="423" y="338"/>
                  </a:lnTo>
                  <a:lnTo>
                    <a:pt x="426" y="332"/>
                  </a:lnTo>
                  <a:lnTo>
                    <a:pt x="428" y="327"/>
                  </a:lnTo>
                  <a:lnTo>
                    <a:pt x="423" y="319"/>
                  </a:lnTo>
                  <a:lnTo>
                    <a:pt x="428" y="312"/>
                  </a:lnTo>
                  <a:lnTo>
                    <a:pt x="445" y="304"/>
                  </a:lnTo>
                  <a:lnTo>
                    <a:pt x="447" y="297"/>
                  </a:lnTo>
                  <a:lnTo>
                    <a:pt x="447" y="291"/>
                  </a:lnTo>
                  <a:lnTo>
                    <a:pt x="449" y="285"/>
                  </a:lnTo>
                  <a:lnTo>
                    <a:pt x="458" y="272"/>
                  </a:lnTo>
                  <a:lnTo>
                    <a:pt x="456" y="257"/>
                  </a:lnTo>
                  <a:lnTo>
                    <a:pt x="443" y="244"/>
                  </a:lnTo>
                  <a:lnTo>
                    <a:pt x="447" y="231"/>
                  </a:lnTo>
                  <a:lnTo>
                    <a:pt x="449" y="223"/>
                  </a:lnTo>
                  <a:lnTo>
                    <a:pt x="475" y="218"/>
                  </a:lnTo>
                  <a:lnTo>
                    <a:pt x="481" y="212"/>
                  </a:lnTo>
                  <a:lnTo>
                    <a:pt x="496" y="206"/>
                  </a:lnTo>
                  <a:lnTo>
                    <a:pt x="502" y="201"/>
                  </a:lnTo>
                  <a:lnTo>
                    <a:pt x="503" y="188"/>
                  </a:lnTo>
                  <a:lnTo>
                    <a:pt x="513" y="174"/>
                  </a:lnTo>
                  <a:lnTo>
                    <a:pt x="515" y="154"/>
                  </a:lnTo>
                  <a:lnTo>
                    <a:pt x="513" y="146"/>
                  </a:lnTo>
                  <a:lnTo>
                    <a:pt x="505" y="139"/>
                  </a:lnTo>
                  <a:lnTo>
                    <a:pt x="498" y="135"/>
                  </a:lnTo>
                  <a:lnTo>
                    <a:pt x="492" y="129"/>
                  </a:lnTo>
                  <a:lnTo>
                    <a:pt x="490" y="122"/>
                  </a:lnTo>
                  <a:lnTo>
                    <a:pt x="477" y="110"/>
                  </a:lnTo>
                  <a:lnTo>
                    <a:pt x="471" y="105"/>
                  </a:lnTo>
                  <a:lnTo>
                    <a:pt x="471" y="103"/>
                  </a:lnTo>
                  <a:lnTo>
                    <a:pt x="466" y="90"/>
                  </a:lnTo>
                  <a:lnTo>
                    <a:pt x="447" y="86"/>
                  </a:lnTo>
                  <a:lnTo>
                    <a:pt x="440" y="82"/>
                  </a:lnTo>
                  <a:lnTo>
                    <a:pt x="436" y="75"/>
                  </a:lnTo>
                  <a:lnTo>
                    <a:pt x="434" y="67"/>
                  </a:lnTo>
                  <a:lnTo>
                    <a:pt x="430" y="60"/>
                  </a:lnTo>
                  <a:lnTo>
                    <a:pt x="428" y="48"/>
                  </a:lnTo>
                  <a:lnTo>
                    <a:pt x="426" y="37"/>
                  </a:lnTo>
                  <a:lnTo>
                    <a:pt x="432" y="24"/>
                  </a:lnTo>
                  <a:lnTo>
                    <a:pt x="428" y="16"/>
                  </a:lnTo>
                  <a:lnTo>
                    <a:pt x="424" y="15"/>
                  </a:lnTo>
                  <a:lnTo>
                    <a:pt x="421" y="7"/>
                  </a:lnTo>
                  <a:lnTo>
                    <a:pt x="419" y="5"/>
                  </a:lnTo>
                  <a:lnTo>
                    <a:pt x="419" y="0"/>
                  </a:lnTo>
                  <a:lnTo>
                    <a:pt x="338" y="5"/>
                  </a:lnTo>
                  <a:lnTo>
                    <a:pt x="227" y="9"/>
                  </a:lnTo>
                  <a:lnTo>
                    <a:pt x="94" y="13"/>
                  </a:lnTo>
                  <a:lnTo>
                    <a:pt x="13" y="13"/>
                  </a:lnTo>
                  <a:lnTo>
                    <a:pt x="2" y="13"/>
                  </a:lnTo>
                  <a:lnTo>
                    <a:pt x="3" y="2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6" name="Freeform 69">
              <a:extLst>
                <a:ext uri="{FF2B5EF4-FFF2-40B4-BE49-F238E27FC236}">
                  <a16:creationId xmlns:a16="http://schemas.microsoft.com/office/drawing/2014/main" id="{328BA484-47FF-DAE3-0F9F-053D83A47689}"/>
                </a:ext>
              </a:extLst>
            </p:cNvPr>
            <p:cNvSpPr>
              <a:spLocks/>
            </p:cNvSpPr>
            <p:nvPr/>
          </p:nvSpPr>
          <p:spPr bwMode="auto">
            <a:xfrm>
              <a:off x="3179835" y="2517725"/>
              <a:ext cx="671575" cy="528324"/>
            </a:xfrm>
            <a:custGeom>
              <a:avLst/>
              <a:gdLst>
                <a:gd name="T0" fmla="*/ 329 w 570"/>
                <a:gd name="T1" fmla="*/ 7 h 494"/>
                <a:gd name="T2" fmla="*/ 273 w 570"/>
                <a:gd name="T3" fmla="*/ 5 h 494"/>
                <a:gd name="T4" fmla="*/ 90 w 570"/>
                <a:gd name="T5" fmla="*/ 15 h 494"/>
                <a:gd name="T6" fmla="*/ 0 w 570"/>
                <a:gd name="T7" fmla="*/ 20 h 494"/>
                <a:gd name="T8" fmla="*/ 11 w 570"/>
                <a:gd name="T9" fmla="*/ 41 h 494"/>
                <a:gd name="T10" fmla="*/ 23 w 570"/>
                <a:gd name="T11" fmla="*/ 52 h 494"/>
                <a:gd name="T12" fmla="*/ 30 w 570"/>
                <a:gd name="T13" fmla="*/ 65 h 494"/>
                <a:gd name="T14" fmla="*/ 38 w 570"/>
                <a:gd name="T15" fmla="*/ 79 h 494"/>
                <a:gd name="T16" fmla="*/ 64 w 570"/>
                <a:gd name="T17" fmla="*/ 88 h 494"/>
                <a:gd name="T18" fmla="*/ 73 w 570"/>
                <a:gd name="T19" fmla="*/ 97 h 494"/>
                <a:gd name="T20" fmla="*/ 73 w 570"/>
                <a:gd name="T21" fmla="*/ 107 h 494"/>
                <a:gd name="T22" fmla="*/ 64 w 570"/>
                <a:gd name="T23" fmla="*/ 112 h 494"/>
                <a:gd name="T24" fmla="*/ 58 w 570"/>
                <a:gd name="T25" fmla="*/ 131 h 494"/>
                <a:gd name="T26" fmla="*/ 73 w 570"/>
                <a:gd name="T27" fmla="*/ 144 h 494"/>
                <a:gd name="T28" fmla="*/ 83 w 570"/>
                <a:gd name="T29" fmla="*/ 165 h 494"/>
                <a:gd name="T30" fmla="*/ 98 w 570"/>
                <a:gd name="T31" fmla="*/ 173 h 494"/>
                <a:gd name="T32" fmla="*/ 103 w 570"/>
                <a:gd name="T33" fmla="*/ 456 h 494"/>
                <a:gd name="T34" fmla="*/ 325 w 570"/>
                <a:gd name="T35" fmla="*/ 449 h 494"/>
                <a:gd name="T36" fmla="*/ 487 w 570"/>
                <a:gd name="T37" fmla="*/ 443 h 494"/>
                <a:gd name="T38" fmla="*/ 494 w 570"/>
                <a:gd name="T39" fmla="*/ 456 h 494"/>
                <a:gd name="T40" fmla="*/ 489 w 570"/>
                <a:gd name="T41" fmla="*/ 470 h 494"/>
                <a:gd name="T42" fmla="*/ 476 w 570"/>
                <a:gd name="T43" fmla="*/ 481 h 494"/>
                <a:gd name="T44" fmla="*/ 476 w 570"/>
                <a:gd name="T45" fmla="*/ 494 h 494"/>
                <a:gd name="T46" fmla="*/ 530 w 570"/>
                <a:gd name="T47" fmla="*/ 479 h 494"/>
                <a:gd name="T48" fmla="*/ 528 w 570"/>
                <a:gd name="T49" fmla="*/ 466 h 494"/>
                <a:gd name="T50" fmla="*/ 532 w 570"/>
                <a:gd name="T51" fmla="*/ 451 h 494"/>
                <a:gd name="T52" fmla="*/ 538 w 570"/>
                <a:gd name="T53" fmla="*/ 441 h 494"/>
                <a:gd name="T54" fmla="*/ 540 w 570"/>
                <a:gd name="T55" fmla="*/ 426 h 494"/>
                <a:gd name="T56" fmla="*/ 541 w 570"/>
                <a:gd name="T57" fmla="*/ 440 h 494"/>
                <a:gd name="T58" fmla="*/ 549 w 570"/>
                <a:gd name="T59" fmla="*/ 424 h 494"/>
                <a:gd name="T60" fmla="*/ 564 w 570"/>
                <a:gd name="T61" fmla="*/ 424 h 494"/>
                <a:gd name="T62" fmla="*/ 564 w 570"/>
                <a:gd name="T63" fmla="*/ 408 h 494"/>
                <a:gd name="T64" fmla="*/ 568 w 570"/>
                <a:gd name="T65" fmla="*/ 393 h 494"/>
                <a:gd name="T66" fmla="*/ 568 w 570"/>
                <a:gd name="T67" fmla="*/ 379 h 494"/>
                <a:gd name="T68" fmla="*/ 553 w 570"/>
                <a:gd name="T69" fmla="*/ 377 h 494"/>
                <a:gd name="T70" fmla="*/ 532 w 570"/>
                <a:gd name="T71" fmla="*/ 349 h 494"/>
                <a:gd name="T72" fmla="*/ 540 w 570"/>
                <a:gd name="T73" fmla="*/ 334 h 494"/>
                <a:gd name="T74" fmla="*/ 530 w 570"/>
                <a:gd name="T75" fmla="*/ 306 h 494"/>
                <a:gd name="T76" fmla="*/ 515 w 570"/>
                <a:gd name="T77" fmla="*/ 299 h 494"/>
                <a:gd name="T78" fmla="*/ 500 w 570"/>
                <a:gd name="T79" fmla="*/ 285 h 494"/>
                <a:gd name="T80" fmla="*/ 491 w 570"/>
                <a:gd name="T81" fmla="*/ 280 h 494"/>
                <a:gd name="T82" fmla="*/ 466 w 570"/>
                <a:gd name="T83" fmla="*/ 265 h 494"/>
                <a:gd name="T84" fmla="*/ 453 w 570"/>
                <a:gd name="T85" fmla="*/ 246 h 494"/>
                <a:gd name="T86" fmla="*/ 457 w 570"/>
                <a:gd name="T87" fmla="*/ 231 h 494"/>
                <a:gd name="T88" fmla="*/ 466 w 570"/>
                <a:gd name="T89" fmla="*/ 208 h 494"/>
                <a:gd name="T90" fmla="*/ 470 w 570"/>
                <a:gd name="T91" fmla="*/ 188 h 494"/>
                <a:gd name="T92" fmla="*/ 457 w 570"/>
                <a:gd name="T93" fmla="*/ 176 h 494"/>
                <a:gd name="T94" fmla="*/ 442 w 570"/>
                <a:gd name="T95" fmla="*/ 173 h 494"/>
                <a:gd name="T96" fmla="*/ 436 w 570"/>
                <a:gd name="T97" fmla="*/ 180 h 494"/>
                <a:gd name="T98" fmla="*/ 423 w 570"/>
                <a:gd name="T99" fmla="*/ 176 h 494"/>
                <a:gd name="T100" fmla="*/ 412 w 570"/>
                <a:gd name="T101" fmla="*/ 139 h 494"/>
                <a:gd name="T102" fmla="*/ 387 w 570"/>
                <a:gd name="T103" fmla="*/ 124 h 494"/>
                <a:gd name="T104" fmla="*/ 378 w 570"/>
                <a:gd name="T105" fmla="*/ 112 h 494"/>
                <a:gd name="T106" fmla="*/ 361 w 570"/>
                <a:gd name="T107" fmla="*/ 97 h 494"/>
                <a:gd name="T108" fmla="*/ 355 w 570"/>
                <a:gd name="T109" fmla="*/ 84 h 494"/>
                <a:gd name="T110" fmla="*/ 350 w 570"/>
                <a:gd name="T111" fmla="*/ 67 h 494"/>
                <a:gd name="T112" fmla="*/ 346 w 570"/>
                <a:gd name="T113" fmla="*/ 39 h 494"/>
                <a:gd name="T114" fmla="*/ 352 w 570"/>
                <a:gd name="T115" fmla="*/ 26 h 494"/>
                <a:gd name="T116" fmla="*/ 342 w 570"/>
                <a:gd name="T117" fmla="*/ 17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 h="494">
                  <a:moveTo>
                    <a:pt x="342" y="17"/>
                  </a:moveTo>
                  <a:lnTo>
                    <a:pt x="329" y="7"/>
                  </a:lnTo>
                  <a:lnTo>
                    <a:pt x="325" y="0"/>
                  </a:lnTo>
                  <a:lnTo>
                    <a:pt x="273" y="5"/>
                  </a:lnTo>
                  <a:lnTo>
                    <a:pt x="147" y="13"/>
                  </a:lnTo>
                  <a:lnTo>
                    <a:pt x="90" y="15"/>
                  </a:lnTo>
                  <a:lnTo>
                    <a:pt x="0" y="15"/>
                  </a:lnTo>
                  <a:lnTo>
                    <a:pt x="0" y="20"/>
                  </a:lnTo>
                  <a:lnTo>
                    <a:pt x="6" y="28"/>
                  </a:lnTo>
                  <a:lnTo>
                    <a:pt x="11" y="41"/>
                  </a:lnTo>
                  <a:lnTo>
                    <a:pt x="17" y="49"/>
                  </a:lnTo>
                  <a:lnTo>
                    <a:pt x="23" y="52"/>
                  </a:lnTo>
                  <a:lnTo>
                    <a:pt x="25" y="60"/>
                  </a:lnTo>
                  <a:lnTo>
                    <a:pt x="30" y="65"/>
                  </a:lnTo>
                  <a:lnTo>
                    <a:pt x="30" y="73"/>
                  </a:lnTo>
                  <a:lnTo>
                    <a:pt x="38" y="79"/>
                  </a:lnTo>
                  <a:lnTo>
                    <a:pt x="56" y="94"/>
                  </a:lnTo>
                  <a:lnTo>
                    <a:pt x="64" y="88"/>
                  </a:lnTo>
                  <a:lnTo>
                    <a:pt x="68" y="90"/>
                  </a:lnTo>
                  <a:lnTo>
                    <a:pt x="73" y="97"/>
                  </a:lnTo>
                  <a:lnTo>
                    <a:pt x="75" y="105"/>
                  </a:lnTo>
                  <a:lnTo>
                    <a:pt x="73" y="107"/>
                  </a:lnTo>
                  <a:lnTo>
                    <a:pt x="66" y="107"/>
                  </a:lnTo>
                  <a:lnTo>
                    <a:pt x="64" y="112"/>
                  </a:lnTo>
                  <a:lnTo>
                    <a:pt x="56" y="124"/>
                  </a:lnTo>
                  <a:lnTo>
                    <a:pt x="58" y="131"/>
                  </a:lnTo>
                  <a:lnTo>
                    <a:pt x="66" y="141"/>
                  </a:lnTo>
                  <a:lnTo>
                    <a:pt x="73" y="144"/>
                  </a:lnTo>
                  <a:lnTo>
                    <a:pt x="73" y="152"/>
                  </a:lnTo>
                  <a:lnTo>
                    <a:pt x="83" y="165"/>
                  </a:lnTo>
                  <a:lnTo>
                    <a:pt x="90" y="167"/>
                  </a:lnTo>
                  <a:lnTo>
                    <a:pt x="98" y="173"/>
                  </a:lnTo>
                  <a:lnTo>
                    <a:pt x="102" y="402"/>
                  </a:lnTo>
                  <a:lnTo>
                    <a:pt x="103" y="456"/>
                  </a:lnTo>
                  <a:lnTo>
                    <a:pt x="188" y="455"/>
                  </a:lnTo>
                  <a:lnTo>
                    <a:pt x="325" y="449"/>
                  </a:lnTo>
                  <a:lnTo>
                    <a:pt x="479" y="438"/>
                  </a:lnTo>
                  <a:lnTo>
                    <a:pt x="487" y="443"/>
                  </a:lnTo>
                  <a:lnTo>
                    <a:pt x="493" y="449"/>
                  </a:lnTo>
                  <a:lnTo>
                    <a:pt x="494" y="456"/>
                  </a:lnTo>
                  <a:lnTo>
                    <a:pt x="494" y="462"/>
                  </a:lnTo>
                  <a:lnTo>
                    <a:pt x="489" y="470"/>
                  </a:lnTo>
                  <a:lnTo>
                    <a:pt x="481" y="473"/>
                  </a:lnTo>
                  <a:lnTo>
                    <a:pt x="476" y="481"/>
                  </a:lnTo>
                  <a:lnTo>
                    <a:pt x="472" y="488"/>
                  </a:lnTo>
                  <a:lnTo>
                    <a:pt x="476" y="494"/>
                  </a:lnTo>
                  <a:lnTo>
                    <a:pt x="526" y="490"/>
                  </a:lnTo>
                  <a:lnTo>
                    <a:pt x="530" y="479"/>
                  </a:lnTo>
                  <a:lnTo>
                    <a:pt x="534" y="471"/>
                  </a:lnTo>
                  <a:lnTo>
                    <a:pt x="528" y="466"/>
                  </a:lnTo>
                  <a:lnTo>
                    <a:pt x="536" y="458"/>
                  </a:lnTo>
                  <a:lnTo>
                    <a:pt x="532" y="451"/>
                  </a:lnTo>
                  <a:lnTo>
                    <a:pt x="540" y="449"/>
                  </a:lnTo>
                  <a:lnTo>
                    <a:pt x="538" y="441"/>
                  </a:lnTo>
                  <a:lnTo>
                    <a:pt x="536" y="434"/>
                  </a:lnTo>
                  <a:lnTo>
                    <a:pt x="540" y="426"/>
                  </a:lnTo>
                  <a:lnTo>
                    <a:pt x="541" y="434"/>
                  </a:lnTo>
                  <a:lnTo>
                    <a:pt x="541" y="440"/>
                  </a:lnTo>
                  <a:lnTo>
                    <a:pt x="547" y="434"/>
                  </a:lnTo>
                  <a:lnTo>
                    <a:pt x="549" y="424"/>
                  </a:lnTo>
                  <a:lnTo>
                    <a:pt x="557" y="423"/>
                  </a:lnTo>
                  <a:lnTo>
                    <a:pt x="564" y="424"/>
                  </a:lnTo>
                  <a:lnTo>
                    <a:pt x="568" y="415"/>
                  </a:lnTo>
                  <a:lnTo>
                    <a:pt x="564" y="408"/>
                  </a:lnTo>
                  <a:lnTo>
                    <a:pt x="570" y="402"/>
                  </a:lnTo>
                  <a:lnTo>
                    <a:pt x="568" y="393"/>
                  </a:lnTo>
                  <a:lnTo>
                    <a:pt x="570" y="385"/>
                  </a:lnTo>
                  <a:lnTo>
                    <a:pt x="568" y="379"/>
                  </a:lnTo>
                  <a:lnTo>
                    <a:pt x="558" y="374"/>
                  </a:lnTo>
                  <a:lnTo>
                    <a:pt x="553" y="377"/>
                  </a:lnTo>
                  <a:lnTo>
                    <a:pt x="541" y="364"/>
                  </a:lnTo>
                  <a:lnTo>
                    <a:pt x="532" y="349"/>
                  </a:lnTo>
                  <a:lnTo>
                    <a:pt x="538" y="342"/>
                  </a:lnTo>
                  <a:lnTo>
                    <a:pt x="540" y="334"/>
                  </a:lnTo>
                  <a:lnTo>
                    <a:pt x="530" y="321"/>
                  </a:lnTo>
                  <a:lnTo>
                    <a:pt x="530" y="306"/>
                  </a:lnTo>
                  <a:lnTo>
                    <a:pt x="523" y="304"/>
                  </a:lnTo>
                  <a:lnTo>
                    <a:pt x="515" y="299"/>
                  </a:lnTo>
                  <a:lnTo>
                    <a:pt x="511" y="293"/>
                  </a:lnTo>
                  <a:lnTo>
                    <a:pt x="500" y="285"/>
                  </a:lnTo>
                  <a:lnTo>
                    <a:pt x="493" y="287"/>
                  </a:lnTo>
                  <a:lnTo>
                    <a:pt x="491" y="280"/>
                  </a:lnTo>
                  <a:lnTo>
                    <a:pt x="487" y="280"/>
                  </a:lnTo>
                  <a:lnTo>
                    <a:pt x="466" y="265"/>
                  </a:lnTo>
                  <a:lnTo>
                    <a:pt x="453" y="252"/>
                  </a:lnTo>
                  <a:lnTo>
                    <a:pt x="453" y="246"/>
                  </a:lnTo>
                  <a:lnTo>
                    <a:pt x="453" y="238"/>
                  </a:lnTo>
                  <a:lnTo>
                    <a:pt x="457" y="231"/>
                  </a:lnTo>
                  <a:lnTo>
                    <a:pt x="461" y="220"/>
                  </a:lnTo>
                  <a:lnTo>
                    <a:pt x="466" y="208"/>
                  </a:lnTo>
                  <a:lnTo>
                    <a:pt x="464" y="197"/>
                  </a:lnTo>
                  <a:lnTo>
                    <a:pt x="470" y="188"/>
                  </a:lnTo>
                  <a:lnTo>
                    <a:pt x="470" y="186"/>
                  </a:lnTo>
                  <a:lnTo>
                    <a:pt x="457" y="176"/>
                  </a:lnTo>
                  <a:lnTo>
                    <a:pt x="449" y="176"/>
                  </a:lnTo>
                  <a:lnTo>
                    <a:pt x="442" y="173"/>
                  </a:lnTo>
                  <a:lnTo>
                    <a:pt x="440" y="174"/>
                  </a:lnTo>
                  <a:lnTo>
                    <a:pt x="436" y="180"/>
                  </a:lnTo>
                  <a:lnTo>
                    <a:pt x="429" y="182"/>
                  </a:lnTo>
                  <a:lnTo>
                    <a:pt x="423" y="176"/>
                  </a:lnTo>
                  <a:lnTo>
                    <a:pt x="416" y="146"/>
                  </a:lnTo>
                  <a:lnTo>
                    <a:pt x="412" y="139"/>
                  </a:lnTo>
                  <a:lnTo>
                    <a:pt x="404" y="133"/>
                  </a:lnTo>
                  <a:lnTo>
                    <a:pt x="387" y="124"/>
                  </a:lnTo>
                  <a:lnTo>
                    <a:pt x="385" y="116"/>
                  </a:lnTo>
                  <a:lnTo>
                    <a:pt x="378" y="112"/>
                  </a:lnTo>
                  <a:lnTo>
                    <a:pt x="370" y="105"/>
                  </a:lnTo>
                  <a:lnTo>
                    <a:pt x="361" y="97"/>
                  </a:lnTo>
                  <a:lnTo>
                    <a:pt x="359" y="92"/>
                  </a:lnTo>
                  <a:lnTo>
                    <a:pt x="355" y="84"/>
                  </a:lnTo>
                  <a:lnTo>
                    <a:pt x="352" y="69"/>
                  </a:lnTo>
                  <a:lnTo>
                    <a:pt x="350" y="67"/>
                  </a:lnTo>
                  <a:lnTo>
                    <a:pt x="346" y="52"/>
                  </a:lnTo>
                  <a:lnTo>
                    <a:pt x="346" y="39"/>
                  </a:lnTo>
                  <a:lnTo>
                    <a:pt x="348" y="32"/>
                  </a:lnTo>
                  <a:lnTo>
                    <a:pt x="352" y="26"/>
                  </a:lnTo>
                  <a:lnTo>
                    <a:pt x="348" y="24"/>
                  </a:lnTo>
                  <a:lnTo>
                    <a:pt x="342" y="17"/>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7" name="Freeform 70">
              <a:extLst>
                <a:ext uri="{FF2B5EF4-FFF2-40B4-BE49-F238E27FC236}">
                  <a16:creationId xmlns:a16="http://schemas.microsoft.com/office/drawing/2014/main" id="{930C9B64-13DD-B708-2DAB-CE4B4764702E}"/>
                </a:ext>
              </a:extLst>
            </p:cNvPr>
            <p:cNvSpPr>
              <a:spLocks/>
            </p:cNvSpPr>
            <p:nvPr/>
          </p:nvSpPr>
          <p:spPr bwMode="auto">
            <a:xfrm>
              <a:off x="3301188" y="2986158"/>
              <a:ext cx="503093" cy="421376"/>
            </a:xfrm>
            <a:custGeom>
              <a:avLst/>
              <a:gdLst>
                <a:gd name="T0" fmla="*/ 391 w 427"/>
                <a:gd name="T1" fmla="*/ 150 h 394"/>
                <a:gd name="T2" fmla="*/ 399 w 427"/>
                <a:gd name="T3" fmla="*/ 146 h 394"/>
                <a:gd name="T4" fmla="*/ 395 w 427"/>
                <a:gd name="T5" fmla="*/ 120 h 394"/>
                <a:gd name="T6" fmla="*/ 391 w 427"/>
                <a:gd name="T7" fmla="*/ 114 h 394"/>
                <a:gd name="T8" fmla="*/ 401 w 427"/>
                <a:gd name="T9" fmla="*/ 116 h 394"/>
                <a:gd name="T10" fmla="*/ 399 w 427"/>
                <a:gd name="T11" fmla="*/ 103 h 394"/>
                <a:gd name="T12" fmla="*/ 407 w 427"/>
                <a:gd name="T13" fmla="*/ 97 h 394"/>
                <a:gd name="T14" fmla="*/ 407 w 427"/>
                <a:gd name="T15" fmla="*/ 86 h 394"/>
                <a:gd name="T16" fmla="*/ 410 w 427"/>
                <a:gd name="T17" fmla="*/ 80 h 394"/>
                <a:gd name="T18" fmla="*/ 423 w 427"/>
                <a:gd name="T19" fmla="*/ 71 h 394"/>
                <a:gd name="T20" fmla="*/ 427 w 427"/>
                <a:gd name="T21" fmla="*/ 62 h 394"/>
                <a:gd name="T22" fmla="*/ 423 w 427"/>
                <a:gd name="T23" fmla="*/ 52 h 394"/>
                <a:gd name="T24" fmla="*/ 369 w 427"/>
                <a:gd name="T25" fmla="*/ 50 h 394"/>
                <a:gd name="T26" fmla="*/ 378 w 427"/>
                <a:gd name="T27" fmla="*/ 35 h 394"/>
                <a:gd name="T28" fmla="*/ 391 w 427"/>
                <a:gd name="T29" fmla="*/ 24 h 394"/>
                <a:gd name="T30" fmla="*/ 390 w 427"/>
                <a:gd name="T31" fmla="*/ 11 h 394"/>
                <a:gd name="T32" fmla="*/ 376 w 427"/>
                <a:gd name="T33" fmla="*/ 0 h 394"/>
                <a:gd name="T34" fmla="*/ 85 w 427"/>
                <a:gd name="T35" fmla="*/ 17 h 394"/>
                <a:gd name="T36" fmla="*/ 16 w 427"/>
                <a:gd name="T37" fmla="*/ 109 h 394"/>
                <a:gd name="T38" fmla="*/ 21 w 427"/>
                <a:gd name="T39" fmla="*/ 327 h 394"/>
                <a:gd name="T40" fmla="*/ 23 w 427"/>
                <a:gd name="T41" fmla="*/ 332 h 394"/>
                <a:gd name="T42" fmla="*/ 38 w 427"/>
                <a:gd name="T43" fmla="*/ 332 h 394"/>
                <a:gd name="T44" fmla="*/ 61 w 427"/>
                <a:gd name="T45" fmla="*/ 394 h 394"/>
                <a:gd name="T46" fmla="*/ 318 w 427"/>
                <a:gd name="T47" fmla="*/ 383 h 394"/>
                <a:gd name="T48" fmla="*/ 316 w 427"/>
                <a:gd name="T49" fmla="*/ 368 h 394"/>
                <a:gd name="T50" fmla="*/ 324 w 427"/>
                <a:gd name="T51" fmla="*/ 366 h 394"/>
                <a:gd name="T52" fmla="*/ 320 w 427"/>
                <a:gd name="T53" fmla="*/ 353 h 394"/>
                <a:gd name="T54" fmla="*/ 320 w 427"/>
                <a:gd name="T55" fmla="*/ 340 h 394"/>
                <a:gd name="T56" fmla="*/ 313 w 427"/>
                <a:gd name="T57" fmla="*/ 338 h 394"/>
                <a:gd name="T58" fmla="*/ 314 w 427"/>
                <a:gd name="T59" fmla="*/ 329 h 394"/>
                <a:gd name="T60" fmla="*/ 313 w 427"/>
                <a:gd name="T61" fmla="*/ 329 h 394"/>
                <a:gd name="T62" fmla="*/ 314 w 427"/>
                <a:gd name="T63" fmla="*/ 317 h 394"/>
                <a:gd name="T64" fmla="*/ 314 w 427"/>
                <a:gd name="T65" fmla="*/ 306 h 394"/>
                <a:gd name="T66" fmla="*/ 322 w 427"/>
                <a:gd name="T67" fmla="*/ 306 h 394"/>
                <a:gd name="T68" fmla="*/ 314 w 427"/>
                <a:gd name="T69" fmla="*/ 299 h 394"/>
                <a:gd name="T70" fmla="*/ 324 w 427"/>
                <a:gd name="T71" fmla="*/ 295 h 394"/>
                <a:gd name="T72" fmla="*/ 324 w 427"/>
                <a:gd name="T73" fmla="*/ 280 h 394"/>
                <a:gd name="T74" fmla="*/ 337 w 427"/>
                <a:gd name="T75" fmla="*/ 270 h 394"/>
                <a:gd name="T76" fmla="*/ 333 w 427"/>
                <a:gd name="T77" fmla="*/ 255 h 394"/>
                <a:gd name="T78" fmla="*/ 331 w 427"/>
                <a:gd name="T79" fmla="*/ 250 h 394"/>
                <a:gd name="T80" fmla="*/ 339 w 427"/>
                <a:gd name="T81" fmla="*/ 248 h 394"/>
                <a:gd name="T82" fmla="*/ 344 w 427"/>
                <a:gd name="T83" fmla="*/ 233 h 394"/>
                <a:gd name="T84" fmla="*/ 356 w 427"/>
                <a:gd name="T85" fmla="*/ 231 h 394"/>
                <a:gd name="T86" fmla="*/ 360 w 427"/>
                <a:gd name="T87" fmla="*/ 220 h 394"/>
                <a:gd name="T88" fmla="*/ 360 w 427"/>
                <a:gd name="T89" fmla="*/ 206 h 394"/>
                <a:gd name="T90" fmla="*/ 361 w 427"/>
                <a:gd name="T91" fmla="*/ 203 h 394"/>
                <a:gd name="T92" fmla="*/ 361 w 427"/>
                <a:gd name="T93" fmla="*/ 195 h 394"/>
                <a:gd name="T94" fmla="*/ 363 w 427"/>
                <a:gd name="T95" fmla="*/ 193 h 394"/>
                <a:gd name="T96" fmla="*/ 367 w 427"/>
                <a:gd name="T97" fmla="*/ 178 h 394"/>
                <a:gd name="T98" fmla="*/ 378 w 427"/>
                <a:gd name="T99" fmla="*/ 178 h 394"/>
                <a:gd name="T100" fmla="*/ 382 w 427"/>
                <a:gd name="T101" fmla="*/ 165 h 394"/>
                <a:gd name="T102" fmla="*/ 380 w 427"/>
                <a:gd name="T103" fmla="*/ 16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7" h="394">
                  <a:moveTo>
                    <a:pt x="388" y="158"/>
                  </a:moveTo>
                  <a:lnTo>
                    <a:pt x="391" y="150"/>
                  </a:lnTo>
                  <a:lnTo>
                    <a:pt x="397" y="148"/>
                  </a:lnTo>
                  <a:lnTo>
                    <a:pt x="399" y="146"/>
                  </a:lnTo>
                  <a:lnTo>
                    <a:pt x="395" y="127"/>
                  </a:lnTo>
                  <a:lnTo>
                    <a:pt x="395" y="120"/>
                  </a:lnTo>
                  <a:lnTo>
                    <a:pt x="390" y="122"/>
                  </a:lnTo>
                  <a:lnTo>
                    <a:pt x="391" y="114"/>
                  </a:lnTo>
                  <a:lnTo>
                    <a:pt x="397" y="112"/>
                  </a:lnTo>
                  <a:lnTo>
                    <a:pt x="401" y="116"/>
                  </a:lnTo>
                  <a:lnTo>
                    <a:pt x="403" y="111"/>
                  </a:lnTo>
                  <a:lnTo>
                    <a:pt x="399" y="103"/>
                  </a:lnTo>
                  <a:lnTo>
                    <a:pt x="403" y="101"/>
                  </a:lnTo>
                  <a:lnTo>
                    <a:pt x="407" y="97"/>
                  </a:lnTo>
                  <a:lnTo>
                    <a:pt x="412" y="92"/>
                  </a:lnTo>
                  <a:lnTo>
                    <a:pt x="407" y="86"/>
                  </a:lnTo>
                  <a:lnTo>
                    <a:pt x="407" y="84"/>
                  </a:lnTo>
                  <a:lnTo>
                    <a:pt x="410" y="80"/>
                  </a:lnTo>
                  <a:lnTo>
                    <a:pt x="416" y="77"/>
                  </a:lnTo>
                  <a:lnTo>
                    <a:pt x="423" y="71"/>
                  </a:lnTo>
                  <a:lnTo>
                    <a:pt x="420" y="65"/>
                  </a:lnTo>
                  <a:lnTo>
                    <a:pt x="427" y="62"/>
                  </a:lnTo>
                  <a:lnTo>
                    <a:pt x="425" y="56"/>
                  </a:lnTo>
                  <a:lnTo>
                    <a:pt x="423" y="52"/>
                  </a:lnTo>
                  <a:lnTo>
                    <a:pt x="373" y="56"/>
                  </a:lnTo>
                  <a:lnTo>
                    <a:pt x="369" y="50"/>
                  </a:lnTo>
                  <a:lnTo>
                    <a:pt x="373" y="43"/>
                  </a:lnTo>
                  <a:lnTo>
                    <a:pt x="378" y="35"/>
                  </a:lnTo>
                  <a:lnTo>
                    <a:pt x="386" y="32"/>
                  </a:lnTo>
                  <a:lnTo>
                    <a:pt x="391" y="24"/>
                  </a:lnTo>
                  <a:lnTo>
                    <a:pt x="391" y="18"/>
                  </a:lnTo>
                  <a:lnTo>
                    <a:pt x="390" y="11"/>
                  </a:lnTo>
                  <a:lnTo>
                    <a:pt x="384" y="5"/>
                  </a:lnTo>
                  <a:lnTo>
                    <a:pt x="376" y="0"/>
                  </a:lnTo>
                  <a:lnTo>
                    <a:pt x="222" y="11"/>
                  </a:lnTo>
                  <a:lnTo>
                    <a:pt x="85" y="17"/>
                  </a:lnTo>
                  <a:lnTo>
                    <a:pt x="0" y="18"/>
                  </a:lnTo>
                  <a:lnTo>
                    <a:pt x="16" y="109"/>
                  </a:lnTo>
                  <a:lnTo>
                    <a:pt x="19" y="139"/>
                  </a:lnTo>
                  <a:lnTo>
                    <a:pt x="21" y="327"/>
                  </a:lnTo>
                  <a:lnTo>
                    <a:pt x="23" y="329"/>
                  </a:lnTo>
                  <a:lnTo>
                    <a:pt x="23" y="332"/>
                  </a:lnTo>
                  <a:lnTo>
                    <a:pt x="31" y="336"/>
                  </a:lnTo>
                  <a:lnTo>
                    <a:pt x="38" y="332"/>
                  </a:lnTo>
                  <a:lnTo>
                    <a:pt x="59" y="336"/>
                  </a:lnTo>
                  <a:lnTo>
                    <a:pt x="61" y="394"/>
                  </a:lnTo>
                  <a:lnTo>
                    <a:pt x="172" y="391"/>
                  </a:lnTo>
                  <a:lnTo>
                    <a:pt x="318" y="383"/>
                  </a:lnTo>
                  <a:lnTo>
                    <a:pt x="318" y="374"/>
                  </a:lnTo>
                  <a:lnTo>
                    <a:pt x="316" y="368"/>
                  </a:lnTo>
                  <a:lnTo>
                    <a:pt x="324" y="368"/>
                  </a:lnTo>
                  <a:lnTo>
                    <a:pt x="324" y="366"/>
                  </a:lnTo>
                  <a:lnTo>
                    <a:pt x="322" y="355"/>
                  </a:lnTo>
                  <a:lnTo>
                    <a:pt x="320" y="353"/>
                  </a:lnTo>
                  <a:lnTo>
                    <a:pt x="318" y="346"/>
                  </a:lnTo>
                  <a:lnTo>
                    <a:pt x="320" y="340"/>
                  </a:lnTo>
                  <a:lnTo>
                    <a:pt x="320" y="340"/>
                  </a:lnTo>
                  <a:lnTo>
                    <a:pt x="313" y="338"/>
                  </a:lnTo>
                  <a:lnTo>
                    <a:pt x="320" y="334"/>
                  </a:lnTo>
                  <a:lnTo>
                    <a:pt x="314" y="329"/>
                  </a:lnTo>
                  <a:lnTo>
                    <a:pt x="309" y="334"/>
                  </a:lnTo>
                  <a:lnTo>
                    <a:pt x="313" y="329"/>
                  </a:lnTo>
                  <a:lnTo>
                    <a:pt x="309" y="321"/>
                  </a:lnTo>
                  <a:lnTo>
                    <a:pt x="314" y="317"/>
                  </a:lnTo>
                  <a:lnTo>
                    <a:pt x="309" y="310"/>
                  </a:lnTo>
                  <a:lnTo>
                    <a:pt x="314" y="306"/>
                  </a:lnTo>
                  <a:lnTo>
                    <a:pt x="316" y="310"/>
                  </a:lnTo>
                  <a:lnTo>
                    <a:pt x="322" y="306"/>
                  </a:lnTo>
                  <a:lnTo>
                    <a:pt x="314" y="302"/>
                  </a:lnTo>
                  <a:lnTo>
                    <a:pt x="314" y="299"/>
                  </a:lnTo>
                  <a:lnTo>
                    <a:pt x="322" y="299"/>
                  </a:lnTo>
                  <a:lnTo>
                    <a:pt x="324" y="295"/>
                  </a:lnTo>
                  <a:lnTo>
                    <a:pt x="322" y="287"/>
                  </a:lnTo>
                  <a:lnTo>
                    <a:pt x="324" y="280"/>
                  </a:lnTo>
                  <a:lnTo>
                    <a:pt x="320" y="276"/>
                  </a:lnTo>
                  <a:lnTo>
                    <a:pt x="337" y="270"/>
                  </a:lnTo>
                  <a:lnTo>
                    <a:pt x="333" y="263"/>
                  </a:lnTo>
                  <a:lnTo>
                    <a:pt x="333" y="255"/>
                  </a:lnTo>
                  <a:lnTo>
                    <a:pt x="335" y="253"/>
                  </a:lnTo>
                  <a:lnTo>
                    <a:pt x="331" y="250"/>
                  </a:lnTo>
                  <a:lnTo>
                    <a:pt x="339" y="252"/>
                  </a:lnTo>
                  <a:lnTo>
                    <a:pt x="339" y="248"/>
                  </a:lnTo>
                  <a:lnTo>
                    <a:pt x="346" y="240"/>
                  </a:lnTo>
                  <a:lnTo>
                    <a:pt x="344" y="233"/>
                  </a:lnTo>
                  <a:lnTo>
                    <a:pt x="352" y="233"/>
                  </a:lnTo>
                  <a:lnTo>
                    <a:pt x="356" y="231"/>
                  </a:lnTo>
                  <a:lnTo>
                    <a:pt x="361" y="225"/>
                  </a:lnTo>
                  <a:lnTo>
                    <a:pt x="360" y="220"/>
                  </a:lnTo>
                  <a:lnTo>
                    <a:pt x="363" y="210"/>
                  </a:lnTo>
                  <a:lnTo>
                    <a:pt x="360" y="206"/>
                  </a:lnTo>
                  <a:lnTo>
                    <a:pt x="360" y="197"/>
                  </a:lnTo>
                  <a:lnTo>
                    <a:pt x="361" y="203"/>
                  </a:lnTo>
                  <a:lnTo>
                    <a:pt x="369" y="201"/>
                  </a:lnTo>
                  <a:lnTo>
                    <a:pt x="361" y="195"/>
                  </a:lnTo>
                  <a:lnTo>
                    <a:pt x="361" y="186"/>
                  </a:lnTo>
                  <a:lnTo>
                    <a:pt x="363" y="193"/>
                  </a:lnTo>
                  <a:lnTo>
                    <a:pt x="369" y="193"/>
                  </a:lnTo>
                  <a:lnTo>
                    <a:pt x="367" y="178"/>
                  </a:lnTo>
                  <a:lnTo>
                    <a:pt x="371" y="182"/>
                  </a:lnTo>
                  <a:lnTo>
                    <a:pt x="378" y="178"/>
                  </a:lnTo>
                  <a:lnTo>
                    <a:pt x="384" y="173"/>
                  </a:lnTo>
                  <a:lnTo>
                    <a:pt x="382" y="165"/>
                  </a:lnTo>
                  <a:lnTo>
                    <a:pt x="380" y="163"/>
                  </a:lnTo>
                  <a:lnTo>
                    <a:pt x="380" y="161"/>
                  </a:lnTo>
                  <a:lnTo>
                    <a:pt x="388" y="15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8" name="Freeform 45">
              <a:extLst>
                <a:ext uri="{FF2B5EF4-FFF2-40B4-BE49-F238E27FC236}">
                  <a16:creationId xmlns:a16="http://schemas.microsoft.com/office/drawing/2014/main" id="{8EBA4ABE-EAD2-C77E-C3D2-09B7C6456334}"/>
                </a:ext>
              </a:extLst>
            </p:cNvPr>
            <p:cNvSpPr>
              <a:spLocks/>
            </p:cNvSpPr>
            <p:nvPr/>
          </p:nvSpPr>
          <p:spPr bwMode="auto">
            <a:xfrm>
              <a:off x="3607521" y="3788270"/>
              <a:ext cx="35346" cy="16043"/>
            </a:xfrm>
            <a:custGeom>
              <a:avLst/>
              <a:gdLst>
                <a:gd name="T0" fmla="*/ 19 w 30"/>
                <a:gd name="T1" fmla="*/ 15 h 15"/>
                <a:gd name="T2" fmla="*/ 26 w 30"/>
                <a:gd name="T3" fmla="*/ 13 h 15"/>
                <a:gd name="T4" fmla="*/ 30 w 30"/>
                <a:gd name="T5" fmla="*/ 7 h 15"/>
                <a:gd name="T6" fmla="*/ 30 w 30"/>
                <a:gd name="T7" fmla="*/ 7 h 15"/>
                <a:gd name="T8" fmla="*/ 28 w 30"/>
                <a:gd name="T9" fmla="*/ 5 h 15"/>
                <a:gd name="T10" fmla="*/ 15 w 30"/>
                <a:gd name="T11" fmla="*/ 0 h 15"/>
                <a:gd name="T12" fmla="*/ 0 w 30"/>
                <a:gd name="T13" fmla="*/ 4 h 15"/>
                <a:gd name="T14" fmla="*/ 4 w 30"/>
                <a:gd name="T15" fmla="*/ 9 h 15"/>
                <a:gd name="T16" fmla="*/ 11 w 30"/>
                <a:gd name="T17" fmla="*/ 11 h 15"/>
                <a:gd name="T18" fmla="*/ 19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19" y="15"/>
                  </a:moveTo>
                  <a:lnTo>
                    <a:pt x="26" y="13"/>
                  </a:lnTo>
                  <a:lnTo>
                    <a:pt x="30" y="7"/>
                  </a:lnTo>
                  <a:lnTo>
                    <a:pt x="30" y="7"/>
                  </a:lnTo>
                  <a:lnTo>
                    <a:pt x="28" y="5"/>
                  </a:lnTo>
                  <a:lnTo>
                    <a:pt x="15" y="0"/>
                  </a:lnTo>
                  <a:lnTo>
                    <a:pt x="0" y="4"/>
                  </a:lnTo>
                  <a:lnTo>
                    <a:pt x="4" y="9"/>
                  </a:lnTo>
                  <a:lnTo>
                    <a:pt x="11" y="11"/>
                  </a:lnTo>
                  <a:lnTo>
                    <a:pt x="19"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49" name="Freeform 46">
              <a:extLst>
                <a:ext uri="{FF2B5EF4-FFF2-40B4-BE49-F238E27FC236}">
                  <a16:creationId xmlns:a16="http://schemas.microsoft.com/office/drawing/2014/main" id="{E604BE91-35BA-8D63-C2B3-8834E4604C76}"/>
                </a:ext>
              </a:extLst>
            </p:cNvPr>
            <p:cNvSpPr>
              <a:spLocks/>
            </p:cNvSpPr>
            <p:nvPr/>
          </p:nvSpPr>
          <p:spPr bwMode="auto">
            <a:xfrm>
              <a:off x="3607521" y="3788270"/>
              <a:ext cx="35346" cy="16043"/>
            </a:xfrm>
            <a:custGeom>
              <a:avLst/>
              <a:gdLst>
                <a:gd name="T0" fmla="*/ 19 w 30"/>
                <a:gd name="T1" fmla="*/ 15 h 15"/>
                <a:gd name="T2" fmla="*/ 26 w 30"/>
                <a:gd name="T3" fmla="*/ 13 h 15"/>
                <a:gd name="T4" fmla="*/ 30 w 30"/>
                <a:gd name="T5" fmla="*/ 7 h 15"/>
                <a:gd name="T6" fmla="*/ 30 w 30"/>
                <a:gd name="T7" fmla="*/ 7 h 15"/>
                <a:gd name="T8" fmla="*/ 28 w 30"/>
                <a:gd name="T9" fmla="*/ 5 h 15"/>
                <a:gd name="T10" fmla="*/ 15 w 30"/>
                <a:gd name="T11" fmla="*/ 0 h 15"/>
                <a:gd name="T12" fmla="*/ 0 w 30"/>
                <a:gd name="T13" fmla="*/ 4 h 15"/>
                <a:gd name="T14" fmla="*/ 4 w 30"/>
                <a:gd name="T15" fmla="*/ 9 h 15"/>
                <a:gd name="T16" fmla="*/ 11 w 30"/>
                <a:gd name="T17" fmla="*/ 11 h 15"/>
                <a:gd name="T18" fmla="*/ 19 w 30"/>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5">
                  <a:moveTo>
                    <a:pt x="19" y="15"/>
                  </a:moveTo>
                  <a:lnTo>
                    <a:pt x="26" y="13"/>
                  </a:lnTo>
                  <a:lnTo>
                    <a:pt x="30" y="7"/>
                  </a:lnTo>
                  <a:lnTo>
                    <a:pt x="30" y="7"/>
                  </a:lnTo>
                  <a:lnTo>
                    <a:pt x="28" y="5"/>
                  </a:lnTo>
                  <a:lnTo>
                    <a:pt x="15" y="0"/>
                  </a:lnTo>
                  <a:lnTo>
                    <a:pt x="0" y="4"/>
                  </a:lnTo>
                  <a:lnTo>
                    <a:pt x="4" y="9"/>
                  </a:lnTo>
                  <a:lnTo>
                    <a:pt x="11" y="11"/>
                  </a:lnTo>
                  <a:lnTo>
                    <a:pt x="19"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0" name="Freeform 47">
              <a:extLst>
                <a:ext uri="{FF2B5EF4-FFF2-40B4-BE49-F238E27FC236}">
                  <a16:creationId xmlns:a16="http://schemas.microsoft.com/office/drawing/2014/main" id="{84F3B2EC-1681-654A-7925-62761A9EFE48}"/>
                </a:ext>
              </a:extLst>
            </p:cNvPr>
            <p:cNvSpPr>
              <a:spLocks/>
            </p:cNvSpPr>
            <p:nvPr/>
          </p:nvSpPr>
          <p:spPr bwMode="auto">
            <a:xfrm>
              <a:off x="3688817" y="3813936"/>
              <a:ext cx="17673" cy="16043"/>
            </a:xfrm>
            <a:custGeom>
              <a:avLst/>
              <a:gdLst>
                <a:gd name="T0" fmla="*/ 14 w 15"/>
                <a:gd name="T1" fmla="*/ 15 h 15"/>
                <a:gd name="T2" fmla="*/ 15 w 15"/>
                <a:gd name="T3" fmla="*/ 13 h 15"/>
                <a:gd name="T4" fmla="*/ 14 w 15"/>
                <a:gd name="T5" fmla="*/ 8 h 15"/>
                <a:gd name="T6" fmla="*/ 8 w 15"/>
                <a:gd name="T7" fmla="*/ 0 h 15"/>
                <a:gd name="T8" fmla="*/ 2 w 15"/>
                <a:gd name="T9" fmla="*/ 8 h 15"/>
                <a:gd name="T10" fmla="*/ 0 w 15"/>
                <a:gd name="T11" fmla="*/ 10 h 15"/>
                <a:gd name="T12" fmla="*/ 8 w 15"/>
                <a:gd name="T13" fmla="*/ 15 h 15"/>
                <a:gd name="T14" fmla="*/ 14 w 15"/>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14" y="15"/>
                  </a:moveTo>
                  <a:lnTo>
                    <a:pt x="15" y="13"/>
                  </a:lnTo>
                  <a:lnTo>
                    <a:pt x="14" y="8"/>
                  </a:lnTo>
                  <a:lnTo>
                    <a:pt x="8" y="0"/>
                  </a:lnTo>
                  <a:lnTo>
                    <a:pt x="2" y="8"/>
                  </a:lnTo>
                  <a:lnTo>
                    <a:pt x="0" y="10"/>
                  </a:lnTo>
                  <a:lnTo>
                    <a:pt x="8" y="15"/>
                  </a:lnTo>
                  <a:lnTo>
                    <a:pt x="14"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1" name="Freeform 48">
              <a:extLst>
                <a:ext uri="{FF2B5EF4-FFF2-40B4-BE49-F238E27FC236}">
                  <a16:creationId xmlns:a16="http://schemas.microsoft.com/office/drawing/2014/main" id="{17E35D2D-B6AB-D50C-82CC-B57BD3408E86}"/>
                </a:ext>
              </a:extLst>
            </p:cNvPr>
            <p:cNvSpPr>
              <a:spLocks/>
            </p:cNvSpPr>
            <p:nvPr/>
          </p:nvSpPr>
          <p:spPr bwMode="auto">
            <a:xfrm>
              <a:off x="3688817" y="3813936"/>
              <a:ext cx="17673" cy="16043"/>
            </a:xfrm>
            <a:custGeom>
              <a:avLst/>
              <a:gdLst>
                <a:gd name="T0" fmla="*/ 14 w 15"/>
                <a:gd name="T1" fmla="*/ 15 h 15"/>
                <a:gd name="T2" fmla="*/ 15 w 15"/>
                <a:gd name="T3" fmla="*/ 13 h 15"/>
                <a:gd name="T4" fmla="*/ 14 w 15"/>
                <a:gd name="T5" fmla="*/ 8 h 15"/>
                <a:gd name="T6" fmla="*/ 8 w 15"/>
                <a:gd name="T7" fmla="*/ 0 h 15"/>
                <a:gd name="T8" fmla="*/ 2 w 15"/>
                <a:gd name="T9" fmla="*/ 8 h 15"/>
                <a:gd name="T10" fmla="*/ 0 w 15"/>
                <a:gd name="T11" fmla="*/ 10 h 15"/>
                <a:gd name="T12" fmla="*/ 8 w 15"/>
                <a:gd name="T13" fmla="*/ 15 h 15"/>
                <a:gd name="T14" fmla="*/ 14 w 15"/>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14" y="15"/>
                  </a:moveTo>
                  <a:lnTo>
                    <a:pt x="15" y="13"/>
                  </a:lnTo>
                  <a:lnTo>
                    <a:pt x="14" y="8"/>
                  </a:lnTo>
                  <a:lnTo>
                    <a:pt x="8" y="0"/>
                  </a:lnTo>
                  <a:lnTo>
                    <a:pt x="2" y="8"/>
                  </a:lnTo>
                  <a:lnTo>
                    <a:pt x="0" y="10"/>
                  </a:lnTo>
                  <a:lnTo>
                    <a:pt x="8" y="15"/>
                  </a:lnTo>
                  <a:lnTo>
                    <a:pt x="14" y="1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2" name="Freeform 71">
              <a:extLst>
                <a:ext uri="{FF2B5EF4-FFF2-40B4-BE49-F238E27FC236}">
                  <a16:creationId xmlns:a16="http://schemas.microsoft.com/office/drawing/2014/main" id="{A9DBB5A8-5ECA-BBFB-51D9-C605DBECAA10}"/>
                </a:ext>
              </a:extLst>
            </p:cNvPr>
            <p:cNvSpPr>
              <a:spLocks/>
            </p:cNvSpPr>
            <p:nvPr/>
          </p:nvSpPr>
          <p:spPr bwMode="auto">
            <a:xfrm>
              <a:off x="3373059" y="3395770"/>
              <a:ext cx="569071" cy="456668"/>
            </a:xfrm>
            <a:custGeom>
              <a:avLst/>
              <a:gdLst>
                <a:gd name="T0" fmla="*/ 411 w 483"/>
                <a:gd name="T1" fmla="*/ 263 h 427"/>
                <a:gd name="T2" fmla="*/ 402 w 483"/>
                <a:gd name="T3" fmla="*/ 216 h 427"/>
                <a:gd name="T4" fmla="*/ 233 w 483"/>
                <a:gd name="T5" fmla="*/ 213 h 427"/>
                <a:gd name="T6" fmla="*/ 236 w 483"/>
                <a:gd name="T7" fmla="*/ 183 h 427"/>
                <a:gd name="T8" fmla="*/ 244 w 483"/>
                <a:gd name="T9" fmla="*/ 154 h 427"/>
                <a:gd name="T10" fmla="*/ 248 w 483"/>
                <a:gd name="T11" fmla="*/ 132 h 427"/>
                <a:gd name="T12" fmla="*/ 265 w 483"/>
                <a:gd name="T13" fmla="*/ 102 h 427"/>
                <a:gd name="T14" fmla="*/ 263 w 483"/>
                <a:gd name="T15" fmla="*/ 90 h 427"/>
                <a:gd name="T16" fmla="*/ 285 w 483"/>
                <a:gd name="T17" fmla="*/ 73 h 427"/>
                <a:gd name="T18" fmla="*/ 267 w 483"/>
                <a:gd name="T19" fmla="*/ 55 h 427"/>
                <a:gd name="T20" fmla="*/ 263 w 483"/>
                <a:gd name="T21" fmla="*/ 43 h 427"/>
                <a:gd name="T22" fmla="*/ 265 w 483"/>
                <a:gd name="T23" fmla="*/ 13 h 427"/>
                <a:gd name="T24" fmla="*/ 257 w 483"/>
                <a:gd name="T25" fmla="*/ 0 h 427"/>
                <a:gd name="T26" fmla="*/ 20 w 483"/>
                <a:gd name="T27" fmla="*/ 137 h 427"/>
                <a:gd name="T28" fmla="*/ 35 w 483"/>
                <a:gd name="T29" fmla="*/ 179 h 427"/>
                <a:gd name="T30" fmla="*/ 52 w 483"/>
                <a:gd name="T31" fmla="*/ 213 h 427"/>
                <a:gd name="T32" fmla="*/ 52 w 483"/>
                <a:gd name="T33" fmla="*/ 246 h 427"/>
                <a:gd name="T34" fmla="*/ 41 w 483"/>
                <a:gd name="T35" fmla="*/ 288 h 427"/>
                <a:gd name="T36" fmla="*/ 33 w 483"/>
                <a:gd name="T37" fmla="*/ 335 h 427"/>
                <a:gd name="T38" fmla="*/ 28 w 483"/>
                <a:gd name="T39" fmla="*/ 354 h 427"/>
                <a:gd name="T40" fmla="*/ 75 w 483"/>
                <a:gd name="T41" fmla="*/ 354 h 427"/>
                <a:gd name="T42" fmla="*/ 84 w 483"/>
                <a:gd name="T43" fmla="*/ 340 h 427"/>
                <a:gd name="T44" fmla="*/ 90 w 483"/>
                <a:gd name="T45" fmla="*/ 357 h 427"/>
                <a:gd name="T46" fmla="*/ 171 w 483"/>
                <a:gd name="T47" fmla="*/ 378 h 427"/>
                <a:gd name="T48" fmla="*/ 184 w 483"/>
                <a:gd name="T49" fmla="*/ 357 h 427"/>
                <a:gd name="T50" fmla="*/ 214 w 483"/>
                <a:gd name="T51" fmla="*/ 354 h 427"/>
                <a:gd name="T52" fmla="*/ 242 w 483"/>
                <a:gd name="T53" fmla="*/ 365 h 427"/>
                <a:gd name="T54" fmla="*/ 272 w 483"/>
                <a:gd name="T55" fmla="*/ 371 h 427"/>
                <a:gd name="T56" fmla="*/ 276 w 483"/>
                <a:gd name="T57" fmla="*/ 387 h 427"/>
                <a:gd name="T58" fmla="*/ 297 w 483"/>
                <a:gd name="T59" fmla="*/ 406 h 427"/>
                <a:gd name="T60" fmla="*/ 332 w 483"/>
                <a:gd name="T61" fmla="*/ 412 h 427"/>
                <a:gd name="T62" fmla="*/ 351 w 483"/>
                <a:gd name="T63" fmla="*/ 391 h 427"/>
                <a:gd name="T64" fmla="*/ 370 w 483"/>
                <a:gd name="T65" fmla="*/ 416 h 427"/>
                <a:gd name="T66" fmla="*/ 389 w 483"/>
                <a:gd name="T67" fmla="*/ 391 h 427"/>
                <a:gd name="T68" fmla="*/ 396 w 483"/>
                <a:gd name="T69" fmla="*/ 374 h 427"/>
                <a:gd name="T70" fmla="*/ 415 w 483"/>
                <a:gd name="T71" fmla="*/ 387 h 427"/>
                <a:gd name="T72" fmla="*/ 443 w 483"/>
                <a:gd name="T73" fmla="*/ 399 h 427"/>
                <a:gd name="T74" fmla="*/ 455 w 483"/>
                <a:gd name="T75" fmla="*/ 414 h 427"/>
                <a:gd name="T76" fmla="*/ 473 w 483"/>
                <a:gd name="T77" fmla="*/ 418 h 427"/>
                <a:gd name="T78" fmla="*/ 483 w 483"/>
                <a:gd name="T79" fmla="*/ 395 h 427"/>
                <a:gd name="T80" fmla="*/ 447 w 483"/>
                <a:gd name="T81" fmla="*/ 378 h 427"/>
                <a:gd name="T82" fmla="*/ 417 w 483"/>
                <a:gd name="T83" fmla="*/ 357 h 427"/>
                <a:gd name="T84" fmla="*/ 430 w 483"/>
                <a:gd name="T85" fmla="*/ 348 h 427"/>
                <a:gd name="T86" fmla="*/ 445 w 483"/>
                <a:gd name="T87" fmla="*/ 331 h 427"/>
                <a:gd name="T88" fmla="*/ 426 w 483"/>
                <a:gd name="T89" fmla="*/ 312 h 427"/>
                <a:gd name="T90" fmla="*/ 406 w 483"/>
                <a:gd name="T91" fmla="*/ 322 h 427"/>
                <a:gd name="T92" fmla="*/ 417 w 483"/>
                <a:gd name="T93" fmla="*/ 299 h 427"/>
                <a:gd name="T94" fmla="*/ 391 w 483"/>
                <a:gd name="T95" fmla="*/ 307 h 427"/>
                <a:gd name="T96" fmla="*/ 346 w 483"/>
                <a:gd name="T97" fmla="*/ 299 h 427"/>
                <a:gd name="T98" fmla="*/ 383 w 483"/>
                <a:gd name="T99" fmla="*/ 282 h 427"/>
                <a:gd name="T100" fmla="*/ 411 w 483"/>
                <a:gd name="T101" fmla="*/ 295 h 427"/>
                <a:gd name="T102" fmla="*/ 424 w 483"/>
                <a:gd name="T103" fmla="*/ 29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3" h="427">
                  <a:moveTo>
                    <a:pt x="421" y="288"/>
                  </a:moveTo>
                  <a:lnTo>
                    <a:pt x="417" y="282"/>
                  </a:lnTo>
                  <a:lnTo>
                    <a:pt x="417" y="278"/>
                  </a:lnTo>
                  <a:lnTo>
                    <a:pt x="413" y="271"/>
                  </a:lnTo>
                  <a:lnTo>
                    <a:pt x="411" y="263"/>
                  </a:lnTo>
                  <a:lnTo>
                    <a:pt x="402" y="256"/>
                  </a:lnTo>
                  <a:lnTo>
                    <a:pt x="398" y="248"/>
                  </a:lnTo>
                  <a:lnTo>
                    <a:pt x="394" y="241"/>
                  </a:lnTo>
                  <a:lnTo>
                    <a:pt x="398" y="230"/>
                  </a:lnTo>
                  <a:lnTo>
                    <a:pt x="402" y="216"/>
                  </a:lnTo>
                  <a:lnTo>
                    <a:pt x="404" y="209"/>
                  </a:lnTo>
                  <a:lnTo>
                    <a:pt x="402" y="207"/>
                  </a:lnTo>
                  <a:lnTo>
                    <a:pt x="317" y="214"/>
                  </a:lnTo>
                  <a:lnTo>
                    <a:pt x="227" y="218"/>
                  </a:lnTo>
                  <a:lnTo>
                    <a:pt x="233" y="213"/>
                  </a:lnTo>
                  <a:lnTo>
                    <a:pt x="229" y="205"/>
                  </a:lnTo>
                  <a:lnTo>
                    <a:pt x="229" y="198"/>
                  </a:lnTo>
                  <a:lnTo>
                    <a:pt x="225" y="190"/>
                  </a:lnTo>
                  <a:lnTo>
                    <a:pt x="235" y="188"/>
                  </a:lnTo>
                  <a:lnTo>
                    <a:pt x="236" y="183"/>
                  </a:lnTo>
                  <a:lnTo>
                    <a:pt x="231" y="177"/>
                  </a:lnTo>
                  <a:lnTo>
                    <a:pt x="238" y="177"/>
                  </a:lnTo>
                  <a:lnTo>
                    <a:pt x="236" y="162"/>
                  </a:lnTo>
                  <a:lnTo>
                    <a:pt x="242" y="156"/>
                  </a:lnTo>
                  <a:lnTo>
                    <a:pt x="244" y="154"/>
                  </a:lnTo>
                  <a:lnTo>
                    <a:pt x="236" y="154"/>
                  </a:lnTo>
                  <a:lnTo>
                    <a:pt x="244" y="149"/>
                  </a:lnTo>
                  <a:lnTo>
                    <a:pt x="246" y="143"/>
                  </a:lnTo>
                  <a:lnTo>
                    <a:pt x="252" y="136"/>
                  </a:lnTo>
                  <a:lnTo>
                    <a:pt x="248" y="132"/>
                  </a:lnTo>
                  <a:lnTo>
                    <a:pt x="250" y="126"/>
                  </a:lnTo>
                  <a:lnTo>
                    <a:pt x="255" y="122"/>
                  </a:lnTo>
                  <a:lnTo>
                    <a:pt x="272" y="105"/>
                  </a:lnTo>
                  <a:lnTo>
                    <a:pt x="272" y="104"/>
                  </a:lnTo>
                  <a:lnTo>
                    <a:pt x="265" y="102"/>
                  </a:lnTo>
                  <a:lnTo>
                    <a:pt x="272" y="102"/>
                  </a:lnTo>
                  <a:lnTo>
                    <a:pt x="272" y="98"/>
                  </a:lnTo>
                  <a:lnTo>
                    <a:pt x="278" y="90"/>
                  </a:lnTo>
                  <a:lnTo>
                    <a:pt x="270" y="92"/>
                  </a:lnTo>
                  <a:lnTo>
                    <a:pt x="263" y="90"/>
                  </a:lnTo>
                  <a:lnTo>
                    <a:pt x="267" y="85"/>
                  </a:lnTo>
                  <a:lnTo>
                    <a:pt x="274" y="81"/>
                  </a:lnTo>
                  <a:lnTo>
                    <a:pt x="280" y="75"/>
                  </a:lnTo>
                  <a:lnTo>
                    <a:pt x="285" y="75"/>
                  </a:lnTo>
                  <a:lnTo>
                    <a:pt x="285" y="73"/>
                  </a:lnTo>
                  <a:lnTo>
                    <a:pt x="285" y="72"/>
                  </a:lnTo>
                  <a:lnTo>
                    <a:pt x="278" y="70"/>
                  </a:lnTo>
                  <a:lnTo>
                    <a:pt x="276" y="64"/>
                  </a:lnTo>
                  <a:lnTo>
                    <a:pt x="270" y="60"/>
                  </a:lnTo>
                  <a:lnTo>
                    <a:pt x="267" y="55"/>
                  </a:lnTo>
                  <a:lnTo>
                    <a:pt x="267" y="53"/>
                  </a:lnTo>
                  <a:lnTo>
                    <a:pt x="274" y="55"/>
                  </a:lnTo>
                  <a:lnTo>
                    <a:pt x="268" y="47"/>
                  </a:lnTo>
                  <a:lnTo>
                    <a:pt x="274" y="42"/>
                  </a:lnTo>
                  <a:lnTo>
                    <a:pt x="263" y="43"/>
                  </a:lnTo>
                  <a:lnTo>
                    <a:pt x="261" y="40"/>
                  </a:lnTo>
                  <a:lnTo>
                    <a:pt x="268" y="30"/>
                  </a:lnTo>
                  <a:lnTo>
                    <a:pt x="261" y="26"/>
                  </a:lnTo>
                  <a:lnTo>
                    <a:pt x="259" y="19"/>
                  </a:lnTo>
                  <a:lnTo>
                    <a:pt x="265" y="13"/>
                  </a:lnTo>
                  <a:lnTo>
                    <a:pt x="265" y="6"/>
                  </a:lnTo>
                  <a:lnTo>
                    <a:pt x="259" y="6"/>
                  </a:lnTo>
                  <a:lnTo>
                    <a:pt x="253" y="10"/>
                  </a:lnTo>
                  <a:lnTo>
                    <a:pt x="253" y="4"/>
                  </a:lnTo>
                  <a:lnTo>
                    <a:pt x="257" y="0"/>
                  </a:lnTo>
                  <a:lnTo>
                    <a:pt x="111" y="8"/>
                  </a:lnTo>
                  <a:lnTo>
                    <a:pt x="0" y="11"/>
                  </a:lnTo>
                  <a:lnTo>
                    <a:pt x="3" y="120"/>
                  </a:lnTo>
                  <a:lnTo>
                    <a:pt x="17" y="132"/>
                  </a:lnTo>
                  <a:lnTo>
                    <a:pt x="20" y="137"/>
                  </a:lnTo>
                  <a:lnTo>
                    <a:pt x="26" y="152"/>
                  </a:lnTo>
                  <a:lnTo>
                    <a:pt x="24" y="162"/>
                  </a:lnTo>
                  <a:lnTo>
                    <a:pt x="30" y="169"/>
                  </a:lnTo>
                  <a:lnTo>
                    <a:pt x="33" y="177"/>
                  </a:lnTo>
                  <a:lnTo>
                    <a:pt x="35" y="179"/>
                  </a:lnTo>
                  <a:lnTo>
                    <a:pt x="39" y="184"/>
                  </a:lnTo>
                  <a:lnTo>
                    <a:pt x="39" y="192"/>
                  </a:lnTo>
                  <a:lnTo>
                    <a:pt x="50" y="205"/>
                  </a:lnTo>
                  <a:lnTo>
                    <a:pt x="52" y="207"/>
                  </a:lnTo>
                  <a:lnTo>
                    <a:pt x="52" y="213"/>
                  </a:lnTo>
                  <a:lnTo>
                    <a:pt x="54" y="220"/>
                  </a:lnTo>
                  <a:lnTo>
                    <a:pt x="50" y="226"/>
                  </a:lnTo>
                  <a:lnTo>
                    <a:pt x="54" y="231"/>
                  </a:lnTo>
                  <a:lnTo>
                    <a:pt x="50" y="239"/>
                  </a:lnTo>
                  <a:lnTo>
                    <a:pt x="52" y="246"/>
                  </a:lnTo>
                  <a:lnTo>
                    <a:pt x="49" y="252"/>
                  </a:lnTo>
                  <a:lnTo>
                    <a:pt x="47" y="260"/>
                  </a:lnTo>
                  <a:lnTo>
                    <a:pt x="41" y="267"/>
                  </a:lnTo>
                  <a:lnTo>
                    <a:pt x="39" y="275"/>
                  </a:lnTo>
                  <a:lnTo>
                    <a:pt x="41" y="288"/>
                  </a:lnTo>
                  <a:lnTo>
                    <a:pt x="35" y="295"/>
                  </a:lnTo>
                  <a:lnTo>
                    <a:pt x="39" y="303"/>
                  </a:lnTo>
                  <a:lnTo>
                    <a:pt x="43" y="320"/>
                  </a:lnTo>
                  <a:lnTo>
                    <a:pt x="41" y="327"/>
                  </a:lnTo>
                  <a:lnTo>
                    <a:pt x="33" y="335"/>
                  </a:lnTo>
                  <a:lnTo>
                    <a:pt x="33" y="335"/>
                  </a:lnTo>
                  <a:lnTo>
                    <a:pt x="33" y="335"/>
                  </a:lnTo>
                  <a:lnTo>
                    <a:pt x="35" y="342"/>
                  </a:lnTo>
                  <a:lnTo>
                    <a:pt x="33" y="350"/>
                  </a:lnTo>
                  <a:lnTo>
                    <a:pt x="28" y="354"/>
                  </a:lnTo>
                  <a:lnTo>
                    <a:pt x="26" y="361"/>
                  </a:lnTo>
                  <a:lnTo>
                    <a:pt x="33" y="367"/>
                  </a:lnTo>
                  <a:lnTo>
                    <a:pt x="39" y="361"/>
                  </a:lnTo>
                  <a:lnTo>
                    <a:pt x="73" y="357"/>
                  </a:lnTo>
                  <a:lnTo>
                    <a:pt x="75" y="354"/>
                  </a:lnTo>
                  <a:lnTo>
                    <a:pt x="67" y="350"/>
                  </a:lnTo>
                  <a:lnTo>
                    <a:pt x="75" y="344"/>
                  </a:lnTo>
                  <a:lnTo>
                    <a:pt x="77" y="327"/>
                  </a:lnTo>
                  <a:lnTo>
                    <a:pt x="82" y="333"/>
                  </a:lnTo>
                  <a:lnTo>
                    <a:pt x="84" y="340"/>
                  </a:lnTo>
                  <a:lnTo>
                    <a:pt x="84" y="346"/>
                  </a:lnTo>
                  <a:lnTo>
                    <a:pt x="79" y="350"/>
                  </a:lnTo>
                  <a:lnTo>
                    <a:pt x="77" y="354"/>
                  </a:lnTo>
                  <a:lnTo>
                    <a:pt x="82" y="355"/>
                  </a:lnTo>
                  <a:lnTo>
                    <a:pt x="90" y="357"/>
                  </a:lnTo>
                  <a:lnTo>
                    <a:pt x="103" y="359"/>
                  </a:lnTo>
                  <a:lnTo>
                    <a:pt x="118" y="365"/>
                  </a:lnTo>
                  <a:lnTo>
                    <a:pt x="126" y="369"/>
                  </a:lnTo>
                  <a:lnTo>
                    <a:pt x="137" y="374"/>
                  </a:lnTo>
                  <a:lnTo>
                    <a:pt x="171" y="378"/>
                  </a:lnTo>
                  <a:lnTo>
                    <a:pt x="178" y="378"/>
                  </a:lnTo>
                  <a:lnTo>
                    <a:pt x="188" y="372"/>
                  </a:lnTo>
                  <a:lnTo>
                    <a:pt x="195" y="372"/>
                  </a:lnTo>
                  <a:lnTo>
                    <a:pt x="189" y="363"/>
                  </a:lnTo>
                  <a:lnTo>
                    <a:pt x="184" y="357"/>
                  </a:lnTo>
                  <a:lnTo>
                    <a:pt x="191" y="355"/>
                  </a:lnTo>
                  <a:lnTo>
                    <a:pt x="193" y="354"/>
                  </a:lnTo>
                  <a:lnTo>
                    <a:pt x="201" y="350"/>
                  </a:lnTo>
                  <a:lnTo>
                    <a:pt x="214" y="346"/>
                  </a:lnTo>
                  <a:lnTo>
                    <a:pt x="214" y="354"/>
                  </a:lnTo>
                  <a:lnTo>
                    <a:pt x="214" y="357"/>
                  </a:lnTo>
                  <a:lnTo>
                    <a:pt x="220" y="355"/>
                  </a:lnTo>
                  <a:lnTo>
                    <a:pt x="235" y="354"/>
                  </a:lnTo>
                  <a:lnTo>
                    <a:pt x="236" y="361"/>
                  </a:lnTo>
                  <a:lnTo>
                    <a:pt x="242" y="365"/>
                  </a:lnTo>
                  <a:lnTo>
                    <a:pt x="246" y="374"/>
                  </a:lnTo>
                  <a:lnTo>
                    <a:pt x="253" y="374"/>
                  </a:lnTo>
                  <a:lnTo>
                    <a:pt x="267" y="378"/>
                  </a:lnTo>
                  <a:lnTo>
                    <a:pt x="270" y="372"/>
                  </a:lnTo>
                  <a:lnTo>
                    <a:pt x="272" y="371"/>
                  </a:lnTo>
                  <a:lnTo>
                    <a:pt x="272" y="367"/>
                  </a:lnTo>
                  <a:lnTo>
                    <a:pt x="274" y="372"/>
                  </a:lnTo>
                  <a:lnTo>
                    <a:pt x="272" y="374"/>
                  </a:lnTo>
                  <a:lnTo>
                    <a:pt x="272" y="380"/>
                  </a:lnTo>
                  <a:lnTo>
                    <a:pt x="276" y="387"/>
                  </a:lnTo>
                  <a:lnTo>
                    <a:pt x="283" y="391"/>
                  </a:lnTo>
                  <a:lnTo>
                    <a:pt x="287" y="399"/>
                  </a:lnTo>
                  <a:lnTo>
                    <a:pt x="285" y="406"/>
                  </a:lnTo>
                  <a:lnTo>
                    <a:pt x="289" y="410"/>
                  </a:lnTo>
                  <a:lnTo>
                    <a:pt x="297" y="406"/>
                  </a:lnTo>
                  <a:lnTo>
                    <a:pt x="310" y="416"/>
                  </a:lnTo>
                  <a:lnTo>
                    <a:pt x="317" y="412"/>
                  </a:lnTo>
                  <a:lnTo>
                    <a:pt x="319" y="412"/>
                  </a:lnTo>
                  <a:lnTo>
                    <a:pt x="327" y="416"/>
                  </a:lnTo>
                  <a:lnTo>
                    <a:pt x="332" y="412"/>
                  </a:lnTo>
                  <a:lnTo>
                    <a:pt x="332" y="402"/>
                  </a:lnTo>
                  <a:lnTo>
                    <a:pt x="334" y="395"/>
                  </a:lnTo>
                  <a:lnTo>
                    <a:pt x="342" y="395"/>
                  </a:lnTo>
                  <a:lnTo>
                    <a:pt x="347" y="393"/>
                  </a:lnTo>
                  <a:lnTo>
                    <a:pt x="351" y="391"/>
                  </a:lnTo>
                  <a:lnTo>
                    <a:pt x="355" y="399"/>
                  </a:lnTo>
                  <a:lnTo>
                    <a:pt x="361" y="395"/>
                  </a:lnTo>
                  <a:lnTo>
                    <a:pt x="368" y="399"/>
                  </a:lnTo>
                  <a:lnTo>
                    <a:pt x="368" y="408"/>
                  </a:lnTo>
                  <a:lnTo>
                    <a:pt x="370" y="416"/>
                  </a:lnTo>
                  <a:lnTo>
                    <a:pt x="377" y="412"/>
                  </a:lnTo>
                  <a:lnTo>
                    <a:pt x="383" y="406"/>
                  </a:lnTo>
                  <a:lnTo>
                    <a:pt x="387" y="401"/>
                  </a:lnTo>
                  <a:lnTo>
                    <a:pt x="381" y="393"/>
                  </a:lnTo>
                  <a:lnTo>
                    <a:pt x="389" y="391"/>
                  </a:lnTo>
                  <a:lnTo>
                    <a:pt x="387" y="378"/>
                  </a:lnTo>
                  <a:lnTo>
                    <a:pt x="372" y="371"/>
                  </a:lnTo>
                  <a:lnTo>
                    <a:pt x="372" y="365"/>
                  </a:lnTo>
                  <a:lnTo>
                    <a:pt x="372" y="363"/>
                  </a:lnTo>
                  <a:lnTo>
                    <a:pt x="396" y="374"/>
                  </a:lnTo>
                  <a:lnTo>
                    <a:pt x="404" y="374"/>
                  </a:lnTo>
                  <a:lnTo>
                    <a:pt x="409" y="378"/>
                  </a:lnTo>
                  <a:lnTo>
                    <a:pt x="413" y="380"/>
                  </a:lnTo>
                  <a:lnTo>
                    <a:pt x="409" y="387"/>
                  </a:lnTo>
                  <a:lnTo>
                    <a:pt x="415" y="387"/>
                  </a:lnTo>
                  <a:lnTo>
                    <a:pt x="423" y="386"/>
                  </a:lnTo>
                  <a:lnTo>
                    <a:pt x="426" y="393"/>
                  </a:lnTo>
                  <a:lnTo>
                    <a:pt x="436" y="395"/>
                  </a:lnTo>
                  <a:lnTo>
                    <a:pt x="441" y="393"/>
                  </a:lnTo>
                  <a:lnTo>
                    <a:pt x="443" y="399"/>
                  </a:lnTo>
                  <a:lnTo>
                    <a:pt x="449" y="406"/>
                  </a:lnTo>
                  <a:lnTo>
                    <a:pt x="455" y="408"/>
                  </a:lnTo>
                  <a:lnTo>
                    <a:pt x="456" y="399"/>
                  </a:lnTo>
                  <a:lnTo>
                    <a:pt x="458" y="406"/>
                  </a:lnTo>
                  <a:lnTo>
                    <a:pt x="455" y="414"/>
                  </a:lnTo>
                  <a:lnTo>
                    <a:pt x="449" y="427"/>
                  </a:lnTo>
                  <a:lnTo>
                    <a:pt x="456" y="421"/>
                  </a:lnTo>
                  <a:lnTo>
                    <a:pt x="458" y="414"/>
                  </a:lnTo>
                  <a:lnTo>
                    <a:pt x="464" y="406"/>
                  </a:lnTo>
                  <a:lnTo>
                    <a:pt x="473" y="418"/>
                  </a:lnTo>
                  <a:lnTo>
                    <a:pt x="473" y="412"/>
                  </a:lnTo>
                  <a:lnTo>
                    <a:pt x="477" y="404"/>
                  </a:lnTo>
                  <a:lnTo>
                    <a:pt x="477" y="401"/>
                  </a:lnTo>
                  <a:lnTo>
                    <a:pt x="483" y="399"/>
                  </a:lnTo>
                  <a:lnTo>
                    <a:pt x="483" y="395"/>
                  </a:lnTo>
                  <a:lnTo>
                    <a:pt x="475" y="393"/>
                  </a:lnTo>
                  <a:lnTo>
                    <a:pt x="473" y="387"/>
                  </a:lnTo>
                  <a:lnTo>
                    <a:pt x="468" y="384"/>
                  </a:lnTo>
                  <a:lnTo>
                    <a:pt x="453" y="382"/>
                  </a:lnTo>
                  <a:lnTo>
                    <a:pt x="447" y="378"/>
                  </a:lnTo>
                  <a:lnTo>
                    <a:pt x="438" y="378"/>
                  </a:lnTo>
                  <a:lnTo>
                    <a:pt x="434" y="371"/>
                  </a:lnTo>
                  <a:lnTo>
                    <a:pt x="426" y="367"/>
                  </a:lnTo>
                  <a:lnTo>
                    <a:pt x="419" y="365"/>
                  </a:lnTo>
                  <a:lnTo>
                    <a:pt x="417" y="357"/>
                  </a:lnTo>
                  <a:lnTo>
                    <a:pt x="423" y="355"/>
                  </a:lnTo>
                  <a:lnTo>
                    <a:pt x="421" y="352"/>
                  </a:lnTo>
                  <a:lnTo>
                    <a:pt x="428" y="350"/>
                  </a:lnTo>
                  <a:lnTo>
                    <a:pt x="436" y="354"/>
                  </a:lnTo>
                  <a:lnTo>
                    <a:pt x="430" y="348"/>
                  </a:lnTo>
                  <a:lnTo>
                    <a:pt x="426" y="340"/>
                  </a:lnTo>
                  <a:lnTo>
                    <a:pt x="434" y="335"/>
                  </a:lnTo>
                  <a:lnTo>
                    <a:pt x="441" y="335"/>
                  </a:lnTo>
                  <a:lnTo>
                    <a:pt x="443" y="337"/>
                  </a:lnTo>
                  <a:lnTo>
                    <a:pt x="445" y="331"/>
                  </a:lnTo>
                  <a:lnTo>
                    <a:pt x="445" y="324"/>
                  </a:lnTo>
                  <a:lnTo>
                    <a:pt x="440" y="320"/>
                  </a:lnTo>
                  <a:lnTo>
                    <a:pt x="438" y="312"/>
                  </a:lnTo>
                  <a:lnTo>
                    <a:pt x="436" y="307"/>
                  </a:lnTo>
                  <a:lnTo>
                    <a:pt x="426" y="312"/>
                  </a:lnTo>
                  <a:lnTo>
                    <a:pt x="424" y="320"/>
                  </a:lnTo>
                  <a:lnTo>
                    <a:pt x="423" y="327"/>
                  </a:lnTo>
                  <a:lnTo>
                    <a:pt x="415" y="327"/>
                  </a:lnTo>
                  <a:lnTo>
                    <a:pt x="413" y="320"/>
                  </a:lnTo>
                  <a:lnTo>
                    <a:pt x="406" y="322"/>
                  </a:lnTo>
                  <a:lnTo>
                    <a:pt x="400" y="318"/>
                  </a:lnTo>
                  <a:lnTo>
                    <a:pt x="400" y="316"/>
                  </a:lnTo>
                  <a:lnTo>
                    <a:pt x="415" y="307"/>
                  </a:lnTo>
                  <a:lnTo>
                    <a:pt x="417" y="299"/>
                  </a:lnTo>
                  <a:lnTo>
                    <a:pt x="417" y="299"/>
                  </a:lnTo>
                  <a:lnTo>
                    <a:pt x="409" y="303"/>
                  </a:lnTo>
                  <a:lnTo>
                    <a:pt x="409" y="297"/>
                  </a:lnTo>
                  <a:lnTo>
                    <a:pt x="404" y="303"/>
                  </a:lnTo>
                  <a:lnTo>
                    <a:pt x="398" y="299"/>
                  </a:lnTo>
                  <a:lnTo>
                    <a:pt x="391" y="307"/>
                  </a:lnTo>
                  <a:lnTo>
                    <a:pt x="385" y="308"/>
                  </a:lnTo>
                  <a:lnTo>
                    <a:pt x="364" y="310"/>
                  </a:lnTo>
                  <a:lnTo>
                    <a:pt x="355" y="310"/>
                  </a:lnTo>
                  <a:lnTo>
                    <a:pt x="346" y="307"/>
                  </a:lnTo>
                  <a:lnTo>
                    <a:pt x="346" y="299"/>
                  </a:lnTo>
                  <a:lnTo>
                    <a:pt x="351" y="293"/>
                  </a:lnTo>
                  <a:lnTo>
                    <a:pt x="361" y="278"/>
                  </a:lnTo>
                  <a:lnTo>
                    <a:pt x="366" y="277"/>
                  </a:lnTo>
                  <a:lnTo>
                    <a:pt x="376" y="278"/>
                  </a:lnTo>
                  <a:lnTo>
                    <a:pt x="383" y="282"/>
                  </a:lnTo>
                  <a:lnTo>
                    <a:pt x="391" y="288"/>
                  </a:lnTo>
                  <a:lnTo>
                    <a:pt x="396" y="288"/>
                  </a:lnTo>
                  <a:lnTo>
                    <a:pt x="402" y="292"/>
                  </a:lnTo>
                  <a:lnTo>
                    <a:pt x="404" y="290"/>
                  </a:lnTo>
                  <a:lnTo>
                    <a:pt x="411" y="295"/>
                  </a:lnTo>
                  <a:lnTo>
                    <a:pt x="417" y="295"/>
                  </a:lnTo>
                  <a:lnTo>
                    <a:pt x="421" y="295"/>
                  </a:lnTo>
                  <a:lnTo>
                    <a:pt x="421" y="297"/>
                  </a:lnTo>
                  <a:lnTo>
                    <a:pt x="428" y="293"/>
                  </a:lnTo>
                  <a:lnTo>
                    <a:pt x="424" y="292"/>
                  </a:lnTo>
                  <a:lnTo>
                    <a:pt x="421" y="28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3" name="Freeform 81">
              <a:extLst>
                <a:ext uri="{FF2B5EF4-FFF2-40B4-BE49-F238E27FC236}">
                  <a16:creationId xmlns:a16="http://schemas.microsoft.com/office/drawing/2014/main" id="{EDE484A4-5AC2-0339-6D91-1EE31F227865}"/>
                </a:ext>
              </a:extLst>
            </p:cNvPr>
            <p:cNvSpPr>
              <a:spLocks/>
            </p:cNvSpPr>
            <p:nvPr/>
          </p:nvSpPr>
          <p:spPr bwMode="auto">
            <a:xfrm>
              <a:off x="3587492" y="2278161"/>
              <a:ext cx="400589" cy="644898"/>
            </a:xfrm>
            <a:custGeom>
              <a:avLst/>
              <a:gdLst>
                <a:gd name="T0" fmla="*/ 54 w 340"/>
                <a:gd name="T1" fmla="*/ 17 h 603"/>
                <a:gd name="T2" fmla="*/ 75 w 340"/>
                <a:gd name="T3" fmla="*/ 41 h 603"/>
                <a:gd name="T4" fmla="*/ 96 w 340"/>
                <a:gd name="T5" fmla="*/ 58 h 603"/>
                <a:gd name="T6" fmla="*/ 86 w 340"/>
                <a:gd name="T7" fmla="*/ 100 h 603"/>
                <a:gd name="T8" fmla="*/ 64 w 340"/>
                <a:gd name="T9" fmla="*/ 124 h 603"/>
                <a:gd name="T10" fmla="*/ 30 w 340"/>
                <a:gd name="T11" fmla="*/ 143 h 603"/>
                <a:gd name="T12" fmla="*/ 41 w 340"/>
                <a:gd name="T13" fmla="*/ 184 h 603"/>
                <a:gd name="T14" fmla="*/ 30 w 340"/>
                <a:gd name="T15" fmla="*/ 209 h 603"/>
                <a:gd name="T16" fmla="*/ 6 w 340"/>
                <a:gd name="T17" fmla="*/ 231 h 603"/>
                <a:gd name="T18" fmla="*/ 6 w 340"/>
                <a:gd name="T19" fmla="*/ 250 h 603"/>
                <a:gd name="T20" fmla="*/ 0 w 340"/>
                <a:gd name="T21" fmla="*/ 276 h 603"/>
                <a:gd name="T22" fmla="*/ 9 w 340"/>
                <a:gd name="T23" fmla="*/ 308 h 603"/>
                <a:gd name="T24" fmla="*/ 24 w 340"/>
                <a:gd name="T25" fmla="*/ 329 h 603"/>
                <a:gd name="T26" fmla="*/ 41 w 340"/>
                <a:gd name="T27" fmla="*/ 348 h 603"/>
                <a:gd name="T28" fmla="*/ 70 w 340"/>
                <a:gd name="T29" fmla="*/ 370 h 603"/>
                <a:gd name="T30" fmla="*/ 90 w 340"/>
                <a:gd name="T31" fmla="*/ 404 h 603"/>
                <a:gd name="T32" fmla="*/ 103 w 340"/>
                <a:gd name="T33" fmla="*/ 400 h 603"/>
                <a:gd name="T34" fmla="*/ 124 w 340"/>
                <a:gd name="T35" fmla="*/ 412 h 603"/>
                <a:gd name="T36" fmla="*/ 115 w 340"/>
                <a:gd name="T37" fmla="*/ 444 h 603"/>
                <a:gd name="T38" fmla="*/ 107 w 340"/>
                <a:gd name="T39" fmla="*/ 470 h 603"/>
                <a:gd name="T40" fmla="*/ 141 w 340"/>
                <a:gd name="T41" fmla="*/ 504 h 603"/>
                <a:gd name="T42" fmla="*/ 154 w 340"/>
                <a:gd name="T43" fmla="*/ 509 h 603"/>
                <a:gd name="T44" fmla="*/ 177 w 340"/>
                <a:gd name="T45" fmla="*/ 528 h 603"/>
                <a:gd name="T46" fmla="*/ 194 w 340"/>
                <a:gd name="T47" fmla="*/ 558 h 603"/>
                <a:gd name="T48" fmla="*/ 195 w 340"/>
                <a:gd name="T49" fmla="*/ 588 h 603"/>
                <a:gd name="T50" fmla="*/ 222 w 340"/>
                <a:gd name="T51" fmla="*/ 603 h 603"/>
                <a:gd name="T52" fmla="*/ 229 w 340"/>
                <a:gd name="T53" fmla="*/ 579 h 603"/>
                <a:gd name="T54" fmla="*/ 250 w 340"/>
                <a:gd name="T55" fmla="*/ 581 h 603"/>
                <a:gd name="T56" fmla="*/ 274 w 340"/>
                <a:gd name="T57" fmla="*/ 590 h 603"/>
                <a:gd name="T58" fmla="*/ 273 w 340"/>
                <a:gd name="T59" fmla="*/ 568 h 603"/>
                <a:gd name="T60" fmla="*/ 280 w 340"/>
                <a:gd name="T61" fmla="*/ 553 h 603"/>
                <a:gd name="T62" fmla="*/ 305 w 340"/>
                <a:gd name="T63" fmla="*/ 538 h 603"/>
                <a:gd name="T64" fmla="*/ 303 w 340"/>
                <a:gd name="T65" fmla="*/ 517 h 603"/>
                <a:gd name="T66" fmla="*/ 301 w 340"/>
                <a:gd name="T67" fmla="*/ 500 h 603"/>
                <a:gd name="T68" fmla="*/ 306 w 340"/>
                <a:gd name="T69" fmla="*/ 479 h 603"/>
                <a:gd name="T70" fmla="*/ 308 w 340"/>
                <a:gd name="T71" fmla="*/ 457 h 603"/>
                <a:gd name="T72" fmla="*/ 329 w 340"/>
                <a:gd name="T73" fmla="*/ 429 h 603"/>
                <a:gd name="T74" fmla="*/ 338 w 340"/>
                <a:gd name="T75" fmla="*/ 408 h 603"/>
                <a:gd name="T76" fmla="*/ 336 w 340"/>
                <a:gd name="T77" fmla="*/ 380 h 603"/>
                <a:gd name="T78" fmla="*/ 325 w 340"/>
                <a:gd name="T79" fmla="*/ 357 h 603"/>
                <a:gd name="T80" fmla="*/ 333 w 340"/>
                <a:gd name="T81" fmla="*/ 335 h 603"/>
                <a:gd name="T82" fmla="*/ 301 w 340"/>
                <a:gd name="T83" fmla="*/ 69 h 603"/>
                <a:gd name="T84" fmla="*/ 293 w 340"/>
                <a:gd name="T85" fmla="*/ 45 h 603"/>
                <a:gd name="T86" fmla="*/ 278 w 340"/>
                <a:gd name="T87" fmla="*/ 21 h 603"/>
                <a:gd name="T88" fmla="*/ 274 w 340"/>
                <a:gd name="T89"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0" h="603">
                  <a:moveTo>
                    <a:pt x="180" y="7"/>
                  </a:moveTo>
                  <a:lnTo>
                    <a:pt x="54" y="15"/>
                  </a:lnTo>
                  <a:lnTo>
                    <a:pt x="54" y="17"/>
                  </a:lnTo>
                  <a:lnTo>
                    <a:pt x="60" y="22"/>
                  </a:lnTo>
                  <a:lnTo>
                    <a:pt x="73" y="34"/>
                  </a:lnTo>
                  <a:lnTo>
                    <a:pt x="75" y="41"/>
                  </a:lnTo>
                  <a:lnTo>
                    <a:pt x="81" y="47"/>
                  </a:lnTo>
                  <a:lnTo>
                    <a:pt x="88" y="51"/>
                  </a:lnTo>
                  <a:lnTo>
                    <a:pt x="96" y="58"/>
                  </a:lnTo>
                  <a:lnTo>
                    <a:pt x="98" y="66"/>
                  </a:lnTo>
                  <a:lnTo>
                    <a:pt x="96" y="86"/>
                  </a:lnTo>
                  <a:lnTo>
                    <a:pt x="86" y="100"/>
                  </a:lnTo>
                  <a:lnTo>
                    <a:pt x="85" y="113"/>
                  </a:lnTo>
                  <a:lnTo>
                    <a:pt x="79" y="118"/>
                  </a:lnTo>
                  <a:lnTo>
                    <a:pt x="64" y="124"/>
                  </a:lnTo>
                  <a:lnTo>
                    <a:pt x="58" y="130"/>
                  </a:lnTo>
                  <a:lnTo>
                    <a:pt x="32" y="135"/>
                  </a:lnTo>
                  <a:lnTo>
                    <a:pt x="30" y="143"/>
                  </a:lnTo>
                  <a:lnTo>
                    <a:pt x="26" y="156"/>
                  </a:lnTo>
                  <a:lnTo>
                    <a:pt x="39" y="169"/>
                  </a:lnTo>
                  <a:lnTo>
                    <a:pt x="41" y="184"/>
                  </a:lnTo>
                  <a:lnTo>
                    <a:pt x="32" y="197"/>
                  </a:lnTo>
                  <a:lnTo>
                    <a:pt x="30" y="203"/>
                  </a:lnTo>
                  <a:lnTo>
                    <a:pt x="30" y="209"/>
                  </a:lnTo>
                  <a:lnTo>
                    <a:pt x="28" y="216"/>
                  </a:lnTo>
                  <a:lnTo>
                    <a:pt x="11" y="224"/>
                  </a:lnTo>
                  <a:lnTo>
                    <a:pt x="6" y="231"/>
                  </a:lnTo>
                  <a:lnTo>
                    <a:pt x="11" y="239"/>
                  </a:lnTo>
                  <a:lnTo>
                    <a:pt x="9" y="244"/>
                  </a:lnTo>
                  <a:lnTo>
                    <a:pt x="6" y="250"/>
                  </a:lnTo>
                  <a:lnTo>
                    <a:pt x="2" y="256"/>
                  </a:lnTo>
                  <a:lnTo>
                    <a:pt x="0" y="263"/>
                  </a:lnTo>
                  <a:lnTo>
                    <a:pt x="0" y="276"/>
                  </a:lnTo>
                  <a:lnTo>
                    <a:pt x="4" y="291"/>
                  </a:lnTo>
                  <a:lnTo>
                    <a:pt x="6" y="293"/>
                  </a:lnTo>
                  <a:lnTo>
                    <a:pt x="9" y="308"/>
                  </a:lnTo>
                  <a:lnTo>
                    <a:pt x="13" y="316"/>
                  </a:lnTo>
                  <a:lnTo>
                    <a:pt x="15" y="321"/>
                  </a:lnTo>
                  <a:lnTo>
                    <a:pt x="24" y="329"/>
                  </a:lnTo>
                  <a:lnTo>
                    <a:pt x="32" y="336"/>
                  </a:lnTo>
                  <a:lnTo>
                    <a:pt x="39" y="340"/>
                  </a:lnTo>
                  <a:lnTo>
                    <a:pt x="41" y="348"/>
                  </a:lnTo>
                  <a:lnTo>
                    <a:pt x="58" y="357"/>
                  </a:lnTo>
                  <a:lnTo>
                    <a:pt x="66" y="363"/>
                  </a:lnTo>
                  <a:lnTo>
                    <a:pt x="70" y="370"/>
                  </a:lnTo>
                  <a:lnTo>
                    <a:pt x="77" y="400"/>
                  </a:lnTo>
                  <a:lnTo>
                    <a:pt x="83" y="406"/>
                  </a:lnTo>
                  <a:lnTo>
                    <a:pt x="90" y="404"/>
                  </a:lnTo>
                  <a:lnTo>
                    <a:pt x="94" y="398"/>
                  </a:lnTo>
                  <a:lnTo>
                    <a:pt x="96" y="397"/>
                  </a:lnTo>
                  <a:lnTo>
                    <a:pt x="103" y="400"/>
                  </a:lnTo>
                  <a:lnTo>
                    <a:pt x="111" y="400"/>
                  </a:lnTo>
                  <a:lnTo>
                    <a:pt x="124" y="410"/>
                  </a:lnTo>
                  <a:lnTo>
                    <a:pt x="124" y="412"/>
                  </a:lnTo>
                  <a:lnTo>
                    <a:pt x="118" y="421"/>
                  </a:lnTo>
                  <a:lnTo>
                    <a:pt x="120" y="432"/>
                  </a:lnTo>
                  <a:lnTo>
                    <a:pt x="115" y="444"/>
                  </a:lnTo>
                  <a:lnTo>
                    <a:pt x="111" y="455"/>
                  </a:lnTo>
                  <a:lnTo>
                    <a:pt x="107" y="462"/>
                  </a:lnTo>
                  <a:lnTo>
                    <a:pt x="107" y="470"/>
                  </a:lnTo>
                  <a:lnTo>
                    <a:pt x="107" y="476"/>
                  </a:lnTo>
                  <a:lnTo>
                    <a:pt x="120" y="489"/>
                  </a:lnTo>
                  <a:lnTo>
                    <a:pt x="141" y="504"/>
                  </a:lnTo>
                  <a:lnTo>
                    <a:pt x="145" y="504"/>
                  </a:lnTo>
                  <a:lnTo>
                    <a:pt x="147" y="511"/>
                  </a:lnTo>
                  <a:lnTo>
                    <a:pt x="154" y="509"/>
                  </a:lnTo>
                  <a:lnTo>
                    <a:pt x="165" y="517"/>
                  </a:lnTo>
                  <a:lnTo>
                    <a:pt x="169" y="523"/>
                  </a:lnTo>
                  <a:lnTo>
                    <a:pt x="177" y="528"/>
                  </a:lnTo>
                  <a:lnTo>
                    <a:pt x="184" y="530"/>
                  </a:lnTo>
                  <a:lnTo>
                    <a:pt x="184" y="545"/>
                  </a:lnTo>
                  <a:lnTo>
                    <a:pt x="194" y="558"/>
                  </a:lnTo>
                  <a:lnTo>
                    <a:pt x="192" y="566"/>
                  </a:lnTo>
                  <a:lnTo>
                    <a:pt x="186" y="573"/>
                  </a:lnTo>
                  <a:lnTo>
                    <a:pt x="195" y="588"/>
                  </a:lnTo>
                  <a:lnTo>
                    <a:pt x="207" y="601"/>
                  </a:lnTo>
                  <a:lnTo>
                    <a:pt x="212" y="598"/>
                  </a:lnTo>
                  <a:lnTo>
                    <a:pt x="222" y="603"/>
                  </a:lnTo>
                  <a:lnTo>
                    <a:pt x="218" y="600"/>
                  </a:lnTo>
                  <a:lnTo>
                    <a:pt x="218" y="592"/>
                  </a:lnTo>
                  <a:lnTo>
                    <a:pt x="229" y="579"/>
                  </a:lnTo>
                  <a:lnTo>
                    <a:pt x="235" y="577"/>
                  </a:lnTo>
                  <a:lnTo>
                    <a:pt x="242" y="577"/>
                  </a:lnTo>
                  <a:lnTo>
                    <a:pt x="250" y="581"/>
                  </a:lnTo>
                  <a:lnTo>
                    <a:pt x="263" y="585"/>
                  </a:lnTo>
                  <a:lnTo>
                    <a:pt x="269" y="588"/>
                  </a:lnTo>
                  <a:lnTo>
                    <a:pt x="274" y="590"/>
                  </a:lnTo>
                  <a:lnTo>
                    <a:pt x="280" y="581"/>
                  </a:lnTo>
                  <a:lnTo>
                    <a:pt x="278" y="575"/>
                  </a:lnTo>
                  <a:lnTo>
                    <a:pt x="273" y="568"/>
                  </a:lnTo>
                  <a:lnTo>
                    <a:pt x="271" y="562"/>
                  </a:lnTo>
                  <a:lnTo>
                    <a:pt x="274" y="554"/>
                  </a:lnTo>
                  <a:lnTo>
                    <a:pt x="280" y="553"/>
                  </a:lnTo>
                  <a:lnTo>
                    <a:pt x="288" y="547"/>
                  </a:lnTo>
                  <a:lnTo>
                    <a:pt x="301" y="543"/>
                  </a:lnTo>
                  <a:lnTo>
                    <a:pt x="305" y="538"/>
                  </a:lnTo>
                  <a:lnTo>
                    <a:pt x="301" y="530"/>
                  </a:lnTo>
                  <a:lnTo>
                    <a:pt x="299" y="523"/>
                  </a:lnTo>
                  <a:lnTo>
                    <a:pt x="303" y="517"/>
                  </a:lnTo>
                  <a:lnTo>
                    <a:pt x="306" y="509"/>
                  </a:lnTo>
                  <a:lnTo>
                    <a:pt x="306" y="508"/>
                  </a:lnTo>
                  <a:lnTo>
                    <a:pt x="301" y="500"/>
                  </a:lnTo>
                  <a:lnTo>
                    <a:pt x="305" y="492"/>
                  </a:lnTo>
                  <a:lnTo>
                    <a:pt x="305" y="479"/>
                  </a:lnTo>
                  <a:lnTo>
                    <a:pt x="306" y="479"/>
                  </a:lnTo>
                  <a:lnTo>
                    <a:pt x="308" y="464"/>
                  </a:lnTo>
                  <a:lnTo>
                    <a:pt x="308" y="464"/>
                  </a:lnTo>
                  <a:lnTo>
                    <a:pt x="308" y="457"/>
                  </a:lnTo>
                  <a:lnTo>
                    <a:pt x="316" y="451"/>
                  </a:lnTo>
                  <a:lnTo>
                    <a:pt x="321" y="444"/>
                  </a:lnTo>
                  <a:lnTo>
                    <a:pt x="329" y="429"/>
                  </a:lnTo>
                  <a:lnTo>
                    <a:pt x="331" y="423"/>
                  </a:lnTo>
                  <a:lnTo>
                    <a:pt x="336" y="408"/>
                  </a:lnTo>
                  <a:lnTo>
                    <a:pt x="338" y="408"/>
                  </a:lnTo>
                  <a:lnTo>
                    <a:pt x="340" y="400"/>
                  </a:lnTo>
                  <a:lnTo>
                    <a:pt x="336" y="385"/>
                  </a:lnTo>
                  <a:lnTo>
                    <a:pt x="336" y="380"/>
                  </a:lnTo>
                  <a:lnTo>
                    <a:pt x="331" y="372"/>
                  </a:lnTo>
                  <a:lnTo>
                    <a:pt x="325" y="365"/>
                  </a:lnTo>
                  <a:lnTo>
                    <a:pt x="325" y="357"/>
                  </a:lnTo>
                  <a:lnTo>
                    <a:pt x="329" y="350"/>
                  </a:lnTo>
                  <a:lnTo>
                    <a:pt x="325" y="342"/>
                  </a:lnTo>
                  <a:lnTo>
                    <a:pt x="333" y="335"/>
                  </a:lnTo>
                  <a:lnTo>
                    <a:pt x="308" y="85"/>
                  </a:lnTo>
                  <a:lnTo>
                    <a:pt x="308" y="81"/>
                  </a:lnTo>
                  <a:lnTo>
                    <a:pt x="301" y="69"/>
                  </a:lnTo>
                  <a:lnTo>
                    <a:pt x="299" y="64"/>
                  </a:lnTo>
                  <a:lnTo>
                    <a:pt x="295" y="56"/>
                  </a:lnTo>
                  <a:lnTo>
                    <a:pt x="293" y="45"/>
                  </a:lnTo>
                  <a:lnTo>
                    <a:pt x="288" y="39"/>
                  </a:lnTo>
                  <a:lnTo>
                    <a:pt x="280" y="26"/>
                  </a:lnTo>
                  <a:lnTo>
                    <a:pt x="278" y="21"/>
                  </a:lnTo>
                  <a:lnTo>
                    <a:pt x="278" y="6"/>
                  </a:lnTo>
                  <a:lnTo>
                    <a:pt x="278" y="0"/>
                  </a:lnTo>
                  <a:lnTo>
                    <a:pt x="274" y="0"/>
                  </a:lnTo>
                  <a:lnTo>
                    <a:pt x="180" y="7"/>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4" name="Freeform 49">
              <a:extLst>
                <a:ext uri="{FF2B5EF4-FFF2-40B4-BE49-F238E27FC236}">
                  <a16:creationId xmlns:a16="http://schemas.microsoft.com/office/drawing/2014/main" id="{219379F7-5AEB-EF5A-97B7-C00082112FA2}"/>
                </a:ext>
              </a:extLst>
            </p:cNvPr>
            <p:cNvSpPr>
              <a:spLocks/>
            </p:cNvSpPr>
            <p:nvPr/>
          </p:nvSpPr>
          <p:spPr bwMode="auto">
            <a:xfrm>
              <a:off x="3899715" y="3715544"/>
              <a:ext cx="10604" cy="8556"/>
            </a:xfrm>
            <a:custGeom>
              <a:avLst/>
              <a:gdLst>
                <a:gd name="T0" fmla="*/ 0 w 9"/>
                <a:gd name="T1" fmla="*/ 8 h 8"/>
                <a:gd name="T2" fmla="*/ 6 w 9"/>
                <a:gd name="T3" fmla="*/ 6 h 8"/>
                <a:gd name="T4" fmla="*/ 9 w 9"/>
                <a:gd name="T5" fmla="*/ 0 h 8"/>
                <a:gd name="T6" fmla="*/ 2 w 9"/>
                <a:gd name="T7" fmla="*/ 6 h 8"/>
                <a:gd name="T8" fmla="*/ 0 w 9"/>
                <a:gd name="T9" fmla="*/ 8 h 8"/>
              </a:gdLst>
              <a:ahLst/>
              <a:cxnLst>
                <a:cxn ang="0">
                  <a:pos x="T0" y="T1"/>
                </a:cxn>
                <a:cxn ang="0">
                  <a:pos x="T2" y="T3"/>
                </a:cxn>
                <a:cxn ang="0">
                  <a:pos x="T4" y="T5"/>
                </a:cxn>
                <a:cxn ang="0">
                  <a:pos x="T6" y="T7"/>
                </a:cxn>
                <a:cxn ang="0">
                  <a:pos x="T8" y="T9"/>
                </a:cxn>
              </a:cxnLst>
              <a:rect l="0" t="0" r="r" b="b"/>
              <a:pathLst>
                <a:path w="9" h="8">
                  <a:moveTo>
                    <a:pt x="0" y="8"/>
                  </a:moveTo>
                  <a:lnTo>
                    <a:pt x="6" y="6"/>
                  </a:lnTo>
                  <a:lnTo>
                    <a:pt x="9" y="0"/>
                  </a:lnTo>
                  <a:lnTo>
                    <a:pt x="2" y="6"/>
                  </a:lnTo>
                  <a:lnTo>
                    <a:pt x="0"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5" name="Freeform 50">
              <a:extLst>
                <a:ext uri="{FF2B5EF4-FFF2-40B4-BE49-F238E27FC236}">
                  <a16:creationId xmlns:a16="http://schemas.microsoft.com/office/drawing/2014/main" id="{DAD5578B-02C4-38E1-7178-4A406458B93D}"/>
                </a:ext>
              </a:extLst>
            </p:cNvPr>
            <p:cNvSpPr>
              <a:spLocks/>
            </p:cNvSpPr>
            <p:nvPr/>
          </p:nvSpPr>
          <p:spPr bwMode="auto">
            <a:xfrm>
              <a:off x="3899715" y="3715544"/>
              <a:ext cx="10604" cy="8556"/>
            </a:xfrm>
            <a:custGeom>
              <a:avLst/>
              <a:gdLst>
                <a:gd name="T0" fmla="*/ 0 w 9"/>
                <a:gd name="T1" fmla="*/ 8 h 8"/>
                <a:gd name="T2" fmla="*/ 6 w 9"/>
                <a:gd name="T3" fmla="*/ 6 h 8"/>
                <a:gd name="T4" fmla="*/ 9 w 9"/>
                <a:gd name="T5" fmla="*/ 0 h 8"/>
                <a:gd name="T6" fmla="*/ 2 w 9"/>
                <a:gd name="T7" fmla="*/ 6 h 8"/>
                <a:gd name="T8" fmla="*/ 0 w 9"/>
                <a:gd name="T9" fmla="*/ 8 h 8"/>
              </a:gdLst>
              <a:ahLst/>
              <a:cxnLst>
                <a:cxn ang="0">
                  <a:pos x="T0" y="T1"/>
                </a:cxn>
                <a:cxn ang="0">
                  <a:pos x="T2" y="T3"/>
                </a:cxn>
                <a:cxn ang="0">
                  <a:pos x="T4" y="T5"/>
                </a:cxn>
                <a:cxn ang="0">
                  <a:pos x="T6" y="T7"/>
                </a:cxn>
                <a:cxn ang="0">
                  <a:pos x="T8" y="T9"/>
                </a:cxn>
              </a:cxnLst>
              <a:rect l="0" t="0" r="r" b="b"/>
              <a:pathLst>
                <a:path w="9" h="8">
                  <a:moveTo>
                    <a:pt x="0" y="8"/>
                  </a:moveTo>
                  <a:lnTo>
                    <a:pt x="6" y="6"/>
                  </a:lnTo>
                  <a:lnTo>
                    <a:pt x="9" y="0"/>
                  </a:lnTo>
                  <a:lnTo>
                    <a:pt x="2" y="6"/>
                  </a:lnTo>
                  <a:lnTo>
                    <a:pt x="0"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6" name="Freeform 51">
              <a:extLst>
                <a:ext uri="{FF2B5EF4-FFF2-40B4-BE49-F238E27FC236}">
                  <a16:creationId xmlns:a16="http://schemas.microsoft.com/office/drawing/2014/main" id="{165C2996-E775-7A46-ED56-5895E6D0687C}"/>
                </a:ext>
              </a:extLst>
            </p:cNvPr>
            <p:cNvSpPr>
              <a:spLocks/>
            </p:cNvSpPr>
            <p:nvPr/>
          </p:nvSpPr>
          <p:spPr bwMode="auto">
            <a:xfrm>
              <a:off x="3965694" y="3695224"/>
              <a:ext cx="16495" cy="2139"/>
            </a:xfrm>
            <a:custGeom>
              <a:avLst/>
              <a:gdLst>
                <a:gd name="T0" fmla="*/ 14 w 14"/>
                <a:gd name="T1" fmla="*/ 2 h 2"/>
                <a:gd name="T2" fmla="*/ 0 w 14"/>
                <a:gd name="T3" fmla="*/ 0 h 2"/>
                <a:gd name="T4" fmla="*/ 0 w 14"/>
                <a:gd name="T5" fmla="*/ 2 h 2"/>
                <a:gd name="T6" fmla="*/ 6 w 14"/>
                <a:gd name="T7" fmla="*/ 2 h 2"/>
                <a:gd name="T8" fmla="*/ 14 w 14"/>
                <a:gd name="T9" fmla="*/ 2 h 2"/>
              </a:gdLst>
              <a:ahLst/>
              <a:cxnLst>
                <a:cxn ang="0">
                  <a:pos x="T0" y="T1"/>
                </a:cxn>
                <a:cxn ang="0">
                  <a:pos x="T2" y="T3"/>
                </a:cxn>
                <a:cxn ang="0">
                  <a:pos x="T4" y="T5"/>
                </a:cxn>
                <a:cxn ang="0">
                  <a:pos x="T6" y="T7"/>
                </a:cxn>
                <a:cxn ang="0">
                  <a:pos x="T8" y="T9"/>
                </a:cxn>
              </a:cxnLst>
              <a:rect l="0" t="0" r="r" b="b"/>
              <a:pathLst>
                <a:path w="14" h="2">
                  <a:moveTo>
                    <a:pt x="14" y="2"/>
                  </a:moveTo>
                  <a:lnTo>
                    <a:pt x="0" y="0"/>
                  </a:lnTo>
                  <a:lnTo>
                    <a:pt x="0" y="2"/>
                  </a:lnTo>
                  <a:lnTo>
                    <a:pt x="6" y="2"/>
                  </a:lnTo>
                  <a:lnTo>
                    <a:pt x="14" y="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7" name="Freeform 52">
              <a:extLst>
                <a:ext uri="{FF2B5EF4-FFF2-40B4-BE49-F238E27FC236}">
                  <a16:creationId xmlns:a16="http://schemas.microsoft.com/office/drawing/2014/main" id="{9449BF8D-C03B-93CB-8063-269ED1EA8C30}"/>
                </a:ext>
              </a:extLst>
            </p:cNvPr>
            <p:cNvSpPr>
              <a:spLocks/>
            </p:cNvSpPr>
            <p:nvPr/>
          </p:nvSpPr>
          <p:spPr bwMode="auto">
            <a:xfrm>
              <a:off x="3965694" y="3695224"/>
              <a:ext cx="16495" cy="2139"/>
            </a:xfrm>
            <a:custGeom>
              <a:avLst/>
              <a:gdLst>
                <a:gd name="T0" fmla="*/ 14 w 14"/>
                <a:gd name="T1" fmla="*/ 2 h 2"/>
                <a:gd name="T2" fmla="*/ 0 w 14"/>
                <a:gd name="T3" fmla="*/ 0 h 2"/>
                <a:gd name="T4" fmla="*/ 0 w 14"/>
                <a:gd name="T5" fmla="*/ 2 h 2"/>
                <a:gd name="T6" fmla="*/ 6 w 14"/>
                <a:gd name="T7" fmla="*/ 2 h 2"/>
                <a:gd name="T8" fmla="*/ 14 w 14"/>
                <a:gd name="T9" fmla="*/ 2 h 2"/>
              </a:gdLst>
              <a:ahLst/>
              <a:cxnLst>
                <a:cxn ang="0">
                  <a:pos x="T0" y="T1"/>
                </a:cxn>
                <a:cxn ang="0">
                  <a:pos x="T2" y="T3"/>
                </a:cxn>
                <a:cxn ang="0">
                  <a:pos x="T4" y="T5"/>
                </a:cxn>
                <a:cxn ang="0">
                  <a:pos x="T6" y="T7"/>
                </a:cxn>
                <a:cxn ang="0">
                  <a:pos x="T8" y="T9"/>
                </a:cxn>
              </a:cxnLst>
              <a:rect l="0" t="0" r="r" b="b"/>
              <a:pathLst>
                <a:path w="14" h="2">
                  <a:moveTo>
                    <a:pt x="14" y="2"/>
                  </a:moveTo>
                  <a:lnTo>
                    <a:pt x="0" y="0"/>
                  </a:lnTo>
                  <a:lnTo>
                    <a:pt x="0" y="2"/>
                  </a:lnTo>
                  <a:lnTo>
                    <a:pt x="6" y="2"/>
                  </a:lnTo>
                  <a:lnTo>
                    <a:pt x="14" y="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8" name="Freeform 83">
              <a:extLst>
                <a:ext uri="{FF2B5EF4-FFF2-40B4-BE49-F238E27FC236}">
                  <a16:creationId xmlns:a16="http://schemas.microsoft.com/office/drawing/2014/main" id="{C677548A-4F6D-0AE1-1BC1-2AFF1DFB9A74}"/>
                </a:ext>
              </a:extLst>
            </p:cNvPr>
            <p:cNvSpPr>
              <a:spLocks/>
            </p:cNvSpPr>
            <p:nvPr/>
          </p:nvSpPr>
          <p:spPr bwMode="auto">
            <a:xfrm>
              <a:off x="3638154" y="3144441"/>
              <a:ext cx="359351" cy="564687"/>
            </a:xfrm>
            <a:custGeom>
              <a:avLst/>
              <a:gdLst>
                <a:gd name="T0" fmla="*/ 282 w 305"/>
                <a:gd name="T1" fmla="*/ 6 h 528"/>
                <a:gd name="T2" fmla="*/ 215 w 305"/>
                <a:gd name="T3" fmla="*/ 6 h 528"/>
                <a:gd name="T4" fmla="*/ 98 w 305"/>
                <a:gd name="T5" fmla="*/ 25 h 528"/>
                <a:gd name="T6" fmla="*/ 81 w 305"/>
                <a:gd name="T7" fmla="*/ 30 h 528"/>
                <a:gd name="T8" fmla="*/ 75 w 305"/>
                <a:gd name="T9" fmla="*/ 38 h 528"/>
                <a:gd name="T10" fmla="*/ 75 w 305"/>
                <a:gd name="T11" fmla="*/ 55 h 528"/>
                <a:gd name="T12" fmla="*/ 77 w 305"/>
                <a:gd name="T13" fmla="*/ 62 h 528"/>
                <a:gd name="T14" fmla="*/ 70 w 305"/>
                <a:gd name="T15" fmla="*/ 83 h 528"/>
                <a:gd name="T16" fmla="*/ 60 w 305"/>
                <a:gd name="T17" fmla="*/ 92 h 528"/>
                <a:gd name="T18" fmla="*/ 45 w 305"/>
                <a:gd name="T19" fmla="*/ 102 h 528"/>
                <a:gd name="T20" fmla="*/ 47 w 305"/>
                <a:gd name="T21" fmla="*/ 115 h 528"/>
                <a:gd name="T22" fmla="*/ 38 w 305"/>
                <a:gd name="T23" fmla="*/ 132 h 528"/>
                <a:gd name="T24" fmla="*/ 36 w 305"/>
                <a:gd name="T25" fmla="*/ 151 h 528"/>
                <a:gd name="T26" fmla="*/ 36 w 305"/>
                <a:gd name="T27" fmla="*/ 158 h 528"/>
                <a:gd name="T28" fmla="*/ 23 w 305"/>
                <a:gd name="T29" fmla="*/ 162 h 528"/>
                <a:gd name="T30" fmla="*/ 27 w 305"/>
                <a:gd name="T31" fmla="*/ 181 h 528"/>
                <a:gd name="T32" fmla="*/ 34 w 305"/>
                <a:gd name="T33" fmla="*/ 186 h 528"/>
                <a:gd name="T34" fmla="*/ 34 w 305"/>
                <a:gd name="T35" fmla="*/ 192 h 528"/>
                <a:gd name="T36" fmla="*/ 36 w 305"/>
                <a:gd name="T37" fmla="*/ 207 h 528"/>
                <a:gd name="T38" fmla="*/ 30 w 305"/>
                <a:gd name="T39" fmla="*/ 220 h 528"/>
                <a:gd name="T40" fmla="*/ 28 w 305"/>
                <a:gd name="T41" fmla="*/ 239 h 528"/>
                <a:gd name="T42" fmla="*/ 40 w 305"/>
                <a:gd name="T43" fmla="*/ 241 h 528"/>
                <a:gd name="T44" fmla="*/ 36 w 305"/>
                <a:gd name="T45" fmla="*/ 261 h 528"/>
                <a:gd name="T46" fmla="*/ 38 w 305"/>
                <a:gd name="T47" fmla="*/ 278 h 528"/>
                <a:gd name="T48" fmla="*/ 49 w 305"/>
                <a:gd name="T49" fmla="*/ 290 h 528"/>
                <a:gd name="T50" fmla="*/ 45 w 305"/>
                <a:gd name="T51" fmla="*/ 295 h 528"/>
                <a:gd name="T52" fmla="*/ 60 w 305"/>
                <a:gd name="T53" fmla="*/ 307 h 528"/>
                <a:gd name="T54" fmla="*/ 55 w 305"/>
                <a:gd name="T55" fmla="*/ 310 h 528"/>
                <a:gd name="T56" fmla="*/ 38 w 305"/>
                <a:gd name="T57" fmla="*/ 325 h 528"/>
                <a:gd name="T58" fmla="*/ 47 w 305"/>
                <a:gd name="T59" fmla="*/ 333 h 528"/>
                <a:gd name="T60" fmla="*/ 47 w 305"/>
                <a:gd name="T61" fmla="*/ 339 h 528"/>
                <a:gd name="T62" fmla="*/ 25 w 305"/>
                <a:gd name="T63" fmla="*/ 361 h 528"/>
                <a:gd name="T64" fmla="*/ 21 w 305"/>
                <a:gd name="T65" fmla="*/ 378 h 528"/>
                <a:gd name="T66" fmla="*/ 19 w 305"/>
                <a:gd name="T67" fmla="*/ 389 h 528"/>
                <a:gd name="T68" fmla="*/ 13 w 305"/>
                <a:gd name="T69" fmla="*/ 412 h 528"/>
                <a:gd name="T70" fmla="*/ 10 w 305"/>
                <a:gd name="T71" fmla="*/ 423 h 528"/>
                <a:gd name="T72" fmla="*/ 4 w 305"/>
                <a:gd name="T73" fmla="*/ 440 h 528"/>
                <a:gd name="T74" fmla="*/ 92 w 305"/>
                <a:gd name="T75" fmla="*/ 449 h 528"/>
                <a:gd name="T76" fmla="*/ 177 w 305"/>
                <a:gd name="T77" fmla="*/ 451 h 528"/>
                <a:gd name="T78" fmla="*/ 173 w 305"/>
                <a:gd name="T79" fmla="*/ 483 h 528"/>
                <a:gd name="T80" fmla="*/ 188 w 305"/>
                <a:gd name="T81" fmla="*/ 506 h 528"/>
                <a:gd name="T82" fmla="*/ 196 w 305"/>
                <a:gd name="T83" fmla="*/ 523 h 528"/>
                <a:gd name="T84" fmla="*/ 211 w 305"/>
                <a:gd name="T85" fmla="*/ 528 h 528"/>
                <a:gd name="T86" fmla="*/ 222 w 305"/>
                <a:gd name="T87" fmla="*/ 512 h 528"/>
                <a:gd name="T88" fmla="*/ 226 w 305"/>
                <a:gd name="T89" fmla="*/ 512 h 528"/>
                <a:gd name="T90" fmla="*/ 260 w 305"/>
                <a:gd name="T91" fmla="*/ 502 h 528"/>
                <a:gd name="T92" fmla="*/ 265 w 305"/>
                <a:gd name="T93" fmla="*/ 498 h 528"/>
                <a:gd name="T94" fmla="*/ 284 w 305"/>
                <a:gd name="T95" fmla="*/ 502 h 528"/>
                <a:gd name="T96" fmla="*/ 305 w 305"/>
                <a:gd name="T97" fmla="*/ 49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5" h="528">
                  <a:moveTo>
                    <a:pt x="282" y="335"/>
                  </a:moveTo>
                  <a:lnTo>
                    <a:pt x="290" y="10"/>
                  </a:lnTo>
                  <a:lnTo>
                    <a:pt x="282" y="6"/>
                  </a:lnTo>
                  <a:lnTo>
                    <a:pt x="278" y="0"/>
                  </a:lnTo>
                  <a:lnTo>
                    <a:pt x="278" y="0"/>
                  </a:lnTo>
                  <a:lnTo>
                    <a:pt x="215" y="6"/>
                  </a:lnTo>
                  <a:lnTo>
                    <a:pt x="94" y="15"/>
                  </a:lnTo>
                  <a:lnTo>
                    <a:pt x="96" y="17"/>
                  </a:lnTo>
                  <a:lnTo>
                    <a:pt x="98" y="25"/>
                  </a:lnTo>
                  <a:lnTo>
                    <a:pt x="92" y="30"/>
                  </a:lnTo>
                  <a:lnTo>
                    <a:pt x="85" y="34"/>
                  </a:lnTo>
                  <a:lnTo>
                    <a:pt x="81" y="30"/>
                  </a:lnTo>
                  <a:lnTo>
                    <a:pt x="83" y="45"/>
                  </a:lnTo>
                  <a:lnTo>
                    <a:pt x="77" y="45"/>
                  </a:lnTo>
                  <a:lnTo>
                    <a:pt x="75" y="38"/>
                  </a:lnTo>
                  <a:lnTo>
                    <a:pt x="75" y="47"/>
                  </a:lnTo>
                  <a:lnTo>
                    <a:pt x="83" y="53"/>
                  </a:lnTo>
                  <a:lnTo>
                    <a:pt x="75" y="55"/>
                  </a:lnTo>
                  <a:lnTo>
                    <a:pt x="74" y="49"/>
                  </a:lnTo>
                  <a:lnTo>
                    <a:pt x="74" y="58"/>
                  </a:lnTo>
                  <a:lnTo>
                    <a:pt x="77" y="62"/>
                  </a:lnTo>
                  <a:lnTo>
                    <a:pt x="74" y="72"/>
                  </a:lnTo>
                  <a:lnTo>
                    <a:pt x="75" y="77"/>
                  </a:lnTo>
                  <a:lnTo>
                    <a:pt x="70" y="83"/>
                  </a:lnTo>
                  <a:lnTo>
                    <a:pt x="66" y="85"/>
                  </a:lnTo>
                  <a:lnTo>
                    <a:pt x="58" y="85"/>
                  </a:lnTo>
                  <a:lnTo>
                    <a:pt x="60" y="92"/>
                  </a:lnTo>
                  <a:lnTo>
                    <a:pt x="53" y="100"/>
                  </a:lnTo>
                  <a:lnTo>
                    <a:pt x="53" y="104"/>
                  </a:lnTo>
                  <a:lnTo>
                    <a:pt x="45" y="102"/>
                  </a:lnTo>
                  <a:lnTo>
                    <a:pt x="49" y="105"/>
                  </a:lnTo>
                  <a:lnTo>
                    <a:pt x="47" y="107"/>
                  </a:lnTo>
                  <a:lnTo>
                    <a:pt x="47" y="115"/>
                  </a:lnTo>
                  <a:lnTo>
                    <a:pt x="51" y="122"/>
                  </a:lnTo>
                  <a:lnTo>
                    <a:pt x="34" y="128"/>
                  </a:lnTo>
                  <a:lnTo>
                    <a:pt x="38" y="132"/>
                  </a:lnTo>
                  <a:lnTo>
                    <a:pt x="36" y="139"/>
                  </a:lnTo>
                  <a:lnTo>
                    <a:pt x="38" y="147"/>
                  </a:lnTo>
                  <a:lnTo>
                    <a:pt x="36" y="151"/>
                  </a:lnTo>
                  <a:lnTo>
                    <a:pt x="28" y="151"/>
                  </a:lnTo>
                  <a:lnTo>
                    <a:pt x="28" y="154"/>
                  </a:lnTo>
                  <a:lnTo>
                    <a:pt x="36" y="158"/>
                  </a:lnTo>
                  <a:lnTo>
                    <a:pt x="30" y="162"/>
                  </a:lnTo>
                  <a:lnTo>
                    <a:pt x="28" y="158"/>
                  </a:lnTo>
                  <a:lnTo>
                    <a:pt x="23" y="162"/>
                  </a:lnTo>
                  <a:lnTo>
                    <a:pt x="28" y="169"/>
                  </a:lnTo>
                  <a:lnTo>
                    <a:pt x="23" y="173"/>
                  </a:lnTo>
                  <a:lnTo>
                    <a:pt x="27" y="181"/>
                  </a:lnTo>
                  <a:lnTo>
                    <a:pt x="23" y="186"/>
                  </a:lnTo>
                  <a:lnTo>
                    <a:pt x="28" y="181"/>
                  </a:lnTo>
                  <a:lnTo>
                    <a:pt x="34" y="186"/>
                  </a:lnTo>
                  <a:lnTo>
                    <a:pt x="27" y="190"/>
                  </a:lnTo>
                  <a:lnTo>
                    <a:pt x="34" y="192"/>
                  </a:lnTo>
                  <a:lnTo>
                    <a:pt x="34" y="192"/>
                  </a:lnTo>
                  <a:lnTo>
                    <a:pt x="32" y="198"/>
                  </a:lnTo>
                  <a:lnTo>
                    <a:pt x="34" y="205"/>
                  </a:lnTo>
                  <a:lnTo>
                    <a:pt x="36" y="207"/>
                  </a:lnTo>
                  <a:lnTo>
                    <a:pt x="38" y="218"/>
                  </a:lnTo>
                  <a:lnTo>
                    <a:pt x="38" y="220"/>
                  </a:lnTo>
                  <a:lnTo>
                    <a:pt x="30" y="220"/>
                  </a:lnTo>
                  <a:lnTo>
                    <a:pt x="32" y="226"/>
                  </a:lnTo>
                  <a:lnTo>
                    <a:pt x="32" y="235"/>
                  </a:lnTo>
                  <a:lnTo>
                    <a:pt x="28" y="239"/>
                  </a:lnTo>
                  <a:lnTo>
                    <a:pt x="28" y="245"/>
                  </a:lnTo>
                  <a:lnTo>
                    <a:pt x="34" y="241"/>
                  </a:lnTo>
                  <a:lnTo>
                    <a:pt x="40" y="241"/>
                  </a:lnTo>
                  <a:lnTo>
                    <a:pt x="40" y="248"/>
                  </a:lnTo>
                  <a:lnTo>
                    <a:pt x="34" y="254"/>
                  </a:lnTo>
                  <a:lnTo>
                    <a:pt x="36" y="261"/>
                  </a:lnTo>
                  <a:lnTo>
                    <a:pt x="43" y="265"/>
                  </a:lnTo>
                  <a:lnTo>
                    <a:pt x="36" y="275"/>
                  </a:lnTo>
                  <a:lnTo>
                    <a:pt x="38" y="278"/>
                  </a:lnTo>
                  <a:lnTo>
                    <a:pt x="49" y="277"/>
                  </a:lnTo>
                  <a:lnTo>
                    <a:pt x="43" y="282"/>
                  </a:lnTo>
                  <a:lnTo>
                    <a:pt x="49" y="290"/>
                  </a:lnTo>
                  <a:lnTo>
                    <a:pt x="42" y="288"/>
                  </a:lnTo>
                  <a:lnTo>
                    <a:pt x="42" y="290"/>
                  </a:lnTo>
                  <a:lnTo>
                    <a:pt x="45" y="295"/>
                  </a:lnTo>
                  <a:lnTo>
                    <a:pt x="51" y="299"/>
                  </a:lnTo>
                  <a:lnTo>
                    <a:pt x="53" y="305"/>
                  </a:lnTo>
                  <a:lnTo>
                    <a:pt x="60" y="307"/>
                  </a:lnTo>
                  <a:lnTo>
                    <a:pt x="60" y="308"/>
                  </a:lnTo>
                  <a:lnTo>
                    <a:pt x="60" y="310"/>
                  </a:lnTo>
                  <a:lnTo>
                    <a:pt x="55" y="310"/>
                  </a:lnTo>
                  <a:lnTo>
                    <a:pt x="49" y="316"/>
                  </a:lnTo>
                  <a:lnTo>
                    <a:pt x="42" y="320"/>
                  </a:lnTo>
                  <a:lnTo>
                    <a:pt x="38" y="325"/>
                  </a:lnTo>
                  <a:lnTo>
                    <a:pt x="45" y="327"/>
                  </a:lnTo>
                  <a:lnTo>
                    <a:pt x="53" y="325"/>
                  </a:lnTo>
                  <a:lnTo>
                    <a:pt x="47" y="333"/>
                  </a:lnTo>
                  <a:lnTo>
                    <a:pt x="47" y="337"/>
                  </a:lnTo>
                  <a:lnTo>
                    <a:pt x="40" y="337"/>
                  </a:lnTo>
                  <a:lnTo>
                    <a:pt x="47" y="339"/>
                  </a:lnTo>
                  <a:lnTo>
                    <a:pt x="47" y="340"/>
                  </a:lnTo>
                  <a:lnTo>
                    <a:pt x="30" y="357"/>
                  </a:lnTo>
                  <a:lnTo>
                    <a:pt x="25" y="361"/>
                  </a:lnTo>
                  <a:lnTo>
                    <a:pt x="23" y="367"/>
                  </a:lnTo>
                  <a:lnTo>
                    <a:pt x="27" y="371"/>
                  </a:lnTo>
                  <a:lnTo>
                    <a:pt x="21" y="378"/>
                  </a:lnTo>
                  <a:lnTo>
                    <a:pt x="19" y="384"/>
                  </a:lnTo>
                  <a:lnTo>
                    <a:pt x="11" y="389"/>
                  </a:lnTo>
                  <a:lnTo>
                    <a:pt x="19" y="389"/>
                  </a:lnTo>
                  <a:lnTo>
                    <a:pt x="17" y="391"/>
                  </a:lnTo>
                  <a:lnTo>
                    <a:pt x="11" y="397"/>
                  </a:lnTo>
                  <a:lnTo>
                    <a:pt x="13" y="412"/>
                  </a:lnTo>
                  <a:lnTo>
                    <a:pt x="6" y="412"/>
                  </a:lnTo>
                  <a:lnTo>
                    <a:pt x="11" y="418"/>
                  </a:lnTo>
                  <a:lnTo>
                    <a:pt x="10" y="423"/>
                  </a:lnTo>
                  <a:lnTo>
                    <a:pt x="0" y="425"/>
                  </a:lnTo>
                  <a:lnTo>
                    <a:pt x="4" y="433"/>
                  </a:lnTo>
                  <a:lnTo>
                    <a:pt x="4" y="440"/>
                  </a:lnTo>
                  <a:lnTo>
                    <a:pt x="8" y="448"/>
                  </a:lnTo>
                  <a:lnTo>
                    <a:pt x="2" y="453"/>
                  </a:lnTo>
                  <a:lnTo>
                    <a:pt x="92" y="449"/>
                  </a:lnTo>
                  <a:lnTo>
                    <a:pt x="177" y="442"/>
                  </a:lnTo>
                  <a:lnTo>
                    <a:pt x="179" y="444"/>
                  </a:lnTo>
                  <a:lnTo>
                    <a:pt x="177" y="451"/>
                  </a:lnTo>
                  <a:lnTo>
                    <a:pt x="173" y="465"/>
                  </a:lnTo>
                  <a:lnTo>
                    <a:pt x="169" y="476"/>
                  </a:lnTo>
                  <a:lnTo>
                    <a:pt x="173" y="483"/>
                  </a:lnTo>
                  <a:lnTo>
                    <a:pt x="177" y="491"/>
                  </a:lnTo>
                  <a:lnTo>
                    <a:pt x="186" y="498"/>
                  </a:lnTo>
                  <a:lnTo>
                    <a:pt x="188" y="506"/>
                  </a:lnTo>
                  <a:lnTo>
                    <a:pt x="192" y="513"/>
                  </a:lnTo>
                  <a:lnTo>
                    <a:pt x="192" y="517"/>
                  </a:lnTo>
                  <a:lnTo>
                    <a:pt x="196" y="523"/>
                  </a:lnTo>
                  <a:lnTo>
                    <a:pt x="199" y="527"/>
                  </a:lnTo>
                  <a:lnTo>
                    <a:pt x="203" y="528"/>
                  </a:lnTo>
                  <a:lnTo>
                    <a:pt x="211" y="528"/>
                  </a:lnTo>
                  <a:lnTo>
                    <a:pt x="213" y="521"/>
                  </a:lnTo>
                  <a:lnTo>
                    <a:pt x="220" y="515"/>
                  </a:lnTo>
                  <a:lnTo>
                    <a:pt x="222" y="512"/>
                  </a:lnTo>
                  <a:lnTo>
                    <a:pt x="220" y="512"/>
                  </a:lnTo>
                  <a:lnTo>
                    <a:pt x="226" y="510"/>
                  </a:lnTo>
                  <a:lnTo>
                    <a:pt x="226" y="512"/>
                  </a:lnTo>
                  <a:lnTo>
                    <a:pt x="231" y="510"/>
                  </a:lnTo>
                  <a:lnTo>
                    <a:pt x="246" y="504"/>
                  </a:lnTo>
                  <a:lnTo>
                    <a:pt x="260" y="502"/>
                  </a:lnTo>
                  <a:lnTo>
                    <a:pt x="263" y="500"/>
                  </a:lnTo>
                  <a:lnTo>
                    <a:pt x="254" y="498"/>
                  </a:lnTo>
                  <a:lnTo>
                    <a:pt x="265" y="498"/>
                  </a:lnTo>
                  <a:lnTo>
                    <a:pt x="271" y="502"/>
                  </a:lnTo>
                  <a:lnTo>
                    <a:pt x="278" y="506"/>
                  </a:lnTo>
                  <a:lnTo>
                    <a:pt x="284" y="502"/>
                  </a:lnTo>
                  <a:lnTo>
                    <a:pt x="288" y="500"/>
                  </a:lnTo>
                  <a:lnTo>
                    <a:pt x="301" y="506"/>
                  </a:lnTo>
                  <a:lnTo>
                    <a:pt x="305" y="498"/>
                  </a:lnTo>
                  <a:lnTo>
                    <a:pt x="305" y="495"/>
                  </a:lnTo>
                  <a:lnTo>
                    <a:pt x="282" y="33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59" name="Freeform 84">
              <a:extLst>
                <a:ext uri="{FF2B5EF4-FFF2-40B4-BE49-F238E27FC236}">
                  <a16:creationId xmlns:a16="http://schemas.microsoft.com/office/drawing/2014/main" id="{B9FBEF3E-2398-6B81-4483-837547FD8083}"/>
                </a:ext>
              </a:extLst>
            </p:cNvPr>
            <p:cNvSpPr>
              <a:spLocks/>
            </p:cNvSpPr>
            <p:nvPr/>
          </p:nvSpPr>
          <p:spPr bwMode="auto">
            <a:xfrm>
              <a:off x="3748905" y="2885627"/>
              <a:ext cx="850661" cy="274856"/>
            </a:xfrm>
            <a:custGeom>
              <a:avLst/>
              <a:gdLst>
                <a:gd name="T0" fmla="*/ 487 w 722"/>
                <a:gd name="T1" fmla="*/ 33 h 257"/>
                <a:gd name="T2" fmla="*/ 421 w 722"/>
                <a:gd name="T3" fmla="*/ 39 h 257"/>
                <a:gd name="T4" fmla="*/ 355 w 722"/>
                <a:gd name="T5" fmla="*/ 47 h 257"/>
                <a:gd name="T6" fmla="*/ 271 w 722"/>
                <a:gd name="T7" fmla="*/ 54 h 257"/>
                <a:gd name="T8" fmla="*/ 199 w 722"/>
                <a:gd name="T9" fmla="*/ 62 h 257"/>
                <a:gd name="T10" fmla="*/ 177 w 722"/>
                <a:gd name="T11" fmla="*/ 60 h 257"/>
                <a:gd name="T12" fmla="*/ 183 w 722"/>
                <a:gd name="T13" fmla="*/ 80 h 257"/>
                <a:gd name="T14" fmla="*/ 58 w 722"/>
                <a:gd name="T15" fmla="*/ 96 h 257"/>
                <a:gd name="T16" fmla="*/ 53 w 722"/>
                <a:gd name="T17" fmla="*/ 90 h 257"/>
                <a:gd name="T18" fmla="*/ 57 w 722"/>
                <a:gd name="T19" fmla="*/ 105 h 257"/>
                <a:gd name="T20" fmla="*/ 53 w 722"/>
                <a:gd name="T21" fmla="*/ 114 h 257"/>
                <a:gd name="T22" fmla="*/ 51 w 722"/>
                <a:gd name="T23" fmla="*/ 127 h 257"/>
                <a:gd name="T24" fmla="*/ 43 w 722"/>
                <a:gd name="T25" fmla="*/ 146 h 257"/>
                <a:gd name="T26" fmla="*/ 47 w 722"/>
                <a:gd name="T27" fmla="*/ 156 h 257"/>
                <a:gd name="T28" fmla="*/ 43 w 722"/>
                <a:gd name="T29" fmla="*/ 165 h 257"/>
                <a:gd name="T30" fmla="*/ 30 w 722"/>
                <a:gd name="T31" fmla="*/ 174 h 257"/>
                <a:gd name="T32" fmla="*/ 27 w 722"/>
                <a:gd name="T33" fmla="*/ 180 h 257"/>
                <a:gd name="T34" fmla="*/ 27 w 722"/>
                <a:gd name="T35" fmla="*/ 191 h 257"/>
                <a:gd name="T36" fmla="*/ 19 w 722"/>
                <a:gd name="T37" fmla="*/ 197 h 257"/>
                <a:gd name="T38" fmla="*/ 21 w 722"/>
                <a:gd name="T39" fmla="*/ 210 h 257"/>
                <a:gd name="T40" fmla="*/ 11 w 722"/>
                <a:gd name="T41" fmla="*/ 208 h 257"/>
                <a:gd name="T42" fmla="*/ 15 w 722"/>
                <a:gd name="T43" fmla="*/ 214 h 257"/>
                <a:gd name="T44" fmla="*/ 19 w 722"/>
                <a:gd name="T45" fmla="*/ 240 h 257"/>
                <a:gd name="T46" fmla="*/ 11 w 722"/>
                <a:gd name="T47" fmla="*/ 244 h 257"/>
                <a:gd name="T48" fmla="*/ 0 w 722"/>
                <a:gd name="T49" fmla="*/ 255 h 257"/>
                <a:gd name="T50" fmla="*/ 121 w 722"/>
                <a:gd name="T51" fmla="*/ 248 h 257"/>
                <a:gd name="T52" fmla="*/ 184 w 722"/>
                <a:gd name="T53" fmla="*/ 242 h 257"/>
                <a:gd name="T54" fmla="*/ 310 w 722"/>
                <a:gd name="T55" fmla="*/ 231 h 257"/>
                <a:gd name="T56" fmla="*/ 485 w 722"/>
                <a:gd name="T57" fmla="*/ 208 h 257"/>
                <a:gd name="T58" fmla="*/ 521 w 722"/>
                <a:gd name="T59" fmla="*/ 178 h 257"/>
                <a:gd name="T60" fmla="*/ 540 w 722"/>
                <a:gd name="T61" fmla="*/ 169 h 257"/>
                <a:gd name="T62" fmla="*/ 543 w 722"/>
                <a:gd name="T63" fmla="*/ 152 h 257"/>
                <a:gd name="T64" fmla="*/ 564 w 722"/>
                <a:gd name="T65" fmla="*/ 137 h 257"/>
                <a:gd name="T66" fmla="*/ 583 w 722"/>
                <a:gd name="T67" fmla="*/ 133 h 257"/>
                <a:gd name="T68" fmla="*/ 617 w 722"/>
                <a:gd name="T69" fmla="*/ 105 h 257"/>
                <a:gd name="T70" fmla="*/ 626 w 722"/>
                <a:gd name="T71" fmla="*/ 99 h 257"/>
                <a:gd name="T72" fmla="*/ 637 w 722"/>
                <a:gd name="T73" fmla="*/ 86 h 257"/>
                <a:gd name="T74" fmla="*/ 641 w 722"/>
                <a:gd name="T75" fmla="*/ 77 h 257"/>
                <a:gd name="T76" fmla="*/ 654 w 722"/>
                <a:gd name="T77" fmla="*/ 79 h 257"/>
                <a:gd name="T78" fmla="*/ 666 w 722"/>
                <a:gd name="T79" fmla="*/ 71 h 257"/>
                <a:gd name="T80" fmla="*/ 675 w 722"/>
                <a:gd name="T81" fmla="*/ 60 h 257"/>
                <a:gd name="T82" fmla="*/ 694 w 722"/>
                <a:gd name="T83" fmla="*/ 60 h 257"/>
                <a:gd name="T84" fmla="*/ 705 w 722"/>
                <a:gd name="T85" fmla="*/ 37 h 257"/>
                <a:gd name="T86" fmla="*/ 718 w 722"/>
                <a:gd name="T87" fmla="*/ 28 h 257"/>
                <a:gd name="T88" fmla="*/ 720 w 722"/>
                <a:gd name="T89" fmla="*/ 9 h 257"/>
                <a:gd name="T90" fmla="*/ 713 w 722"/>
                <a:gd name="T91" fmla="*/ 0 h 257"/>
                <a:gd name="T92" fmla="*/ 651 w 722"/>
                <a:gd name="T93" fmla="*/ 11 h 257"/>
                <a:gd name="T94" fmla="*/ 579 w 722"/>
                <a:gd name="T95" fmla="*/ 20 h 257"/>
                <a:gd name="T96" fmla="*/ 543 w 722"/>
                <a:gd name="T97" fmla="*/ 2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2" h="257">
                  <a:moveTo>
                    <a:pt x="513" y="30"/>
                  </a:moveTo>
                  <a:lnTo>
                    <a:pt x="487" y="33"/>
                  </a:lnTo>
                  <a:lnTo>
                    <a:pt x="459" y="37"/>
                  </a:lnTo>
                  <a:lnTo>
                    <a:pt x="421" y="39"/>
                  </a:lnTo>
                  <a:lnTo>
                    <a:pt x="397" y="43"/>
                  </a:lnTo>
                  <a:lnTo>
                    <a:pt x="355" y="47"/>
                  </a:lnTo>
                  <a:lnTo>
                    <a:pt x="314" y="49"/>
                  </a:lnTo>
                  <a:lnTo>
                    <a:pt x="271" y="54"/>
                  </a:lnTo>
                  <a:lnTo>
                    <a:pt x="235" y="58"/>
                  </a:lnTo>
                  <a:lnTo>
                    <a:pt x="199" y="62"/>
                  </a:lnTo>
                  <a:lnTo>
                    <a:pt x="192" y="60"/>
                  </a:lnTo>
                  <a:lnTo>
                    <a:pt x="177" y="60"/>
                  </a:lnTo>
                  <a:lnTo>
                    <a:pt x="183" y="73"/>
                  </a:lnTo>
                  <a:lnTo>
                    <a:pt x="183" y="80"/>
                  </a:lnTo>
                  <a:lnTo>
                    <a:pt x="64" y="90"/>
                  </a:lnTo>
                  <a:lnTo>
                    <a:pt x="58" y="96"/>
                  </a:lnTo>
                  <a:lnTo>
                    <a:pt x="58" y="90"/>
                  </a:lnTo>
                  <a:lnTo>
                    <a:pt x="53" y="90"/>
                  </a:lnTo>
                  <a:lnTo>
                    <a:pt x="55" y="97"/>
                  </a:lnTo>
                  <a:lnTo>
                    <a:pt x="57" y="105"/>
                  </a:lnTo>
                  <a:lnTo>
                    <a:pt x="49" y="107"/>
                  </a:lnTo>
                  <a:lnTo>
                    <a:pt x="53" y="114"/>
                  </a:lnTo>
                  <a:lnTo>
                    <a:pt x="45" y="122"/>
                  </a:lnTo>
                  <a:lnTo>
                    <a:pt x="51" y="127"/>
                  </a:lnTo>
                  <a:lnTo>
                    <a:pt x="47" y="135"/>
                  </a:lnTo>
                  <a:lnTo>
                    <a:pt x="43" y="146"/>
                  </a:lnTo>
                  <a:lnTo>
                    <a:pt x="45" y="150"/>
                  </a:lnTo>
                  <a:lnTo>
                    <a:pt x="47" y="156"/>
                  </a:lnTo>
                  <a:lnTo>
                    <a:pt x="40" y="159"/>
                  </a:lnTo>
                  <a:lnTo>
                    <a:pt x="43" y="165"/>
                  </a:lnTo>
                  <a:lnTo>
                    <a:pt x="36" y="171"/>
                  </a:lnTo>
                  <a:lnTo>
                    <a:pt x="30" y="174"/>
                  </a:lnTo>
                  <a:lnTo>
                    <a:pt x="27" y="178"/>
                  </a:lnTo>
                  <a:lnTo>
                    <a:pt x="27" y="180"/>
                  </a:lnTo>
                  <a:lnTo>
                    <a:pt x="32" y="186"/>
                  </a:lnTo>
                  <a:lnTo>
                    <a:pt x="27" y="191"/>
                  </a:lnTo>
                  <a:lnTo>
                    <a:pt x="23" y="195"/>
                  </a:lnTo>
                  <a:lnTo>
                    <a:pt x="19" y="197"/>
                  </a:lnTo>
                  <a:lnTo>
                    <a:pt x="23" y="205"/>
                  </a:lnTo>
                  <a:lnTo>
                    <a:pt x="21" y="210"/>
                  </a:lnTo>
                  <a:lnTo>
                    <a:pt x="17" y="206"/>
                  </a:lnTo>
                  <a:lnTo>
                    <a:pt x="11" y="208"/>
                  </a:lnTo>
                  <a:lnTo>
                    <a:pt x="10" y="216"/>
                  </a:lnTo>
                  <a:lnTo>
                    <a:pt x="15" y="214"/>
                  </a:lnTo>
                  <a:lnTo>
                    <a:pt x="15" y="221"/>
                  </a:lnTo>
                  <a:lnTo>
                    <a:pt x="19" y="240"/>
                  </a:lnTo>
                  <a:lnTo>
                    <a:pt x="17" y="242"/>
                  </a:lnTo>
                  <a:lnTo>
                    <a:pt x="11" y="244"/>
                  </a:lnTo>
                  <a:lnTo>
                    <a:pt x="8" y="252"/>
                  </a:lnTo>
                  <a:lnTo>
                    <a:pt x="0" y="255"/>
                  </a:lnTo>
                  <a:lnTo>
                    <a:pt x="0" y="257"/>
                  </a:lnTo>
                  <a:lnTo>
                    <a:pt x="121" y="248"/>
                  </a:lnTo>
                  <a:lnTo>
                    <a:pt x="184" y="242"/>
                  </a:lnTo>
                  <a:lnTo>
                    <a:pt x="184" y="242"/>
                  </a:lnTo>
                  <a:lnTo>
                    <a:pt x="184" y="240"/>
                  </a:lnTo>
                  <a:lnTo>
                    <a:pt x="310" y="231"/>
                  </a:lnTo>
                  <a:lnTo>
                    <a:pt x="408" y="220"/>
                  </a:lnTo>
                  <a:lnTo>
                    <a:pt x="485" y="208"/>
                  </a:lnTo>
                  <a:lnTo>
                    <a:pt x="521" y="206"/>
                  </a:lnTo>
                  <a:lnTo>
                    <a:pt x="521" y="178"/>
                  </a:lnTo>
                  <a:lnTo>
                    <a:pt x="534" y="174"/>
                  </a:lnTo>
                  <a:lnTo>
                    <a:pt x="540" y="169"/>
                  </a:lnTo>
                  <a:lnTo>
                    <a:pt x="542" y="159"/>
                  </a:lnTo>
                  <a:lnTo>
                    <a:pt x="543" y="152"/>
                  </a:lnTo>
                  <a:lnTo>
                    <a:pt x="549" y="144"/>
                  </a:lnTo>
                  <a:lnTo>
                    <a:pt x="564" y="137"/>
                  </a:lnTo>
                  <a:lnTo>
                    <a:pt x="577" y="137"/>
                  </a:lnTo>
                  <a:lnTo>
                    <a:pt x="583" y="133"/>
                  </a:lnTo>
                  <a:lnTo>
                    <a:pt x="604" y="114"/>
                  </a:lnTo>
                  <a:lnTo>
                    <a:pt x="617" y="105"/>
                  </a:lnTo>
                  <a:lnTo>
                    <a:pt x="622" y="105"/>
                  </a:lnTo>
                  <a:lnTo>
                    <a:pt x="626" y="99"/>
                  </a:lnTo>
                  <a:lnTo>
                    <a:pt x="630" y="84"/>
                  </a:lnTo>
                  <a:lnTo>
                    <a:pt x="637" y="86"/>
                  </a:lnTo>
                  <a:lnTo>
                    <a:pt x="637" y="80"/>
                  </a:lnTo>
                  <a:lnTo>
                    <a:pt x="641" y="77"/>
                  </a:lnTo>
                  <a:lnTo>
                    <a:pt x="647" y="73"/>
                  </a:lnTo>
                  <a:lnTo>
                    <a:pt x="654" y="79"/>
                  </a:lnTo>
                  <a:lnTo>
                    <a:pt x="658" y="79"/>
                  </a:lnTo>
                  <a:lnTo>
                    <a:pt x="666" y="71"/>
                  </a:lnTo>
                  <a:lnTo>
                    <a:pt x="668" y="65"/>
                  </a:lnTo>
                  <a:lnTo>
                    <a:pt x="675" y="60"/>
                  </a:lnTo>
                  <a:lnTo>
                    <a:pt x="688" y="54"/>
                  </a:lnTo>
                  <a:lnTo>
                    <a:pt x="694" y="60"/>
                  </a:lnTo>
                  <a:lnTo>
                    <a:pt x="699" y="52"/>
                  </a:lnTo>
                  <a:lnTo>
                    <a:pt x="705" y="37"/>
                  </a:lnTo>
                  <a:lnTo>
                    <a:pt x="711" y="32"/>
                  </a:lnTo>
                  <a:lnTo>
                    <a:pt x="718" y="28"/>
                  </a:lnTo>
                  <a:lnTo>
                    <a:pt x="720" y="17"/>
                  </a:lnTo>
                  <a:lnTo>
                    <a:pt x="720" y="9"/>
                  </a:lnTo>
                  <a:lnTo>
                    <a:pt x="722" y="0"/>
                  </a:lnTo>
                  <a:lnTo>
                    <a:pt x="713" y="0"/>
                  </a:lnTo>
                  <a:lnTo>
                    <a:pt x="686" y="7"/>
                  </a:lnTo>
                  <a:lnTo>
                    <a:pt x="651" y="11"/>
                  </a:lnTo>
                  <a:lnTo>
                    <a:pt x="594" y="20"/>
                  </a:lnTo>
                  <a:lnTo>
                    <a:pt x="579" y="20"/>
                  </a:lnTo>
                  <a:lnTo>
                    <a:pt x="553" y="24"/>
                  </a:lnTo>
                  <a:lnTo>
                    <a:pt x="543" y="28"/>
                  </a:lnTo>
                  <a:lnTo>
                    <a:pt x="513" y="3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0" name="Freeform 85">
              <a:extLst>
                <a:ext uri="{FF2B5EF4-FFF2-40B4-BE49-F238E27FC236}">
                  <a16:creationId xmlns:a16="http://schemas.microsoft.com/office/drawing/2014/main" id="{90DD63E2-78DB-5EB8-1CFC-1AAAAEAFA362}"/>
                </a:ext>
              </a:extLst>
            </p:cNvPr>
            <p:cNvSpPr>
              <a:spLocks/>
            </p:cNvSpPr>
            <p:nvPr/>
          </p:nvSpPr>
          <p:spPr bwMode="auto">
            <a:xfrm>
              <a:off x="3811350" y="2973324"/>
              <a:ext cx="5890" cy="855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1" name="Freeform 86">
              <a:extLst>
                <a:ext uri="{FF2B5EF4-FFF2-40B4-BE49-F238E27FC236}">
                  <a16:creationId xmlns:a16="http://schemas.microsoft.com/office/drawing/2014/main" id="{CB926325-6468-0658-0CE1-ABF79A9B7B8B}"/>
                </a:ext>
              </a:extLst>
            </p:cNvPr>
            <p:cNvSpPr>
              <a:spLocks/>
            </p:cNvSpPr>
            <p:nvPr/>
          </p:nvSpPr>
          <p:spPr bwMode="auto">
            <a:xfrm>
              <a:off x="3811350" y="2973324"/>
              <a:ext cx="5890" cy="8556"/>
            </a:xfrm>
            <a:custGeom>
              <a:avLst/>
              <a:gdLst>
                <a:gd name="T0" fmla="*/ 0 w 5"/>
                <a:gd name="T1" fmla="*/ 8 h 8"/>
                <a:gd name="T2" fmla="*/ 5 w 5"/>
                <a:gd name="T3" fmla="*/ 8 h 8"/>
                <a:gd name="T4" fmla="*/ 4 w 5"/>
                <a:gd name="T5" fmla="*/ 0 h 8"/>
                <a:gd name="T6" fmla="*/ 0 w 5"/>
                <a:gd name="T7" fmla="*/ 8 h 8"/>
              </a:gdLst>
              <a:ahLst/>
              <a:cxnLst>
                <a:cxn ang="0">
                  <a:pos x="T0" y="T1"/>
                </a:cxn>
                <a:cxn ang="0">
                  <a:pos x="T2" y="T3"/>
                </a:cxn>
                <a:cxn ang="0">
                  <a:pos x="T4" y="T5"/>
                </a:cxn>
                <a:cxn ang="0">
                  <a:pos x="T6" y="T7"/>
                </a:cxn>
              </a:cxnLst>
              <a:rect l="0" t="0" r="r" b="b"/>
              <a:pathLst>
                <a:path w="5" h="8">
                  <a:moveTo>
                    <a:pt x="0" y="8"/>
                  </a:moveTo>
                  <a:lnTo>
                    <a:pt x="5" y="8"/>
                  </a:lnTo>
                  <a:lnTo>
                    <a:pt x="4" y="0"/>
                  </a:lnTo>
                  <a:lnTo>
                    <a:pt x="0"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2" name="Freeform 87">
              <a:extLst>
                <a:ext uri="{FF2B5EF4-FFF2-40B4-BE49-F238E27FC236}">
                  <a16:creationId xmlns:a16="http://schemas.microsoft.com/office/drawing/2014/main" id="{AE9356DF-79E8-EAEF-DAB9-C1C5EA5783E4}"/>
                </a:ext>
              </a:extLst>
            </p:cNvPr>
            <p:cNvSpPr>
              <a:spLocks/>
            </p:cNvSpPr>
            <p:nvPr/>
          </p:nvSpPr>
          <p:spPr bwMode="auto">
            <a:xfrm>
              <a:off x="3824309" y="2634299"/>
              <a:ext cx="726951" cy="347581"/>
            </a:xfrm>
            <a:custGeom>
              <a:avLst/>
              <a:gdLst>
                <a:gd name="T0" fmla="*/ 568 w 617"/>
                <a:gd name="T1" fmla="*/ 103 h 325"/>
                <a:gd name="T2" fmla="*/ 555 w 617"/>
                <a:gd name="T3" fmla="*/ 67 h 325"/>
                <a:gd name="T4" fmla="*/ 551 w 617"/>
                <a:gd name="T5" fmla="*/ 52 h 325"/>
                <a:gd name="T6" fmla="*/ 532 w 617"/>
                <a:gd name="T7" fmla="*/ 39 h 325"/>
                <a:gd name="T8" fmla="*/ 513 w 617"/>
                <a:gd name="T9" fmla="*/ 24 h 325"/>
                <a:gd name="T10" fmla="*/ 495 w 617"/>
                <a:gd name="T11" fmla="*/ 37 h 325"/>
                <a:gd name="T12" fmla="*/ 472 w 617"/>
                <a:gd name="T13" fmla="*/ 34 h 325"/>
                <a:gd name="T14" fmla="*/ 455 w 617"/>
                <a:gd name="T15" fmla="*/ 41 h 325"/>
                <a:gd name="T16" fmla="*/ 423 w 617"/>
                <a:gd name="T17" fmla="*/ 32 h 325"/>
                <a:gd name="T18" fmla="*/ 401 w 617"/>
                <a:gd name="T19" fmla="*/ 9 h 325"/>
                <a:gd name="T20" fmla="*/ 367 w 617"/>
                <a:gd name="T21" fmla="*/ 0 h 325"/>
                <a:gd name="T22" fmla="*/ 357 w 617"/>
                <a:gd name="T23" fmla="*/ 17 h 325"/>
                <a:gd name="T24" fmla="*/ 361 w 617"/>
                <a:gd name="T25" fmla="*/ 37 h 325"/>
                <a:gd name="T26" fmla="*/ 325 w 617"/>
                <a:gd name="T27" fmla="*/ 47 h 325"/>
                <a:gd name="T28" fmla="*/ 312 w 617"/>
                <a:gd name="T29" fmla="*/ 58 h 325"/>
                <a:gd name="T30" fmla="*/ 308 w 617"/>
                <a:gd name="T31" fmla="*/ 81 h 325"/>
                <a:gd name="T32" fmla="*/ 291 w 617"/>
                <a:gd name="T33" fmla="*/ 103 h 325"/>
                <a:gd name="T34" fmla="*/ 280 w 617"/>
                <a:gd name="T35" fmla="*/ 124 h 325"/>
                <a:gd name="T36" fmla="*/ 260 w 617"/>
                <a:gd name="T37" fmla="*/ 133 h 325"/>
                <a:gd name="T38" fmla="*/ 239 w 617"/>
                <a:gd name="T39" fmla="*/ 118 h 325"/>
                <a:gd name="T40" fmla="*/ 229 w 617"/>
                <a:gd name="T41" fmla="*/ 135 h 325"/>
                <a:gd name="T42" fmla="*/ 224 w 617"/>
                <a:gd name="T43" fmla="*/ 156 h 325"/>
                <a:gd name="T44" fmla="*/ 205 w 617"/>
                <a:gd name="T45" fmla="*/ 143 h 325"/>
                <a:gd name="T46" fmla="*/ 188 w 617"/>
                <a:gd name="T47" fmla="*/ 158 h 325"/>
                <a:gd name="T48" fmla="*/ 177 w 617"/>
                <a:gd name="T49" fmla="*/ 161 h 325"/>
                <a:gd name="T50" fmla="*/ 139 w 617"/>
                <a:gd name="T51" fmla="*/ 158 h 325"/>
                <a:gd name="T52" fmla="*/ 134 w 617"/>
                <a:gd name="T53" fmla="*/ 159 h 325"/>
                <a:gd name="T54" fmla="*/ 117 w 617"/>
                <a:gd name="T55" fmla="*/ 169 h 325"/>
                <a:gd name="T56" fmla="*/ 105 w 617"/>
                <a:gd name="T57" fmla="*/ 176 h 325"/>
                <a:gd name="T58" fmla="*/ 100 w 617"/>
                <a:gd name="T59" fmla="*/ 197 h 325"/>
                <a:gd name="T60" fmla="*/ 87 w 617"/>
                <a:gd name="T61" fmla="*/ 214 h 325"/>
                <a:gd name="T62" fmla="*/ 70 w 617"/>
                <a:gd name="T63" fmla="*/ 229 h 325"/>
                <a:gd name="T64" fmla="*/ 79 w 617"/>
                <a:gd name="T65" fmla="*/ 248 h 325"/>
                <a:gd name="T66" fmla="*/ 62 w 617"/>
                <a:gd name="T67" fmla="*/ 252 h 325"/>
                <a:gd name="T68" fmla="*/ 34 w 617"/>
                <a:gd name="T69" fmla="*/ 244 h 325"/>
                <a:gd name="T70" fmla="*/ 17 w 617"/>
                <a:gd name="T71" fmla="*/ 267 h 325"/>
                <a:gd name="T72" fmla="*/ 21 w 617"/>
                <a:gd name="T73" fmla="*/ 284 h 325"/>
                <a:gd name="T74" fmla="*/ 21 w 617"/>
                <a:gd name="T75" fmla="*/ 306 h 325"/>
                <a:gd name="T76" fmla="*/ 2 w 617"/>
                <a:gd name="T77" fmla="*/ 315 h 325"/>
                <a:gd name="T78" fmla="*/ 119 w 617"/>
                <a:gd name="T79" fmla="*/ 308 h 325"/>
                <a:gd name="T80" fmla="*/ 135 w 617"/>
                <a:gd name="T81" fmla="*/ 297 h 325"/>
                <a:gd name="T82" fmla="*/ 250 w 617"/>
                <a:gd name="T83" fmla="*/ 284 h 325"/>
                <a:gd name="T84" fmla="*/ 357 w 617"/>
                <a:gd name="T85" fmla="*/ 274 h 325"/>
                <a:gd name="T86" fmla="*/ 449 w 617"/>
                <a:gd name="T87" fmla="*/ 265 h 325"/>
                <a:gd name="T88" fmla="*/ 502 w 617"/>
                <a:gd name="T89" fmla="*/ 252 h 325"/>
                <a:gd name="T90" fmla="*/ 532 w 617"/>
                <a:gd name="T91" fmla="*/ 237 h 325"/>
                <a:gd name="T92" fmla="*/ 547 w 617"/>
                <a:gd name="T93" fmla="*/ 221 h 325"/>
                <a:gd name="T94" fmla="*/ 562 w 617"/>
                <a:gd name="T95" fmla="*/ 203 h 325"/>
                <a:gd name="T96" fmla="*/ 590 w 617"/>
                <a:gd name="T97" fmla="*/ 171 h 325"/>
                <a:gd name="T98" fmla="*/ 588 w 617"/>
                <a:gd name="T99" fmla="*/ 12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7" h="325">
                  <a:moveTo>
                    <a:pt x="588" y="128"/>
                  </a:moveTo>
                  <a:lnTo>
                    <a:pt x="575" y="109"/>
                  </a:lnTo>
                  <a:lnTo>
                    <a:pt x="568" y="103"/>
                  </a:lnTo>
                  <a:lnTo>
                    <a:pt x="566" y="96"/>
                  </a:lnTo>
                  <a:lnTo>
                    <a:pt x="551" y="81"/>
                  </a:lnTo>
                  <a:lnTo>
                    <a:pt x="555" y="67"/>
                  </a:lnTo>
                  <a:lnTo>
                    <a:pt x="555" y="60"/>
                  </a:lnTo>
                  <a:lnTo>
                    <a:pt x="551" y="58"/>
                  </a:lnTo>
                  <a:lnTo>
                    <a:pt x="551" y="52"/>
                  </a:lnTo>
                  <a:lnTo>
                    <a:pt x="545" y="47"/>
                  </a:lnTo>
                  <a:lnTo>
                    <a:pt x="540" y="39"/>
                  </a:lnTo>
                  <a:lnTo>
                    <a:pt x="532" y="39"/>
                  </a:lnTo>
                  <a:lnTo>
                    <a:pt x="526" y="34"/>
                  </a:lnTo>
                  <a:lnTo>
                    <a:pt x="521" y="20"/>
                  </a:lnTo>
                  <a:lnTo>
                    <a:pt x="513" y="24"/>
                  </a:lnTo>
                  <a:lnTo>
                    <a:pt x="506" y="32"/>
                  </a:lnTo>
                  <a:lnTo>
                    <a:pt x="502" y="37"/>
                  </a:lnTo>
                  <a:lnTo>
                    <a:pt x="495" y="37"/>
                  </a:lnTo>
                  <a:lnTo>
                    <a:pt x="489" y="41"/>
                  </a:lnTo>
                  <a:lnTo>
                    <a:pt x="481" y="35"/>
                  </a:lnTo>
                  <a:lnTo>
                    <a:pt x="472" y="34"/>
                  </a:lnTo>
                  <a:lnTo>
                    <a:pt x="466" y="35"/>
                  </a:lnTo>
                  <a:lnTo>
                    <a:pt x="461" y="41"/>
                  </a:lnTo>
                  <a:lnTo>
                    <a:pt x="455" y="41"/>
                  </a:lnTo>
                  <a:lnTo>
                    <a:pt x="440" y="32"/>
                  </a:lnTo>
                  <a:lnTo>
                    <a:pt x="436" y="30"/>
                  </a:lnTo>
                  <a:lnTo>
                    <a:pt x="423" y="32"/>
                  </a:lnTo>
                  <a:lnTo>
                    <a:pt x="416" y="30"/>
                  </a:lnTo>
                  <a:lnTo>
                    <a:pt x="404" y="17"/>
                  </a:lnTo>
                  <a:lnTo>
                    <a:pt x="401" y="9"/>
                  </a:lnTo>
                  <a:lnTo>
                    <a:pt x="384" y="2"/>
                  </a:lnTo>
                  <a:lnTo>
                    <a:pt x="372" y="5"/>
                  </a:lnTo>
                  <a:lnTo>
                    <a:pt x="367" y="0"/>
                  </a:lnTo>
                  <a:lnTo>
                    <a:pt x="357" y="5"/>
                  </a:lnTo>
                  <a:lnTo>
                    <a:pt x="354" y="9"/>
                  </a:lnTo>
                  <a:lnTo>
                    <a:pt x="357" y="17"/>
                  </a:lnTo>
                  <a:lnTo>
                    <a:pt x="355" y="24"/>
                  </a:lnTo>
                  <a:lnTo>
                    <a:pt x="363" y="32"/>
                  </a:lnTo>
                  <a:lnTo>
                    <a:pt x="361" y="37"/>
                  </a:lnTo>
                  <a:lnTo>
                    <a:pt x="346" y="41"/>
                  </a:lnTo>
                  <a:lnTo>
                    <a:pt x="333" y="52"/>
                  </a:lnTo>
                  <a:lnTo>
                    <a:pt x="325" y="47"/>
                  </a:lnTo>
                  <a:lnTo>
                    <a:pt x="318" y="50"/>
                  </a:lnTo>
                  <a:lnTo>
                    <a:pt x="312" y="50"/>
                  </a:lnTo>
                  <a:lnTo>
                    <a:pt x="312" y="58"/>
                  </a:lnTo>
                  <a:lnTo>
                    <a:pt x="316" y="65"/>
                  </a:lnTo>
                  <a:lnTo>
                    <a:pt x="312" y="73"/>
                  </a:lnTo>
                  <a:lnTo>
                    <a:pt x="308" y="81"/>
                  </a:lnTo>
                  <a:lnTo>
                    <a:pt x="301" y="84"/>
                  </a:lnTo>
                  <a:lnTo>
                    <a:pt x="299" y="97"/>
                  </a:lnTo>
                  <a:lnTo>
                    <a:pt x="291" y="103"/>
                  </a:lnTo>
                  <a:lnTo>
                    <a:pt x="284" y="103"/>
                  </a:lnTo>
                  <a:lnTo>
                    <a:pt x="280" y="116"/>
                  </a:lnTo>
                  <a:lnTo>
                    <a:pt x="280" y="124"/>
                  </a:lnTo>
                  <a:lnTo>
                    <a:pt x="278" y="131"/>
                  </a:lnTo>
                  <a:lnTo>
                    <a:pt x="273" y="135"/>
                  </a:lnTo>
                  <a:lnTo>
                    <a:pt x="260" y="133"/>
                  </a:lnTo>
                  <a:lnTo>
                    <a:pt x="252" y="131"/>
                  </a:lnTo>
                  <a:lnTo>
                    <a:pt x="246" y="120"/>
                  </a:lnTo>
                  <a:lnTo>
                    <a:pt x="239" y="118"/>
                  </a:lnTo>
                  <a:lnTo>
                    <a:pt x="243" y="124"/>
                  </a:lnTo>
                  <a:lnTo>
                    <a:pt x="235" y="129"/>
                  </a:lnTo>
                  <a:lnTo>
                    <a:pt x="229" y="135"/>
                  </a:lnTo>
                  <a:lnTo>
                    <a:pt x="231" y="143"/>
                  </a:lnTo>
                  <a:lnTo>
                    <a:pt x="226" y="150"/>
                  </a:lnTo>
                  <a:lnTo>
                    <a:pt x="224" y="156"/>
                  </a:lnTo>
                  <a:lnTo>
                    <a:pt x="216" y="152"/>
                  </a:lnTo>
                  <a:lnTo>
                    <a:pt x="211" y="150"/>
                  </a:lnTo>
                  <a:lnTo>
                    <a:pt x="205" y="143"/>
                  </a:lnTo>
                  <a:lnTo>
                    <a:pt x="199" y="148"/>
                  </a:lnTo>
                  <a:lnTo>
                    <a:pt x="192" y="152"/>
                  </a:lnTo>
                  <a:lnTo>
                    <a:pt x="188" y="158"/>
                  </a:lnTo>
                  <a:lnTo>
                    <a:pt x="188" y="161"/>
                  </a:lnTo>
                  <a:lnTo>
                    <a:pt x="184" y="167"/>
                  </a:lnTo>
                  <a:lnTo>
                    <a:pt x="177" y="161"/>
                  </a:lnTo>
                  <a:lnTo>
                    <a:pt x="156" y="154"/>
                  </a:lnTo>
                  <a:lnTo>
                    <a:pt x="149" y="158"/>
                  </a:lnTo>
                  <a:lnTo>
                    <a:pt x="139" y="158"/>
                  </a:lnTo>
                  <a:lnTo>
                    <a:pt x="143" y="165"/>
                  </a:lnTo>
                  <a:lnTo>
                    <a:pt x="135" y="167"/>
                  </a:lnTo>
                  <a:lnTo>
                    <a:pt x="134" y="159"/>
                  </a:lnTo>
                  <a:lnTo>
                    <a:pt x="128" y="163"/>
                  </a:lnTo>
                  <a:lnTo>
                    <a:pt x="113" y="161"/>
                  </a:lnTo>
                  <a:lnTo>
                    <a:pt x="117" y="169"/>
                  </a:lnTo>
                  <a:lnTo>
                    <a:pt x="113" y="175"/>
                  </a:lnTo>
                  <a:lnTo>
                    <a:pt x="105" y="175"/>
                  </a:lnTo>
                  <a:lnTo>
                    <a:pt x="105" y="176"/>
                  </a:lnTo>
                  <a:lnTo>
                    <a:pt x="102" y="184"/>
                  </a:lnTo>
                  <a:lnTo>
                    <a:pt x="98" y="190"/>
                  </a:lnTo>
                  <a:lnTo>
                    <a:pt x="100" y="197"/>
                  </a:lnTo>
                  <a:lnTo>
                    <a:pt x="104" y="205"/>
                  </a:lnTo>
                  <a:lnTo>
                    <a:pt x="100" y="210"/>
                  </a:lnTo>
                  <a:lnTo>
                    <a:pt x="87" y="214"/>
                  </a:lnTo>
                  <a:lnTo>
                    <a:pt x="79" y="220"/>
                  </a:lnTo>
                  <a:lnTo>
                    <a:pt x="73" y="221"/>
                  </a:lnTo>
                  <a:lnTo>
                    <a:pt x="70" y="229"/>
                  </a:lnTo>
                  <a:lnTo>
                    <a:pt x="72" y="235"/>
                  </a:lnTo>
                  <a:lnTo>
                    <a:pt x="77" y="242"/>
                  </a:lnTo>
                  <a:lnTo>
                    <a:pt x="79" y="248"/>
                  </a:lnTo>
                  <a:lnTo>
                    <a:pt x="73" y="257"/>
                  </a:lnTo>
                  <a:lnTo>
                    <a:pt x="68" y="255"/>
                  </a:lnTo>
                  <a:lnTo>
                    <a:pt x="62" y="252"/>
                  </a:lnTo>
                  <a:lnTo>
                    <a:pt x="49" y="248"/>
                  </a:lnTo>
                  <a:lnTo>
                    <a:pt x="41" y="244"/>
                  </a:lnTo>
                  <a:lnTo>
                    <a:pt x="34" y="244"/>
                  </a:lnTo>
                  <a:lnTo>
                    <a:pt x="28" y="246"/>
                  </a:lnTo>
                  <a:lnTo>
                    <a:pt x="17" y="259"/>
                  </a:lnTo>
                  <a:lnTo>
                    <a:pt x="17" y="267"/>
                  </a:lnTo>
                  <a:lnTo>
                    <a:pt x="21" y="270"/>
                  </a:lnTo>
                  <a:lnTo>
                    <a:pt x="23" y="276"/>
                  </a:lnTo>
                  <a:lnTo>
                    <a:pt x="21" y="284"/>
                  </a:lnTo>
                  <a:lnTo>
                    <a:pt x="23" y="293"/>
                  </a:lnTo>
                  <a:lnTo>
                    <a:pt x="17" y="299"/>
                  </a:lnTo>
                  <a:lnTo>
                    <a:pt x="21" y="306"/>
                  </a:lnTo>
                  <a:lnTo>
                    <a:pt x="17" y="315"/>
                  </a:lnTo>
                  <a:lnTo>
                    <a:pt x="10" y="314"/>
                  </a:lnTo>
                  <a:lnTo>
                    <a:pt x="2" y="315"/>
                  </a:lnTo>
                  <a:lnTo>
                    <a:pt x="0" y="325"/>
                  </a:lnTo>
                  <a:lnTo>
                    <a:pt x="119" y="315"/>
                  </a:lnTo>
                  <a:lnTo>
                    <a:pt x="119" y="308"/>
                  </a:lnTo>
                  <a:lnTo>
                    <a:pt x="113" y="295"/>
                  </a:lnTo>
                  <a:lnTo>
                    <a:pt x="128" y="295"/>
                  </a:lnTo>
                  <a:lnTo>
                    <a:pt x="135" y="297"/>
                  </a:lnTo>
                  <a:lnTo>
                    <a:pt x="171" y="293"/>
                  </a:lnTo>
                  <a:lnTo>
                    <a:pt x="207" y="289"/>
                  </a:lnTo>
                  <a:lnTo>
                    <a:pt x="250" y="284"/>
                  </a:lnTo>
                  <a:lnTo>
                    <a:pt x="291" y="282"/>
                  </a:lnTo>
                  <a:lnTo>
                    <a:pt x="333" y="278"/>
                  </a:lnTo>
                  <a:lnTo>
                    <a:pt x="357" y="274"/>
                  </a:lnTo>
                  <a:lnTo>
                    <a:pt x="395" y="272"/>
                  </a:lnTo>
                  <a:lnTo>
                    <a:pt x="423" y="268"/>
                  </a:lnTo>
                  <a:lnTo>
                    <a:pt x="449" y="265"/>
                  </a:lnTo>
                  <a:lnTo>
                    <a:pt x="479" y="263"/>
                  </a:lnTo>
                  <a:lnTo>
                    <a:pt x="489" y="259"/>
                  </a:lnTo>
                  <a:lnTo>
                    <a:pt x="502" y="252"/>
                  </a:lnTo>
                  <a:lnTo>
                    <a:pt x="510" y="250"/>
                  </a:lnTo>
                  <a:lnTo>
                    <a:pt x="517" y="244"/>
                  </a:lnTo>
                  <a:lnTo>
                    <a:pt x="532" y="237"/>
                  </a:lnTo>
                  <a:lnTo>
                    <a:pt x="534" y="231"/>
                  </a:lnTo>
                  <a:lnTo>
                    <a:pt x="542" y="225"/>
                  </a:lnTo>
                  <a:lnTo>
                    <a:pt x="547" y="221"/>
                  </a:lnTo>
                  <a:lnTo>
                    <a:pt x="553" y="214"/>
                  </a:lnTo>
                  <a:lnTo>
                    <a:pt x="553" y="208"/>
                  </a:lnTo>
                  <a:lnTo>
                    <a:pt x="562" y="203"/>
                  </a:lnTo>
                  <a:lnTo>
                    <a:pt x="562" y="195"/>
                  </a:lnTo>
                  <a:lnTo>
                    <a:pt x="566" y="188"/>
                  </a:lnTo>
                  <a:lnTo>
                    <a:pt x="590" y="171"/>
                  </a:lnTo>
                  <a:lnTo>
                    <a:pt x="617" y="139"/>
                  </a:lnTo>
                  <a:lnTo>
                    <a:pt x="604" y="139"/>
                  </a:lnTo>
                  <a:lnTo>
                    <a:pt x="588" y="12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3" name="Freeform 94">
              <a:extLst>
                <a:ext uri="{FF2B5EF4-FFF2-40B4-BE49-F238E27FC236}">
                  <a16:creationId xmlns:a16="http://schemas.microsoft.com/office/drawing/2014/main" id="{B63D84C0-1912-AEEE-2450-0A7E6EB0CE67}"/>
                </a:ext>
              </a:extLst>
            </p:cNvPr>
            <p:cNvSpPr>
              <a:spLocks/>
            </p:cNvSpPr>
            <p:nvPr/>
          </p:nvSpPr>
          <p:spPr bwMode="auto">
            <a:xfrm>
              <a:off x="3942130" y="2334844"/>
              <a:ext cx="309866" cy="486615"/>
            </a:xfrm>
            <a:custGeom>
              <a:avLst/>
              <a:gdLst>
                <a:gd name="T0" fmla="*/ 24 w 263"/>
                <a:gd name="T1" fmla="*/ 289 h 455"/>
                <a:gd name="T2" fmla="*/ 24 w 263"/>
                <a:gd name="T3" fmla="*/ 304 h 455"/>
                <a:gd name="T4" fmla="*/ 30 w 263"/>
                <a:gd name="T5" fmla="*/ 319 h 455"/>
                <a:gd name="T6" fmla="*/ 35 w 263"/>
                <a:gd name="T7" fmla="*/ 332 h 455"/>
                <a:gd name="T8" fmla="*/ 37 w 263"/>
                <a:gd name="T9" fmla="*/ 355 h 455"/>
                <a:gd name="T10" fmla="*/ 30 w 263"/>
                <a:gd name="T11" fmla="*/ 370 h 455"/>
                <a:gd name="T12" fmla="*/ 20 w 263"/>
                <a:gd name="T13" fmla="*/ 391 h 455"/>
                <a:gd name="T14" fmla="*/ 7 w 263"/>
                <a:gd name="T15" fmla="*/ 404 h 455"/>
                <a:gd name="T16" fmla="*/ 7 w 263"/>
                <a:gd name="T17" fmla="*/ 411 h 455"/>
                <a:gd name="T18" fmla="*/ 4 w 263"/>
                <a:gd name="T19" fmla="*/ 426 h 455"/>
                <a:gd name="T20" fmla="*/ 0 w 263"/>
                <a:gd name="T21" fmla="*/ 447 h 455"/>
                <a:gd name="T22" fmla="*/ 13 w 263"/>
                <a:gd name="T23" fmla="*/ 455 h 455"/>
                <a:gd name="T24" fmla="*/ 13 w 263"/>
                <a:gd name="T25" fmla="*/ 441 h 455"/>
                <a:gd name="T26" fmla="*/ 34 w 263"/>
                <a:gd name="T27" fmla="*/ 439 h 455"/>
                <a:gd name="T28" fmla="*/ 43 w 263"/>
                <a:gd name="T29" fmla="*/ 445 h 455"/>
                <a:gd name="T30" fmla="*/ 49 w 263"/>
                <a:gd name="T31" fmla="*/ 438 h 455"/>
                <a:gd name="T32" fmla="*/ 77 w 263"/>
                <a:gd name="T33" fmla="*/ 441 h 455"/>
                <a:gd name="T34" fmla="*/ 88 w 263"/>
                <a:gd name="T35" fmla="*/ 441 h 455"/>
                <a:gd name="T36" fmla="*/ 92 w 263"/>
                <a:gd name="T37" fmla="*/ 432 h 455"/>
                <a:gd name="T38" fmla="*/ 105 w 263"/>
                <a:gd name="T39" fmla="*/ 423 h 455"/>
                <a:gd name="T40" fmla="*/ 116 w 263"/>
                <a:gd name="T41" fmla="*/ 432 h 455"/>
                <a:gd name="T42" fmla="*/ 126 w 263"/>
                <a:gd name="T43" fmla="*/ 430 h 455"/>
                <a:gd name="T44" fmla="*/ 129 w 263"/>
                <a:gd name="T45" fmla="*/ 415 h 455"/>
                <a:gd name="T46" fmla="*/ 143 w 263"/>
                <a:gd name="T47" fmla="*/ 404 h 455"/>
                <a:gd name="T48" fmla="*/ 146 w 263"/>
                <a:gd name="T49" fmla="*/ 400 h 455"/>
                <a:gd name="T50" fmla="*/ 160 w 263"/>
                <a:gd name="T51" fmla="*/ 413 h 455"/>
                <a:gd name="T52" fmla="*/ 178 w 263"/>
                <a:gd name="T53" fmla="*/ 411 h 455"/>
                <a:gd name="T54" fmla="*/ 180 w 263"/>
                <a:gd name="T55" fmla="*/ 396 h 455"/>
                <a:gd name="T56" fmla="*/ 191 w 263"/>
                <a:gd name="T57" fmla="*/ 383 h 455"/>
                <a:gd name="T58" fmla="*/ 201 w 263"/>
                <a:gd name="T59" fmla="*/ 364 h 455"/>
                <a:gd name="T60" fmla="*/ 212 w 263"/>
                <a:gd name="T61" fmla="*/ 353 h 455"/>
                <a:gd name="T62" fmla="*/ 212 w 263"/>
                <a:gd name="T63" fmla="*/ 338 h 455"/>
                <a:gd name="T64" fmla="*/ 218 w 263"/>
                <a:gd name="T65" fmla="*/ 330 h 455"/>
                <a:gd name="T66" fmla="*/ 233 w 263"/>
                <a:gd name="T67" fmla="*/ 332 h 455"/>
                <a:gd name="T68" fmla="*/ 261 w 263"/>
                <a:gd name="T69" fmla="*/ 317 h 455"/>
                <a:gd name="T70" fmla="*/ 255 w 263"/>
                <a:gd name="T71" fmla="*/ 304 h 455"/>
                <a:gd name="T72" fmla="*/ 254 w 263"/>
                <a:gd name="T73" fmla="*/ 289 h 455"/>
                <a:gd name="T74" fmla="*/ 237 w 263"/>
                <a:gd name="T75" fmla="*/ 105 h 455"/>
                <a:gd name="T76" fmla="*/ 216 w 263"/>
                <a:gd name="T77" fmla="*/ 0 h 455"/>
                <a:gd name="T78" fmla="*/ 66 w 263"/>
                <a:gd name="T79" fmla="*/ 16 h 455"/>
                <a:gd name="T80" fmla="*/ 47 w 263"/>
                <a:gd name="T81" fmla="*/ 28 h 455"/>
                <a:gd name="T82" fmla="*/ 26 w 263"/>
                <a:gd name="T83" fmla="*/ 37 h 455"/>
                <a:gd name="T84" fmla="*/ 7 w 263"/>
                <a:gd name="T85" fmla="*/ 28 h 455"/>
                <a:gd name="T86" fmla="*/ 32 w 263"/>
                <a:gd name="T87" fmla="*/ 28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 h="455">
                  <a:moveTo>
                    <a:pt x="32" y="282"/>
                  </a:moveTo>
                  <a:lnTo>
                    <a:pt x="24" y="289"/>
                  </a:lnTo>
                  <a:lnTo>
                    <a:pt x="28" y="297"/>
                  </a:lnTo>
                  <a:lnTo>
                    <a:pt x="24" y="304"/>
                  </a:lnTo>
                  <a:lnTo>
                    <a:pt x="24" y="312"/>
                  </a:lnTo>
                  <a:lnTo>
                    <a:pt x="30" y="319"/>
                  </a:lnTo>
                  <a:lnTo>
                    <a:pt x="35" y="327"/>
                  </a:lnTo>
                  <a:lnTo>
                    <a:pt x="35" y="332"/>
                  </a:lnTo>
                  <a:lnTo>
                    <a:pt x="39" y="347"/>
                  </a:lnTo>
                  <a:lnTo>
                    <a:pt x="37" y="355"/>
                  </a:lnTo>
                  <a:lnTo>
                    <a:pt x="35" y="355"/>
                  </a:lnTo>
                  <a:lnTo>
                    <a:pt x="30" y="370"/>
                  </a:lnTo>
                  <a:lnTo>
                    <a:pt x="28" y="376"/>
                  </a:lnTo>
                  <a:lnTo>
                    <a:pt x="20" y="391"/>
                  </a:lnTo>
                  <a:lnTo>
                    <a:pt x="15" y="398"/>
                  </a:lnTo>
                  <a:lnTo>
                    <a:pt x="7" y="404"/>
                  </a:lnTo>
                  <a:lnTo>
                    <a:pt x="7" y="411"/>
                  </a:lnTo>
                  <a:lnTo>
                    <a:pt x="7" y="411"/>
                  </a:lnTo>
                  <a:lnTo>
                    <a:pt x="5" y="426"/>
                  </a:lnTo>
                  <a:lnTo>
                    <a:pt x="4" y="426"/>
                  </a:lnTo>
                  <a:lnTo>
                    <a:pt x="4" y="439"/>
                  </a:lnTo>
                  <a:lnTo>
                    <a:pt x="0" y="447"/>
                  </a:lnTo>
                  <a:lnTo>
                    <a:pt x="5" y="455"/>
                  </a:lnTo>
                  <a:lnTo>
                    <a:pt x="13" y="455"/>
                  </a:lnTo>
                  <a:lnTo>
                    <a:pt x="17" y="449"/>
                  </a:lnTo>
                  <a:lnTo>
                    <a:pt x="13" y="441"/>
                  </a:lnTo>
                  <a:lnTo>
                    <a:pt x="28" y="443"/>
                  </a:lnTo>
                  <a:lnTo>
                    <a:pt x="34" y="439"/>
                  </a:lnTo>
                  <a:lnTo>
                    <a:pt x="35" y="447"/>
                  </a:lnTo>
                  <a:lnTo>
                    <a:pt x="43" y="445"/>
                  </a:lnTo>
                  <a:lnTo>
                    <a:pt x="39" y="438"/>
                  </a:lnTo>
                  <a:lnTo>
                    <a:pt x="49" y="438"/>
                  </a:lnTo>
                  <a:lnTo>
                    <a:pt x="56" y="434"/>
                  </a:lnTo>
                  <a:lnTo>
                    <a:pt x="77" y="441"/>
                  </a:lnTo>
                  <a:lnTo>
                    <a:pt x="84" y="447"/>
                  </a:lnTo>
                  <a:lnTo>
                    <a:pt x="88" y="441"/>
                  </a:lnTo>
                  <a:lnTo>
                    <a:pt x="88" y="438"/>
                  </a:lnTo>
                  <a:lnTo>
                    <a:pt x="92" y="432"/>
                  </a:lnTo>
                  <a:lnTo>
                    <a:pt x="99" y="428"/>
                  </a:lnTo>
                  <a:lnTo>
                    <a:pt x="105" y="423"/>
                  </a:lnTo>
                  <a:lnTo>
                    <a:pt x="111" y="430"/>
                  </a:lnTo>
                  <a:lnTo>
                    <a:pt x="116" y="432"/>
                  </a:lnTo>
                  <a:lnTo>
                    <a:pt x="124" y="436"/>
                  </a:lnTo>
                  <a:lnTo>
                    <a:pt x="126" y="430"/>
                  </a:lnTo>
                  <a:lnTo>
                    <a:pt x="131" y="423"/>
                  </a:lnTo>
                  <a:lnTo>
                    <a:pt x="129" y="415"/>
                  </a:lnTo>
                  <a:lnTo>
                    <a:pt x="135" y="409"/>
                  </a:lnTo>
                  <a:lnTo>
                    <a:pt x="143" y="404"/>
                  </a:lnTo>
                  <a:lnTo>
                    <a:pt x="139" y="398"/>
                  </a:lnTo>
                  <a:lnTo>
                    <a:pt x="146" y="400"/>
                  </a:lnTo>
                  <a:lnTo>
                    <a:pt x="152" y="411"/>
                  </a:lnTo>
                  <a:lnTo>
                    <a:pt x="160" y="413"/>
                  </a:lnTo>
                  <a:lnTo>
                    <a:pt x="173" y="415"/>
                  </a:lnTo>
                  <a:lnTo>
                    <a:pt x="178" y="411"/>
                  </a:lnTo>
                  <a:lnTo>
                    <a:pt x="180" y="404"/>
                  </a:lnTo>
                  <a:lnTo>
                    <a:pt x="180" y="396"/>
                  </a:lnTo>
                  <a:lnTo>
                    <a:pt x="184" y="383"/>
                  </a:lnTo>
                  <a:lnTo>
                    <a:pt x="191" y="383"/>
                  </a:lnTo>
                  <a:lnTo>
                    <a:pt x="199" y="377"/>
                  </a:lnTo>
                  <a:lnTo>
                    <a:pt x="201" y="364"/>
                  </a:lnTo>
                  <a:lnTo>
                    <a:pt x="208" y="361"/>
                  </a:lnTo>
                  <a:lnTo>
                    <a:pt x="212" y="353"/>
                  </a:lnTo>
                  <a:lnTo>
                    <a:pt x="216" y="345"/>
                  </a:lnTo>
                  <a:lnTo>
                    <a:pt x="212" y="338"/>
                  </a:lnTo>
                  <a:lnTo>
                    <a:pt x="212" y="330"/>
                  </a:lnTo>
                  <a:lnTo>
                    <a:pt x="218" y="330"/>
                  </a:lnTo>
                  <a:lnTo>
                    <a:pt x="225" y="327"/>
                  </a:lnTo>
                  <a:lnTo>
                    <a:pt x="233" y="332"/>
                  </a:lnTo>
                  <a:lnTo>
                    <a:pt x="246" y="321"/>
                  </a:lnTo>
                  <a:lnTo>
                    <a:pt x="261" y="317"/>
                  </a:lnTo>
                  <a:lnTo>
                    <a:pt x="263" y="312"/>
                  </a:lnTo>
                  <a:lnTo>
                    <a:pt x="255" y="304"/>
                  </a:lnTo>
                  <a:lnTo>
                    <a:pt x="257" y="297"/>
                  </a:lnTo>
                  <a:lnTo>
                    <a:pt x="254" y="289"/>
                  </a:lnTo>
                  <a:lnTo>
                    <a:pt x="257" y="285"/>
                  </a:lnTo>
                  <a:lnTo>
                    <a:pt x="237" y="105"/>
                  </a:lnTo>
                  <a:lnTo>
                    <a:pt x="223" y="5"/>
                  </a:lnTo>
                  <a:lnTo>
                    <a:pt x="216" y="0"/>
                  </a:lnTo>
                  <a:lnTo>
                    <a:pt x="103" y="13"/>
                  </a:lnTo>
                  <a:lnTo>
                    <a:pt x="66" y="16"/>
                  </a:lnTo>
                  <a:lnTo>
                    <a:pt x="62" y="16"/>
                  </a:lnTo>
                  <a:lnTo>
                    <a:pt x="47" y="28"/>
                  </a:lnTo>
                  <a:lnTo>
                    <a:pt x="34" y="35"/>
                  </a:lnTo>
                  <a:lnTo>
                    <a:pt x="26" y="37"/>
                  </a:lnTo>
                  <a:lnTo>
                    <a:pt x="17" y="35"/>
                  </a:lnTo>
                  <a:lnTo>
                    <a:pt x="7" y="28"/>
                  </a:lnTo>
                  <a:lnTo>
                    <a:pt x="7" y="32"/>
                  </a:lnTo>
                  <a:lnTo>
                    <a:pt x="32" y="28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4" name="Freeform 99">
              <a:extLst>
                <a:ext uri="{FF2B5EF4-FFF2-40B4-BE49-F238E27FC236}">
                  <a16:creationId xmlns:a16="http://schemas.microsoft.com/office/drawing/2014/main" id="{9D2B809E-71C4-E15A-76B4-0C3DB7F05620}"/>
                </a:ext>
              </a:extLst>
            </p:cNvPr>
            <p:cNvSpPr>
              <a:spLocks/>
            </p:cNvSpPr>
            <p:nvPr/>
          </p:nvSpPr>
          <p:spPr bwMode="auto">
            <a:xfrm>
              <a:off x="4856415" y="4234244"/>
              <a:ext cx="4713" cy="4278"/>
            </a:xfrm>
            <a:custGeom>
              <a:avLst/>
              <a:gdLst>
                <a:gd name="T0" fmla="*/ 4 w 4"/>
                <a:gd name="T1" fmla="*/ 4 h 4"/>
                <a:gd name="T2" fmla="*/ 0 w 4"/>
                <a:gd name="T3" fmla="*/ 0 h 4"/>
                <a:gd name="T4" fmla="*/ 4 w 4"/>
                <a:gd name="T5" fmla="*/ 4 h 4"/>
                <a:gd name="T6" fmla="*/ 4 w 4"/>
                <a:gd name="T7" fmla="*/ 4 h 4"/>
              </a:gdLst>
              <a:ahLst/>
              <a:cxnLst>
                <a:cxn ang="0">
                  <a:pos x="T0" y="T1"/>
                </a:cxn>
                <a:cxn ang="0">
                  <a:pos x="T2" y="T3"/>
                </a:cxn>
                <a:cxn ang="0">
                  <a:pos x="T4" y="T5"/>
                </a:cxn>
                <a:cxn ang="0">
                  <a:pos x="T6" y="T7"/>
                </a:cxn>
              </a:cxnLst>
              <a:rect l="0" t="0" r="r" b="b"/>
              <a:pathLst>
                <a:path w="4" h="4">
                  <a:moveTo>
                    <a:pt x="4" y="4"/>
                  </a:moveTo>
                  <a:lnTo>
                    <a:pt x="0" y="0"/>
                  </a:lnTo>
                  <a:lnTo>
                    <a:pt x="4" y="4"/>
                  </a:lnTo>
                  <a:lnTo>
                    <a:pt x="4"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5" name="Freeform 100">
              <a:extLst>
                <a:ext uri="{FF2B5EF4-FFF2-40B4-BE49-F238E27FC236}">
                  <a16:creationId xmlns:a16="http://schemas.microsoft.com/office/drawing/2014/main" id="{38BBCE27-0B2A-E47F-E80D-BA60659D5515}"/>
                </a:ext>
              </a:extLst>
            </p:cNvPr>
            <p:cNvSpPr>
              <a:spLocks/>
            </p:cNvSpPr>
            <p:nvPr/>
          </p:nvSpPr>
          <p:spPr bwMode="auto">
            <a:xfrm>
              <a:off x="4856415" y="4234244"/>
              <a:ext cx="4713" cy="4278"/>
            </a:xfrm>
            <a:custGeom>
              <a:avLst/>
              <a:gdLst>
                <a:gd name="T0" fmla="*/ 4 w 4"/>
                <a:gd name="T1" fmla="*/ 4 h 4"/>
                <a:gd name="T2" fmla="*/ 0 w 4"/>
                <a:gd name="T3" fmla="*/ 0 h 4"/>
                <a:gd name="T4" fmla="*/ 4 w 4"/>
                <a:gd name="T5" fmla="*/ 4 h 4"/>
                <a:gd name="T6" fmla="*/ 4 w 4"/>
                <a:gd name="T7" fmla="*/ 4 h 4"/>
              </a:gdLst>
              <a:ahLst/>
              <a:cxnLst>
                <a:cxn ang="0">
                  <a:pos x="T0" y="T1"/>
                </a:cxn>
                <a:cxn ang="0">
                  <a:pos x="T2" y="T3"/>
                </a:cxn>
                <a:cxn ang="0">
                  <a:pos x="T4" y="T5"/>
                </a:cxn>
                <a:cxn ang="0">
                  <a:pos x="T6" y="T7"/>
                </a:cxn>
              </a:cxnLst>
              <a:rect l="0" t="0" r="r" b="b"/>
              <a:pathLst>
                <a:path w="4" h="4">
                  <a:moveTo>
                    <a:pt x="4" y="4"/>
                  </a:moveTo>
                  <a:lnTo>
                    <a:pt x="0" y="0"/>
                  </a:lnTo>
                  <a:lnTo>
                    <a:pt x="4" y="4"/>
                  </a:lnTo>
                  <a:lnTo>
                    <a:pt x="4"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6" name="Freeform 101">
              <a:extLst>
                <a:ext uri="{FF2B5EF4-FFF2-40B4-BE49-F238E27FC236}">
                  <a16:creationId xmlns:a16="http://schemas.microsoft.com/office/drawing/2014/main" id="{65586104-6643-5308-D4F7-943E9025EB81}"/>
                </a:ext>
              </a:extLst>
            </p:cNvPr>
            <p:cNvSpPr>
              <a:spLocks/>
            </p:cNvSpPr>
            <p:nvPr/>
          </p:nvSpPr>
          <p:spPr bwMode="auto">
            <a:xfrm>
              <a:off x="4941245" y="4197881"/>
              <a:ext cx="5890" cy="4278"/>
            </a:xfrm>
            <a:custGeom>
              <a:avLst/>
              <a:gdLst>
                <a:gd name="T0" fmla="*/ 5 w 5"/>
                <a:gd name="T1" fmla="*/ 0 h 4"/>
                <a:gd name="T2" fmla="*/ 0 w 5"/>
                <a:gd name="T3" fmla="*/ 4 h 4"/>
                <a:gd name="T4" fmla="*/ 5 w 5"/>
                <a:gd name="T5" fmla="*/ 2 h 4"/>
                <a:gd name="T6" fmla="*/ 5 w 5"/>
                <a:gd name="T7" fmla="*/ 0 h 4"/>
              </a:gdLst>
              <a:ahLst/>
              <a:cxnLst>
                <a:cxn ang="0">
                  <a:pos x="T0" y="T1"/>
                </a:cxn>
                <a:cxn ang="0">
                  <a:pos x="T2" y="T3"/>
                </a:cxn>
                <a:cxn ang="0">
                  <a:pos x="T4" y="T5"/>
                </a:cxn>
                <a:cxn ang="0">
                  <a:pos x="T6" y="T7"/>
                </a:cxn>
              </a:cxnLst>
              <a:rect l="0" t="0" r="r" b="b"/>
              <a:pathLst>
                <a:path w="5" h="4">
                  <a:moveTo>
                    <a:pt x="5" y="0"/>
                  </a:moveTo>
                  <a:lnTo>
                    <a:pt x="0" y="4"/>
                  </a:lnTo>
                  <a:lnTo>
                    <a:pt x="5" y="2"/>
                  </a:lnTo>
                  <a:lnTo>
                    <a:pt x="5"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7" name="Freeform 102">
              <a:extLst>
                <a:ext uri="{FF2B5EF4-FFF2-40B4-BE49-F238E27FC236}">
                  <a16:creationId xmlns:a16="http://schemas.microsoft.com/office/drawing/2014/main" id="{61C89502-ED72-23EE-1F93-108AA776E41F}"/>
                </a:ext>
              </a:extLst>
            </p:cNvPr>
            <p:cNvSpPr>
              <a:spLocks/>
            </p:cNvSpPr>
            <p:nvPr/>
          </p:nvSpPr>
          <p:spPr bwMode="auto">
            <a:xfrm>
              <a:off x="4941245" y="4197881"/>
              <a:ext cx="5890" cy="4278"/>
            </a:xfrm>
            <a:custGeom>
              <a:avLst/>
              <a:gdLst>
                <a:gd name="T0" fmla="*/ 5 w 5"/>
                <a:gd name="T1" fmla="*/ 0 h 4"/>
                <a:gd name="T2" fmla="*/ 0 w 5"/>
                <a:gd name="T3" fmla="*/ 4 h 4"/>
                <a:gd name="T4" fmla="*/ 5 w 5"/>
                <a:gd name="T5" fmla="*/ 2 h 4"/>
                <a:gd name="T6" fmla="*/ 5 w 5"/>
                <a:gd name="T7" fmla="*/ 0 h 4"/>
              </a:gdLst>
              <a:ahLst/>
              <a:cxnLst>
                <a:cxn ang="0">
                  <a:pos x="T0" y="T1"/>
                </a:cxn>
                <a:cxn ang="0">
                  <a:pos x="T2" y="T3"/>
                </a:cxn>
                <a:cxn ang="0">
                  <a:pos x="T4" y="T5"/>
                </a:cxn>
                <a:cxn ang="0">
                  <a:pos x="T6" y="T7"/>
                </a:cxn>
              </a:cxnLst>
              <a:rect l="0" t="0" r="r" b="b"/>
              <a:pathLst>
                <a:path w="5" h="4">
                  <a:moveTo>
                    <a:pt x="5" y="0"/>
                  </a:moveTo>
                  <a:lnTo>
                    <a:pt x="0" y="4"/>
                  </a:lnTo>
                  <a:lnTo>
                    <a:pt x="5" y="2"/>
                  </a:lnTo>
                  <a:lnTo>
                    <a:pt x="5"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8" name="Freeform 103">
              <a:extLst>
                <a:ext uri="{FF2B5EF4-FFF2-40B4-BE49-F238E27FC236}">
                  <a16:creationId xmlns:a16="http://schemas.microsoft.com/office/drawing/2014/main" id="{8BF217DE-2738-CD1D-A36C-E6452A6A2919}"/>
                </a:ext>
              </a:extLst>
            </p:cNvPr>
            <p:cNvSpPr>
              <a:spLocks/>
            </p:cNvSpPr>
            <p:nvPr/>
          </p:nvSpPr>
          <p:spPr bwMode="auto">
            <a:xfrm>
              <a:off x="4825782" y="4252424"/>
              <a:ext cx="8248" cy="4278"/>
            </a:xfrm>
            <a:custGeom>
              <a:avLst/>
              <a:gdLst>
                <a:gd name="T0" fmla="*/ 0 w 7"/>
                <a:gd name="T1" fmla="*/ 4 h 4"/>
                <a:gd name="T2" fmla="*/ 7 w 7"/>
                <a:gd name="T3" fmla="*/ 0 h 4"/>
                <a:gd name="T4" fmla="*/ 0 w 7"/>
                <a:gd name="T5" fmla="*/ 2 h 4"/>
                <a:gd name="T6" fmla="*/ 0 w 7"/>
                <a:gd name="T7" fmla="*/ 4 h 4"/>
              </a:gdLst>
              <a:ahLst/>
              <a:cxnLst>
                <a:cxn ang="0">
                  <a:pos x="T0" y="T1"/>
                </a:cxn>
                <a:cxn ang="0">
                  <a:pos x="T2" y="T3"/>
                </a:cxn>
                <a:cxn ang="0">
                  <a:pos x="T4" y="T5"/>
                </a:cxn>
                <a:cxn ang="0">
                  <a:pos x="T6" y="T7"/>
                </a:cxn>
              </a:cxnLst>
              <a:rect l="0" t="0" r="r" b="b"/>
              <a:pathLst>
                <a:path w="7" h="4">
                  <a:moveTo>
                    <a:pt x="0" y="4"/>
                  </a:moveTo>
                  <a:lnTo>
                    <a:pt x="7" y="0"/>
                  </a:lnTo>
                  <a:lnTo>
                    <a:pt x="0" y="2"/>
                  </a:lnTo>
                  <a:lnTo>
                    <a:pt x="0"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69" name="Freeform 104">
              <a:extLst>
                <a:ext uri="{FF2B5EF4-FFF2-40B4-BE49-F238E27FC236}">
                  <a16:creationId xmlns:a16="http://schemas.microsoft.com/office/drawing/2014/main" id="{351A858F-CDFA-8A0B-8B72-DBB7E9B91369}"/>
                </a:ext>
              </a:extLst>
            </p:cNvPr>
            <p:cNvSpPr>
              <a:spLocks/>
            </p:cNvSpPr>
            <p:nvPr/>
          </p:nvSpPr>
          <p:spPr bwMode="auto">
            <a:xfrm>
              <a:off x="4825782" y="4252424"/>
              <a:ext cx="8248" cy="4278"/>
            </a:xfrm>
            <a:custGeom>
              <a:avLst/>
              <a:gdLst>
                <a:gd name="T0" fmla="*/ 0 w 7"/>
                <a:gd name="T1" fmla="*/ 4 h 4"/>
                <a:gd name="T2" fmla="*/ 7 w 7"/>
                <a:gd name="T3" fmla="*/ 0 h 4"/>
                <a:gd name="T4" fmla="*/ 0 w 7"/>
                <a:gd name="T5" fmla="*/ 2 h 4"/>
                <a:gd name="T6" fmla="*/ 0 w 7"/>
                <a:gd name="T7" fmla="*/ 4 h 4"/>
              </a:gdLst>
              <a:ahLst/>
              <a:cxnLst>
                <a:cxn ang="0">
                  <a:pos x="T0" y="T1"/>
                </a:cxn>
                <a:cxn ang="0">
                  <a:pos x="T2" y="T3"/>
                </a:cxn>
                <a:cxn ang="0">
                  <a:pos x="T4" y="T5"/>
                </a:cxn>
                <a:cxn ang="0">
                  <a:pos x="T6" y="T7"/>
                </a:cxn>
              </a:cxnLst>
              <a:rect l="0" t="0" r="r" b="b"/>
              <a:pathLst>
                <a:path w="7" h="4">
                  <a:moveTo>
                    <a:pt x="0" y="4"/>
                  </a:moveTo>
                  <a:lnTo>
                    <a:pt x="7" y="0"/>
                  </a:lnTo>
                  <a:lnTo>
                    <a:pt x="0" y="2"/>
                  </a:lnTo>
                  <a:lnTo>
                    <a:pt x="0"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0" name="Freeform 105">
              <a:extLst>
                <a:ext uri="{FF2B5EF4-FFF2-40B4-BE49-F238E27FC236}">
                  <a16:creationId xmlns:a16="http://schemas.microsoft.com/office/drawing/2014/main" id="{F12F959F-EEBF-0199-BC2F-ADA7BB9D7382}"/>
                </a:ext>
              </a:extLst>
            </p:cNvPr>
            <p:cNvSpPr>
              <a:spLocks/>
            </p:cNvSpPr>
            <p:nvPr/>
          </p:nvSpPr>
          <p:spPr bwMode="auto">
            <a:xfrm>
              <a:off x="4868197" y="4226756"/>
              <a:ext cx="10604" cy="9625"/>
            </a:xfrm>
            <a:custGeom>
              <a:avLst/>
              <a:gdLst>
                <a:gd name="T0" fmla="*/ 5 w 9"/>
                <a:gd name="T1" fmla="*/ 3 h 9"/>
                <a:gd name="T2" fmla="*/ 0 w 9"/>
                <a:gd name="T3" fmla="*/ 0 h 9"/>
                <a:gd name="T4" fmla="*/ 5 w 9"/>
                <a:gd name="T5" fmla="*/ 9 h 9"/>
                <a:gd name="T6" fmla="*/ 9 w 9"/>
                <a:gd name="T7" fmla="*/ 9 h 9"/>
                <a:gd name="T8" fmla="*/ 5 w 9"/>
                <a:gd name="T9" fmla="*/ 3 h 9"/>
              </a:gdLst>
              <a:ahLst/>
              <a:cxnLst>
                <a:cxn ang="0">
                  <a:pos x="T0" y="T1"/>
                </a:cxn>
                <a:cxn ang="0">
                  <a:pos x="T2" y="T3"/>
                </a:cxn>
                <a:cxn ang="0">
                  <a:pos x="T4" y="T5"/>
                </a:cxn>
                <a:cxn ang="0">
                  <a:pos x="T6" y="T7"/>
                </a:cxn>
                <a:cxn ang="0">
                  <a:pos x="T8" y="T9"/>
                </a:cxn>
              </a:cxnLst>
              <a:rect l="0" t="0" r="r" b="b"/>
              <a:pathLst>
                <a:path w="9" h="9">
                  <a:moveTo>
                    <a:pt x="5" y="3"/>
                  </a:moveTo>
                  <a:lnTo>
                    <a:pt x="0" y="0"/>
                  </a:lnTo>
                  <a:lnTo>
                    <a:pt x="5" y="9"/>
                  </a:lnTo>
                  <a:lnTo>
                    <a:pt x="9" y="9"/>
                  </a:lnTo>
                  <a:lnTo>
                    <a:pt x="5" y="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1" name="Freeform 106">
              <a:extLst>
                <a:ext uri="{FF2B5EF4-FFF2-40B4-BE49-F238E27FC236}">
                  <a16:creationId xmlns:a16="http://schemas.microsoft.com/office/drawing/2014/main" id="{81F88C6A-F59A-D89F-BAC5-C8FF8F2B44BB}"/>
                </a:ext>
              </a:extLst>
            </p:cNvPr>
            <p:cNvSpPr>
              <a:spLocks/>
            </p:cNvSpPr>
            <p:nvPr/>
          </p:nvSpPr>
          <p:spPr bwMode="auto">
            <a:xfrm>
              <a:off x="4868197" y="4226756"/>
              <a:ext cx="10604" cy="9625"/>
            </a:xfrm>
            <a:custGeom>
              <a:avLst/>
              <a:gdLst>
                <a:gd name="T0" fmla="*/ 5 w 9"/>
                <a:gd name="T1" fmla="*/ 3 h 9"/>
                <a:gd name="T2" fmla="*/ 0 w 9"/>
                <a:gd name="T3" fmla="*/ 0 h 9"/>
                <a:gd name="T4" fmla="*/ 5 w 9"/>
                <a:gd name="T5" fmla="*/ 9 h 9"/>
                <a:gd name="T6" fmla="*/ 9 w 9"/>
                <a:gd name="T7" fmla="*/ 9 h 9"/>
                <a:gd name="T8" fmla="*/ 5 w 9"/>
                <a:gd name="T9" fmla="*/ 3 h 9"/>
              </a:gdLst>
              <a:ahLst/>
              <a:cxnLst>
                <a:cxn ang="0">
                  <a:pos x="T0" y="T1"/>
                </a:cxn>
                <a:cxn ang="0">
                  <a:pos x="T2" y="T3"/>
                </a:cxn>
                <a:cxn ang="0">
                  <a:pos x="T4" y="T5"/>
                </a:cxn>
                <a:cxn ang="0">
                  <a:pos x="T6" y="T7"/>
                </a:cxn>
                <a:cxn ang="0">
                  <a:pos x="T8" y="T9"/>
                </a:cxn>
              </a:cxnLst>
              <a:rect l="0" t="0" r="r" b="b"/>
              <a:pathLst>
                <a:path w="9" h="9">
                  <a:moveTo>
                    <a:pt x="5" y="3"/>
                  </a:moveTo>
                  <a:lnTo>
                    <a:pt x="0" y="0"/>
                  </a:lnTo>
                  <a:lnTo>
                    <a:pt x="5" y="9"/>
                  </a:lnTo>
                  <a:lnTo>
                    <a:pt x="9" y="9"/>
                  </a:lnTo>
                  <a:lnTo>
                    <a:pt x="5" y="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2" name="Freeform 107">
              <a:extLst>
                <a:ext uri="{FF2B5EF4-FFF2-40B4-BE49-F238E27FC236}">
                  <a16:creationId xmlns:a16="http://schemas.microsoft.com/office/drawing/2014/main" id="{7C6D6023-F620-3CF5-ED4C-8BBEF774ED39}"/>
                </a:ext>
              </a:extLst>
            </p:cNvPr>
            <p:cNvSpPr>
              <a:spLocks/>
            </p:cNvSpPr>
            <p:nvPr/>
          </p:nvSpPr>
          <p:spPr bwMode="auto">
            <a:xfrm>
              <a:off x="4075267" y="3548705"/>
              <a:ext cx="916641" cy="630994"/>
            </a:xfrm>
            <a:custGeom>
              <a:avLst/>
              <a:gdLst>
                <a:gd name="T0" fmla="*/ 516 w 778"/>
                <a:gd name="T1" fmla="*/ 6 h 590"/>
                <a:gd name="T2" fmla="*/ 516 w 778"/>
                <a:gd name="T3" fmla="*/ 32 h 590"/>
                <a:gd name="T4" fmla="*/ 490 w 778"/>
                <a:gd name="T5" fmla="*/ 32 h 590"/>
                <a:gd name="T6" fmla="*/ 94 w 778"/>
                <a:gd name="T7" fmla="*/ 38 h 590"/>
                <a:gd name="T8" fmla="*/ 16 w 778"/>
                <a:gd name="T9" fmla="*/ 77 h 590"/>
                <a:gd name="T10" fmla="*/ 30 w 778"/>
                <a:gd name="T11" fmla="*/ 103 h 590"/>
                <a:gd name="T12" fmla="*/ 31 w 778"/>
                <a:gd name="T13" fmla="*/ 118 h 590"/>
                <a:gd name="T14" fmla="*/ 47 w 778"/>
                <a:gd name="T15" fmla="*/ 94 h 590"/>
                <a:gd name="T16" fmla="*/ 62 w 778"/>
                <a:gd name="T17" fmla="*/ 92 h 590"/>
                <a:gd name="T18" fmla="*/ 58 w 778"/>
                <a:gd name="T19" fmla="*/ 109 h 590"/>
                <a:gd name="T20" fmla="*/ 116 w 778"/>
                <a:gd name="T21" fmla="*/ 94 h 590"/>
                <a:gd name="T22" fmla="*/ 139 w 778"/>
                <a:gd name="T23" fmla="*/ 98 h 590"/>
                <a:gd name="T24" fmla="*/ 116 w 778"/>
                <a:gd name="T25" fmla="*/ 102 h 590"/>
                <a:gd name="T26" fmla="*/ 180 w 778"/>
                <a:gd name="T27" fmla="*/ 115 h 590"/>
                <a:gd name="T28" fmla="*/ 195 w 778"/>
                <a:gd name="T29" fmla="*/ 100 h 590"/>
                <a:gd name="T30" fmla="*/ 203 w 778"/>
                <a:gd name="T31" fmla="*/ 120 h 590"/>
                <a:gd name="T32" fmla="*/ 188 w 778"/>
                <a:gd name="T33" fmla="*/ 120 h 590"/>
                <a:gd name="T34" fmla="*/ 208 w 778"/>
                <a:gd name="T35" fmla="*/ 137 h 590"/>
                <a:gd name="T36" fmla="*/ 221 w 778"/>
                <a:gd name="T37" fmla="*/ 162 h 590"/>
                <a:gd name="T38" fmla="*/ 225 w 778"/>
                <a:gd name="T39" fmla="*/ 165 h 590"/>
                <a:gd name="T40" fmla="*/ 257 w 778"/>
                <a:gd name="T41" fmla="*/ 154 h 590"/>
                <a:gd name="T42" fmla="*/ 300 w 778"/>
                <a:gd name="T43" fmla="*/ 132 h 590"/>
                <a:gd name="T44" fmla="*/ 312 w 778"/>
                <a:gd name="T45" fmla="*/ 124 h 590"/>
                <a:gd name="T46" fmla="*/ 338 w 778"/>
                <a:gd name="T47" fmla="*/ 105 h 590"/>
                <a:gd name="T48" fmla="*/ 389 w 778"/>
                <a:gd name="T49" fmla="*/ 137 h 590"/>
                <a:gd name="T50" fmla="*/ 432 w 778"/>
                <a:gd name="T51" fmla="*/ 179 h 590"/>
                <a:gd name="T52" fmla="*/ 475 w 778"/>
                <a:gd name="T53" fmla="*/ 199 h 590"/>
                <a:gd name="T54" fmla="*/ 488 w 778"/>
                <a:gd name="T55" fmla="*/ 226 h 590"/>
                <a:gd name="T56" fmla="*/ 486 w 778"/>
                <a:gd name="T57" fmla="*/ 303 h 590"/>
                <a:gd name="T58" fmla="*/ 488 w 778"/>
                <a:gd name="T59" fmla="*/ 331 h 590"/>
                <a:gd name="T60" fmla="*/ 503 w 778"/>
                <a:gd name="T61" fmla="*/ 322 h 590"/>
                <a:gd name="T62" fmla="*/ 511 w 778"/>
                <a:gd name="T63" fmla="*/ 314 h 590"/>
                <a:gd name="T64" fmla="*/ 515 w 778"/>
                <a:gd name="T65" fmla="*/ 348 h 590"/>
                <a:gd name="T66" fmla="*/ 503 w 778"/>
                <a:gd name="T67" fmla="*/ 367 h 590"/>
                <a:gd name="T68" fmla="*/ 539 w 778"/>
                <a:gd name="T69" fmla="*/ 416 h 590"/>
                <a:gd name="T70" fmla="*/ 563 w 778"/>
                <a:gd name="T71" fmla="*/ 423 h 590"/>
                <a:gd name="T72" fmla="*/ 577 w 778"/>
                <a:gd name="T73" fmla="*/ 410 h 590"/>
                <a:gd name="T74" fmla="*/ 577 w 778"/>
                <a:gd name="T75" fmla="*/ 444 h 590"/>
                <a:gd name="T76" fmla="*/ 594 w 778"/>
                <a:gd name="T77" fmla="*/ 440 h 590"/>
                <a:gd name="T78" fmla="*/ 590 w 778"/>
                <a:gd name="T79" fmla="*/ 461 h 590"/>
                <a:gd name="T80" fmla="*/ 627 w 778"/>
                <a:gd name="T81" fmla="*/ 509 h 590"/>
                <a:gd name="T82" fmla="*/ 644 w 778"/>
                <a:gd name="T83" fmla="*/ 515 h 590"/>
                <a:gd name="T84" fmla="*/ 678 w 778"/>
                <a:gd name="T85" fmla="*/ 551 h 590"/>
                <a:gd name="T86" fmla="*/ 706 w 778"/>
                <a:gd name="T87" fmla="*/ 579 h 590"/>
                <a:gd name="T88" fmla="*/ 695 w 778"/>
                <a:gd name="T89" fmla="*/ 590 h 590"/>
                <a:gd name="T90" fmla="*/ 738 w 778"/>
                <a:gd name="T91" fmla="*/ 577 h 590"/>
                <a:gd name="T92" fmla="*/ 763 w 778"/>
                <a:gd name="T93" fmla="*/ 572 h 590"/>
                <a:gd name="T94" fmla="*/ 765 w 778"/>
                <a:gd name="T95" fmla="*/ 534 h 590"/>
                <a:gd name="T96" fmla="*/ 772 w 778"/>
                <a:gd name="T97" fmla="*/ 500 h 590"/>
                <a:gd name="T98" fmla="*/ 774 w 778"/>
                <a:gd name="T99" fmla="*/ 470 h 590"/>
                <a:gd name="T100" fmla="*/ 759 w 778"/>
                <a:gd name="T101" fmla="*/ 384 h 590"/>
                <a:gd name="T102" fmla="*/ 740 w 778"/>
                <a:gd name="T103" fmla="*/ 355 h 590"/>
                <a:gd name="T104" fmla="*/ 673 w 778"/>
                <a:gd name="T105" fmla="*/ 241 h 590"/>
                <a:gd name="T106" fmla="*/ 665 w 778"/>
                <a:gd name="T107" fmla="*/ 205 h 590"/>
                <a:gd name="T108" fmla="*/ 686 w 778"/>
                <a:gd name="T109" fmla="*/ 228 h 590"/>
                <a:gd name="T110" fmla="*/ 695 w 778"/>
                <a:gd name="T111" fmla="*/ 271 h 590"/>
                <a:gd name="T112" fmla="*/ 688 w 778"/>
                <a:gd name="T113" fmla="*/ 224 h 590"/>
                <a:gd name="T114" fmla="*/ 599 w 778"/>
                <a:gd name="T115" fmla="*/ 98 h 590"/>
                <a:gd name="T116" fmla="*/ 573 w 778"/>
                <a:gd name="T117" fmla="*/ 32 h 590"/>
                <a:gd name="T118" fmla="*/ 560 w 778"/>
                <a:gd name="T119" fmla="*/ 6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78" h="590">
                  <a:moveTo>
                    <a:pt x="554" y="8"/>
                  </a:moveTo>
                  <a:lnTo>
                    <a:pt x="547" y="6"/>
                  </a:lnTo>
                  <a:lnTo>
                    <a:pt x="530" y="2"/>
                  </a:lnTo>
                  <a:lnTo>
                    <a:pt x="522" y="0"/>
                  </a:lnTo>
                  <a:lnTo>
                    <a:pt x="516" y="6"/>
                  </a:lnTo>
                  <a:lnTo>
                    <a:pt x="513" y="6"/>
                  </a:lnTo>
                  <a:lnTo>
                    <a:pt x="511" y="13"/>
                  </a:lnTo>
                  <a:lnTo>
                    <a:pt x="513" y="19"/>
                  </a:lnTo>
                  <a:lnTo>
                    <a:pt x="516" y="26"/>
                  </a:lnTo>
                  <a:lnTo>
                    <a:pt x="516" y="32"/>
                  </a:lnTo>
                  <a:lnTo>
                    <a:pt x="516" y="47"/>
                  </a:lnTo>
                  <a:lnTo>
                    <a:pt x="511" y="51"/>
                  </a:lnTo>
                  <a:lnTo>
                    <a:pt x="503" y="51"/>
                  </a:lnTo>
                  <a:lnTo>
                    <a:pt x="498" y="38"/>
                  </a:lnTo>
                  <a:lnTo>
                    <a:pt x="490" y="32"/>
                  </a:lnTo>
                  <a:lnTo>
                    <a:pt x="255" y="49"/>
                  </a:lnTo>
                  <a:lnTo>
                    <a:pt x="250" y="43"/>
                  </a:lnTo>
                  <a:lnTo>
                    <a:pt x="248" y="36"/>
                  </a:lnTo>
                  <a:lnTo>
                    <a:pt x="238" y="21"/>
                  </a:lnTo>
                  <a:lnTo>
                    <a:pt x="94" y="38"/>
                  </a:lnTo>
                  <a:lnTo>
                    <a:pt x="9" y="47"/>
                  </a:lnTo>
                  <a:lnTo>
                    <a:pt x="1" y="53"/>
                  </a:lnTo>
                  <a:lnTo>
                    <a:pt x="0" y="60"/>
                  </a:lnTo>
                  <a:lnTo>
                    <a:pt x="11" y="75"/>
                  </a:lnTo>
                  <a:lnTo>
                    <a:pt x="16" y="77"/>
                  </a:lnTo>
                  <a:lnTo>
                    <a:pt x="24" y="85"/>
                  </a:lnTo>
                  <a:lnTo>
                    <a:pt x="20" y="94"/>
                  </a:lnTo>
                  <a:lnTo>
                    <a:pt x="22" y="98"/>
                  </a:lnTo>
                  <a:lnTo>
                    <a:pt x="24" y="102"/>
                  </a:lnTo>
                  <a:lnTo>
                    <a:pt x="30" y="103"/>
                  </a:lnTo>
                  <a:lnTo>
                    <a:pt x="30" y="107"/>
                  </a:lnTo>
                  <a:lnTo>
                    <a:pt x="24" y="113"/>
                  </a:lnTo>
                  <a:lnTo>
                    <a:pt x="20" y="120"/>
                  </a:lnTo>
                  <a:lnTo>
                    <a:pt x="24" y="120"/>
                  </a:lnTo>
                  <a:lnTo>
                    <a:pt x="31" y="118"/>
                  </a:lnTo>
                  <a:lnTo>
                    <a:pt x="39" y="115"/>
                  </a:lnTo>
                  <a:lnTo>
                    <a:pt x="45" y="105"/>
                  </a:lnTo>
                  <a:lnTo>
                    <a:pt x="48" y="98"/>
                  </a:lnTo>
                  <a:lnTo>
                    <a:pt x="47" y="96"/>
                  </a:lnTo>
                  <a:lnTo>
                    <a:pt x="47" y="94"/>
                  </a:lnTo>
                  <a:lnTo>
                    <a:pt x="50" y="90"/>
                  </a:lnTo>
                  <a:lnTo>
                    <a:pt x="52" y="100"/>
                  </a:lnTo>
                  <a:lnTo>
                    <a:pt x="58" y="94"/>
                  </a:lnTo>
                  <a:lnTo>
                    <a:pt x="60" y="85"/>
                  </a:lnTo>
                  <a:lnTo>
                    <a:pt x="62" y="92"/>
                  </a:lnTo>
                  <a:lnTo>
                    <a:pt x="69" y="98"/>
                  </a:lnTo>
                  <a:lnTo>
                    <a:pt x="63" y="105"/>
                  </a:lnTo>
                  <a:lnTo>
                    <a:pt x="52" y="107"/>
                  </a:lnTo>
                  <a:lnTo>
                    <a:pt x="50" y="109"/>
                  </a:lnTo>
                  <a:lnTo>
                    <a:pt x="58" y="109"/>
                  </a:lnTo>
                  <a:lnTo>
                    <a:pt x="78" y="103"/>
                  </a:lnTo>
                  <a:lnTo>
                    <a:pt x="97" y="102"/>
                  </a:lnTo>
                  <a:lnTo>
                    <a:pt x="99" y="100"/>
                  </a:lnTo>
                  <a:lnTo>
                    <a:pt x="114" y="88"/>
                  </a:lnTo>
                  <a:lnTo>
                    <a:pt x="116" y="94"/>
                  </a:lnTo>
                  <a:lnTo>
                    <a:pt x="122" y="90"/>
                  </a:lnTo>
                  <a:lnTo>
                    <a:pt x="129" y="88"/>
                  </a:lnTo>
                  <a:lnTo>
                    <a:pt x="142" y="94"/>
                  </a:lnTo>
                  <a:lnTo>
                    <a:pt x="144" y="100"/>
                  </a:lnTo>
                  <a:lnTo>
                    <a:pt x="139" y="98"/>
                  </a:lnTo>
                  <a:lnTo>
                    <a:pt x="131" y="96"/>
                  </a:lnTo>
                  <a:lnTo>
                    <a:pt x="125" y="96"/>
                  </a:lnTo>
                  <a:lnTo>
                    <a:pt x="124" y="100"/>
                  </a:lnTo>
                  <a:lnTo>
                    <a:pt x="110" y="100"/>
                  </a:lnTo>
                  <a:lnTo>
                    <a:pt x="116" y="102"/>
                  </a:lnTo>
                  <a:lnTo>
                    <a:pt x="124" y="102"/>
                  </a:lnTo>
                  <a:lnTo>
                    <a:pt x="152" y="107"/>
                  </a:lnTo>
                  <a:lnTo>
                    <a:pt x="169" y="113"/>
                  </a:lnTo>
                  <a:lnTo>
                    <a:pt x="182" y="122"/>
                  </a:lnTo>
                  <a:lnTo>
                    <a:pt x="180" y="115"/>
                  </a:lnTo>
                  <a:lnTo>
                    <a:pt x="174" y="111"/>
                  </a:lnTo>
                  <a:lnTo>
                    <a:pt x="171" y="105"/>
                  </a:lnTo>
                  <a:lnTo>
                    <a:pt x="178" y="105"/>
                  </a:lnTo>
                  <a:lnTo>
                    <a:pt x="184" y="107"/>
                  </a:lnTo>
                  <a:lnTo>
                    <a:pt x="195" y="100"/>
                  </a:lnTo>
                  <a:lnTo>
                    <a:pt x="193" y="107"/>
                  </a:lnTo>
                  <a:lnTo>
                    <a:pt x="188" y="109"/>
                  </a:lnTo>
                  <a:lnTo>
                    <a:pt x="186" y="115"/>
                  </a:lnTo>
                  <a:lnTo>
                    <a:pt x="195" y="120"/>
                  </a:lnTo>
                  <a:lnTo>
                    <a:pt x="203" y="120"/>
                  </a:lnTo>
                  <a:lnTo>
                    <a:pt x="206" y="128"/>
                  </a:lnTo>
                  <a:lnTo>
                    <a:pt x="214" y="126"/>
                  </a:lnTo>
                  <a:lnTo>
                    <a:pt x="210" y="132"/>
                  </a:lnTo>
                  <a:lnTo>
                    <a:pt x="203" y="126"/>
                  </a:lnTo>
                  <a:lnTo>
                    <a:pt x="188" y="120"/>
                  </a:lnTo>
                  <a:lnTo>
                    <a:pt x="195" y="128"/>
                  </a:lnTo>
                  <a:lnTo>
                    <a:pt x="201" y="132"/>
                  </a:lnTo>
                  <a:lnTo>
                    <a:pt x="204" y="134"/>
                  </a:lnTo>
                  <a:lnTo>
                    <a:pt x="201" y="134"/>
                  </a:lnTo>
                  <a:lnTo>
                    <a:pt x="208" y="137"/>
                  </a:lnTo>
                  <a:lnTo>
                    <a:pt x="216" y="139"/>
                  </a:lnTo>
                  <a:lnTo>
                    <a:pt x="221" y="147"/>
                  </a:lnTo>
                  <a:lnTo>
                    <a:pt x="225" y="154"/>
                  </a:lnTo>
                  <a:lnTo>
                    <a:pt x="227" y="160"/>
                  </a:lnTo>
                  <a:lnTo>
                    <a:pt x="221" y="162"/>
                  </a:lnTo>
                  <a:lnTo>
                    <a:pt x="218" y="154"/>
                  </a:lnTo>
                  <a:lnTo>
                    <a:pt x="218" y="149"/>
                  </a:lnTo>
                  <a:lnTo>
                    <a:pt x="216" y="156"/>
                  </a:lnTo>
                  <a:lnTo>
                    <a:pt x="219" y="162"/>
                  </a:lnTo>
                  <a:lnTo>
                    <a:pt x="225" y="165"/>
                  </a:lnTo>
                  <a:lnTo>
                    <a:pt x="233" y="164"/>
                  </a:lnTo>
                  <a:lnTo>
                    <a:pt x="236" y="162"/>
                  </a:lnTo>
                  <a:lnTo>
                    <a:pt x="250" y="158"/>
                  </a:lnTo>
                  <a:lnTo>
                    <a:pt x="257" y="158"/>
                  </a:lnTo>
                  <a:lnTo>
                    <a:pt x="257" y="154"/>
                  </a:lnTo>
                  <a:lnTo>
                    <a:pt x="265" y="149"/>
                  </a:lnTo>
                  <a:lnTo>
                    <a:pt x="266" y="152"/>
                  </a:lnTo>
                  <a:lnTo>
                    <a:pt x="272" y="150"/>
                  </a:lnTo>
                  <a:lnTo>
                    <a:pt x="293" y="134"/>
                  </a:lnTo>
                  <a:lnTo>
                    <a:pt x="300" y="132"/>
                  </a:lnTo>
                  <a:lnTo>
                    <a:pt x="306" y="130"/>
                  </a:lnTo>
                  <a:lnTo>
                    <a:pt x="313" y="132"/>
                  </a:lnTo>
                  <a:lnTo>
                    <a:pt x="310" y="124"/>
                  </a:lnTo>
                  <a:lnTo>
                    <a:pt x="302" y="120"/>
                  </a:lnTo>
                  <a:lnTo>
                    <a:pt x="312" y="124"/>
                  </a:lnTo>
                  <a:lnTo>
                    <a:pt x="308" y="120"/>
                  </a:lnTo>
                  <a:lnTo>
                    <a:pt x="312" y="113"/>
                  </a:lnTo>
                  <a:lnTo>
                    <a:pt x="317" y="109"/>
                  </a:lnTo>
                  <a:lnTo>
                    <a:pt x="330" y="107"/>
                  </a:lnTo>
                  <a:lnTo>
                    <a:pt x="338" y="105"/>
                  </a:lnTo>
                  <a:lnTo>
                    <a:pt x="342" y="105"/>
                  </a:lnTo>
                  <a:lnTo>
                    <a:pt x="359" y="113"/>
                  </a:lnTo>
                  <a:lnTo>
                    <a:pt x="364" y="115"/>
                  </a:lnTo>
                  <a:lnTo>
                    <a:pt x="377" y="122"/>
                  </a:lnTo>
                  <a:lnTo>
                    <a:pt x="389" y="137"/>
                  </a:lnTo>
                  <a:lnTo>
                    <a:pt x="404" y="143"/>
                  </a:lnTo>
                  <a:lnTo>
                    <a:pt x="406" y="150"/>
                  </a:lnTo>
                  <a:lnTo>
                    <a:pt x="407" y="158"/>
                  </a:lnTo>
                  <a:lnTo>
                    <a:pt x="426" y="171"/>
                  </a:lnTo>
                  <a:lnTo>
                    <a:pt x="432" y="179"/>
                  </a:lnTo>
                  <a:lnTo>
                    <a:pt x="439" y="181"/>
                  </a:lnTo>
                  <a:lnTo>
                    <a:pt x="443" y="188"/>
                  </a:lnTo>
                  <a:lnTo>
                    <a:pt x="451" y="190"/>
                  </a:lnTo>
                  <a:lnTo>
                    <a:pt x="464" y="188"/>
                  </a:lnTo>
                  <a:lnTo>
                    <a:pt x="475" y="199"/>
                  </a:lnTo>
                  <a:lnTo>
                    <a:pt x="475" y="205"/>
                  </a:lnTo>
                  <a:lnTo>
                    <a:pt x="479" y="212"/>
                  </a:lnTo>
                  <a:lnTo>
                    <a:pt x="486" y="214"/>
                  </a:lnTo>
                  <a:lnTo>
                    <a:pt x="488" y="222"/>
                  </a:lnTo>
                  <a:lnTo>
                    <a:pt x="488" y="226"/>
                  </a:lnTo>
                  <a:lnTo>
                    <a:pt x="490" y="246"/>
                  </a:lnTo>
                  <a:lnTo>
                    <a:pt x="492" y="252"/>
                  </a:lnTo>
                  <a:lnTo>
                    <a:pt x="492" y="261"/>
                  </a:lnTo>
                  <a:lnTo>
                    <a:pt x="485" y="295"/>
                  </a:lnTo>
                  <a:lnTo>
                    <a:pt x="486" y="303"/>
                  </a:lnTo>
                  <a:lnTo>
                    <a:pt x="486" y="316"/>
                  </a:lnTo>
                  <a:lnTo>
                    <a:pt x="483" y="327"/>
                  </a:lnTo>
                  <a:lnTo>
                    <a:pt x="488" y="335"/>
                  </a:lnTo>
                  <a:lnTo>
                    <a:pt x="494" y="340"/>
                  </a:lnTo>
                  <a:lnTo>
                    <a:pt x="488" y="331"/>
                  </a:lnTo>
                  <a:lnTo>
                    <a:pt x="501" y="340"/>
                  </a:lnTo>
                  <a:lnTo>
                    <a:pt x="501" y="342"/>
                  </a:lnTo>
                  <a:lnTo>
                    <a:pt x="505" y="337"/>
                  </a:lnTo>
                  <a:lnTo>
                    <a:pt x="509" y="322"/>
                  </a:lnTo>
                  <a:lnTo>
                    <a:pt x="503" y="322"/>
                  </a:lnTo>
                  <a:lnTo>
                    <a:pt x="501" y="320"/>
                  </a:lnTo>
                  <a:lnTo>
                    <a:pt x="501" y="314"/>
                  </a:lnTo>
                  <a:lnTo>
                    <a:pt x="496" y="308"/>
                  </a:lnTo>
                  <a:lnTo>
                    <a:pt x="496" y="306"/>
                  </a:lnTo>
                  <a:lnTo>
                    <a:pt x="511" y="314"/>
                  </a:lnTo>
                  <a:lnTo>
                    <a:pt x="513" y="322"/>
                  </a:lnTo>
                  <a:lnTo>
                    <a:pt x="520" y="314"/>
                  </a:lnTo>
                  <a:lnTo>
                    <a:pt x="526" y="322"/>
                  </a:lnTo>
                  <a:lnTo>
                    <a:pt x="526" y="327"/>
                  </a:lnTo>
                  <a:lnTo>
                    <a:pt x="515" y="348"/>
                  </a:lnTo>
                  <a:lnTo>
                    <a:pt x="513" y="359"/>
                  </a:lnTo>
                  <a:lnTo>
                    <a:pt x="505" y="361"/>
                  </a:lnTo>
                  <a:lnTo>
                    <a:pt x="505" y="367"/>
                  </a:lnTo>
                  <a:lnTo>
                    <a:pt x="500" y="361"/>
                  </a:lnTo>
                  <a:lnTo>
                    <a:pt x="503" y="367"/>
                  </a:lnTo>
                  <a:lnTo>
                    <a:pt x="516" y="374"/>
                  </a:lnTo>
                  <a:lnTo>
                    <a:pt x="522" y="382"/>
                  </a:lnTo>
                  <a:lnTo>
                    <a:pt x="520" y="384"/>
                  </a:lnTo>
                  <a:lnTo>
                    <a:pt x="535" y="408"/>
                  </a:lnTo>
                  <a:lnTo>
                    <a:pt x="539" y="416"/>
                  </a:lnTo>
                  <a:lnTo>
                    <a:pt x="550" y="427"/>
                  </a:lnTo>
                  <a:lnTo>
                    <a:pt x="558" y="429"/>
                  </a:lnTo>
                  <a:lnTo>
                    <a:pt x="563" y="429"/>
                  </a:lnTo>
                  <a:lnTo>
                    <a:pt x="567" y="429"/>
                  </a:lnTo>
                  <a:lnTo>
                    <a:pt x="563" y="423"/>
                  </a:lnTo>
                  <a:lnTo>
                    <a:pt x="560" y="416"/>
                  </a:lnTo>
                  <a:lnTo>
                    <a:pt x="554" y="412"/>
                  </a:lnTo>
                  <a:lnTo>
                    <a:pt x="562" y="412"/>
                  </a:lnTo>
                  <a:lnTo>
                    <a:pt x="563" y="417"/>
                  </a:lnTo>
                  <a:lnTo>
                    <a:pt x="577" y="410"/>
                  </a:lnTo>
                  <a:lnTo>
                    <a:pt x="579" y="412"/>
                  </a:lnTo>
                  <a:lnTo>
                    <a:pt x="571" y="416"/>
                  </a:lnTo>
                  <a:lnTo>
                    <a:pt x="575" y="423"/>
                  </a:lnTo>
                  <a:lnTo>
                    <a:pt x="575" y="436"/>
                  </a:lnTo>
                  <a:lnTo>
                    <a:pt x="577" y="444"/>
                  </a:lnTo>
                  <a:lnTo>
                    <a:pt x="580" y="451"/>
                  </a:lnTo>
                  <a:lnTo>
                    <a:pt x="579" y="455"/>
                  </a:lnTo>
                  <a:lnTo>
                    <a:pt x="586" y="455"/>
                  </a:lnTo>
                  <a:lnTo>
                    <a:pt x="592" y="447"/>
                  </a:lnTo>
                  <a:lnTo>
                    <a:pt x="594" y="440"/>
                  </a:lnTo>
                  <a:lnTo>
                    <a:pt x="603" y="432"/>
                  </a:lnTo>
                  <a:lnTo>
                    <a:pt x="595" y="444"/>
                  </a:lnTo>
                  <a:lnTo>
                    <a:pt x="594" y="451"/>
                  </a:lnTo>
                  <a:lnTo>
                    <a:pt x="590" y="457"/>
                  </a:lnTo>
                  <a:lnTo>
                    <a:pt x="590" y="461"/>
                  </a:lnTo>
                  <a:lnTo>
                    <a:pt x="595" y="463"/>
                  </a:lnTo>
                  <a:lnTo>
                    <a:pt x="603" y="468"/>
                  </a:lnTo>
                  <a:lnTo>
                    <a:pt x="610" y="494"/>
                  </a:lnTo>
                  <a:lnTo>
                    <a:pt x="622" y="509"/>
                  </a:lnTo>
                  <a:lnTo>
                    <a:pt x="627" y="509"/>
                  </a:lnTo>
                  <a:lnTo>
                    <a:pt x="620" y="511"/>
                  </a:lnTo>
                  <a:lnTo>
                    <a:pt x="627" y="515"/>
                  </a:lnTo>
                  <a:lnTo>
                    <a:pt x="635" y="513"/>
                  </a:lnTo>
                  <a:lnTo>
                    <a:pt x="641" y="513"/>
                  </a:lnTo>
                  <a:lnTo>
                    <a:pt x="644" y="515"/>
                  </a:lnTo>
                  <a:lnTo>
                    <a:pt x="659" y="521"/>
                  </a:lnTo>
                  <a:lnTo>
                    <a:pt x="661" y="526"/>
                  </a:lnTo>
                  <a:lnTo>
                    <a:pt x="667" y="532"/>
                  </a:lnTo>
                  <a:lnTo>
                    <a:pt x="676" y="543"/>
                  </a:lnTo>
                  <a:lnTo>
                    <a:pt x="678" y="551"/>
                  </a:lnTo>
                  <a:lnTo>
                    <a:pt x="691" y="564"/>
                  </a:lnTo>
                  <a:lnTo>
                    <a:pt x="697" y="566"/>
                  </a:lnTo>
                  <a:lnTo>
                    <a:pt x="704" y="566"/>
                  </a:lnTo>
                  <a:lnTo>
                    <a:pt x="710" y="572"/>
                  </a:lnTo>
                  <a:lnTo>
                    <a:pt x="706" y="579"/>
                  </a:lnTo>
                  <a:lnTo>
                    <a:pt x="699" y="573"/>
                  </a:lnTo>
                  <a:lnTo>
                    <a:pt x="691" y="570"/>
                  </a:lnTo>
                  <a:lnTo>
                    <a:pt x="686" y="575"/>
                  </a:lnTo>
                  <a:lnTo>
                    <a:pt x="689" y="583"/>
                  </a:lnTo>
                  <a:lnTo>
                    <a:pt x="695" y="590"/>
                  </a:lnTo>
                  <a:lnTo>
                    <a:pt x="710" y="585"/>
                  </a:lnTo>
                  <a:lnTo>
                    <a:pt x="718" y="579"/>
                  </a:lnTo>
                  <a:lnTo>
                    <a:pt x="725" y="581"/>
                  </a:lnTo>
                  <a:lnTo>
                    <a:pt x="733" y="581"/>
                  </a:lnTo>
                  <a:lnTo>
                    <a:pt x="738" y="577"/>
                  </a:lnTo>
                  <a:lnTo>
                    <a:pt x="744" y="572"/>
                  </a:lnTo>
                  <a:lnTo>
                    <a:pt x="751" y="568"/>
                  </a:lnTo>
                  <a:lnTo>
                    <a:pt x="757" y="572"/>
                  </a:lnTo>
                  <a:lnTo>
                    <a:pt x="753" y="568"/>
                  </a:lnTo>
                  <a:lnTo>
                    <a:pt x="763" y="572"/>
                  </a:lnTo>
                  <a:lnTo>
                    <a:pt x="759" y="564"/>
                  </a:lnTo>
                  <a:lnTo>
                    <a:pt x="763" y="556"/>
                  </a:lnTo>
                  <a:lnTo>
                    <a:pt x="766" y="551"/>
                  </a:lnTo>
                  <a:lnTo>
                    <a:pt x="763" y="538"/>
                  </a:lnTo>
                  <a:lnTo>
                    <a:pt x="765" y="534"/>
                  </a:lnTo>
                  <a:lnTo>
                    <a:pt x="763" y="526"/>
                  </a:lnTo>
                  <a:lnTo>
                    <a:pt x="766" y="519"/>
                  </a:lnTo>
                  <a:lnTo>
                    <a:pt x="766" y="513"/>
                  </a:lnTo>
                  <a:lnTo>
                    <a:pt x="772" y="506"/>
                  </a:lnTo>
                  <a:lnTo>
                    <a:pt x="772" y="500"/>
                  </a:lnTo>
                  <a:lnTo>
                    <a:pt x="774" y="493"/>
                  </a:lnTo>
                  <a:lnTo>
                    <a:pt x="776" y="500"/>
                  </a:lnTo>
                  <a:lnTo>
                    <a:pt x="778" y="493"/>
                  </a:lnTo>
                  <a:lnTo>
                    <a:pt x="776" y="485"/>
                  </a:lnTo>
                  <a:lnTo>
                    <a:pt x="774" y="470"/>
                  </a:lnTo>
                  <a:lnTo>
                    <a:pt x="774" y="451"/>
                  </a:lnTo>
                  <a:lnTo>
                    <a:pt x="772" y="444"/>
                  </a:lnTo>
                  <a:lnTo>
                    <a:pt x="770" y="412"/>
                  </a:lnTo>
                  <a:lnTo>
                    <a:pt x="763" y="385"/>
                  </a:lnTo>
                  <a:lnTo>
                    <a:pt x="759" y="384"/>
                  </a:lnTo>
                  <a:lnTo>
                    <a:pt x="759" y="374"/>
                  </a:lnTo>
                  <a:lnTo>
                    <a:pt x="748" y="361"/>
                  </a:lnTo>
                  <a:lnTo>
                    <a:pt x="740" y="357"/>
                  </a:lnTo>
                  <a:lnTo>
                    <a:pt x="738" y="359"/>
                  </a:lnTo>
                  <a:lnTo>
                    <a:pt x="740" y="355"/>
                  </a:lnTo>
                  <a:lnTo>
                    <a:pt x="740" y="350"/>
                  </a:lnTo>
                  <a:lnTo>
                    <a:pt x="731" y="337"/>
                  </a:lnTo>
                  <a:lnTo>
                    <a:pt x="719" y="312"/>
                  </a:lnTo>
                  <a:lnTo>
                    <a:pt x="693" y="275"/>
                  </a:lnTo>
                  <a:lnTo>
                    <a:pt x="673" y="241"/>
                  </a:lnTo>
                  <a:lnTo>
                    <a:pt x="669" y="235"/>
                  </a:lnTo>
                  <a:lnTo>
                    <a:pt x="661" y="214"/>
                  </a:lnTo>
                  <a:lnTo>
                    <a:pt x="656" y="201"/>
                  </a:lnTo>
                  <a:lnTo>
                    <a:pt x="659" y="201"/>
                  </a:lnTo>
                  <a:lnTo>
                    <a:pt x="665" y="205"/>
                  </a:lnTo>
                  <a:lnTo>
                    <a:pt x="663" y="211"/>
                  </a:lnTo>
                  <a:lnTo>
                    <a:pt x="671" y="218"/>
                  </a:lnTo>
                  <a:lnTo>
                    <a:pt x="678" y="214"/>
                  </a:lnTo>
                  <a:lnTo>
                    <a:pt x="684" y="220"/>
                  </a:lnTo>
                  <a:lnTo>
                    <a:pt x="686" y="228"/>
                  </a:lnTo>
                  <a:lnTo>
                    <a:pt x="684" y="241"/>
                  </a:lnTo>
                  <a:lnTo>
                    <a:pt x="688" y="261"/>
                  </a:lnTo>
                  <a:lnTo>
                    <a:pt x="703" y="284"/>
                  </a:lnTo>
                  <a:lnTo>
                    <a:pt x="710" y="291"/>
                  </a:lnTo>
                  <a:lnTo>
                    <a:pt x="695" y="271"/>
                  </a:lnTo>
                  <a:lnTo>
                    <a:pt x="691" y="263"/>
                  </a:lnTo>
                  <a:lnTo>
                    <a:pt x="688" y="250"/>
                  </a:lnTo>
                  <a:lnTo>
                    <a:pt x="686" y="237"/>
                  </a:lnTo>
                  <a:lnTo>
                    <a:pt x="691" y="231"/>
                  </a:lnTo>
                  <a:lnTo>
                    <a:pt x="688" y="224"/>
                  </a:lnTo>
                  <a:lnTo>
                    <a:pt x="684" y="216"/>
                  </a:lnTo>
                  <a:lnTo>
                    <a:pt x="671" y="203"/>
                  </a:lnTo>
                  <a:lnTo>
                    <a:pt x="631" y="154"/>
                  </a:lnTo>
                  <a:lnTo>
                    <a:pt x="609" y="118"/>
                  </a:lnTo>
                  <a:lnTo>
                    <a:pt x="599" y="98"/>
                  </a:lnTo>
                  <a:lnTo>
                    <a:pt x="588" y="71"/>
                  </a:lnTo>
                  <a:lnTo>
                    <a:pt x="586" y="64"/>
                  </a:lnTo>
                  <a:lnTo>
                    <a:pt x="579" y="51"/>
                  </a:lnTo>
                  <a:lnTo>
                    <a:pt x="577" y="38"/>
                  </a:lnTo>
                  <a:lnTo>
                    <a:pt x="573" y="32"/>
                  </a:lnTo>
                  <a:lnTo>
                    <a:pt x="567" y="24"/>
                  </a:lnTo>
                  <a:lnTo>
                    <a:pt x="563" y="17"/>
                  </a:lnTo>
                  <a:lnTo>
                    <a:pt x="567" y="23"/>
                  </a:lnTo>
                  <a:lnTo>
                    <a:pt x="569" y="8"/>
                  </a:lnTo>
                  <a:lnTo>
                    <a:pt x="560" y="6"/>
                  </a:lnTo>
                  <a:lnTo>
                    <a:pt x="558" y="6"/>
                  </a:lnTo>
                  <a:lnTo>
                    <a:pt x="55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3" name="Freeform 108">
              <a:extLst>
                <a:ext uri="{FF2B5EF4-FFF2-40B4-BE49-F238E27FC236}">
                  <a16:creationId xmlns:a16="http://schemas.microsoft.com/office/drawing/2014/main" id="{E576579F-B632-D3D2-4208-C0B317E98BA5}"/>
                </a:ext>
              </a:extLst>
            </p:cNvPr>
            <p:cNvSpPr>
              <a:spLocks/>
            </p:cNvSpPr>
            <p:nvPr/>
          </p:nvSpPr>
          <p:spPr bwMode="auto">
            <a:xfrm>
              <a:off x="4911790" y="4213923"/>
              <a:ext cx="10604" cy="8556"/>
            </a:xfrm>
            <a:custGeom>
              <a:avLst/>
              <a:gdLst>
                <a:gd name="T0" fmla="*/ 9 w 9"/>
                <a:gd name="T1" fmla="*/ 0 h 8"/>
                <a:gd name="T2" fmla="*/ 8 w 9"/>
                <a:gd name="T3" fmla="*/ 2 h 8"/>
                <a:gd name="T4" fmla="*/ 0 w 9"/>
                <a:gd name="T5" fmla="*/ 8 h 8"/>
                <a:gd name="T6" fmla="*/ 8 w 9"/>
                <a:gd name="T7" fmla="*/ 2 h 8"/>
                <a:gd name="T8" fmla="*/ 9 w 9"/>
                <a:gd name="T9" fmla="*/ 0 h 8"/>
              </a:gdLst>
              <a:ahLst/>
              <a:cxnLst>
                <a:cxn ang="0">
                  <a:pos x="T0" y="T1"/>
                </a:cxn>
                <a:cxn ang="0">
                  <a:pos x="T2" y="T3"/>
                </a:cxn>
                <a:cxn ang="0">
                  <a:pos x="T4" y="T5"/>
                </a:cxn>
                <a:cxn ang="0">
                  <a:pos x="T6" y="T7"/>
                </a:cxn>
                <a:cxn ang="0">
                  <a:pos x="T8" y="T9"/>
                </a:cxn>
              </a:cxnLst>
              <a:rect l="0" t="0" r="r" b="b"/>
              <a:pathLst>
                <a:path w="9" h="8">
                  <a:moveTo>
                    <a:pt x="9" y="0"/>
                  </a:moveTo>
                  <a:lnTo>
                    <a:pt x="8" y="2"/>
                  </a:lnTo>
                  <a:lnTo>
                    <a:pt x="0" y="8"/>
                  </a:lnTo>
                  <a:lnTo>
                    <a:pt x="8"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4" name="Freeform 109">
              <a:extLst>
                <a:ext uri="{FF2B5EF4-FFF2-40B4-BE49-F238E27FC236}">
                  <a16:creationId xmlns:a16="http://schemas.microsoft.com/office/drawing/2014/main" id="{0D224A39-713F-2F32-D418-53EA32096D35}"/>
                </a:ext>
              </a:extLst>
            </p:cNvPr>
            <p:cNvSpPr>
              <a:spLocks/>
            </p:cNvSpPr>
            <p:nvPr/>
          </p:nvSpPr>
          <p:spPr bwMode="auto">
            <a:xfrm>
              <a:off x="4911790" y="4213923"/>
              <a:ext cx="10604" cy="8556"/>
            </a:xfrm>
            <a:custGeom>
              <a:avLst/>
              <a:gdLst>
                <a:gd name="T0" fmla="*/ 9 w 9"/>
                <a:gd name="T1" fmla="*/ 0 h 8"/>
                <a:gd name="T2" fmla="*/ 8 w 9"/>
                <a:gd name="T3" fmla="*/ 2 h 8"/>
                <a:gd name="T4" fmla="*/ 0 w 9"/>
                <a:gd name="T5" fmla="*/ 8 h 8"/>
                <a:gd name="T6" fmla="*/ 8 w 9"/>
                <a:gd name="T7" fmla="*/ 2 h 8"/>
                <a:gd name="T8" fmla="*/ 9 w 9"/>
                <a:gd name="T9" fmla="*/ 0 h 8"/>
              </a:gdLst>
              <a:ahLst/>
              <a:cxnLst>
                <a:cxn ang="0">
                  <a:pos x="T0" y="T1"/>
                </a:cxn>
                <a:cxn ang="0">
                  <a:pos x="T2" y="T3"/>
                </a:cxn>
                <a:cxn ang="0">
                  <a:pos x="T4" y="T5"/>
                </a:cxn>
                <a:cxn ang="0">
                  <a:pos x="T6" y="T7"/>
                </a:cxn>
                <a:cxn ang="0">
                  <a:pos x="T8" y="T9"/>
                </a:cxn>
              </a:cxnLst>
              <a:rect l="0" t="0" r="r" b="b"/>
              <a:pathLst>
                <a:path w="9" h="8">
                  <a:moveTo>
                    <a:pt x="9" y="0"/>
                  </a:moveTo>
                  <a:lnTo>
                    <a:pt x="8" y="2"/>
                  </a:lnTo>
                  <a:lnTo>
                    <a:pt x="0" y="8"/>
                  </a:lnTo>
                  <a:lnTo>
                    <a:pt x="8"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5" name="Freeform 110">
              <a:extLst>
                <a:ext uri="{FF2B5EF4-FFF2-40B4-BE49-F238E27FC236}">
                  <a16:creationId xmlns:a16="http://schemas.microsoft.com/office/drawing/2014/main" id="{563EB0C1-C1DF-AA30-9488-8FC4A77A3807}"/>
                </a:ext>
              </a:extLst>
            </p:cNvPr>
            <p:cNvSpPr>
              <a:spLocks/>
            </p:cNvSpPr>
            <p:nvPr/>
          </p:nvSpPr>
          <p:spPr bwMode="auto">
            <a:xfrm>
              <a:off x="4743308" y="4039598"/>
              <a:ext cx="17673" cy="9625"/>
            </a:xfrm>
            <a:custGeom>
              <a:avLst/>
              <a:gdLst>
                <a:gd name="T0" fmla="*/ 15 w 15"/>
                <a:gd name="T1" fmla="*/ 5 h 9"/>
                <a:gd name="T2" fmla="*/ 8 w 15"/>
                <a:gd name="T3" fmla="*/ 7 h 9"/>
                <a:gd name="T4" fmla="*/ 0 w 15"/>
                <a:gd name="T5" fmla="*/ 0 h 9"/>
                <a:gd name="T6" fmla="*/ 0 w 15"/>
                <a:gd name="T7" fmla="*/ 0 h 9"/>
                <a:gd name="T8" fmla="*/ 4 w 15"/>
                <a:gd name="T9" fmla="*/ 7 h 9"/>
                <a:gd name="T10" fmla="*/ 8 w 15"/>
                <a:gd name="T11" fmla="*/ 9 h 9"/>
                <a:gd name="T12" fmla="*/ 15 w 15"/>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15" y="5"/>
                  </a:moveTo>
                  <a:lnTo>
                    <a:pt x="8" y="7"/>
                  </a:lnTo>
                  <a:lnTo>
                    <a:pt x="0" y="0"/>
                  </a:lnTo>
                  <a:lnTo>
                    <a:pt x="0" y="0"/>
                  </a:lnTo>
                  <a:lnTo>
                    <a:pt x="4" y="7"/>
                  </a:lnTo>
                  <a:lnTo>
                    <a:pt x="8" y="9"/>
                  </a:lnTo>
                  <a:lnTo>
                    <a:pt x="15"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6" name="Freeform 111">
              <a:extLst>
                <a:ext uri="{FF2B5EF4-FFF2-40B4-BE49-F238E27FC236}">
                  <a16:creationId xmlns:a16="http://schemas.microsoft.com/office/drawing/2014/main" id="{3B465741-2C39-A4FA-B4EF-93036469642D}"/>
                </a:ext>
              </a:extLst>
            </p:cNvPr>
            <p:cNvSpPr>
              <a:spLocks/>
            </p:cNvSpPr>
            <p:nvPr/>
          </p:nvSpPr>
          <p:spPr bwMode="auto">
            <a:xfrm>
              <a:off x="4743308" y="4039598"/>
              <a:ext cx="17673" cy="9625"/>
            </a:xfrm>
            <a:custGeom>
              <a:avLst/>
              <a:gdLst>
                <a:gd name="T0" fmla="*/ 15 w 15"/>
                <a:gd name="T1" fmla="*/ 5 h 9"/>
                <a:gd name="T2" fmla="*/ 8 w 15"/>
                <a:gd name="T3" fmla="*/ 7 h 9"/>
                <a:gd name="T4" fmla="*/ 0 w 15"/>
                <a:gd name="T5" fmla="*/ 0 h 9"/>
                <a:gd name="T6" fmla="*/ 0 w 15"/>
                <a:gd name="T7" fmla="*/ 0 h 9"/>
                <a:gd name="T8" fmla="*/ 4 w 15"/>
                <a:gd name="T9" fmla="*/ 7 h 9"/>
                <a:gd name="T10" fmla="*/ 8 w 15"/>
                <a:gd name="T11" fmla="*/ 9 h 9"/>
                <a:gd name="T12" fmla="*/ 15 w 15"/>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15" y="5"/>
                  </a:moveTo>
                  <a:lnTo>
                    <a:pt x="8" y="7"/>
                  </a:lnTo>
                  <a:lnTo>
                    <a:pt x="0" y="0"/>
                  </a:lnTo>
                  <a:lnTo>
                    <a:pt x="0" y="0"/>
                  </a:lnTo>
                  <a:lnTo>
                    <a:pt x="4" y="7"/>
                  </a:lnTo>
                  <a:lnTo>
                    <a:pt x="8" y="9"/>
                  </a:lnTo>
                  <a:lnTo>
                    <a:pt x="15"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7" name="Freeform 112">
              <a:extLst>
                <a:ext uri="{FF2B5EF4-FFF2-40B4-BE49-F238E27FC236}">
                  <a16:creationId xmlns:a16="http://schemas.microsoft.com/office/drawing/2014/main" id="{324C931F-AE33-5577-155C-0DC9196E6125}"/>
                </a:ext>
              </a:extLst>
            </p:cNvPr>
            <p:cNvSpPr>
              <a:spLocks/>
            </p:cNvSpPr>
            <p:nvPr/>
          </p:nvSpPr>
          <p:spPr bwMode="auto">
            <a:xfrm>
              <a:off x="4956562" y="4140129"/>
              <a:ext cx="30633" cy="50266"/>
            </a:xfrm>
            <a:custGeom>
              <a:avLst/>
              <a:gdLst>
                <a:gd name="T0" fmla="*/ 26 w 26"/>
                <a:gd name="T1" fmla="*/ 0 h 47"/>
                <a:gd name="T2" fmla="*/ 18 w 26"/>
                <a:gd name="T3" fmla="*/ 5 h 47"/>
                <a:gd name="T4" fmla="*/ 18 w 26"/>
                <a:gd name="T5" fmla="*/ 13 h 47"/>
                <a:gd name="T6" fmla="*/ 13 w 26"/>
                <a:gd name="T7" fmla="*/ 26 h 47"/>
                <a:gd name="T8" fmla="*/ 3 w 26"/>
                <a:gd name="T9" fmla="*/ 39 h 47"/>
                <a:gd name="T10" fmla="*/ 3 w 26"/>
                <a:gd name="T11" fmla="*/ 41 h 47"/>
                <a:gd name="T12" fmla="*/ 0 w 26"/>
                <a:gd name="T13" fmla="*/ 47 h 47"/>
                <a:gd name="T14" fmla="*/ 15 w 26"/>
                <a:gd name="T15" fmla="*/ 26 h 47"/>
                <a:gd name="T16" fmla="*/ 26 w 26"/>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7">
                  <a:moveTo>
                    <a:pt x="26" y="0"/>
                  </a:moveTo>
                  <a:lnTo>
                    <a:pt x="18" y="5"/>
                  </a:lnTo>
                  <a:lnTo>
                    <a:pt x="18" y="13"/>
                  </a:lnTo>
                  <a:lnTo>
                    <a:pt x="13" y="26"/>
                  </a:lnTo>
                  <a:lnTo>
                    <a:pt x="3" y="39"/>
                  </a:lnTo>
                  <a:lnTo>
                    <a:pt x="3" y="41"/>
                  </a:lnTo>
                  <a:lnTo>
                    <a:pt x="0" y="47"/>
                  </a:lnTo>
                  <a:lnTo>
                    <a:pt x="15" y="26"/>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8" name="Freeform 113">
              <a:extLst>
                <a:ext uri="{FF2B5EF4-FFF2-40B4-BE49-F238E27FC236}">
                  <a16:creationId xmlns:a16="http://schemas.microsoft.com/office/drawing/2014/main" id="{7FD88D8B-F27F-152C-3B09-9E40E2FF18DB}"/>
                </a:ext>
              </a:extLst>
            </p:cNvPr>
            <p:cNvSpPr>
              <a:spLocks/>
            </p:cNvSpPr>
            <p:nvPr/>
          </p:nvSpPr>
          <p:spPr bwMode="auto">
            <a:xfrm>
              <a:off x="4956562" y="4140129"/>
              <a:ext cx="30633" cy="50266"/>
            </a:xfrm>
            <a:custGeom>
              <a:avLst/>
              <a:gdLst>
                <a:gd name="T0" fmla="*/ 26 w 26"/>
                <a:gd name="T1" fmla="*/ 0 h 47"/>
                <a:gd name="T2" fmla="*/ 18 w 26"/>
                <a:gd name="T3" fmla="*/ 5 h 47"/>
                <a:gd name="T4" fmla="*/ 18 w 26"/>
                <a:gd name="T5" fmla="*/ 13 h 47"/>
                <a:gd name="T6" fmla="*/ 13 w 26"/>
                <a:gd name="T7" fmla="*/ 26 h 47"/>
                <a:gd name="T8" fmla="*/ 3 w 26"/>
                <a:gd name="T9" fmla="*/ 39 h 47"/>
                <a:gd name="T10" fmla="*/ 3 w 26"/>
                <a:gd name="T11" fmla="*/ 41 h 47"/>
                <a:gd name="T12" fmla="*/ 0 w 26"/>
                <a:gd name="T13" fmla="*/ 47 h 47"/>
                <a:gd name="T14" fmla="*/ 15 w 26"/>
                <a:gd name="T15" fmla="*/ 26 h 47"/>
                <a:gd name="T16" fmla="*/ 26 w 26"/>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7">
                  <a:moveTo>
                    <a:pt x="26" y="0"/>
                  </a:moveTo>
                  <a:lnTo>
                    <a:pt x="18" y="5"/>
                  </a:lnTo>
                  <a:lnTo>
                    <a:pt x="18" y="13"/>
                  </a:lnTo>
                  <a:lnTo>
                    <a:pt x="13" y="26"/>
                  </a:lnTo>
                  <a:lnTo>
                    <a:pt x="3" y="39"/>
                  </a:lnTo>
                  <a:lnTo>
                    <a:pt x="3" y="41"/>
                  </a:lnTo>
                  <a:lnTo>
                    <a:pt x="0" y="47"/>
                  </a:lnTo>
                  <a:lnTo>
                    <a:pt x="15" y="26"/>
                  </a:lnTo>
                  <a:lnTo>
                    <a:pt x="2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79" name="Freeform 114">
              <a:extLst>
                <a:ext uri="{FF2B5EF4-FFF2-40B4-BE49-F238E27FC236}">
                  <a16:creationId xmlns:a16="http://schemas.microsoft.com/office/drawing/2014/main" id="{2353010B-1F7A-0594-A04B-3B4B5DF30E76}"/>
                </a:ext>
              </a:extLst>
            </p:cNvPr>
            <p:cNvSpPr>
              <a:spLocks/>
            </p:cNvSpPr>
            <p:nvPr/>
          </p:nvSpPr>
          <p:spPr bwMode="auto">
            <a:xfrm>
              <a:off x="4989552" y="4121948"/>
              <a:ext cx="2356" cy="7486"/>
            </a:xfrm>
            <a:custGeom>
              <a:avLst/>
              <a:gdLst>
                <a:gd name="T0" fmla="*/ 0 w 2"/>
                <a:gd name="T1" fmla="*/ 7 h 7"/>
                <a:gd name="T2" fmla="*/ 2 w 2"/>
                <a:gd name="T3" fmla="*/ 0 h 7"/>
                <a:gd name="T4" fmla="*/ 0 w 2"/>
                <a:gd name="T5" fmla="*/ 0 h 7"/>
                <a:gd name="T6" fmla="*/ 0 w 2"/>
                <a:gd name="T7" fmla="*/ 7 h 7"/>
              </a:gdLst>
              <a:ahLst/>
              <a:cxnLst>
                <a:cxn ang="0">
                  <a:pos x="T0" y="T1"/>
                </a:cxn>
                <a:cxn ang="0">
                  <a:pos x="T2" y="T3"/>
                </a:cxn>
                <a:cxn ang="0">
                  <a:pos x="T4" y="T5"/>
                </a:cxn>
                <a:cxn ang="0">
                  <a:pos x="T6" y="T7"/>
                </a:cxn>
              </a:cxnLst>
              <a:rect l="0" t="0" r="r" b="b"/>
              <a:pathLst>
                <a:path w="2" h="7">
                  <a:moveTo>
                    <a:pt x="0" y="7"/>
                  </a:moveTo>
                  <a:lnTo>
                    <a:pt x="2" y="0"/>
                  </a:lnTo>
                  <a:lnTo>
                    <a:pt x="0" y="0"/>
                  </a:lnTo>
                  <a:lnTo>
                    <a:pt x="0"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0" name="Freeform 115">
              <a:extLst>
                <a:ext uri="{FF2B5EF4-FFF2-40B4-BE49-F238E27FC236}">
                  <a16:creationId xmlns:a16="http://schemas.microsoft.com/office/drawing/2014/main" id="{71A91725-8114-1A6E-0C66-A0467904C25F}"/>
                </a:ext>
              </a:extLst>
            </p:cNvPr>
            <p:cNvSpPr>
              <a:spLocks/>
            </p:cNvSpPr>
            <p:nvPr/>
          </p:nvSpPr>
          <p:spPr bwMode="auto">
            <a:xfrm>
              <a:off x="4989552" y="4121948"/>
              <a:ext cx="2356" cy="7486"/>
            </a:xfrm>
            <a:custGeom>
              <a:avLst/>
              <a:gdLst>
                <a:gd name="T0" fmla="*/ 0 w 2"/>
                <a:gd name="T1" fmla="*/ 7 h 7"/>
                <a:gd name="T2" fmla="*/ 2 w 2"/>
                <a:gd name="T3" fmla="*/ 0 h 7"/>
                <a:gd name="T4" fmla="*/ 0 w 2"/>
                <a:gd name="T5" fmla="*/ 0 h 7"/>
                <a:gd name="T6" fmla="*/ 0 w 2"/>
                <a:gd name="T7" fmla="*/ 7 h 7"/>
              </a:gdLst>
              <a:ahLst/>
              <a:cxnLst>
                <a:cxn ang="0">
                  <a:pos x="T0" y="T1"/>
                </a:cxn>
                <a:cxn ang="0">
                  <a:pos x="T2" y="T3"/>
                </a:cxn>
                <a:cxn ang="0">
                  <a:pos x="T4" y="T5"/>
                </a:cxn>
                <a:cxn ang="0">
                  <a:pos x="T6" y="T7"/>
                </a:cxn>
              </a:cxnLst>
              <a:rect l="0" t="0" r="r" b="b"/>
              <a:pathLst>
                <a:path w="2" h="7">
                  <a:moveTo>
                    <a:pt x="0" y="7"/>
                  </a:moveTo>
                  <a:lnTo>
                    <a:pt x="2" y="0"/>
                  </a:lnTo>
                  <a:lnTo>
                    <a:pt x="0" y="0"/>
                  </a:lnTo>
                  <a:lnTo>
                    <a:pt x="0"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1" name="Freeform 95">
              <a:extLst>
                <a:ext uri="{FF2B5EF4-FFF2-40B4-BE49-F238E27FC236}">
                  <a16:creationId xmlns:a16="http://schemas.microsoft.com/office/drawing/2014/main" id="{CCF93680-6B53-0EED-5AA6-D6CB7FAE06FA}"/>
                </a:ext>
              </a:extLst>
            </p:cNvPr>
            <p:cNvSpPr>
              <a:spLocks/>
            </p:cNvSpPr>
            <p:nvPr/>
          </p:nvSpPr>
          <p:spPr bwMode="auto">
            <a:xfrm>
              <a:off x="3965694" y="3120913"/>
              <a:ext cx="389984" cy="571104"/>
            </a:xfrm>
            <a:custGeom>
              <a:avLst/>
              <a:gdLst>
                <a:gd name="T0" fmla="*/ 117 w 331"/>
                <a:gd name="T1" fmla="*/ 485 h 534"/>
                <a:gd name="T2" fmla="*/ 104 w 331"/>
                <a:gd name="T3" fmla="*/ 475 h 534"/>
                <a:gd name="T4" fmla="*/ 94 w 331"/>
                <a:gd name="T5" fmla="*/ 453 h 534"/>
                <a:gd name="T6" fmla="*/ 187 w 331"/>
                <a:gd name="T7" fmla="*/ 438 h 534"/>
                <a:gd name="T8" fmla="*/ 331 w 331"/>
                <a:gd name="T9" fmla="*/ 417 h 534"/>
                <a:gd name="T10" fmla="*/ 320 w 331"/>
                <a:gd name="T11" fmla="*/ 400 h 534"/>
                <a:gd name="T12" fmla="*/ 320 w 331"/>
                <a:gd name="T13" fmla="*/ 377 h 534"/>
                <a:gd name="T14" fmla="*/ 320 w 331"/>
                <a:gd name="T15" fmla="*/ 364 h 534"/>
                <a:gd name="T16" fmla="*/ 312 w 331"/>
                <a:gd name="T17" fmla="*/ 347 h 534"/>
                <a:gd name="T18" fmla="*/ 309 w 331"/>
                <a:gd name="T19" fmla="*/ 321 h 534"/>
                <a:gd name="T20" fmla="*/ 312 w 331"/>
                <a:gd name="T21" fmla="*/ 300 h 534"/>
                <a:gd name="T22" fmla="*/ 322 w 331"/>
                <a:gd name="T23" fmla="*/ 289 h 534"/>
                <a:gd name="T24" fmla="*/ 314 w 331"/>
                <a:gd name="T25" fmla="*/ 278 h 534"/>
                <a:gd name="T26" fmla="*/ 312 w 331"/>
                <a:gd name="T27" fmla="*/ 261 h 534"/>
                <a:gd name="T28" fmla="*/ 303 w 331"/>
                <a:gd name="T29" fmla="*/ 250 h 534"/>
                <a:gd name="T30" fmla="*/ 292 w 331"/>
                <a:gd name="T31" fmla="*/ 229 h 534"/>
                <a:gd name="T32" fmla="*/ 288 w 331"/>
                <a:gd name="T33" fmla="*/ 218 h 534"/>
                <a:gd name="T34" fmla="*/ 224 w 331"/>
                <a:gd name="T35" fmla="*/ 0 h 534"/>
                <a:gd name="T36" fmla="*/ 0 w 331"/>
                <a:gd name="T37" fmla="*/ 20 h 534"/>
                <a:gd name="T38" fmla="*/ 4 w 331"/>
                <a:gd name="T39" fmla="*/ 28 h 534"/>
                <a:gd name="T40" fmla="*/ 4 w 331"/>
                <a:gd name="T41" fmla="*/ 357 h 534"/>
                <a:gd name="T42" fmla="*/ 27 w 331"/>
                <a:gd name="T43" fmla="*/ 520 h 534"/>
                <a:gd name="T44" fmla="*/ 47 w 331"/>
                <a:gd name="T45" fmla="*/ 520 h 534"/>
                <a:gd name="T46" fmla="*/ 55 w 331"/>
                <a:gd name="T47" fmla="*/ 496 h 534"/>
                <a:gd name="T48" fmla="*/ 59 w 331"/>
                <a:gd name="T49" fmla="*/ 483 h 534"/>
                <a:gd name="T50" fmla="*/ 62 w 331"/>
                <a:gd name="T51" fmla="*/ 485 h 534"/>
                <a:gd name="T52" fmla="*/ 70 w 331"/>
                <a:gd name="T53" fmla="*/ 492 h 534"/>
                <a:gd name="T54" fmla="*/ 68 w 331"/>
                <a:gd name="T55" fmla="*/ 505 h 534"/>
                <a:gd name="T56" fmla="*/ 79 w 331"/>
                <a:gd name="T57" fmla="*/ 517 h 534"/>
                <a:gd name="T58" fmla="*/ 85 w 331"/>
                <a:gd name="T59" fmla="*/ 522 h 534"/>
                <a:gd name="T60" fmla="*/ 76 w 331"/>
                <a:gd name="T61" fmla="*/ 532 h 534"/>
                <a:gd name="T62" fmla="*/ 64 w 331"/>
                <a:gd name="T63" fmla="*/ 534 h 534"/>
                <a:gd name="T64" fmla="*/ 100 w 331"/>
                <a:gd name="T65" fmla="*/ 528 h 534"/>
                <a:gd name="T66" fmla="*/ 100 w 331"/>
                <a:gd name="T67" fmla="*/ 518 h 534"/>
                <a:gd name="T68" fmla="*/ 115 w 331"/>
                <a:gd name="T69" fmla="*/ 513 h 534"/>
                <a:gd name="T70" fmla="*/ 115 w 331"/>
                <a:gd name="T71" fmla="*/ 49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1" h="534">
                  <a:moveTo>
                    <a:pt x="113" y="494"/>
                  </a:moveTo>
                  <a:lnTo>
                    <a:pt x="117" y="485"/>
                  </a:lnTo>
                  <a:lnTo>
                    <a:pt x="109" y="477"/>
                  </a:lnTo>
                  <a:lnTo>
                    <a:pt x="104" y="475"/>
                  </a:lnTo>
                  <a:lnTo>
                    <a:pt x="93" y="460"/>
                  </a:lnTo>
                  <a:lnTo>
                    <a:pt x="94" y="453"/>
                  </a:lnTo>
                  <a:lnTo>
                    <a:pt x="102" y="447"/>
                  </a:lnTo>
                  <a:lnTo>
                    <a:pt x="187" y="438"/>
                  </a:lnTo>
                  <a:lnTo>
                    <a:pt x="331" y="421"/>
                  </a:lnTo>
                  <a:lnTo>
                    <a:pt x="331" y="417"/>
                  </a:lnTo>
                  <a:lnTo>
                    <a:pt x="326" y="408"/>
                  </a:lnTo>
                  <a:lnTo>
                    <a:pt x="320" y="400"/>
                  </a:lnTo>
                  <a:lnTo>
                    <a:pt x="318" y="393"/>
                  </a:lnTo>
                  <a:lnTo>
                    <a:pt x="320" y="377"/>
                  </a:lnTo>
                  <a:lnTo>
                    <a:pt x="318" y="372"/>
                  </a:lnTo>
                  <a:lnTo>
                    <a:pt x="320" y="364"/>
                  </a:lnTo>
                  <a:lnTo>
                    <a:pt x="318" y="355"/>
                  </a:lnTo>
                  <a:lnTo>
                    <a:pt x="312" y="347"/>
                  </a:lnTo>
                  <a:lnTo>
                    <a:pt x="307" y="334"/>
                  </a:lnTo>
                  <a:lnTo>
                    <a:pt x="309" y="321"/>
                  </a:lnTo>
                  <a:lnTo>
                    <a:pt x="312" y="314"/>
                  </a:lnTo>
                  <a:lnTo>
                    <a:pt x="312" y="300"/>
                  </a:lnTo>
                  <a:lnTo>
                    <a:pt x="316" y="293"/>
                  </a:lnTo>
                  <a:lnTo>
                    <a:pt x="322" y="289"/>
                  </a:lnTo>
                  <a:lnTo>
                    <a:pt x="320" y="282"/>
                  </a:lnTo>
                  <a:lnTo>
                    <a:pt x="314" y="278"/>
                  </a:lnTo>
                  <a:lnTo>
                    <a:pt x="316" y="268"/>
                  </a:lnTo>
                  <a:lnTo>
                    <a:pt x="312" y="261"/>
                  </a:lnTo>
                  <a:lnTo>
                    <a:pt x="311" y="257"/>
                  </a:lnTo>
                  <a:lnTo>
                    <a:pt x="303" y="250"/>
                  </a:lnTo>
                  <a:lnTo>
                    <a:pt x="297" y="236"/>
                  </a:lnTo>
                  <a:lnTo>
                    <a:pt x="292" y="229"/>
                  </a:lnTo>
                  <a:lnTo>
                    <a:pt x="290" y="221"/>
                  </a:lnTo>
                  <a:lnTo>
                    <a:pt x="288" y="218"/>
                  </a:lnTo>
                  <a:lnTo>
                    <a:pt x="256" y="101"/>
                  </a:lnTo>
                  <a:lnTo>
                    <a:pt x="224" y="0"/>
                  </a:lnTo>
                  <a:lnTo>
                    <a:pt x="126" y="11"/>
                  </a:lnTo>
                  <a:lnTo>
                    <a:pt x="0" y="20"/>
                  </a:lnTo>
                  <a:lnTo>
                    <a:pt x="0" y="22"/>
                  </a:lnTo>
                  <a:lnTo>
                    <a:pt x="4" y="28"/>
                  </a:lnTo>
                  <a:lnTo>
                    <a:pt x="12" y="32"/>
                  </a:lnTo>
                  <a:lnTo>
                    <a:pt x="4" y="357"/>
                  </a:lnTo>
                  <a:lnTo>
                    <a:pt x="27" y="517"/>
                  </a:lnTo>
                  <a:lnTo>
                    <a:pt x="27" y="520"/>
                  </a:lnTo>
                  <a:lnTo>
                    <a:pt x="34" y="518"/>
                  </a:lnTo>
                  <a:lnTo>
                    <a:pt x="47" y="520"/>
                  </a:lnTo>
                  <a:lnTo>
                    <a:pt x="53" y="520"/>
                  </a:lnTo>
                  <a:lnTo>
                    <a:pt x="55" y="496"/>
                  </a:lnTo>
                  <a:lnTo>
                    <a:pt x="57" y="488"/>
                  </a:lnTo>
                  <a:lnTo>
                    <a:pt x="59" y="483"/>
                  </a:lnTo>
                  <a:lnTo>
                    <a:pt x="59" y="481"/>
                  </a:lnTo>
                  <a:lnTo>
                    <a:pt x="62" y="485"/>
                  </a:lnTo>
                  <a:lnTo>
                    <a:pt x="64" y="487"/>
                  </a:lnTo>
                  <a:lnTo>
                    <a:pt x="70" y="492"/>
                  </a:lnTo>
                  <a:lnTo>
                    <a:pt x="70" y="500"/>
                  </a:lnTo>
                  <a:lnTo>
                    <a:pt x="68" y="505"/>
                  </a:lnTo>
                  <a:lnTo>
                    <a:pt x="72" y="513"/>
                  </a:lnTo>
                  <a:lnTo>
                    <a:pt x="79" y="517"/>
                  </a:lnTo>
                  <a:lnTo>
                    <a:pt x="81" y="515"/>
                  </a:lnTo>
                  <a:lnTo>
                    <a:pt x="85" y="522"/>
                  </a:lnTo>
                  <a:lnTo>
                    <a:pt x="83" y="530"/>
                  </a:lnTo>
                  <a:lnTo>
                    <a:pt x="76" y="532"/>
                  </a:lnTo>
                  <a:lnTo>
                    <a:pt x="70" y="532"/>
                  </a:lnTo>
                  <a:lnTo>
                    <a:pt x="64" y="534"/>
                  </a:lnTo>
                  <a:lnTo>
                    <a:pt x="93" y="530"/>
                  </a:lnTo>
                  <a:lnTo>
                    <a:pt x="100" y="528"/>
                  </a:lnTo>
                  <a:lnTo>
                    <a:pt x="102" y="520"/>
                  </a:lnTo>
                  <a:lnTo>
                    <a:pt x="100" y="518"/>
                  </a:lnTo>
                  <a:lnTo>
                    <a:pt x="108" y="520"/>
                  </a:lnTo>
                  <a:lnTo>
                    <a:pt x="115" y="513"/>
                  </a:lnTo>
                  <a:lnTo>
                    <a:pt x="117" y="502"/>
                  </a:lnTo>
                  <a:lnTo>
                    <a:pt x="115" y="498"/>
                  </a:lnTo>
                  <a:lnTo>
                    <a:pt x="113" y="49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2" name="Freeform 97">
              <a:extLst>
                <a:ext uri="{FF2B5EF4-FFF2-40B4-BE49-F238E27FC236}">
                  <a16:creationId xmlns:a16="http://schemas.microsoft.com/office/drawing/2014/main" id="{A527C410-8846-BAAC-D3D4-5B72968D925D}"/>
                </a:ext>
              </a:extLst>
            </p:cNvPr>
            <p:cNvSpPr>
              <a:spLocks/>
            </p:cNvSpPr>
            <p:nvPr/>
          </p:nvSpPr>
          <p:spPr bwMode="auto">
            <a:xfrm>
              <a:off x="4015179" y="3689878"/>
              <a:ext cx="10604" cy="3208"/>
            </a:xfrm>
            <a:custGeom>
              <a:avLst/>
              <a:gdLst>
                <a:gd name="T0" fmla="*/ 9 w 9"/>
                <a:gd name="T1" fmla="*/ 0 h 3"/>
                <a:gd name="T2" fmla="*/ 0 w 9"/>
                <a:gd name="T3" fmla="*/ 3 h 3"/>
                <a:gd name="T4" fmla="*/ 5 w 9"/>
                <a:gd name="T5" fmla="*/ 2 h 3"/>
                <a:gd name="T6" fmla="*/ 9 w 9"/>
                <a:gd name="T7" fmla="*/ 0 h 3"/>
              </a:gdLst>
              <a:ahLst/>
              <a:cxnLst>
                <a:cxn ang="0">
                  <a:pos x="T0" y="T1"/>
                </a:cxn>
                <a:cxn ang="0">
                  <a:pos x="T2" y="T3"/>
                </a:cxn>
                <a:cxn ang="0">
                  <a:pos x="T4" y="T5"/>
                </a:cxn>
                <a:cxn ang="0">
                  <a:pos x="T6" y="T7"/>
                </a:cxn>
              </a:cxnLst>
              <a:rect l="0" t="0" r="r" b="b"/>
              <a:pathLst>
                <a:path w="9" h="3">
                  <a:moveTo>
                    <a:pt x="9" y="0"/>
                  </a:moveTo>
                  <a:lnTo>
                    <a:pt x="0" y="3"/>
                  </a:lnTo>
                  <a:lnTo>
                    <a:pt x="5"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3" name="Freeform 98">
              <a:extLst>
                <a:ext uri="{FF2B5EF4-FFF2-40B4-BE49-F238E27FC236}">
                  <a16:creationId xmlns:a16="http://schemas.microsoft.com/office/drawing/2014/main" id="{6B8588ED-F281-3181-50F0-46896D04938C}"/>
                </a:ext>
              </a:extLst>
            </p:cNvPr>
            <p:cNvSpPr>
              <a:spLocks/>
            </p:cNvSpPr>
            <p:nvPr/>
          </p:nvSpPr>
          <p:spPr bwMode="auto">
            <a:xfrm>
              <a:off x="4015179" y="3689878"/>
              <a:ext cx="10604" cy="3208"/>
            </a:xfrm>
            <a:custGeom>
              <a:avLst/>
              <a:gdLst>
                <a:gd name="T0" fmla="*/ 9 w 9"/>
                <a:gd name="T1" fmla="*/ 0 h 3"/>
                <a:gd name="T2" fmla="*/ 0 w 9"/>
                <a:gd name="T3" fmla="*/ 3 h 3"/>
                <a:gd name="T4" fmla="*/ 5 w 9"/>
                <a:gd name="T5" fmla="*/ 2 h 3"/>
                <a:gd name="T6" fmla="*/ 9 w 9"/>
                <a:gd name="T7" fmla="*/ 0 h 3"/>
              </a:gdLst>
              <a:ahLst/>
              <a:cxnLst>
                <a:cxn ang="0">
                  <a:pos x="T0" y="T1"/>
                </a:cxn>
                <a:cxn ang="0">
                  <a:pos x="T2" y="T3"/>
                </a:cxn>
                <a:cxn ang="0">
                  <a:pos x="T4" y="T5"/>
                </a:cxn>
                <a:cxn ang="0">
                  <a:pos x="T6" y="T7"/>
                </a:cxn>
              </a:cxnLst>
              <a:rect l="0" t="0" r="r" b="b"/>
              <a:pathLst>
                <a:path w="9" h="3">
                  <a:moveTo>
                    <a:pt x="9" y="0"/>
                  </a:moveTo>
                  <a:lnTo>
                    <a:pt x="0" y="3"/>
                  </a:lnTo>
                  <a:lnTo>
                    <a:pt x="5" y="2"/>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4" name="Freeform 116">
              <a:extLst>
                <a:ext uri="{FF2B5EF4-FFF2-40B4-BE49-F238E27FC236}">
                  <a16:creationId xmlns:a16="http://schemas.microsoft.com/office/drawing/2014/main" id="{BFDEC059-4653-C5AA-57C3-D3A10EE78FB8}"/>
                </a:ext>
              </a:extLst>
            </p:cNvPr>
            <p:cNvSpPr>
              <a:spLocks/>
            </p:cNvSpPr>
            <p:nvPr/>
          </p:nvSpPr>
          <p:spPr bwMode="auto">
            <a:xfrm>
              <a:off x="4118861" y="3657793"/>
              <a:ext cx="77762" cy="16043"/>
            </a:xfrm>
            <a:custGeom>
              <a:avLst/>
              <a:gdLst>
                <a:gd name="T0" fmla="*/ 28 w 66"/>
                <a:gd name="T1" fmla="*/ 7 h 15"/>
                <a:gd name="T2" fmla="*/ 23 w 66"/>
                <a:gd name="T3" fmla="*/ 7 h 15"/>
                <a:gd name="T4" fmla="*/ 15 w 66"/>
                <a:gd name="T5" fmla="*/ 11 h 15"/>
                <a:gd name="T6" fmla="*/ 0 w 66"/>
                <a:gd name="T7" fmla="*/ 15 h 15"/>
                <a:gd name="T8" fmla="*/ 8 w 66"/>
                <a:gd name="T9" fmla="*/ 15 h 15"/>
                <a:gd name="T10" fmla="*/ 51 w 66"/>
                <a:gd name="T11" fmla="*/ 1 h 15"/>
                <a:gd name="T12" fmla="*/ 66 w 66"/>
                <a:gd name="T13" fmla="*/ 0 h 15"/>
                <a:gd name="T14" fmla="*/ 60 w 66"/>
                <a:gd name="T15" fmla="*/ 0 h 15"/>
                <a:gd name="T16" fmla="*/ 45 w 66"/>
                <a:gd name="T17" fmla="*/ 1 h 15"/>
                <a:gd name="T18" fmla="*/ 28 w 66"/>
                <a:gd name="T1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15">
                  <a:moveTo>
                    <a:pt x="28" y="7"/>
                  </a:moveTo>
                  <a:lnTo>
                    <a:pt x="23" y="7"/>
                  </a:lnTo>
                  <a:lnTo>
                    <a:pt x="15" y="11"/>
                  </a:lnTo>
                  <a:lnTo>
                    <a:pt x="0" y="15"/>
                  </a:lnTo>
                  <a:lnTo>
                    <a:pt x="8" y="15"/>
                  </a:lnTo>
                  <a:lnTo>
                    <a:pt x="51" y="1"/>
                  </a:lnTo>
                  <a:lnTo>
                    <a:pt x="66" y="0"/>
                  </a:lnTo>
                  <a:lnTo>
                    <a:pt x="60" y="0"/>
                  </a:lnTo>
                  <a:lnTo>
                    <a:pt x="45" y="1"/>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5" name="Freeform 117">
              <a:extLst>
                <a:ext uri="{FF2B5EF4-FFF2-40B4-BE49-F238E27FC236}">
                  <a16:creationId xmlns:a16="http://schemas.microsoft.com/office/drawing/2014/main" id="{693C29F2-A039-F25C-2E0D-D944D9E32ABB}"/>
                </a:ext>
              </a:extLst>
            </p:cNvPr>
            <p:cNvSpPr>
              <a:spLocks/>
            </p:cNvSpPr>
            <p:nvPr/>
          </p:nvSpPr>
          <p:spPr bwMode="auto">
            <a:xfrm>
              <a:off x="4118861" y="3657793"/>
              <a:ext cx="77762" cy="16043"/>
            </a:xfrm>
            <a:custGeom>
              <a:avLst/>
              <a:gdLst>
                <a:gd name="T0" fmla="*/ 28 w 66"/>
                <a:gd name="T1" fmla="*/ 7 h 15"/>
                <a:gd name="T2" fmla="*/ 23 w 66"/>
                <a:gd name="T3" fmla="*/ 7 h 15"/>
                <a:gd name="T4" fmla="*/ 15 w 66"/>
                <a:gd name="T5" fmla="*/ 11 h 15"/>
                <a:gd name="T6" fmla="*/ 0 w 66"/>
                <a:gd name="T7" fmla="*/ 15 h 15"/>
                <a:gd name="T8" fmla="*/ 8 w 66"/>
                <a:gd name="T9" fmla="*/ 15 h 15"/>
                <a:gd name="T10" fmla="*/ 51 w 66"/>
                <a:gd name="T11" fmla="*/ 1 h 15"/>
                <a:gd name="T12" fmla="*/ 66 w 66"/>
                <a:gd name="T13" fmla="*/ 0 h 15"/>
                <a:gd name="T14" fmla="*/ 60 w 66"/>
                <a:gd name="T15" fmla="*/ 0 h 15"/>
                <a:gd name="T16" fmla="*/ 45 w 66"/>
                <a:gd name="T17" fmla="*/ 1 h 15"/>
                <a:gd name="T18" fmla="*/ 28 w 66"/>
                <a:gd name="T1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15">
                  <a:moveTo>
                    <a:pt x="28" y="7"/>
                  </a:moveTo>
                  <a:lnTo>
                    <a:pt x="23" y="7"/>
                  </a:lnTo>
                  <a:lnTo>
                    <a:pt x="15" y="11"/>
                  </a:lnTo>
                  <a:lnTo>
                    <a:pt x="0" y="15"/>
                  </a:lnTo>
                  <a:lnTo>
                    <a:pt x="8" y="15"/>
                  </a:lnTo>
                  <a:lnTo>
                    <a:pt x="51" y="1"/>
                  </a:lnTo>
                  <a:lnTo>
                    <a:pt x="66" y="0"/>
                  </a:lnTo>
                  <a:lnTo>
                    <a:pt x="60" y="0"/>
                  </a:lnTo>
                  <a:lnTo>
                    <a:pt x="45" y="1"/>
                  </a:lnTo>
                  <a:lnTo>
                    <a:pt x="28" y="7"/>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6" name="Freeform 118">
              <a:extLst>
                <a:ext uri="{FF2B5EF4-FFF2-40B4-BE49-F238E27FC236}">
                  <a16:creationId xmlns:a16="http://schemas.microsoft.com/office/drawing/2014/main" id="{5BDB73FB-E0AD-1BD0-8D71-2405B57B0154}"/>
                </a:ext>
              </a:extLst>
            </p:cNvPr>
            <p:cNvSpPr>
              <a:spLocks/>
            </p:cNvSpPr>
            <p:nvPr/>
          </p:nvSpPr>
          <p:spPr bwMode="auto">
            <a:xfrm>
              <a:off x="4204869" y="2253564"/>
              <a:ext cx="421796" cy="436349"/>
            </a:xfrm>
            <a:custGeom>
              <a:avLst/>
              <a:gdLst>
                <a:gd name="T0" fmla="*/ 14 w 358"/>
                <a:gd name="T1" fmla="*/ 181 h 408"/>
                <a:gd name="T2" fmla="*/ 44 w 358"/>
                <a:gd name="T3" fmla="*/ 356 h 408"/>
                <a:gd name="T4" fmla="*/ 61 w 358"/>
                <a:gd name="T5" fmla="*/ 358 h 408"/>
                <a:gd name="T6" fmla="*/ 81 w 358"/>
                <a:gd name="T7" fmla="*/ 373 h 408"/>
                <a:gd name="T8" fmla="*/ 100 w 358"/>
                <a:gd name="T9" fmla="*/ 388 h 408"/>
                <a:gd name="T10" fmla="*/ 117 w 358"/>
                <a:gd name="T11" fmla="*/ 388 h 408"/>
                <a:gd name="T12" fmla="*/ 138 w 358"/>
                <a:gd name="T13" fmla="*/ 397 h 408"/>
                <a:gd name="T14" fmla="*/ 149 w 358"/>
                <a:gd name="T15" fmla="*/ 390 h 408"/>
                <a:gd name="T16" fmla="*/ 166 w 358"/>
                <a:gd name="T17" fmla="*/ 397 h 408"/>
                <a:gd name="T18" fmla="*/ 179 w 358"/>
                <a:gd name="T19" fmla="*/ 393 h 408"/>
                <a:gd name="T20" fmla="*/ 190 w 358"/>
                <a:gd name="T21" fmla="*/ 380 h 408"/>
                <a:gd name="T22" fmla="*/ 203 w 358"/>
                <a:gd name="T23" fmla="*/ 390 h 408"/>
                <a:gd name="T24" fmla="*/ 217 w 358"/>
                <a:gd name="T25" fmla="*/ 395 h 408"/>
                <a:gd name="T26" fmla="*/ 228 w 358"/>
                <a:gd name="T27" fmla="*/ 408 h 408"/>
                <a:gd name="T28" fmla="*/ 235 w 358"/>
                <a:gd name="T29" fmla="*/ 408 h 408"/>
                <a:gd name="T30" fmla="*/ 250 w 358"/>
                <a:gd name="T31" fmla="*/ 397 h 408"/>
                <a:gd name="T32" fmla="*/ 258 w 358"/>
                <a:gd name="T33" fmla="*/ 384 h 408"/>
                <a:gd name="T34" fmla="*/ 254 w 358"/>
                <a:gd name="T35" fmla="*/ 367 h 408"/>
                <a:gd name="T36" fmla="*/ 258 w 358"/>
                <a:gd name="T37" fmla="*/ 358 h 408"/>
                <a:gd name="T38" fmla="*/ 260 w 358"/>
                <a:gd name="T39" fmla="*/ 344 h 408"/>
                <a:gd name="T40" fmla="*/ 271 w 358"/>
                <a:gd name="T41" fmla="*/ 339 h 408"/>
                <a:gd name="T42" fmla="*/ 282 w 358"/>
                <a:gd name="T43" fmla="*/ 343 h 408"/>
                <a:gd name="T44" fmla="*/ 281 w 358"/>
                <a:gd name="T45" fmla="*/ 329 h 408"/>
                <a:gd name="T46" fmla="*/ 284 w 358"/>
                <a:gd name="T47" fmla="*/ 314 h 408"/>
                <a:gd name="T48" fmla="*/ 297 w 358"/>
                <a:gd name="T49" fmla="*/ 303 h 408"/>
                <a:gd name="T50" fmla="*/ 303 w 358"/>
                <a:gd name="T51" fmla="*/ 288 h 408"/>
                <a:gd name="T52" fmla="*/ 329 w 358"/>
                <a:gd name="T53" fmla="*/ 280 h 408"/>
                <a:gd name="T54" fmla="*/ 346 w 358"/>
                <a:gd name="T55" fmla="*/ 258 h 408"/>
                <a:gd name="T56" fmla="*/ 348 w 358"/>
                <a:gd name="T57" fmla="*/ 237 h 408"/>
                <a:gd name="T58" fmla="*/ 348 w 358"/>
                <a:gd name="T59" fmla="*/ 224 h 408"/>
                <a:gd name="T60" fmla="*/ 352 w 358"/>
                <a:gd name="T61" fmla="*/ 215 h 408"/>
                <a:gd name="T62" fmla="*/ 354 w 358"/>
                <a:gd name="T63" fmla="*/ 186 h 408"/>
                <a:gd name="T64" fmla="*/ 352 w 358"/>
                <a:gd name="T65" fmla="*/ 160 h 408"/>
                <a:gd name="T66" fmla="*/ 348 w 358"/>
                <a:gd name="T67" fmla="*/ 147 h 408"/>
                <a:gd name="T68" fmla="*/ 358 w 358"/>
                <a:gd name="T69" fmla="*/ 143 h 408"/>
                <a:gd name="T70" fmla="*/ 333 w 358"/>
                <a:gd name="T71" fmla="*/ 0 h 408"/>
                <a:gd name="T72" fmla="*/ 279 w 358"/>
                <a:gd name="T73" fmla="*/ 34 h 408"/>
                <a:gd name="T74" fmla="*/ 265 w 358"/>
                <a:gd name="T75" fmla="*/ 45 h 408"/>
                <a:gd name="T76" fmla="*/ 245 w 358"/>
                <a:gd name="T77" fmla="*/ 68 h 408"/>
                <a:gd name="T78" fmla="*/ 224 w 358"/>
                <a:gd name="T79" fmla="*/ 70 h 408"/>
                <a:gd name="T80" fmla="*/ 203 w 358"/>
                <a:gd name="T81" fmla="*/ 81 h 408"/>
                <a:gd name="T82" fmla="*/ 190 w 358"/>
                <a:gd name="T83" fmla="*/ 89 h 408"/>
                <a:gd name="T84" fmla="*/ 175 w 358"/>
                <a:gd name="T85" fmla="*/ 83 h 408"/>
                <a:gd name="T86" fmla="*/ 155 w 358"/>
                <a:gd name="T87" fmla="*/ 89 h 408"/>
                <a:gd name="T88" fmla="*/ 155 w 358"/>
                <a:gd name="T89" fmla="*/ 81 h 408"/>
                <a:gd name="T90" fmla="*/ 158 w 358"/>
                <a:gd name="T91" fmla="*/ 72 h 408"/>
                <a:gd name="T92" fmla="*/ 145 w 358"/>
                <a:gd name="T93" fmla="*/ 77 h 408"/>
                <a:gd name="T94" fmla="*/ 128 w 358"/>
                <a:gd name="T95" fmla="*/ 70 h 408"/>
                <a:gd name="T96" fmla="*/ 108 w 358"/>
                <a:gd name="T97" fmla="*/ 66 h 408"/>
                <a:gd name="T98" fmla="*/ 74 w 358"/>
                <a:gd name="T99" fmla="*/ 7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8" h="408">
                  <a:moveTo>
                    <a:pt x="0" y="81"/>
                  </a:moveTo>
                  <a:lnTo>
                    <a:pt x="14" y="181"/>
                  </a:lnTo>
                  <a:lnTo>
                    <a:pt x="34" y="361"/>
                  </a:lnTo>
                  <a:lnTo>
                    <a:pt x="44" y="356"/>
                  </a:lnTo>
                  <a:lnTo>
                    <a:pt x="49" y="361"/>
                  </a:lnTo>
                  <a:lnTo>
                    <a:pt x="61" y="358"/>
                  </a:lnTo>
                  <a:lnTo>
                    <a:pt x="78" y="365"/>
                  </a:lnTo>
                  <a:lnTo>
                    <a:pt x="81" y="373"/>
                  </a:lnTo>
                  <a:lnTo>
                    <a:pt x="93" y="386"/>
                  </a:lnTo>
                  <a:lnTo>
                    <a:pt x="100" y="388"/>
                  </a:lnTo>
                  <a:lnTo>
                    <a:pt x="113" y="386"/>
                  </a:lnTo>
                  <a:lnTo>
                    <a:pt x="117" y="388"/>
                  </a:lnTo>
                  <a:lnTo>
                    <a:pt x="132" y="397"/>
                  </a:lnTo>
                  <a:lnTo>
                    <a:pt x="138" y="397"/>
                  </a:lnTo>
                  <a:lnTo>
                    <a:pt x="143" y="391"/>
                  </a:lnTo>
                  <a:lnTo>
                    <a:pt x="149" y="390"/>
                  </a:lnTo>
                  <a:lnTo>
                    <a:pt x="158" y="391"/>
                  </a:lnTo>
                  <a:lnTo>
                    <a:pt x="166" y="397"/>
                  </a:lnTo>
                  <a:lnTo>
                    <a:pt x="172" y="393"/>
                  </a:lnTo>
                  <a:lnTo>
                    <a:pt x="179" y="393"/>
                  </a:lnTo>
                  <a:lnTo>
                    <a:pt x="183" y="388"/>
                  </a:lnTo>
                  <a:lnTo>
                    <a:pt x="190" y="380"/>
                  </a:lnTo>
                  <a:lnTo>
                    <a:pt x="198" y="376"/>
                  </a:lnTo>
                  <a:lnTo>
                    <a:pt x="203" y="390"/>
                  </a:lnTo>
                  <a:lnTo>
                    <a:pt x="209" y="395"/>
                  </a:lnTo>
                  <a:lnTo>
                    <a:pt x="217" y="395"/>
                  </a:lnTo>
                  <a:lnTo>
                    <a:pt x="222" y="403"/>
                  </a:lnTo>
                  <a:lnTo>
                    <a:pt x="228" y="408"/>
                  </a:lnTo>
                  <a:lnTo>
                    <a:pt x="228" y="408"/>
                  </a:lnTo>
                  <a:lnTo>
                    <a:pt x="235" y="408"/>
                  </a:lnTo>
                  <a:lnTo>
                    <a:pt x="245" y="403"/>
                  </a:lnTo>
                  <a:lnTo>
                    <a:pt x="250" y="397"/>
                  </a:lnTo>
                  <a:lnTo>
                    <a:pt x="250" y="390"/>
                  </a:lnTo>
                  <a:lnTo>
                    <a:pt x="258" y="384"/>
                  </a:lnTo>
                  <a:lnTo>
                    <a:pt x="256" y="371"/>
                  </a:lnTo>
                  <a:lnTo>
                    <a:pt x="254" y="367"/>
                  </a:lnTo>
                  <a:lnTo>
                    <a:pt x="256" y="359"/>
                  </a:lnTo>
                  <a:lnTo>
                    <a:pt x="258" y="358"/>
                  </a:lnTo>
                  <a:lnTo>
                    <a:pt x="258" y="350"/>
                  </a:lnTo>
                  <a:lnTo>
                    <a:pt x="260" y="344"/>
                  </a:lnTo>
                  <a:lnTo>
                    <a:pt x="265" y="337"/>
                  </a:lnTo>
                  <a:lnTo>
                    <a:pt x="271" y="339"/>
                  </a:lnTo>
                  <a:lnTo>
                    <a:pt x="279" y="350"/>
                  </a:lnTo>
                  <a:lnTo>
                    <a:pt x="282" y="343"/>
                  </a:lnTo>
                  <a:lnTo>
                    <a:pt x="286" y="335"/>
                  </a:lnTo>
                  <a:lnTo>
                    <a:pt x="281" y="329"/>
                  </a:lnTo>
                  <a:lnTo>
                    <a:pt x="284" y="322"/>
                  </a:lnTo>
                  <a:lnTo>
                    <a:pt x="284" y="314"/>
                  </a:lnTo>
                  <a:lnTo>
                    <a:pt x="288" y="309"/>
                  </a:lnTo>
                  <a:lnTo>
                    <a:pt x="297" y="303"/>
                  </a:lnTo>
                  <a:lnTo>
                    <a:pt x="297" y="296"/>
                  </a:lnTo>
                  <a:lnTo>
                    <a:pt x="303" y="288"/>
                  </a:lnTo>
                  <a:lnTo>
                    <a:pt x="314" y="292"/>
                  </a:lnTo>
                  <a:lnTo>
                    <a:pt x="329" y="280"/>
                  </a:lnTo>
                  <a:lnTo>
                    <a:pt x="337" y="265"/>
                  </a:lnTo>
                  <a:lnTo>
                    <a:pt x="346" y="258"/>
                  </a:lnTo>
                  <a:lnTo>
                    <a:pt x="348" y="245"/>
                  </a:lnTo>
                  <a:lnTo>
                    <a:pt x="348" y="237"/>
                  </a:lnTo>
                  <a:lnTo>
                    <a:pt x="348" y="232"/>
                  </a:lnTo>
                  <a:lnTo>
                    <a:pt x="348" y="224"/>
                  </a:lnTo>
                  <a:lnTo>
                    <a:pt x="352" y="224"/>
                  </a:lnTo>
                  <a:lnTo>
                    <a:pt x="352" y="215"/>
                  </a:lnTo>
                  <a:lnTo>
                    <a:pt x="350" y="207"/>
                  </a:lnTo>
                  <a:lnTo>
                    <a:pt x="354" y="186"/>
                  </a:lnTo>
                  <a:lnTo>
                    <a:pt x="356" y="181"/>
                  </a:lnTo>
                  <a:lnTo>
                    <a:pt x="352" y="160"/>
                  </a:lnTo>
                  <a:lnTo>
                    <a:pt x="346" y="153"/>
                  </a:lnTo>
                  <a:lnTo>
                    <a:pt x="348" y="147"/>
                  </a:lnTo>
                  <a:lnTo>
                    <a:pt x="352" y="147"/>
                  </a:lnTo>
                  <a:lnTo>
                    <a:pt x="358" y="143"/>
                  </a:lnTo>
                  <a:lnTo>
                    <a:pt x="333" y="4"/>
                  </a:lnTo>
                  <a:lnTo>
                    <a:pt x="333" y="0"/>
                  </a:lnTo>
                  <a:lnTo>
                    <a:pt x="292" y="25"/>
                  </a:lnTo>
                  <a:lnTo>
                    <a:pt x="279" y="34"/>
                  </a:lnTo>
                  <a:lnTo>
                    <a:pt x="271" y="40"/>
                  </a:lnTo>
                  <a:lnTo>
                    <a:pt x="265" y="45"/>
                  </a:lnTo>
                  <a:lnTo>
                    <a:pt x="258" y="57"/>
                  </a:lnTo>
                  <a:lnTo>
                    <a:pt x="245" y="68"/>
                  </a:lnTo>
                  <a:lnTo>
                    <a:pt x="232" y="70"/>
                  </a:lnTo>
                  <a:lnTo>
                    <a:pt x="224" y="70"/>
                  </a:lnTo>
                  <a:lnTo>
                    <a:pt x="209" y="76"/>
                  </a:lnTo>
                  <a:lnTo>
                    <a:pt x="203" y="81"/>
                  </a:lnTo>
                  <a:lnTo>
                    <a:pt x="196" y="83"/>
                  </a:lnTo>
                  <a:lnTo>
                    <a:pt x="190" y="89"/>
                  </a:lnTo>
                  <a:lnTo>
                    <a:pt x="183" y="87"/>
                  </a:lnTo>
                  <a:lnTo>
                    <a:pt x="175" y="83"/>
                  </a:lnTo>
                  <a:lnTo>
                    <a:pt x="160" y="83"/>
                  </a:lnTo>
                  <a:lnTo>
                    <a:pt x="155" y="89"/>
                  </a:lnTo>
                  <a:lnTo>
                    <a:pt x="147" y="89"/>
                  </a:lnTo>
                  <a:lnTo>
                    <a:pt x="155" y="81"/>
                  </a:lnTo>
                  <a:lnTo>
                    <a:pt x="166" y="79"/>
                  </a:lnTo>
                  <a:lnTo>
                    <a:pt x="158" y="72"/>
                  </a:lnTo>
                  <a:lnTo>
                    <a:pt x="153" y="79"/>
                  </a:lnTo>
                  <a:lnTo>
                    <a:pt x="145" y="77"/>
                  </a:lnTo>
                  <a:lnTo>
                    <a:pt x="138" y="72"/>
                  </a:lnTo>
                  <a:lnTo>
                    <a:pt x="128" y="70"/>
                  </a:lnTo>
                  <a:lnTo>
                    <a:pt x="123" y="68"/>
                  </a:lnTo>
                  <a:lnTo>
                    <a:pt x="108" y="66"/>
                  </a:lnTo>
                  <a:lnTo>
                    <a:pt x="106" y="62"/>
                  </a:lnTo>
                  <a:lnTo>
                    <a:pt x="74" y="70"/>
                  </a:lnTo>
                  <a:lnTo>
                    <a:pt x="0" y="81"/>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7" name="Freeform 119">
              <a:extLst>
                <a:ext uri="{FF2B5EF4-FFF2-40B4-BE49-F238E27FC236}">
                  <a16:creationId xmlns:a16="http://schemas.microsoft.com/office/drawing/2014/main" id="{26B6A203-E777-3566-6FAF-6682386C7AAF}"/>
                </a:ext>
              </a:extLst>
            </p:cNvPr>
            <p:cNvSpPr>
              <a:spLocks/>
            </p:cNvSpPr>
            <p:nvPr/>
          </p:nvSpPr>
          <p:spPr bwMode="auto">
            <a:xfrm>
              <a:off x="4229612" y="3088829"/>
              <a:ext cx="549043" cy="514421"/>
            </a:xfrm>
            <a:custGeom>
              <a:avLst/>
              <a:gdLst>
                <a:gd name="T0" fmla="*/ 436 w 466"/>
                <a:gd name="T1" fmla="*/ 274 h 481"/>
                <a:gd name="T2" fmla="*/ 431 w 466"/>
                <a:gd name="T3" fmla="*/ 253 h 481"/>
                <a:gd name="T4" fmla="*/ 412 w 466"/>
                <a:gd name="T5" fmla="*/ 236 h 481"/>
                <a:gd name="T6" fmla="*/ 404 w 466"/>
                <a:gd name="T7" fmla="*/ 218 h 481"/>
                <a:gd name="T8" fmla="*/ 391 w 466"/>
                <a:gd name="T9" fmla="*/ 193 h 481"/>
                <a:gd name="T10" fmla="*/ 363 w 466"/>
                <a:gd name="T11" fmla="*/ 176 h 481"/>
                <a:gd name="T12" fmla="*/ 355 w 466"/>
                <a:gd name="T13" fmla="*/ 165 h 481"/>
                <a:gd name="T14" fmla="*/ 346 w 466"/>
                <a:gd name="T15" fmla="*/ 150 h 481"/>
                <a:gd name="T16" fmla="*/ 323 w 466"/>
                <a:gd name="T17" fmla="*/ 137 h 481"/>
                <a:gd name="T18" fmla="*/ 307 w 466"/>
                <a:gd name="T19" fmla="*/ 118 h 481"/>
                <a:gd name="T20" fmla="*/ 261 w 466"/>
                <a:gd name="T21" fmla="*/ 80 h 481"/>
                <a:gd name="T22" fmla="*/ 250 w 466"/>
                <a:gd name="T23" fmla="*/ 60 h 481"/>
                <a:gd name="T24" fmla="*/ 218 w 466"/>
                <a:gd name="T25" fmla="*/ 43 h 481"/>
                <a:gd name="T26" fmla="*/ 201 w 466"/>
                <a:gd name="T27" fmla="*/ 31 h 481"/>
                <a:gd name="T28" fmla="*/ 218 w 466"/>
                <a:gd name="T29" fmla="*/ 0 h 481"/>
                <a:gd name="T30" fmla="*/ 0 w 466"/>
                <a:gd name="T31" fmla="*/ 30 h 481"/>
                <a:gd name="T32" fmla="*/ 66 w 466"/>
                <a:gd name="T33" fmla="*/ 251 h 481"/>
                <a:gd name="T34" fmla="*/ 79 w 466"/>
                <a:gd name="T35" fmla="*/ 280 h 481"/>
                <a:gd name="T36" fmla="*/ 92 w 466"/>
                <a:gd name="T37" fmla="*/ 298 h 481"/>
                <a:gd name="T38" fmla="*/ 98 w 466"/>
                <a:gd name="T39" fmla="*/ 319 h 481"/>
                <a:gd name="T40" fmla="*/ 88 w 466"/>
                <a:gd name="T41" fmla="*/ 344 h 481"/>
                <a:gd name="T42" fmla="*/ 88 w 466"/>
                <a:gd name="T43" fmla="*/ 377 h 481"/>
                <a:gd name="T44" fmla="*/ 94 w 466"/>
                <a:gd name="T45" fmla="*/ 402 h 481"/>
                <a:gd name="T46" fmla="*/ 96 w 466"/>
                <a:gd name="T47" fmla="*/ 430 h 481"/>
                <a:gd name="T48" fmla="*/ 107 w 466"/>
                <a:gd name="T49" fmla="*/ 451 h 481"/>
                <a:gd name="T50" fmla="*/ 124 w 466"/>
                <a:gd name="T51" fmla="*/ 479 h 481"/>
                <a:gd name="T52" fmla="*/ 372 w 466"/>
                <a:gd name="T53" fmla="*/ 481 h 481"/>
                <a:gd name="T54" fmla="*/ 385 w 466"/>
                <a:gd name="T55" fmla="*/ 462 h 481"/>
                <a:gd name="T56" fmla="*/ 380 w 466"/>
                <a:gd name="T57" fmla="*/ 443 h 481"/>
                <a:gd name="T58" fmla="*/ 391 w 466"/>
                <a:gd name="T59" fmla="*/ 430 h 481"/>
                <a:gd name="T60" fmla="*/ 423 w 466"/>
                <a:gd name="T61" fmla="*/ 438 h 481"/>
                <a:gd name="T62" fmla="*/ 431 w 466"/>
                <a:gd name="T63" fmla="*/ 428 h 481"/>
                <a:gd name="T64" fmla="*/ 431 w 466"/>
                <a:gd name="T65" fmla="*/ 409 h 481"/>
                <a:gd name="T66" fmla="*/ 423 w 466"/>
                <a:gd name="T67" fmla="*/ 396 h 481"/>
                <a:gd name="T68" fmla="*/ 423 w 466"/>
                <a:gd name="T69" fmla="*/ 392 h 481"/>
                <a:gd name="T70" fmla="*/ 438 w 466"/>
                <a:gd name="T71" fmla="*/ 379 h 481"/>
                <a:gd name="T72" fmla="*/ 427 w 466"/>
                <a:gd name="T73" fmla="*/ 370 h 481"/>
                <a:gd name="T74" fmla="*/ 429 w 466"/>
                <a:gd name="T75" fmla="*/ 368 h 481"/>
                <a:gd name="T76" fmla="*/ 440 w 466"/>
                <a:gd name="T77" fmla="*/ 360 h 481"/>
                <a:gd name="T78" fmla="*/ 434 w 466"/>
                <a:gd name="T79" fmla="*/ 345 h 481"/>
                <a:gd name="T80" fmla="*/ 444 w 466"/>
                <a:gd name="T81" fmla="*/ 338 h 481"/>
                <a:gd name="T82" fmla="*/ 440 w 466"/>
                <a:gd name="T83" fmla="*/ 330 h 481"/>
                <a:gd name="T84" fmla="*/ 451 w 466"/>
                <a:gd name="T85" fmla="*/ 315 h 481"/>
                <a:gd name="T86" fmla="*/ 451 w 466"/>
                <a:gd name="T87" fmla="*/ 306 h 481"/>
                <a:gd name="T88" fmla="*/ 464 w 466"/>
                <a:gd name="T89" fmla="*/ 295 h 481"/>
                <a:gd name="T90" fmla="*/ 459 w 466"/>
                <a:gd name="T91" fmla="*/ 28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6" h="481">
                  <a:moveTo>
                    <a:pt x="455" y="283"/>
                  </a:moveTo>
                  <a:lnTo>
                    <a:pt x="442" y="282"/>
                  </a:lnTo>
                  <a:lnTo>
                    <a:pt x="436" y="274"/>
                  </a:lnTo>
                  <a:lnTo>
                    <a:pt x="436" y="268"/>
                  </a:lnTo>
                  <a:lnTo>
                    <a:pt x="436" y="261"/>
                  </a:lnTo>
                  <a:lnTo>
                    <a:pt x="431" y="253"/>
                  </a:lnTo>
                  <a:lnTo>
                    <a:pt x="427" y="248"/>
                  </a:lnTo>
                  <a:lnTo>
                    <a:pt x="423" y="240"/>
                  </a:lnTo>
                  <a:lnTo>
                    <a:pt x="412" y="236"/>
                  </a:lnTo>
                  <a:lnTo>
                    <a:pt x="406" y="231"/>
                  </a:lnTo>
                  <a:lnTo>
                    <a:pt x="404" y="223"/>
                  </a:lnTo>
                  <a:lnTo>
                    <a:pt x="404" y="218"/>
                  </a:lnTo>
                  <a:lnTo>
                    <a:pt x="401" y="210"/>
                  </a:lnTo>
                  <a:lnTo>
                    <a:pt x="393" y="199"/>
                  </a:lnTo>
                  <a:lnTo>
                    <a:pt x="391" y="193"/>
                  </a:lnTo>
                  <a:lnTo>
                    <a:pt x="378" y="184"/>
                  </a:lnTo>
                  <a:lnTo>
                    <a:pt x="370" y="182"/>
                  </a:lnTo>
                  <a:lnTo>
                    <a:pt x="363" y="176"/>
                  </a:lnTo>
                  <a:lnTo>
                    <a:pt x="363" y="174"/>
                  </a:lnTo>
                  <a:lnTo>
                    <a:pt x="357" y="171"/>
                  </a:lnTo>
                  <a:lnTo>
                    <a:pt x="355" y="165"/>
                  </a:lnTo>
                  <a:lnTo>
                    <a:pt x="348" y="161"/>
                  </a:lnTo>
                  <a:lnTo>
                    <a:pt x="346" y="154"/>
                  </a:lnTo>
                  <a:lnTo>
                    <a:pt x="346" y="150"/>
                  </a:lnTo>
                  <a:lnTo>
                    <a:pt x="340" y="146"/>
                  </a:lnTo>
                  <a:lnTo>
                    <a:pt x="331" y="139"/>
                  </a:lnTo>
                  <a:lnTo>
                    <a:pt x="323" y="137"/>
                  </a:lnTo>
                  <a:lnTo>
                    <a:pt x="318" y="133"/>
                  </a:lnTo>
                  <a:lnTo>
                    <a:pt x="314" y="125"/>
                  </a:lnTo>
                  <a:lnTo>
                    <a:pt x="307" y="118"/>
                  </a:lnTo>
                  <a:lnTo>
                    <a:pt x="293" y="110"/>
                  </a:lnTo>
                  <a:lnTo>
                    <a:pt x="280" y="101"/>
                  </a:lnTo>
                  <a:lnTo>
                    <a:pt x="261" y="80"/>
                  </a:lnTo>
                  <a:lnTo>
                    <a:pt x="260" y="73"/>
                  </a:lnTo>
                  <a:lnTo>
                    <a:pt x="252" y="65"/>
                  </a:lnTo>
                  <a:lnTo>
                    <a:pt x="250" y="60"/>
                  </a:lnTo>
                  <a:lnTo>
                    <a:pt x="243" y="52"/>
                  </a:lnTo>
                  <a:lnTo>
                    <a:pt x="231" y="54"/>
                  </a:lnTo>
                  <a:lnTo>
                    <a:pt x="218" y="43"/>
                  </a:lnTo>
                  <a:lnTo>
                    <a:pt x="213" y="43"/>
                  </a:lnTo>
                  <a:lnTo>
                    <a:pt x="205" y="39"/>
                  </a:lnTo>
                  <a:lnTo>
                    <a:pt x="201" y="31"/>
                  </a:lnTo>
                  <a:lnTo>
                    <a:pt x="203" y="24"/>
                  </a:lnTo>
                  <a:lnTo>
                    <a:pt x="216" y="5"/>
                  </a:lnTo>
                  <a:lnTo>
                    <a:pt x="218" y="0"/>
                  </a:lnTo>
                  <a:lnTo>
                    <a:pt x="113" y="16"/>
                  </a:lnTo>
                  <a:lnTo>
                    <a:pt x="77" y="18"/>
                  </a:lnTo>
                  <a:lnTo>
                    <a:pt x="0" y="30"/>
                  </a:lnTo>
                  <a:lnTo>
                    <a:pt x="32" y="131"/>
                  </a:lnTo>
                  <a:lnTo>
                    <a:pt x="64" y="248"/>
                  </a:lnTo>
                  <a:lnTo>
                    <a:pt x="66" y="251"/>
                  </a:lnTo>
                  <a:lnTo>
                    <a:pt x="68" y="259"/>
                  </a:lnTo>
                  <a:lnTo>
                    <a:pt x="73" y="266"/>
                  </a:lnTo>
                  <a:lnTo>
                    <a:pt x="79" y="280"/>
                  </a:lnTo>
                  <a:lnTo>
                    <a:pt x="87" y="287"/>
                  </a:lnTo>
                  <a:lnTo>
                    <a:pt x="88" y="291"/>
                  </a:lnTo>
                  <a:lnTo>
                    <a:pt x="92" y="298"/>
                  </a:lnTo>
                  <a:lnTo>
                    <a:pt x="90" y="308"/>
                  </a:lnTo>
                  <a:lnTo>
                    <a:pt x="96" y="312"/>
                  </a:lnTo>
                  <a:lnTo>
                    <a:pt x="98" y="319"/>
                  </a:lnTo>
                  <a:lnTo>
                    <a:pt x="92" y="323"/>
                  </a:lnTo>
                  <a:lnTo>
                    <a:pt x="88" y="330"/>
                  </a:lnTo>
                  <a:lnTo>
                    <a:pt x="88" y="344"/>
                  </a:lnTo>
                  <a:lnTo>
                    <a:pt x="85" y="351"/>
                  </a:lnTo>
                  <a:lnTo>
                    <a:pt x="83" y="364"/>
                  </a:lnTo>
                  <a:lnTo>
                    <a:pt x="88" y="377"/>
                  </a:lnTo>
                  <a:lnTo>
                    <a:pt x="94" y="385"/>
                  </a:lnTo>
                  <a:lnTo>
                    <a:pt x="96" y="394"/>
                  </a:lnTo>
                  <a:lnTo>
                    <a:pt x="94" y="402"/>
                  </a:lnTo>
                  <a:lnTo>
                    <a:pt x="96" y="407"/>
                  </a:lnTo>
                  <a:lnTo>
                    <a:pt x="94" y="423"/>
                  </a:lnTo>
                  <a:lnTo>
                    <a:pt x="96" y="430"/>
                  </a:lnTo>
                  <a:lnTo>
                    <a:pt x="102" y="438"/>
                  </a:lnTo>
                  <a:lnTo>
                    <a:pt x="107" y="447"/>
                  </a:lnTo>
                  <a:lnTo>
                    <a:pt x="107" y="451"/>
                  </a:lnTo>
                  <a:lnTo>
                    <a:pt x="117" y="466"/>
                  </a:lnTo>
                  <a:lnTo>
                    <a:pt x="119" y="473"/>
                  </a:lnTo>
                  <a:lnTo>
                    <a:pt x="124" y="479"/>
                  </a:lnTo>
                  <a:lnTo>
                    <a:pt x="359" y="462"/>
                  </a:lnTo>
                  <a:lnTo>
                    <a:pt x="367" y="468"/>
                  </a:lnTo>
                  <a:lnTo>
                    <a:pt x="372" y="481"/>
                  </a:lnTo>
                  <a:lnTo>
                    <a:pt x="380" y="481"/>
                  </a:lnTo>
                  <a:lnTo>
                    <a:pt x="385" y="477"/>
                  </a:lnTo>
                  <a:lnTo>
                    <a:pt x="385" y="462"/>
                  </a:lnTo>
                  <a:lnTo>
                    <a:pt x="385" y="456"/>
                  </a:lnTo>
                  <a:lnTo>
                    <a:pt x="382" y="449"/>
                  </a:lnTo>
                  <a:lnTo>
                    <a:pt x="380" y="443"/>
                  </a:lnTo>
                  <a:lnTo>
                    <a:pt x="382" y="436"/>
                  </a:lnTo>
                  <a:lnTo>
                    <a:pt x="385" y="436"/>
                  </a:lnTo>
                  <a:lnTo>
                    <a:pt x="391" y="430"/>
                  </a:lnTo>
                  <a:lnTo>
                    <a:pt x="399" y="432"/>
                  </a:lnTo>
                  <a:lnTo>
                    <a:pt x="416" y="436"/>
                  </a:lnTo>
                  <a:lnTo>
                    <a:pt x="423" y="438"/>
                  </a:lnTo>
                  <a:lnTo>
                    <a:pt x="427" y="436"/>
                  </a:lnTo>
                  <a:lnTo>
                    <a:pt x="429" y="436"/>
                  </a:lnTo>
                  <a:lnTo>
                    <a:pt x="431" y="428"/>
                  </a:lnTo>
                  <a:lnTo>
                    <a:pt x="425" y="423"/>
                  </a:lnTo>
                  <a:lnTo>
                    <a:pt x="427" y="415"/>
                  </a:lnTo>
                  <a:lnTo>
                    <a:pt x="431" y="409"/>
                  </a:lnTo>
                  <a:lnTo>
                    <a:pt x="425" y="409"/>
                  </a:lnTo>
                  <a:lnTo>
                    <a:pt x="429" y="402"/>
                  </a:lnTo>
                  <a:lnTo>
                    <a:pt x="423" y="396"/>
                  </a:lnTo>
                  <a:lnTo>
                    <a:pt x="429" y="400"/>
                  </a:lnTo>
                  <a:lnTo>
                    <a:pt x="432" y="392"/>
                  </a:lnTo>
                  <a:lnTo>
                    <a:pt x="423" y="392"/>
                  </a:lnTo>
                  <a:lnTo>
                    <a:pt x="427" y="385"/>
                  </a:lnTo>
                  <a:lnTo>
                    <a:pt x="432" y="389"/>
                  </a:lnTo>
                  <a:lnTo>
                    <a:pt x="438" y="379"/>
                  </a:lnTo>
                  <a:lnTo>
                    <a:pt x="440" y="372"/>
                  </a:lnTo>
                  <a:lnTo>
                    <a:pt x="432" y="370"/>
                  </a:lnTo>
                  <a:lnTo>
                    <a:pt x="427" y="370"/>
                  </a:lnTo>
                  <a:lnTo>
                    <a:pt x="419" y="366"/>
                  </a:lnTo>
                  <a:lnTo>
                    <a:pt x="423" y="366"/>
                  </a:lnTo>
                  <a:lnTo>
                    <a:pt x="429" y="368"/>
                  </a:lnTo>
                  <a:lnTo>
                    <a:pt x="436" y="368"/>
                  </a:lnTo>
                  <a:lnTo>
                    <a:pt x="436" y="360"/>
                  </a:lnTo>
                  <a:lnTo>
                    <a:pt x="440" y="360"/>
                  </a:lnTo>
                  <a:lnTo>
                    <a:pt x="444" y="347"/>
                  </a:lnTo>
                  <a:lnTo>
                    <a:pt x="438" y="349"/>
                  </a:lnTo>
                  <a:lnTo>
                    <a:pt x="434" y="345"/>
                  </a:lnTo>
                  <a:lnTo>
                    <a:pt x="440" y="340"/>
                  </a:lnTo>
                  <a:lnTo>
                    <a:pt x="438" y="334"/>
                  </a:lnTo>
                  <a:lnTo>
                    <a:pt x="444" y="338"/>
                  </a:lnTo>
                  <a:lnTo>
                    <a:pt x="448" y="330"/>
                  </a:lnTo>
                  <a:lnTo>
                    <a:pt x="448" y="329"/>
                  </a:lnTo>
                  <a:lnTo>
                    <a:pt x="440" y="330"/>
                  </a:lnTo>
                  <a:lnTo>
                    <a:pt x="438" y="323"/>
                  </a:lnTo>
                  <a:lnTo>
                    <a:pt x="446" y="323"/>
                  </a:lnTo>
                  <a:lnTo>
                    <a:pt x="451" y="315"/>
                  </a:lnTo>
                  <a:lnTo>
                    <a:pt x="444" y="310"/>
                  </a:lnTo>
                  <a:lnTo>
                    <a:pt x="444" y="302"/>
                  </a:lnTo>
                  <a:lnTo>
                    <a:pt x="451" y="306"/>
                  </a:lnTo>
                  <a:lnTo>
                    <a:pt x="459" y="306"/>
                  </a:lnTo>
                  <a:lnTo>
                    <a:pt x="457" y="298"/>
                  </a:lnTo>
                  <a:lnTo>
                    <a:pt x="464" y="295"/>
                  </a:lnTo>
                  <a:lnTo>
                    <a:pt x="466" y="287"/>
                  </a:lnTo>
                  <a:lnTo>
                    <a:pt x="463" y="287"/>
                  </a:lnTo>
                  <a:lnTo>
                    <a:pt x="459" y="285"/>
                  </a:lnTo>
                  <a:lnTo>
                    <a:pt x="455" y="283"/>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8" name="Freeform 123">
              <a:extLst>
                <a:ext uri="{FF2B5EF4-FFF2-40B4-BE49-F238E27FC236}">
                  <a16:creationId xmlns:a16="http://schemas.microsoft.com/office/drawing/2014/main" id="{E558CF3C-EAEF-B4F2-4D3C-71227CFAE6E2}"/>
                </a:ext>
              </a:extLst>
            </p:cNvPr>
            <p:cNvSpPr>
              <a:spLocks/>
            </p:cNvSpPr>
            <p:nvPr/>
          </p:nvSpPr>
          <p:spPr bwMode="auto">
            <a:xfrm>
              <a:off x="4473500" y="2406499"/>
              <a:ext cx="447716" cy="408542"/>
            </a:xfrm>
            <a:custGeom>
              <a:avLst/>
              <a:gdLst>
                <a:gd name="T0" fmla="*/ 124 w 380"/>
                <a:gd name="T1" fmla="*/ 17 h 382"/>
                <a:gd name="T2" fmla="*/ 122 w 380"/>
                <a:gd name="T3" fmla="*/ 64 h 382"/>
                <a:gd name="T4" fmla="*/ 120 w 380"/>
                <a:gd name="T5" fmla="*/ 81 h 382"/>
                <a:gd name="T6" fmla="*/ 120 w 380"/>
                <a:gd name="T7" fmla="*/ 102 h 382"/>
                <a:gd name="T8" fmla="*/ 101 w 380"/>
                <a:gd name="T9" fmla="*/ 137 h 382"/>
                <a:gd name="T10" fmla="*/ 69 w 380"/>
                <a:gd name="T11" fmla="*/ 153 h 382"/>
                <a:gd name="T12" fmla="*/ 56 w 380"/>
                <a:gd name="T13" fmla="*/ 171 h 382"/>
                <a:gd name="T14" fmla="*/ 58 w 380"/>
                <a:gd name="T15" fmla="*/ 192 h 382"/>
                <a:gd name="T16" fmla="*/ 43 w 380"/>
                <a:gd name="T17" fmla="*/ 196 h 382"/>
                <a:gd name="T18" fmla="*/ 30 w 380"/>
                <a:gd name="T19" fmla="*/ 207 h 382"/>
                <a:gd name="T20" fmla="*/ 26 w 380"/>
                <a:gd name="T21" fmla="*/ 224 h 382"/>
                <a:gd name="T22" fmla="*/ 22 w 380"/>
                <a:gd name="T23" fmla="*/ 247 h 382"/>
                <a:gd name="T24" fmla="*/ 7 w 380"/>
                <a:gd name="T25" fmla="*/ 265 h 382"/>
                <a:gd name="T26" fmla="*/ 0 w 380"/>
                <a:gd name="T27" fmla="*/ 271 h 382"/>
                <a:gd name="T28" fmla="*/ 0 w 380"/>
                <a:gd name="T29" fmla="*/ 294 h 382"/>
                <a:gd name="T30" fmla="*/ 24 w 380"/>
                <a:gd name="T31" fmla="*/ 322 h 382"/>
                <a:gd name="T32" fmla="*/ 66 w 380"/>
                <a:gd name="T33" fmla="*/ 352 h 382"/>
                <a:gd name="T34" fmla="*/ 79 w 380"/>
                <a:gd name="T35" fmla="*/ 372 h 382"/>
                <a:gd name="T36" fmla="*/ 116 w 380"/>
                <a:gd name="T37" fmla="*/ 372 h 382"/>
                <a:gd name="T38" fmla="*/ 137 w 380"/>
                <a:gd name="T39" fmla="*/ 371 h 382"/>
                <a:gd name="T40" fmla="*/ 162 w 380"/>
                <a:gd name="T41" fmla="*/ 356 h 382"/>
                <a:gd name="T42" fmla="*/ 184 w 380"/>
                <a:gd name="T43" fmla="*/ 341 h 382"/>
                <a:gd name="T44" fmla="*/ 207 w 380"/>
                <a:gd name="T45" fmla="*/ 331 h 382"/>
                <a:gd name="T46" fmla="*/ 205 w 380"/>
                <a:gd name="T47" fmla="*/ 310 h 382"/>
                <a:gd name="T48" fmla="*/ 222 w 380"/>
                <a:gd name="T49" fmla="*/ 275 h 382"/>
                <a:gd name="T50" fmla="*/ 229 w 380"/>
                <a:gd name="T51" fmla="*/ 247 h 382"/>
                <a:gd name="T52" fmla="*/ 237 w 380"/>
                <a:gd name="T53" fmla="*/ 224 h 382"/>
                <a:gd name="T54" fmla="*/ 252 w 380"/>
                <a:gd name="T55" fmla="*/ 213 h 382"/>
                <a:gd name="T56" fmla="*/ 272 w 380"/>
                <a:gd name="T57" fmla="*/ 216 h 382"/>
                <a:gd name="T58" fmla="*/ 282 w 380"/>
                <a:gd name="T59" fmla="*/ 188 h 382"/>
                <a:gd name="T60" fmla="*/ 293 w 380"/>
                <a:gd name="T61" fmla="*/ 171 h 382"/>
                <a:gd name="T62" fmla="*/ 312 w 380"/>
                <a:gd name="T63" fmla="*/ 156 h 382"/>
                <a:gd name="T64" fmla="*/ 327 w 380"/>
                <a:gd name="T65" fmla="*/ 128 h 382"/>
                <a:gd name="T66" fmla="*/ 327 w 380"/>
                <a:gd name="T67" fmla="*/ 100 h 382"/>
                <a:gd name="T68" fmla="*/ 376 w 380"/>
                <a:gd name="T69" fmla="*/ 111 h 382"/>
                <a:gd name="T70" fmla="*/ 372 w 380"/>
                <a:gd name="T71" fmla="*/ 89 h 382"/>
                <a:gd name="T72" fmla="*/ 366 w 380"/>
                <a:gd name="T73" fmla="*/ 72 h 382"/>
                <a:gd name="T74" fmla="*/ 346 w 380"/>
                <a:gd name="T75" fmla="*/ 68 h 382"/>
                <a:gd name="T76" fmla="*/ 329 w 380"/>
                <a:gd name="T77" fmla="*/ 75 h 382"/>
                <a:gd name="T78" fmla="*/ 314 w 380"/>
                <a:gd name="T79" fmla="*/ 89 h 382"/>
                <a:gd name="T80" fmla="*/ 289 w 380"/>
                <a:gd name="T81" fmla="*/ 83 h 382"/>
                <a:gd name="T82" fmla="*/ 278 w 380"/>
                <a:gd name="T83" fmla="*/ 104 h 382"/>
                <a:gd name="T84" fmla="*/ 263 w 380"/>
                <a:gd name="T85" fmla="*/ 111 h 382"/>
                <a:gd name="T86" fmla="*/ 246 w 380"/>
                <a:gd name="T87" fmla="*/ 132 h 382"/>
                <a:gd name="T88" fmla="*/ 147 w 380"/>
                <a:gd name="T89" fmla="*/ 98 h 382"/>
                <a:gd name="T90" fmla="*/ 120 w 380"/>
                <a:gd name="T91" fmla="*/ 4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0" h="382">
                  <a:moveTo>
                    <a:pt x="120" y="4"/>
                  </a:moveTo>
                  <a:lnTo>
                    <a:pt x="118" y="10"/>
                  </a:lnTo>
                  <a:lnTo>
                    <a:pt x="124" y="17"/>
                  </a:lnTo>
                  <a:lnTo>
                    <a:pt x="128" y="38"/>
                  </a:lnTo>
                  <a:lnTo>
                    <a:pt x="126" y="43"/>
                  </a:lnTo>
                  <a:lnTo>
                    <a:pt x="122" y="64"/>
                  </a:lnTo>
                  <a:lnTo>
                    <a:pt x="124" y="72"/>
                  </a:lnTo>
                  <a:lnTo>
                    <a:pt x="124" y="81"/>
                  </a:lnTo>
                  <a:lnTo>
                    <a:pt x="120" y="81"/>
                  </a:lnTo>
                  <a:lnTo>
                    <a:pt x="120" y="89"/>
                  </a:lnTo>
                  <a:lnTo>
                    <a:pt x="120" y="94"/>
                  </a:lnTo>
                  <a:lnTo>
                    <a:pt x="120" y="102"/>
                  </a:lnTo>
                  <a:lnTo>
                    <a:pt x="118" y="115"/>
                  </a:lnTo>
                  <a:lnTo>
                    <a:pt x="109" y="122"/>
                  </a:lnTo>
                  <a:lnTo>
                    <a:pt x="101" y="137"/>
                  </a:lnTo>
                  <a:lnTo>
                    <a:pt x="86" y="149"/>
                  </a:lnTo>
                  <a:lnTo>
                    <a:pt x="75" y="145"/>
                  </a:lnTo>
                  <a:lnTo>
                    <a:pt x="69" y="153"/>
                  </a:lnTo>
                  <a:lnTo>
                    <a:pt x="69" y="160"/>
                  </a:lnTo>
                  <a:lnTo>
                    <a:pt x="60" y="166"/>
                  </a:lnTo>
                  <a:lnTo>
                    <a:pt x="56" y="171"/>
                  </a:lnTo>
                  <a:lnTo>
                    <a:pt x="56" y="179"/>
                  </a:lnTo>
                  <a:lnTo>
                    <a:pt x="53" y="186"/>
                  </a:lnTo>
                  <a:lnTo>
                    <a:pt x="58" y="192"/>
                  </a:lnTo>
                  <a:lnTo>
                    <a:pt x="54" y="200"/>
                  </a:lnTo>
                  <a:lnTo>
                    <a:pt x="51" y="207"/>
                  </a:lnTo>
                  <a:lnTo>
                    <a:pt x="43" y="196"/>
                  </a:lnTo>
                  <a:lnTo>
                    <a:pt x="37" y="194"/>
                  </a:lnTo>
                  <a:lnTo>
                    <a:pt x="32" y="201"/>
                  </a:lnTo>
                  <a:lnTo>
                    <a:pt x="30" y="207"/>
                  </a:lnTo>
                  <a:lnTo>
                    <a:pt x="30" y="215"/>
                  </a:lnTo>
                  <a:lnTo>
                    <a:pt x="28" y="216"/>
                  </a:lnTo>
                  <a:lnTo>
                    <a:pt x="26" y="224"/>
                  </a:lnTo>
                  <a:lnTo>
                    <a:pt x="28" y="228"/>
                  </a:lnTo>
                  <a:lnTo>
                    <a:pt x="30" y="241"/>
                  </a:lnTo>
                  <a:lnTo>
                    <a:pt x="22" y="247"/>
                  </a:lnTo>
                  <a:lnTo>
                    <a:pt x="22" y="254"/>
                  </a:lnTo>
                  <a:lnTo>
                    <a:pt x="17" y="260"/>
                  </a:lnTo>
                  <a:lnTo>
                    <a:pt x="7" y="265"/>
                  </a:lnTo>
                  <a:lnTo>
                    <a:pt x="0" y="265"/>
                  </a:lnTo>
                  <a:lnTo>
                    <a:pt x="0" y="265"/>
                  </a:lnTo>
                  <a:lnTo>
                    <a:pt x="0" y="271"/>
                  </a:lnTo>
                  <a:lnTo>
                    <a:pt x="4" y="273"/>
                  </a:lnTo>
                  <a:lnTo>
                    <a:pt x="4" y="280"/>
                  </a:lnTo>
                  <a:lnTo>
                    <a:pt x="0" y="294"/>
                  </a:lnTo>
                  <a:lnTo>
                    <a:pt x="15" y="309"/>
                  </a:lnTo>
                  <a:lnTo>
                    <a:pt x="17" y="316"/>
                  </a:lnTo>
                  <a:lnTo>
                    <a:pt x="24" y="322"/>
                  </a:lnTo>
                  <a:lnTo>
                    <a:pt x="37" y="341"/>
                  </a:lnTo>
                  <a:lnTo>
                    <a:pt x="53" y="352"/>
                  </a:lnTo>
                  <a:lnTo>
                    <a:pt x="66" y="352"/>
                  </a:lnTo>
                  <a:lnTo>
                    <a:pt x="66" y="357"/>
                  </a:lnTo>
                  <a:lnTo>
                    <a:pt x="71" y="365"/>
                  </a:lnTo>
                  <a:lnTo>
                    <a:pt x="79" y="372"/>
                  </a:lnTo>
                  <a:lnTo>
                    <a:pt x="92" y="380"/>
                  </a:lnTo>
                  <a:lnTo>
                    <a:pt x="103" y="382"/>
                  </a:lnTo>
                  <a:lnTo>
                    <a:pt x="116" y="372"/>
                  </a:lnTo>
                  <a:lnTo>
                    <a:pt x="118" y="367"/>
                  </a:lnTo>
                  <a:lnTo>
                    <a:pt x="130" y="371"/>
                  </a:lnTo>
                  <a:lnTo>
                    <a:pt x="137" y="371"/>
                  </a:lnTo>
                  <a:lnTo>
                    <a:pt x="152" y="363"/>
                  </a:lnTo>
                  <a:lnTo>
                    <a:pt x="160" y="361"/>
                  </a:lnTo>
                  <a:lnTo>
                    <a:pt x="162" y="356"/>
                  </a:lnTo>
                  <a:lnTo>
                    <a:pt x="162" y="348"/>
                  </a:lnTo>
                  <a:lnTo>
                    <a:pt x="171" y="352"/>
                  </a:lnTo>
                  <a:lnTo>
                    <a:pt x="184" y="341"/>
                  </a:lnTo>
                  <a:lnTo>
                    <a:pt x="192" y="342"/>
                  </a:lnTo>
                  <a:lnTo>
                    <a:pt x="205" y="333"/>
                  </a:lnTo>
                  <a:lnTo>
                    <a:pt x="207" y="331"/>
                  </a:lnTo>
                  <a:lnTo>
                    <a:pt x="205" y="324"/>
                  </a:lnTo>
                  <a:lnTo>
                    <a:pt x="210" y="318"/>
                  </a:lnTo>
                  <a:lnTo>
                    <a:pt x="205" y="310"/>
                  </a:lnTo>
                  <a:lnTo>
                    <a:pt x="207" y="297"/>
                  </a:lnTo>
                  <a:lnTo>
                    <a:pt x="214" y="284"/>
                  </a:lnTo>
                  <a:lnTo>
                    <a:pt x="222" y="275"/>
                  </a:lnTo>
                  <a:lnTo>
                    <a:pt x="224" y="262"/>
                  </a:lnTo>
                  <a:lnTo>
                    <a:pt x="225" y="254"/>
                  </a:lnTo>
                  <a:lnTo>
                    <a:pt x="229" y="247"/>
                  </a:lnTo>
                  <a:lnTo>
                    <a:pt x="233" y="233"/>
                  </a:lnTo>
                  <a:lnTo>
                    <a:pt x="237" y="230"/>
                  </a:lnTo>
                  <a:lnTo>
                    <a:pt x="237" y="224"/>
                  </a:lnTo>
                  <a:lnTo>
                    <a:pt x="237" y="209"/>
                  </a:lnTo>
                  <a:lnTo>
                    <a:pt x="244" y="207"/>
                  </a:lnTo>
                  <a:lnTo>
                    <a:pt x="252" y="213"/>
                  </a:lnTo>
                  <a:lnTo>
                    <a:pt x="252" y="216"/>
                  </a:lnTo>
                  <a:lnTo>
                    <a:pt x="267" y="218"/>
                  </a:lnTo>
                  <a:lnTo>
                    <a:pt x="272" y="216"/>
                  </a:lnTo>
                  <a:lnTo>
                    <a:pt x="276" y="209"/>
                  </a:lnTo>
                  <a:lnTo>
                    <a:pt x="278" y="194"/>
                  </a:lnTo>
                  <a:lnTo>
                    <a:pt x="282" y="188"/>
                  </a:lnTo>
                  <a:lnTo>
                    <a:pt x="284" y="179"/>
                  </a:lnTo>
                  <a:lnTo>
                    <a:pt x="286" y="171"/>
                  </a:lnTo>
                  <a:lnTo>
                    <a:pt x="293" y="171"/>
                  </a:lnTo>
                  <a:lnTo>
                    <a:pt x="301" y="169"/>
                  </a:lnTo>
                  <a:lnTo>
                    <a:pt x="306" y="156"/>
                  </a:lnTo>
                  <a:lnTo>
                    <a:pt x="312" y="156"/>
                  </a:lnTo>
                  <a:lnTo>
                    <a:pt x="318" y="149"/>
                  </a:lnTo>
                  <a:lnTo>
                    <a:pt x="321" y="136"/>
                  </a:lnTo>
                  <a:lnTo>
                    <a:pt x="327" y="128"/>
                  </a:lnTo>
                  <a:lnTo>
                    <a:pt x="325" y="115"/>
                  </a:lnTo>
                  <a:lnTo>
                    <a:pt x="329" y="107"/>
                  </a:lnTo>
                  <a:lnTo>
                    <a:pt x="327" y="100"/>
                  </a:lnTo>
                  <a:lnTo>
                    <a:pt x="335" y="98"/>
                  </a:lnTo>
                  <a:lnTo>
                    <a:pt x="372" y="119"/>
                  </a:lnTo>
                  <a:lnTo>
                    <a:pt x="376" y="111"/>
                  </a:lnTo>
                  <a:lnTo>
                    <a:pt x="380" y="98"/>
                  </a:lnTo>
                  <a:lnTo>
                    <a:pt x="378" y="94"/>
                  </a:lnTo>
                  <a:lnTo>
                    <a:pt x="372" y="89"/>
                  </a:lnTo>
                  <a:lnTo>
                    <a:pt x="370" y="81"/>
                  </a:lnTo>
                  <a:lnTo>
                    <a:pt x="365" y="79"/>
                  </a:lnTo>
                  <a:lnTo>
                    <a:pt x="366" y="72"/>
                  </a:lnTo>
                  <a:lnTo>
                    <a:pt x="366" y="72"/>
                  </a:lnTo>
                  <a:lnTo>
                    <a:pt x="351" y="74"/>
                  </a:lnTo>
                  <a:lnTo>
                    <a:pt x="346" y="68"/>
                  </a:lnTo>
                  <a:lnTo>
                    <a:pt x="338" y="66"/>
                  </a:lnTo>
                  <a:lnTo>
                    <a:pt x="333" y="68"/>
                  </a:lnTo>
                  <a:lnTo>
                    <a:pt x="329" y="75"/>
                  </a:lnTo>
                  <a:lnTo>
                    <a:pt x="321" y="75"/>
                  </a:lnTo>
                  <a:lnTo>
                    <a:pt x="316" y="83"/>
                  </a:lnTo>
                  <a:lnTo>
                    <a:pt x="314" y="89"/>
                  </a:lnTo>
                  <a:lnTo>
                    <a:pt x="304" y="90"/>
                  </a:lnTo>
                  <a:lnTo>
                    <a:pt x="297" y="89"/>
                  </a:lnTo>
                  <a:lnTo>
                    <a:pt x="289" y="83"/>
                  </a:lnTo>
                  <a:lnTo>
                    <a:pt x="288" y="83"/>
                  </a:lnTo>
                  <a:lnTo>
                    <a:pt x="288" y="90"/>
                  </a:lnTo>
                  <a:lnTo>
                    <a:pt x="278" y="104"/>
                  </a:lnTo>
                  <a:lnTo>
                    <a:pt x="271" y="102"/>
                  </a:lnTo>
                  <a:lnTo>
                    <a:pt x="265" y="106"/>
                  </a:lnTo>
                  <a:lnTo>
                    <a:pt x="263" y="111"/>
                  </a:lnTo>
                  <a:lnTo>
                    <a:pt x="256" y="119"/>
                  </a:lnTo>
                  <a:lnTo>
                    <a:pt x="252" y="126"/>
                  </a:lnTo>
                  <a:lnTo>
                    <a:pt x="246" y="132"/>
                  </a:lnTo>
                  <a:lnTo>
                    <a:pt x="241" y="139"/>
                  </a:lnTo>
                  <a:lnTo>
                    <a:pt x="231" y="83"/>
                  </a:lnTo>
                  <a:lnTo>
                    <a:pt x="147" y="98"/>
                  </a:lnTo>
                  <a:lnTo>
                    <a:pt x="130" y="0"/>
                  </a:lnTo>
                  <a:lnTo>
                    <a:pt x="124" y="4"/>
                  </a:lnTo>
                  <a:lnTo>
                    <a:pt x="120" y="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89" name="Freeform 124">
              <a:extLst>
                <a:ext uri="{FF2B5EF4-FFF2-40B4-BE49-F238E27FC236}">
                  <a16:creationId xmlns:a16="http://schemas.microsoft.com/office/drawing/2014/main" id="{54F4A3E6-7B55-B1A7-DF91-C0C2C4428524}"/>
                </a:ext>
              </a:extLst>
            </p:cNvPr>
            <p:cNvSpPr>
              <a:spLocks/>
            </p:cNvSpPr>
            <p:nvPr/>
          </p:nvSpPr>
          <p:spPr bwMode="auto">
            <a:xfrm>
              <a:off x="4466429" y="3041771"/>
              <a:ext cx="507805" cy="353998"/>
            </a:xfrm>
            <a:custGeom>
              <a:avLst/>
              <a:gdLst>
                <a:gd name="T0" fmla="*/ 218 w 431"/>
                <a:gd name="T1" fmla="*/ 28 h 331"/>
                <a:gd name="T2" fmla="*/ 203 w 431"/>
                <a:gd name="T3" fmla="*/ 4 h 331"/>
                <a:gd name="T4" fmla="*/ 162 w 431"/>
                <a:gd name="T5" fmla="*/ 2 h 331"/>
                <a:gd name="T6" fmla="*/ 72 w 431"/>
                <a:gd name="T7" fmla="*/ 17 h 331"/>
                <a:gd name="T8" fmla="*/ 40 w 431"/>
                <a:gd name="T9" fmla="*/ 32 h 331"/>
                <a:gd name="T10" fmla="*/ 2 w 431"/>
                <a:gd name="T11" fmla="*/ 68 h 331"/>
                <a:gd name="T12" fmla="*/ 12 w 431"/>
                <a:gd name="T13" fmla="*/ 87 h 331"/>
                <a:gd name="T14" fmla="*/ 42 w 431"/>
                <a:gd name="T15" fmla="*/ 96 h 331"/>
                <a:gd name="T16" fmla="*/ 59 w 431"/>
                <a:gd name="T17" fmla="*/ 117 h 331"/>
                <a:gd name="T18" fmla="*/ 92 w 431"/>
                <a:gd name="T19" fmla="*/ 154 h 331"/>
                <a:gd name="T20" fmla="*/ 117 w 431"/>
                <a:gd name="T21" fmla="*/ 177 h 331"/>
                <a:gd name="T22" fmla="*/ 139 w 431"/>
                <a:gd name="T23" fmla="*/ 190 h 331"/>
                <a:gd name="T24" fmla="*/ 147 w 431"/>
                <a:gd name="T25" fmla="*/ 205 h 331"/>
                <a:gd name="T26" fmla="*/ 162 w 431"/>
                <a:gd name="T27" fmla="*/ 218 h 331"/>
                <a:gd name="T28" fmla="*/ 177 w 431"/>
                <a:gd name="T29" fmla="*/ 228 h 331"/>
                <a:gd name="T30" fmla="*/ 200 w 431"/>
                <a:gd name="T31" fmla="*/ 254 h 331"/>
                <a:gd name="T32" fmla="*/ 205 w 431"/>
                <a:gd name="T33" fmla="*/ 275 h 331"/>
                <a:gd name="T34" fmla="*/ 226 w 431"/>
                <a:gd name="T35" fmla="*/ 292 h 331"/>
                <a:gd name="T36" fmla="*/ 235 w 431"/>
                <a:gd name="T37" fmla="*/ 312 h 331"/>
                <a:gd name="T38" fmla="*/ 254 w 431"/>
                <a:gd name="T39" fmla="*/ 327 h 331"/>
                <a:gd name="T40" fmla="*/ 263 w 431"/>
                <a:gd name="T41" fmla="*/ 316 h 331"/>
                <a:gd name="T42" fmla="*/ 271 w 431"/>
                <a:gd name="T43" fmla="*/ 316 h 331"/>
                <a:gd name="T44" fmla="*/ 265 w 431"/>
                <a:gd name="T45" fmla="*/ 299 h 331"/>
                <a:gd name="T46" fmla="*/ 263 w 431"/>
                <a:gd name="T47" fmla="*/ 284 h 331"/>
                <a:gd name="T48" fmla="*/ 273 w 431"/>
                <a:gd name="T49" fmla="*/ 284 h 331"/>
                <a:gd name="T50" fmla="*/ 292 w 431"/>
                <a:gd name="T51" fmla="*/ 295 h 331"/>
                <a:gd name="T52" fmla="*/ 294 w 431"/>
                <a:gd name="T53" fmla="*/ 284 h 331"/>
                <a:gd name="T54" fmla="*/ 277 w 431"/>
                <a:gd name="T55" fmla="*/ 277 h 331"/>
                <a:gd name="T56" fmla="*/ 294 w 431"/>
                <a:gd name="T57" fmla="*/ 273 h 331"/>
                <a:gd name="T58" fmla="*/ 312 w 431"/>
                <a:gd name="T59" fmla="*/ 263 h 331"/>
                <a:gd name="T60" fmla="*/ 322 w 431"/>
                <a:gd name="T61" fmla="*/ 258 h 331"/>
                <a:gd name="T62" fmla="*/ 335 w 431"/>
                <a:gd name="T63" fmla="*/ 248 h 331"/>
                <a:gd name="T64" fmla="*/ 329 w 431"/>
                <a:gd name="T65" fmla="*/ 228 h 331"/>
                <a:gd name="T66" fmla="*/ 344 w 431"/>
                <a:gd name="T67" fmla="*/ 233 h 331"/>
                <a:gd name="T68" fmla="*/ 359 w 431"/>
                <a:gd name="T69" fmla="*/ 218 h 331"/>
                <a:gd name="T70" fmla="*/ 369 w 431"/>
                <a:gd name="T71" fmla="*/ 205 h 331"/>
                <a:gd name="T72" fmla="*/ 382 w 431"/>
                <a:gd name="T73" fmla="*/ 190 h 331"/>
                <a:gd name="T74" fmla="*/ 389 w 431"/>
                <a:gd name="T75" fmla="*/ 183 h 331"/>
                <a:gd name="T76" fmla="*/ 378 w 431"/>
                <a:gd name="T77" fmla="*/ 164 h 331"/>
                <a:gd name="T78" fmla="*/ 380 w 431"/>
                <a:gd name="T79" fmla="*/ 168 h 331"/>
                <a:gd name="T80" fmla="*/ 389 w 431"/>
                <a:gd name="T81" fmla="*/ 154 h 331"/>
                <a:gd name="T82" fmla="*/ 423 w 431"/>
                <a:gd name="T83" fmla="*/ 106 h 331"/>
                <a:gd name="T84" fmla="*/ 427 w 431"/>
                <a:gd name="T85" fmla="*/ 94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1" h="331">
                  <a:moveTo>
                    <a:pt x="316" y="15"/>
                  </a:moveTo>
                  <a:lnTo>
                    <a:pt x="220" y="30"/>
                  </a:lnTo>
                  <a:lnTo>
                    <a:pt x="218" y="28"/>
                  </a:lnTo>
                  <a:lnTo>
                    <a:pt x="218" y="23"/>
                  </a:lnTo>
                  <a:lnTo>
                    <a:pt x="215" y="15"/>
                  </a:lnTo>
                  <a:lnTo>
                    <a:pt x="203" y="4"/>
                  </a:lnTo>
                  <a:lnTo>
                    <a:pt x="198" y="8"/>
                  </a:lnTo>
                  <a:lnTo>
                    <a:pt x="190" y="0"/>
                  </a:lnTo>
                  <a:lnTo>
                    <a:pt x="162" y="2"/>
                  </a:lnTo>
                  <a:lnTo>
                    <a:pt x="85" y="12"/>
                  </a:lnTo>
                  <a:lnTo>
                    <a:pt x="77" y="13"/>
                  </a:lnTo>
                  <a:lnTo>
                    <a:pt x="72" y="17"/>
                  </a:lnTo>
                  <a:lnTo>
                    <a:pt x="57" y="23"/>
                  </a:lnTo>
                  <a:lnTo>
                    <a:pt x="45" y="32"/>
                  </a:lnTo>
                  <a:lnTo>
                    <a:pt x="40" y="32"/>
                  </a:lnTo>
                  <a:lnTo>
                    <a:pt x="17" y="44"/>
                  </a:lnTo>
                  <a:lnTo>
                    <a:pt x="15" y="49"/>
                  </a:lnTo>
                  <a:lnTo>
                    <a:pt x="2" y="68"/>
                  </a:lnTo>
                  <a:lnTo>
                    <a:pt x="0" y="75"/>
                  </a:lnTo>
                  <a:lnTo>
                    <a:pt x="4" y="83"/>
                  </a:lnTo>
                  <a:lnTo>
                    <a:pt x="12" y="87"/>
                  </a:lnTo>
                  <a:lnTo>
                    <a:pt x="17" y="87"/>
                  </a:lnTo>
                  <a:lnTo>
                    <a:pt x="30" y="98"/>
                  </a:lnTo>
                  <a:lnTo>
                    <a:pt x="42" y="96"/>
                  </a:lnTo>
                  <a:lnTo>
                    <a:pt x="49" y="104"/>
                  </a:lnTo>
                  <a:lnTo>
                    <a:pt x="51" y="109"/>
                  </a:lnTo>
                  <a:lnTo>
                    <a:pt x="59" y="117"/>
                  </a:lnTo>
                  <a:lnTo>
                    <a:pt x="60" y="124"/>
                  </a:lnTo>
                  <a:lnTo>
                    <a:pt x="79" y="145"/>
                  </a:lnTo>
                  <a:lnTo>
                    <a:pt x="92" y="154"/>
                  </a:lnTo>
                  <a:lnTo>
                    <a:pt x="106" y="162"/>
                  </a:lnTo>
                  <a:lnTo>
                    <a:pt x="113" y="169"/>
                  </a:lnTo>
                  <a:lnTo>
                    <a:pt x="117" y="177"/>
                  </a:lnTo>
                  <a:lnTo>
                    <a:pt x="122" y="181"/>
                  </a:lnTo>
                  <a:lnTo>
                    <a:pt x="130" y="183"/>
                  </a:lnTo>
                  <a:lnTo>
                    <a:pt x="139" y="190"/>
                  </a:lnTo>
                  <a:lnTo>
                    <a:pt x="145" y="194"/>
                  </a:lnTo>
                  <a:lnTo>
                    <a:pt x="145" y="198"/>
                  </a:lnTo>
                  <a:lnTo>
                    <a:pt x="147" y="205"/>
                  </a:lnTo>
                  <a:lnTo>
                    <a:pt x="154" y="209"/>
                  </a:lnTo>
                  <a:lnTo>
                    <a:pt x="156" y="215"/>
                  </a:lnTo>
                  <a:lnTo>
                    <a:pt x="162" y="218"/>
                  </a:lnTo>
                  <a:lnTo>
                    <a:pt x="162" y="220"/>
                  </a:lnTo>
                  <a:lnTo>
                    <a:pt x="169" y="226"/>
                  </a:lnTo>
                  <a:lnTo>
                    <a:pt x="177" y="228"/>
                  </a:lnTo>
                  <a:lnTo>
                    <a:pt x="190" y="237"/>
                  </a:lnTo>
                  <a:lnTo>
                    <a:pt x="192" y="243"/>
                  </a:lnTo>
                  <a:lnTo>
                    <a:pt x="200" y="254"/>
                  </a:lnTo>
                  <a:lnTo>
                    <a:pt x="203" y="262"/>
                  </a:lnTo>
                  <a:lnTo>
                    <a:pt x="203" y="267"/>
                  </a:lnTo>
                  <a:lnTo>
                    <a:pt x="205" y="275"/>
                  </a:lnTo>
                  <a:lnTo>
                    <a:pt x="211" y="280"/>
                  </a:lnTo>
                  <a:lnTo>
                    <a:pt x="222" y="284"/>
                  </a:lnTo>
                  <a:lnTo>
                    <a:pt x="226" y="292"/>
                  </a:lnTo>
                  <a:lnTo>
                    <a:pt x="230" y="297"/>
                  </a:lnTo>
                  <a:lnTo>
                    <a:pt x="235" y="305"/>
                  </a:lnTo>
                  <a:lnTo>
                    <a:pt x="235" y="312"/>
                  </a:lnTo>
                  <a:lnTo>
                    <a:pt x="235" y="318"/>
                  </a:lnTo>
                  <a:lnTo>
                    <a:pt x="241" y="326"/>
                  </a:lnTo>
                  <a:lnTo>
                    <a:pt x="254" y="327"/>
                  </a:lnTo>
                  <a:lnTo>
                    <a:pt x="258" y="329"/>
                  </a:lnTo>
                  <a:lnTo>
                    <a:pt x="262" y="331"/>
                  </a:lnTo>
                  <a:lnTo>
                    <a:pt x="263" y="316"/>
                  </a:lnTo>
                  <a:lnTo>
                    <a:pt x="267" y="310"/>
                  </a:lnTo>
                  <a:lnTo>
                    <a:pt x="267" y="316"/>
                  </a:lnTo>
                  <a:lnTo>
                    <a:pt x="271" y="316"/>
                  </a:lnTo>
                  <a:lnTo>
                    <a:pt x="277" y="309"/>
                  </a:lnTo>
                  <a:lnTo>
                    <a:pt x="269" y="305"/>
                  </a:lnTo>
                  <a:lnTo>
                    <a:pt x="265" y="299"/>
                  </a:lnTo>
                  <a:lnTo>
                    <a:pt x="263" y="294"/>
                  </a:lnTo>
                  <a:lnTo>
                    <a:pt x="258" y="280"/>
                  </a:lnTo>
                  <a:lnTo>
                    <a:pt x="263" y="284"/>
                  </a:lnTo>
                  <a:lnTo>
                    <a:pt x="265" y="292"/>
                  </a:lnTo>
                  <a:lnTo>
                    <a:pt x="273" y="297"/>
                  </a:lnTo>
                  <a:lnTo>
                    <a:pt x="273" y="284"/>
                  </a:lnTo>
                  <a:lnTo>
                    <a:pt x="278" y="295"/>
                  </a:lnTo>
                  <a:lnTo>
                    <a:pt x="284" y="301"/>
                  </a:lnTo>
                  <a:lnTo>
                    <a:pt x="292" y="295"/>
                  </a:lnTo>
                  <a:lnTo>
                    <a:pt x="295" y="284"/>
                  </a:lnTo>
                  <a:lnTo>
                    <a:pt x="288" y="290"/>
                  </a:lnTo>
                  <a:lnTo>
                    <a:pt x="294" y="284"/>
                  </a:lnTo>
                  <a:lnTo>
                    <a:pt x="292" y="280"/>
                  </a:lnTo>
                  <a:lnTo>
                    <a:pt x="284" y="280"/>
                  </a:lnTo>
                  <a:lnTo>
                    <a:pt x="277" y="277"/>
                  </a:lnTo>
                  <a:lnTo>
                    <a:pt x="271" y="279"/>
                  </a:lnTo>
                  <a:lnTo>
                    <a:pt x="284" y="271"/>
                  </a:lnTo>
                  <a:lnTo>
                    <a:pt x="294" y="273"/>
                  </a:lnTo>
                  <a:lnTo>
                    <a:pt x="299" y="271"/>
                  </a:lnTo>
                  <a:lnTo>
                    <a:pt x="307" y="269"/>
                  </a:lnTo>
                  <a:lnTo>
                    <a:pt x="312" y="263"/>
                  </a:lnTo>
                  <a:lnTo>
                    <a:pt x="309" y="260"/>
                  </a:lnTo>
                  <a:lnTo>
                    <a:pt x="316" y="263"/>
                  </a:lnTo>
                  <a:lnTo>
                    <a:pt x="322" y="258"/>
                  </a:lnTo>
                  <a:lnTo>
                    <a:pt x="329" y="256"/>
                  </a:lnTo>
                  <a:lnTo>
                    <a:pt x="329" y="252"/>
                  </a:lnTo>
                  <a:lnTo>
                    <a:pt x="335" y="248"/>
                  </a:lnTo>
                  <a:lnTo>
                    <a:pt x="339" y="241"/>
                  </a:lnTo>
                  <a:lnTo>
                    <a:pt x="333" y="239"/>
                  </a:lnTo>
                  <a:lnTo>
                    <a:pt x="329" y="228"/>
                  </a:lnTo>
                  <a:lnTo>
                    <a:pt x="335" y="228"/>
                  </a:lnTo>
                  <a:lnTo>
                    <a:pt x="339" y="235"/>
                  </a:lnTo>
                  <a:lnTo>
                    <a:pt x="344" y="233"/>
                  </a:lnTo>
                  <a:lnTo>
                    <a:pt x="352" y="228"/>
                  </a:lnTo>
                  <a:lnTo>
                    <a:pt x="356" y="220"/>
                  </a:lnTo>
                  <a:lnTo>
                    <a:pt x="359" y="218"/>
                  </a:lnTo>
                  <a:lnTo>
                    <a:pt x="357" y="211"/>
                  </a:lnTo>
                  <a:lnTo>
                    <a:pt x="361" y="203"/>
                  </a:lnTo>
                  <a:lnTo>
                    <a:pt x="369" y="205"/>
                  </a:lnTo>
                  <a:lnTo>
                    <a:pt x="374" y="203"/>
                  </a:lnTo>
                  <a:lnTo>
                    <a:pt x="378" y="198"/>
                  </a:lnTo>
                  <a:lnTo>
                    <a:pt x="382" y="190"/>
                  </a:lnTo>
                  <a:lnTo>
                    <a:pt x="378" y="186"/>
                  </a:lnTo>
                  <a:lnTo>
                    <a:pt x="384" y="188"/>
                  </a:lnTo>
                  <a:lnTo>
                    <a:pt x="389" y="183"/>
                  </a:lnTo>
                  <a:lnTo>
                    <a:pt x="386" y="175"/>
                  </a:lnTo>
                  <a:lnTo>
                    <a:pt x="378" y="171"/>
                  </a:lnTo>
                  <a:lnTo>
                    <a:pt x="378" y="164"/>
                  </a:lnTo>
                  <a:lnTo>
                    <a:pt x="382" y="156"/>
                  </a:lnTo>
                  <a:lnTo>
                    <a:pt x="386" y="154"/>
                  </a:lnTo>
                  <a:lnTo>
                    <a:pt x="380" y="168"/>
                  </a:lnTo>
                  <a:lnTo>
                    <a:pt x="387" y="171"/>
                  </a:lnTo>
                  <a:lnTo>
                    <a:pt x="389" y="177"/>
                  </a:lnTo>
                  <a:lnTo>
                    <a:pt x="389" y="154"/>
                  </a:lnTo>
                  <a:lnTo>
                    <a:pt x="393" y="149"/>
                  </a:lnTo>
                  <a:lnTo>
                    <a:pt x="408" y="121"/>
                  </a:lnTo>
                  <a:lnTo>
                    <a:pt x="423" y="106"/>
                  </a:lnTo>
                  <a:lnTo>
                    <a:pt x="431" y="100"/>
                  </a:lnTo>
                  <a:lnTo>
                    <a:pt x="431" y="96"/>
                  </a:lnTo>
                  <a:lnTo>
                    <a:pt x="427" y="94"/>
                  </a:lnTo>
                  <a:lnTo>
                    <a:pt x="316" y="15"/>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0" name="Freeform 122">
              <a:extLst>
                <a:ext uri="{FF2B5EF4-FFF2-40B4-BE49-F238E27FC236}">
                  <a16:creationId xmlns:a16="http://schemas.microsoft.com/office/drawing/2014/main" id="{0EC4E8DC-39A5-879A-8DF0-DCBBE7A06B92}"/>
                </a:ext>
              </a:extLst>
            </p:cNvPr>
            <p:cNvSpPr>
              <a:spLocks/>
            </p:cNvSpPr>
            <p:nvPr/>
          </p:nvSpPr>
          <p:spPr bwMode="auto">
            <a:xfrm>
              <a:off x="4400451" y="2511309"/>
              <a:ext cx="775257" cy="399986"/>
            </a:xfrm>
            <a:custGeom>
              <a:avLst/>
              <a:gdLst>
                <a:gd name="T0" fmla="*/ 472 w 658"/>
                <a:gd name="T1" fmla="*/ 23 h 374"/>
                <a:gd name="T2" fmla="*/ 455 w 658"/>
                <a:gd name="T3" fmla="*/ 0 h 374"/>
                <a:gd name="T4" fmla="*/ 397 w 658"/>
                <a:gd name="T5" fmla="*/ 0 h 374"/>
                <a:gd name="T6" fmla="*/ 389 w 658"/>
                <a:gd name="T7" fmla="*/ 30 h 374"/>
                <a:gd name="T8" fmla="*/ 368 w 658"/>
                <a:gd name="T9" fmla="*/ 58 h 374"/>
                <a:gd name="T10" fmla="*/ 346 w 658"/>
                <a:gd name="T11" fmla="*/ 81 h 374"/>
                <a:gd name="T12" fmla="*/ 334 w 658"/>
                <a:gd name="T13" fmla="*/ 118 h 374"/>
                <a:gd name="T14" fmla="*/ 306 w 658"/>
                <a:gd name="T15" fmla="*/ 109 h 374"/>
                <a:gd name="T16" fmla="*/ 295 w 658"/>
                <a:gd name="T17" fmla="*/ 135 h 374"/>
                <a:gd name="T18" fmla="*/ 284 w 658"/>
                <a:gd name="T19" fmla="*/ 177 h 374"/>
                <a:gd name="T20" fmla="*/ 272 w 658"/>
                <a:gd name="T21" fmla="*/ 220 h 374"/>
                <a:gd name="T22" fmla="*/ 254 w 658"/>
                <a:gd name="T23" fmla="*/ 244 h 374"/>
                <a:gd name="T24" fmla="*/ 224 w 658"/>
                <a:gd name="T25" fmla="*/ 258 h 374"/>
                <a:gd name="T26" fmla="*/ 192 w 658"/>
                <a:gd name="T27" fmla="*/ 273 h 374"/>
                <a:gd name="T28" fmla="*/ 154 w 658"/>
                <a:gd name="T29" fmla="*/ 282 h 374"/>
                <a:gd name="T30" fmla="*/ 128 w 658"/>
                <a:gd name="T31" fmla="*/ 254 h 374"/>
                <a:gd name="T32" fmla="*/ 73 w 658"/>
                <a:gd name="T33" fmla="*/ 318 h 374"/>
                <a:gd name="T34" fmla="*/ 53 w 658"/>
                <a:gd name="T35" fmla="*/ 340 h 374"/>
                <a:gd name="T36" fmla="*/ 21 w 658"/>
                <a:gd name="T37" fmla="*/ 365 h 374"/>
                <a:gd name="T38" fmla="*/ 41 w 658"/>
                <a:gd name="T39" fmla="*/ 370 h 374"/>
                <a:gd name="T40" fmla="*/ 169 w 658"/>
                <a:gd name="T41" fmla="*/ 350 h 374"/>
                <a:gd name="T42" fmla="*/ 466 w 658"/>
                <a:gd name="T43" fmla="*/ 303 h 374"/>
                <a:gd name="T44" fmla="*/ 645 w 658"/>
                <a:gd name="T45" fmla="*/ 265 h 374"/>
                <a:gd name="T46" fmla="*/ 652 w 658"/>
                <a:gd name="T47" fmla="*/ 256 h 374"/>
                <a:gd name="T48" fmla="*/ 641 w 658"/>
                <a:gd name="T49" fmla="*/ 227 h 374"/>
                <a:gd name="T50" fmla="*/ 615 w 658"/>
                <a:gd name="T51" fmla="*/ 239 h 374"/>
                <a:gd name="T52" fmla="*/ 598 w 658"/>
                <a:gd name="T53" fmla="*/ 235 h 374"/>
                <a:gd name="T54" fmla="*/ 579 w 658"/>
                <a:gd name="T55" fmla="*/ 216 h 374"/>
                <a:gd name="T56" fmla="*/ 556 w 658"/>
                <a:gd name="T57" fmla="*/ 211 h 374"/>
                <a:gd name="T58" fmla="*/ 530 w 658"/>
                <a:gd name="T59" fmla="*/ 205 h 374"/>
                <a:gd name="T60" fmla="*/ 556 w 658"/>
                <a:gd name="T61" fmla="*/ 199 h 374"/>
                <a:gd name="T62" fmla="*/ 581 w 658"/>
                <a:gd name="T63" fmla="*/ 212 h 374"/>
                <a:gd name="T64" fmla="*/ 605 w 658"/>
                <a:gd name="T65" fmla="*/ 224 h 374"/>
                <a:gd name="T66" fmla="*/ 601 w 658"/>
                <a:gd name="T67" fmla="*/ 207 h 374"/>
                <a:gd name="T68" fmla="*/ 573 w 658"/>
                <a:gd name="T69" fmla="*/ 190 h 374"/>
                <a:gd name="T70" fmla="*/ 592 w 658"/>
                <a:gd name="T71" fmla="*/ 197 h 374"/>
                <a:gd name="T72" fmla="*/ 600 w 658"/>
                <a:gd name="T73" fmla="*/ 182 h 374"/>
                <a:gd name="T74" fmla="*/ 598 w 658"/>
                <a:gd name="T75" fmla="*/ 169 h 374"/>
                <a:gd name="T76" fmla="*/ 579 w 658"/>
                <a:gd name="T77" fmla="*/ 160 h 374"/>
                <a:gd name="T78" fmla="*/ 551 w 658"/>
                <a:gd name="T79" fmla="*/ 137 h 374"/>
                <a:gd name="T80" fmla="*/ 522 w 658"/>
                <a:gd name="T81" fmla="*/ 115 h 374"/>
                <a:gd name="T82" fmla="*/ 537 w 658"/>
                <a:gd name="T83" fmla="*/ 122 h 374"/>
                <a:gd name="T84" fmla="*/ 562 w 658"/>
                <a:gd name="T85" fmla="*/ 141 h 374"/>
                <a:gd name="T86" fmla="*/ 590 w 658"/>
                <a:gd name="T87" fmla="*/ 156 h 374"/>
                <a:gd name="T88" fmla="*/ 596 w 658"/>
                <a:gd name="T89" fmla="*/ 133 h 374"/>
                <a:gd name="T90" fmla="*/ 575 w 658"/>
                <a:gd name="T91" fmla="*/ 118 h 374"/>
                <a:gd name="T92" fmla="*/ 560 w 658"/>
                <a:gd name="T93" fmla="*/ 105 h 374"/>
                <a:gd name="T94" fmla="*/ 534 w 658"/>
                <a:gd name="T95" fmla="*/ 107 h 374"/>
                <a:gd name="T96" fmla="*/ 507 w 658"/>
                <a:gd name="T97" fmla="*/ 96 h 374"/>
                <a:gd name="T98" fmla="*/ 496 w 658"/>
                <a:gd name="T99" fmla="*/ 90 h 374"/>
                <a:gd name="T100" fmla="*/ 504 w 658"/>
                <a:gd name="T101" fmla="*/ 66 h 374"/>
                <a:gd name="T102" fmla="*/ 509 w 658"/>
                <a:gd name="T103" fmla="*/ 45 h 374"/>
                <a:gd name="T104" fmla="*/ 492 w 658"/>
                <a:gd name="T105" fmla="*/ 28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8" h="374">
                  <a:moveTo>
                    <a:pt x="492" y="28"/>
                  </a:moveTo>
                  <a:lnTo>
                    <a:pt x="489" y="24"/>
                  </a:lnTo>
                  <a:lnTo>
                    <a:pt x="481" y="23"/>
                  </a:lnTo>
                  <a:lnTo>
                    <a:pt x="472" y="23"/>
                  </a:lnTo>
                  <a:lnTo>
                    <a:pt x="464" y="17"/>
                  </a:lnTo>
                  <a:lnTo>
                    <a:pt x="466" y="11"/>
                  </a:lnTo>
                  <a:lnTo>
                    <a:pt x="462" y="4"/>
                  </a:lnTo>
                  <a:lnTo>
                    <a:pt x="455" y="0"/>
                  </a:lnTo>
                  <a:lnTo>
                    <a:pt x="442" y="0"/>
                  </a:lnTo>
                  <a:lnTo>
                    <a:pt x="438" y="13"/>
                  </a:lnTo>
                  <a:lnTo>
                    <a:pt x="434" y="21"/>
                  </a:lnTo>
                  <a:lnTo>
                    <a:pt x="397" y="0"/>
                  </a:lnTo>
                  <a:lnTo>
                    <a:pt x="389" y="2"/>
                  </a:lnTo>
                  <a:lnTo>
                    <a:pt x="391" y="9"/>
                  </a:lnTo>
                  <a:lnTo>
                    <a:pt x="387" y="17"/>
                  </a:lnTo>
                  <a:lnTo>
                    <a:pt x="389" y="30"/>
                  </a:lnTo>
                  <a:lnTo>
                    <a:pt x="383" y="38"/>
                  </a:lnTo>
                  <a:lnTo>
                    <a:pt x="380" y="51"/>
                  </a:lnTo>
                  <a:lnTo>
                    <a:pt x="374" y="58"/>
                  </a:lnTo>
                  <a:lnTo>
                    <a:pt x="368" y="58"/>
                  </a:lnTo>
                  <a:lnTo>
                    <a:pt x="363" y="71"/>
                  </a:lnTo>
                  <a:lnTo>
                    <a:pt x="355" y="73"/>
                  </a:lnTo>
                  <a:lnTo>
                    <a:pt x="348" y="73"/>
                  </a:lnTo>
                  <a:lnTo>
                    <a:pt x="346" y="81"/>
                  </a:lnTo>
                  <a:lnTo>
                    <a:pt x="344" y="90"/>
                  </a:lnTo>
                  <a:lnTo>
                    <a:pt x="340" y="96"/>
                  </a:lnTo>
                  <a:lnTo>
                    <a:pt x="338" y="111"/>
                  </a:lnTo>
                  <a:lnTo>
                    <a:pt x="334" y="118"/>
                  </a:lnTo>
                  <a:lnTo>
                    <a:pt x="329" y="120"/>
                  </a:lnTo>
                  <a:lnTo>
                    <a:pt x="314" y="118"/>
                  </a:lnTo>
                  <a:lnTo>
                    <a:pt x="314" y="115"/>
                  </a:lnTo>
                  <a:lnTo>
                    <a:pt x="306" y="109"/>
                  </a:lnTo>
                  <a:lnTo>
                    <a:pt x="299" y="111"/>
                  </a:lnTo>
                  <a:lnTo>
                    <a:pt x="299" y="126"/>
                  </a:lnTo>
                  <a:lnTo>
                    <a:pt x="299" y="132"/>
                  </a:lnTo>
                  <a:lnTo>
                    <a:pt x="295" y="135"/>
                  </a:lnTo>
                  <a:lnTo>
                    <a:pt x="291" y="149"/>
                  </a:lnTo>
                  <a:lnTo>
                    <a:pt x="287" y="156"/>
                  </a:lnTo>
                  <a:lnTo>
                    <a:pt x="286" y="164"/>
                  </a:lnTo>
                  <a:lnTo>
                    <a:pt x="284" y="177"/>
                  </a:lnTo>
                  <a:lnTo>
                    <a:pt x="276" y="186"/>
                  </a:lnTo>
                  <a:lnTo>
                    <a:pt x="269" y="199"/>
                  </a:lnTo>
                  <a:lnTo>
                    <a:pt x="267" y="212"/>
                  </a:lnTo>
                  <a:lnTo>
                    <a:pt x="272" y="220"/>
                  </a:lnTo>
                  <a:lnTo>
                    <a:pt x="267" y="226"/>
                  </a:lnTo>
                  <a:lnTo>
                    <a:pt x="269" y="233"/>
                  </a:lnTo>
                  <a:lnTo>
                    <a:pt x="267" y="235"/>
                  </a:lnTo>
                  <a:lnTo>
                    <a:pt x="254" y="244"/>
                  </a:lnTo>
                  <a:lnTo>
                    <a:pt x="246" y="243"/>
                  </a:lnTo>
                  <a:lnTo>
                    <a:pt x="233" y="254"/>
                  </a:lnTo>
                  <a:lnTo>
                    <a:pt x="224" y="250"/>
                  </a:lnTo>
                  <a:lnTo>
                    <a:pt x="224" y="258"/>
                  </a:lnTo>
                  <a:lnTo>
                    <a:pt x="222" y="263"/>
                  </a:lnTo>
                  <a:lnTo>
                    <a:pt x="214" y="265"/>
                  </a:lnTo>
                  <a:lnTo>
                    <a:pt x="199" y="273"/>
                  </a:lnTo>
                  <a:lnTo>
                    <a:pt x="192" y="273"/>
                  </a:lnTo>
                  <a:lnTo>
                    <a:pt x="180" y="269"/>
                  </a:lnTo>
                  <a:lnTo>
                    <a:pt x="178" y="274"/>
                  </a:lnTo>
                  <a:lnTo>
                    <a:pt x="165" y="284"/>
                  </a:lnTo>
                  <a:lnTo>
                    <a:pt x="154" y="282"/>
                  </a:lnTo>
                  <a:lnTo>
                    <a:pt x="141" y="274"/>
                  </a:lnTo>
                  <a:lnTo>
                    <a:pt x="133" y="267"/>
                  </a:lnTo>
                  <a:lnTo>
                    <a:pt x="128" y="259"/>
                  </a:lnTo>
                  <a:lnTo>
                    <a:pt x="128" y="254"/>
                  </a:lnTo>
                  <a:lnTo>
                    <a:pt x="101" y="286"/>
                  </a:lnTo>
                  <a:lnTo>
                    <a:pt x="77" y="303"/>
                  </a:lnTo>
                  <a:lnTo>
                    <a:pt x="73" y="310"/>
                  </a:lnTo>
                  <a:lnTo>
                    <a:pt x="73" y="318"/>
                  </a:lnTo>
                  <a:lnTo>
                    <a:pt x="64" y="323"/>
                  </a:lnTo>
                  <a:lnTo>
                    <a:pt x="64" y="329"/>
                  </a:lnTo>
                  <a:lnTo>
                    <a:pt x="58" y="336"/>
                  </a:lnTo>
                  <a:lnTo>
                    <a:pt x="53" y="340"/>
                  </a:lnTo>
                  <a:lnTo>
                    <a:pt x="45" y="346"/>
                  </a:lnTo>
                  <a:lnTo>
                    <a:pt x="43" y="352"/>
                  </a:lnTo>
                  <a:lnTo>
                    <a:pt x="28" y="359"/>
                  </a:lnTo>
                  <a:lnTo>
                    <a:pt x="21" y="365"/>
                  </a:lnTo>
                  <a:lnTo>
                    <a:pt x="13" y="367"/>
                  </a:lnTo>
                  <a:lnTo>
                    <a:pt x="0" y="374"/>
                  </a:lnTo>
                  <a:lnTo>
                    <a:pt x="26" y="370"/>
                  </a:lnTo>
                  <a:lnTo>
                    <a:pt x="41" y="370"/>
                  </a:lnTo>
                  <a:lnTo>
                    <a:pt x="98" y="361"/>
                  </a:lnTo>
                  <a:lnTo>
                    <a:pt x="133" y="357"/>
                  </a:lnTo>
                  <a:lnTo>
                    <a:pt x="160" y="350"/>
                  </a:lnTo>
                  <a:lnTo>
                    <a:pt x="169" y="350"/>
                  </a:lnTo>
                  <a:lnTo>
                    <a:pt x="184" y="350"/>
                  </a:lnTo>
                  <a:lnTo>
                    <a:pt x="210" y="348"/>
                  </a:lnTo>
                  <a:lnTo>
                    <a:pt x="278" y="336"/>
                  </a:lnTo>
                  <a:lnTo>
                    <a:pt x="466" y="303"/>
                  </a:lnTo>
                  <a:lnTo>
                    <a:pt x="560" y="284"/>
                  </a:lnTo>
                  <a:lnTo>
                    <a:pt x="643" y="265"/>
                  </a:lnTo>
                  <a:lnTo>
                    <a:pt x="641" y="261"/>
                  </a:lnTo>
                  <a:lnTo>
                    <a:pt x="645" y="265"/>
                  </a:lnTo>
                  <a:lnTo>
                    <a:pt x="648" y="263"/>
                  </a:lnTo>
                  <a:lnTo>
                    <a:pt x="647" y="258"/>
                  </a:lnTo>
                  <a:lnTo>
                    <a:pt x="647" y="250"/>
                  </a:lnTo>
                  <a:lnTo>
                    <a:pt x="652" y="256"/>
                  </a:lnTo>
                  <a:lnTo>
                    <a:pt x="656" y="263"/>
                  </a:lnTo>
                  <a:lnTo>
                    <a:pt x="658" y="261"/>
                  </a:lnTo>
                  <a:lnTo>
                    <a:pt x="647" y="241"/>
                  </a:lnTo>
                  <a:lnTo>
                    <a:pt x="641" y="227"/>
                  </a:lnTo>
                  <a:lnTo>
                    <a:pt x="620" y="227"/>
                  </a:lnTo>
                  <a:lnTo>
                    <a:pt x="615" y="226"/>
                  </a:lnTo>
                  <a:lnTo>
                    <a:pt x="613" y="235"/>
                  </a:lnTo>
                  <a:lnTo>
                    <a:pt x="615" y="239"/>
                  </a:lnTo>
                  <a:lnTo>
                    <a:pt x="609" y="235"/>
                  </a:lnTo>
                  <a:lnTo>
                    <a:pt x="603" y="235"/>
                  </a:lnTo>
                  <a:lnTo>
                    <a:pt x="596" y="241"/>
                  </a:lnTo>
                  <a:lnTo>
                    <a:pt x="598" y="235"/>
                  </a:lnTo>
                  <a:lnTo>
                    <a:pt x="592" y="227"/>
                  </a:lnTo>
                  <a:lnTo>
                    <a:pt x="584" y="224"/>
                  </a:lnTo>
                  <a:lnTo>
                    <a:pt x="584" y="224"/>
                  </a:lnTo>
                  <a:lnTo>
                    <a:pt x="579" y="216"/>
                  </a:lnTo>
                  <a:lnTo>
                    <a:pt x="577" y="211"/>
                  </a:lnTo>
                  <a:lnTo>
                    <a:pt x="569" y="212"/>
                  </a:lnTo>
                  <a:lnTo>
                    <a:pt x="562" y="211"/>
                  </a:lnTo>
                  <a:lnTo>
                    <a:pt x="556" y="211"/>
                  </a:lnTo>
                  <a:lnTo>
                    <a:pt x="543" y="207"/>
                  </a:lnTo>
                  <a:lnTo>
                    <a:pt x="522" y="207"/>
                  </a:lnTo>
                  <a:lnTo>
                    <a:pt x="524" y="203"/>
                  </a:lnTo>
                  <a:lnTo>
                    <a:pt x="530" y="205"/>
                  </a:lnTo>
                  <a:lnTo>
                    <a:pt x="545" y="201"/>
                  </a:lnTo>
                  <a:lnTo>
                    <a:pt x="553" y="207"/>
                  </a:lnTo>
                  <a:lnTo>
                    <a:pt x="556" y="207"/>
                  </a:lnTo>
                  <a:lnTo>
                    <a:pt x="556" y="199"/>
                  </a:lnTo>
                  <a:lnTo>
                    <a:pt x="562" y="207"/>
                  </a:lnTo>
                  <a:lnTo>
                    <a:pt x="569" y="211"/>
                  </a:lnTo>
                  <a:lnTo>
                    <a:pt x="575" y="205"/>
                  </a:lnTo>
                  <a:lnTo>
                    <a:pt x="581" y="212"/>
                  </a:lnTo>
                  <a:lnTo>
                    <a:pt x="588" y="218"/>
                  </a:lnTo>
                  <a:lnTo>
                    <a:pt x="596" y="220"/>
                  </a:lnTo>
                  <a:lnTo>
                    <a:pt x="601" y="227"/>
                  </a:lnTo>
                  <a:lnTo>
                    <a:pt x="605" y="224"/>
                  </a:lnTo>
                  <a:lnTo>
                    <a:pt x="609" y="222"/>
                  </a:lnTo>
                  <a:lnTo>
                    <a:pt x="611" y="216"/>
                  </a:lnTo>
                  <a:lnTo>
                    <a:pt x="609" y="209"/>
                  </a:lnTo>
                  <a:lnTo>
                    <a:pt x="601" y="207"/>
                  </a:lnTo>
                  <a:lnTo>
                    <a:pt x="600" y="199"/>
                  </a:lnTo>
                  <a:lnTo>
                    <a:pt x="592" y="201"/>
                  </a:lnTo>
                  <a:lnTo>
                    <a:pt x="579" y="196"/>
                  </a:lnTo>
                  <a:lnTo>
                    <a:pt x="573" y="190"/>
                  </a:lnTo>
                  <a:lnTo>
                    <a:pt x="558" y="179"/>
                  </a:lnTo>
                  <a:lnTo>
                    <a:pt x="566" y="179"/>
                  </a:lnTo>
                  <a:lnTo>
                    <a:pt x="579" y="192"/>
                  </a:lnTo>
                  <a:lnTo>
                    <a:pt x="592" y="197"/>
                  </a:lnTo>
                  <a:lnTo>
                    <a:pt x="596" y="190"/>
                  </a:lnTo>
                  <a:lnTo>
                    <a:pt x="590" y="184"/>
                  </a:lnTo>
                  <a:lnTo>
                    <a:pt x="592" y="182"/>
                  </a:lnTo>
                  <a:lnTo>
                    <a:pt x="600" y="182"/>
                  </a:lnTo>
                  <a:lnTo>
                    <a:pt x="605" y="188"/>
                  </a:lnTo>
                  <a:lnTo>
                    <a:pt x="607" y="182"/>
                  </a:lnTo>
                  <a:lnTo>
                    <a:pt x="603" y="169"/>
                  </a:lnTo>
                  <a:lnTo>
                    <a:pt x="598" y="169"/>
                  </a:lnTo>
                  <a:lnTo>
                    <a:pt x="590" y="167"/>
                  </a:lnTo>
                  <a:lnTo>
                    <a:pt x="594" y="165"/>
                  </a:lnTo>
                  <a:lnTo>
                    <a:pt x="586" y="160"/>
                  </a:lnTo>
                  <a:lnTo>
                    <a:pt x="579" y="160"/>
                  </a:lnTo>
                  <a:lnTo>
                    <a:pt x="573" y="154"/>
                  </a:lnTo>
                  <a:lnTo>
                    <a:pt x="571" y="150"/>
                  </a:lnTo>
                  <a:lnTo>
                    <a:pt x="556" y="145"/>
                  </a:lnTo>
                  <a:lnTo>
                    <a:pt x="551" y="137"/>
                  </a:lnTo>
                  <a:lnTo>
                    <a:pt x="545" y="133"/>
                  </a:lnTo>
                  <a:lnTo>
                    <a:pt x="539" y="130"/>
                  </a:lnTo>
                  <a:lnTo>
                    <a:pt x="536" y="124"/>
                  </a:lnTo>
                  <a:lnTo>
                    <a:pt x="522" y="115"/>
                  </a:lnTo>
                  <a:lnTo>
                    <a:pt x="517" y="115"/>
                  </a:lnTo>
                  <a:lnTo>
                    <a:pt x="522" y="113"/>
                  </a:lnTo>
                  <a:lnTo>
                    <a:pt x="530" y="117"/>
                  </a:lnTo>
                  <a:lnTo>
                    <a:pt x="537" y="122"/>
                  </a:lnTo>
                  <a:lnTo>
                    <a:pt x="545" y="130"/>
                  </a:lnTo>
                  <a:lnTo>
                    <a:pt x="551" y="132"/>
                  </a:lnTo>
                  <a:lnTo>
                    <a:pt x="556" y="139"/>
                  </a:lnTo>
                  <a:lnTo>
                    <a:pt x="562" y="141"/>
                  </a:lnTo>
                  <a:lnTo>
                    <a:pt x="575" y="150"/>
                  </a:lnTo>
                  <a:lnTo>
                    <a:pt x="583" y="152"/>
                  </a:lnTo>
                  <a:lnTo>
                    <a:pt x="583" y="154"/>
                  </a:lnTo>
                  <a:lnTo>
                    <a:pt x="590" y="156"/>
                  </a:lnTo>
                  <a:lnTo>
                    <a:pt x="594" y="147"/>
                  </a:lnTo>
                  <a:lnTo>
                    <a:pt x="594" y="139"/>
                  </a:lnTo>
                  <a:lnTo>
                    <a:pt x="588" y="132"/>
                  </a:lnTo>
                  <a:lnTo>
                    <a:pt x="596" y="133"/>
                  </a:lnTo>
                  <a:lnTo>
                    <a:pt x="596" y="126"/>
                  </a:lnTo>
                  <a:lnTo>
                    <a:pt x="581" y="120"/>
                  </a:lnTo>
                  <a:lnTo>
                    <a:pt x="575" y="120"/>
                  </a:lnTo>
                  <a:lnTo>
                    <a:pt x="575" y="118"/>
                  </a:lnTo>
                  <a:lnTo>
                    <a:pt x="568" y="118"/>
                  </a:lnTo>
                  <a:lnTo>
                    <a:pt x="568" y="115"/>
                  </a:lnTo>
                  <a:lnTo>
                    <a:pt x="562" y="109"/>
                  </a:lnTo>
                  <a:lnTo>
                    <a:pt x="560" y="105"/>
                  </a:lnTo>
                  <a:lnTo>
                    <a:pt x="547" y="109"/>
                  </a:lnTo>
                  <a:lnTo>
                    <a:pt x="545" y="107"/>
                  </a:lnTo>
                  <a:lnTo>
                    <a:pt x="537" y="107"/>
                  </a:lnTo>
                  <a:lnTo>
                    <a:pt x="534" y="107"/>
                  </a:lnTo>
                  <a:lnTo>
                    <a:pt x="522" y="96"/>
                  </a:lnTo>
                  <a:lnTo>
                    <a:pt x="522" y="90"/>
                  </a:lnTo>
                  <a:lnTo>
                    <a:pt x="515" y="90"/>
                  </a:lnTo>
                  <a:lnTo>
                    <a:pt x="507" y="96"/>
                  </a:lnTo>
                  <a:lnTo>
                    <a:pt x="502" y="98"/>
                  </a:lnTo>
                  <a:lnTo>
                    <a:pt x="496" y="98"/>
                  </a:lnTo>
                  <a:lnTo>
                    <a:pt x="492" y="90"/>
                  </a:lnTo>
                  <a:lnTo>
                    <a:pt x="496" y="90"/>
                  </a:lnTo>
                  <a:lnTo>
                    <a:pt x="494" y="83"/>
                  </a:lnTo>
                  <a:lnTo>
                    <a:pt x="498" y="62"/>
                  </a:lnTo>
                  <a:lnTo>
                    <a:pt x="502" y="66"/>
                  </a:lnTo>
                  <a:lnTo>
                    <a:pt x="504" y="66"/>
                  </a:lnTo>
                  <a:lnTo>
                    <a:pt x="506" y="62"/>
                  </a:lnTo>
                  <a:lnTo>
                    <a:pt x="504" y="58"/>
                  </a:lnTo>
                  <a:lnTo>
                    <a:pt x="511" y="53"/>
                  </a:lnTo>
                  <a:lnTo>
                    <a:pt x="509" y="45"/>
                  </a:lnTo>
                  <a:lnTo>
                    <a:pt x="507" y="41"/>
                  </a:lnTo>
                  <a:lnTo>
                    <a:pt x="506" y="34"/>
                  </a:lnTo>
                  <a:lnTo>
                    <a:pt x="500" y="30"/>
                  </a:lnTo>
                  <a:lnTo>
                    <a:pt x="492" y="2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1" name="Freeform 132">
              <a:extLst>
                <a:ext uri="{FF2B5EF4-FFF2-40B4-BE49-F238E27FC236}">
                  <a16:creationId xmlns:a16="http://schemas.microsoft.com/office/drawing/2014/main" id="{3161D6DF-1822-82F2-2E68-6B99418BA260}"/>
                </a:ext>
              </a:extLst>
            </p:cNvPr>
            <p:cNvSpPr>
              <a:spLocks/>
            </p:cNvSpPr>
            <p:nvPr/>
          </p:nvSpPr>
          <p:spPr bwMode="auto">
            <a:xfrm>
              <a:off x="5140362" y="2613979"/>
              <a:ext cx="41237" cy="110157"/>
            </a:xfrm>
            <a:custGeom>
              <a:avLst/>
              <a:gdLst>
                <a:gd name="T0" fmla="*/ 15 w 35"/>
                <a:gd name="T1" fmla="*/ 13 h 103"/>
                <a:gd name="T2" fmla="*/ 9 w 35"/>
                <a:gd name="T3" fmla="*/ 19 h 103"/>
                <a:gd name="T4" fmla="*/ 15 w 35"/>
                <a:gd name="T5" fmla="*/ 24 h 103"/>
                <a:gd name="T6" fmla="*/ 13 w 35"/>
                <a:gd name="T7" fmla="*/ 32 h 103"/>
                <a:gd name="T8" fmla="*/ 7 w 35"/>
                <a:gd name="T9" fmla="*/ 32 h 103"/>
                <a:gd name="T10" fmla="*/ 5 w 35"/>
                <a:gd name="T11" fmla="*/ 45 h 103"/>
                <a:gd name="T12" fmla="*/ 2 w 35"/>
                <a:gd name="T13" fmla="*/ 56 h 103"/>
                <a:gd name="T14" fmla="*/ 0 w 35"/>
                <a:gd name="T15" fmla="*/ 71 h 103"/>
                <a:gd name="T16" fmla="*/ 2 w 35"/>
                <a:gd name="T17" fmla="*/ 79 h 103"/>
                <a:gd name="T18" fmla="*/ 0 w 35"/>
                <a:gd name="T19" fmla="*/ 81 h 103"/>
                <a:gd name="T20" fmla="*/ 0 w 35"/>
                <a:gd name="T21" fmla="*/ 94 h 103"/>
                <a:gd name="T22" fmla="*/ 7 w 35"/>
                <a:gd name="T23" fmla="*/ 103 h 103"/>
                <a:gd name="T24" fmla="*/ 13 w 35"/>
                <a:gd name="T25" fmla="*/ 90 h 103"/>
                <a:gd name="T26" fmla="*/ 13 w 35"/>
                <a:gd name="T27" fmla="*/ 79 h 103"/>
                <a:gd name="T28" fmla="*/ 13 w 35"/>
                <a:gd name="T29" fmla="*/ 71 h 103"/>
                <a:gd name="T30" fmla="*/ 17 w 35"/>
                <a:gd name="T31" fmla="*/ 64 h 103"/>
                <a:gd name="T32" fmla="*/ 19 w 35"/>
                <a:gd name="T33" fmla="*/ 58 h 103"/>
                <a:gd name="T34" fmla="*/ 24 w 35"/>
                <a:gd name="T35" fmla="*/ 62 h 103"/>
                <a:gd name="T36" fmla="*/ 26 w 35"/>
                <a:gd name="T37" fmla="*/ 62 h 103"/>
                <a:gd name="T38" fmla="*/ 28 w 35"/>
                <a:gd name="T39" fmla="*/ 54 h 103"/>
                <a:gd name="T40" fmla="*/ 26 w 35"/>
                <a:gd name="T41" fmla="*/ 41 h 103"/>
                <a:gd name="T42" fmla="*/ 30 w 35"/>
                <a:gd name="T43" fmla="*/ 28 h 103"/>
                <a:gd name="T44" fmla="*/ 34 w 35"/>
                <a:gd name="T45" fmla="*/ 17 h 103"/>
                <a:gd name="T46" fmla="*/ 34 w 35"/>
                <a:gd name="T47" fmla="*/ 11 h 103"/>
                <a:gd name="T48" fmla="*/ 35 w 35"/>
                <a:gd name="T49" fmla="*/ 0 h 103"/>
                <a:gd name="T50" fmla="*/ 20 w 35"/>
                <a:gd name="T51" fmla="*/ 6 h 103"/>
                <a:gd name="T52" fmla="*/ 15 w 35"/>
                <a:gd name="T53"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103">
                  <a:moveTo>
                    <a:pt x="15" y="13"/>
                  </a:moveTo>
                  <a:lnTo>
                    <a:pt x="9" y="19"/>
                  </a:lnTo>
                  <a:lnTo>
                    <a:pt x="15" y="24"/>
                  </a:lnTo>
                  <a:lnTo>
                    <a:pt x="13" y="32"/>
                  </a:lnTo>
                  <a:lnTo>
                    <a:pt x="7" y="32"/>
                  </a:lnTo>
                  <a:lnTo>
                    <a:pt x="5" y="45"/>
                  </a:lnTo>
                  <a:lnTo>
                    <a:pt x="2" y="56"/>
                  </a:lnTo>
                  <a:lnTo>
                    <a:pt x="0" y="71"/>
                  </a:lnTo>
                  <a:lnTo>
                    <a:pt x="2" y="79"/>
                  </a:lnTo>
                  <a:lnTo>
                    <a:pt x="0" y="81"/>
                  </a:lnTo>
                  <a:lnTo>
                    <a:pt x="0" y="94"/>
                  </a:lnTo>
                  <a:lnTo>
                    <a:pt x="7" y="103"/>
                  </a:lnTo>
                  <a:lnTo>
                    <a:pt x="13" y="90"/>
                  </a:lnTo>
                  <a:lnTo>
                    <a:pt x="13" y="79"/>
                  </a:lnTo>
                  <a:lnTo>
                    <a:pt x="13" y="71"/>
                  </a:lnTo>
                  <a:lnTo>
                    <a:pt x="17" y="64"/>
                  </a:lnTo>
                  <a:lnTo>
                    <a:pt x="19" y="58"/>
                  </a:lnTo>
                  <a:lnTo>
                    <a:pt x="24" y="62"/>
                  </a:lnTo>
                  <a:lnTo>
                    <a:pt x="26" y="62"/>
                  </a:lnTo>
                  <a:lnTo>
                    <a:pt x="28" y="54"/>
                  </a:lnTo>
                  <a:lnTo>
                    <a:pt x="26" y="41"/>
                  </a:lnTo>
                  <a:lnTo>
                    <a:pt x="30" y="28"/>
                  </a:lnTo>
                  <a:lnTo>
                    <a:pt x="34" y="17"/>
                  </a:lnTo>
                  <a:lnTo>
                    <a:pt x="34" y="11"/>
                  </a:lnTo>
                  <a:lnTo>
                    <a:pt x="35" y="0"/>
                  </a:lnTo>
                  <a:lnTo>
                    <a:pt x="20" y="6"/>
                  </a:lnTo>
                  <a:lnTo>
                    <a:pt x="15" y="1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2" name="Freeform 14">
              <a:extLst>
                <a:ext uri="{FF2B5EF4-FFF2-40B4-BE49-F238E27FC236}">
                  <a16:creationId xmlns:a16="http://schemas.microsoft.com/office/drawing/2014/main" id="{73D440A5-6DF4-FE08-7377-87698E21BAE4}"/>
                </a:ext>
              </a:extLst>
            </p:cNvPr>
            <p:cNvSpPr>
              <a:spLocks/>
            </p:cNvSpPr>
            <p:nvPr/>
          </p:nvSpPr>
          <p:spPr bwMode="auto">
            <a:xfrm>
              <a:off x="478218" y="2049292"/>
              <a:ext cx="816494" cy="1241668"/>
            </a:xfrm>
            <a:custGeom>
              <a:avLst/>
              <a:gdLst>
                <a:gd name="T0" fmla="*/ 628 w 693"/>
                <a:gd name="T1" fmla="*/ 1156 h 1161"/>
                <a:gd name="T2" fmla="*/ 628 w 693"/>
                <a:gd name="T3" fmla="*/ 1129 h 1161"/>
                <a:gd name="T4" fmla="*/ 624 w 693"/>
                <a:gd name="T5" fmla="*/ 1105 h 1161"/>
                <a:gd name="T6" fmla="*/ 643 w 693"/>
                <a:gd name="T7" fmla="*/ 1071 h 1161"/>
                <a:gd name="T8" fmla="*/ 654 w 693"/>
                <a:gd name="T9" fmla="*/ 1030 h 1161"/>
                <a:gd name="T10" fmla="*/ 693 w 693"/>
                <a:gd name="T11" fmla="*/ 1000 h 1161"/>
                <a:gd name="T12" fmla="*/ 673 w 693"/>
                <a:gd name="T13" fmla="*/ 964 h 1161"/>
                <a:gd name="T14" fmla="*/ 661 w 693"/>
                <a:gd name="T15" fmla="*/ 926 h 1161"/>
                <a:gd name="T16" fmla="*/ 325 w 693"/>
                <a:gd name="T17" fmla="*/ 327 h 1161"/>
                <a:gd name="T18" fmla="*/ 62 w 693"/>
                <a:gd name="T19" fmla="*/ 0 h 1161"/>
                <a:gd name="T20" fmla="*/ 58 w 693"/>
                <a:gd name="T21" fmla="*/ 35 h 1161"/>
                <a:gd name="T22" fmla="*/ 39 w 693"/>
                <a:gd name="T23" fmla="*/ 94 h 1161"/>
                <a:gd name="T24" fmla="*/ 30 w 693"/>
                <a:gd name="T25" fmla="*/ 120 h 1161"/>
                <a:gd name="T26" fmla="*/ 13 w 693"/>
                <a:gd name="T27" fmla="*/ 137 h 1161"/>
                <a:gd name="T28" fmla="*/ 0 w 693"/>
                <a:gd name="T29" fmla="*/ 176 h 1161"/>
                <a:gd name="T30" fmla="*/ 24 w 693"/>
                <a:gd name="T31" fmla="*/ 233 h 1161"/>
                <a:gd name="T32" fmla="*/ 24 w 693"/>
                <a:gd name="T33" fmla="*/ 261 h 1161"/>
                <a:gd name="T34" fmla="*/ 13 w 693"/>
                <a:gd name="T35" fmla="*/ 319 h 1161"/>
                <a:gd name="T36" fmla="*/ 30 w 693"/>
                <a:gd name="T37" fmla="*/ 374 h 1161"/>
                <a:gd name="T38" fmla="*/ 45 w 693"/>
                <a:gd name="T39" fmla="*/ 402 h 1161"/>
                <a:gd name="T40" fmla="*/ 52 w 693"/>
                <a:gd name="T41" fmla="*/ 421 h 1161"/>
                <a:gd name="T42" fmla="*/ 43 w 693"/>
                <a:gd name="T43" fmla="*/ 436 h 1161"/>
                <a:gd name="T44" fmla="*/ 56 w 693"/>
                <a:gd name="T45" fmla="*/ 453 h 1161"/>
                <a:gd name="T46" fmla="*/ 81 w 693"/>
                <a:gd name="T47" fmla="*/ 468 h 1161"/>
                <a:gd name="T48" fmla="*/ 84 w 693"/>
                <a:gd name="T49" fmla="*/ 441 h 1161"/>
                <a:gd name="T50" fmla="*/ 111 w 693"/>
                <a:gd name="T51" fmla="*/ 455 h 1161"/>
                <a:gd name="T52" fmla="*/ 143 w 693"/>
                <a:gd name="T53" fmla="*/ 460 h 1161"/>
                <a:gd name="T54" fmla="*/ 146 w 693"/>
                <a:gd name="T55" fmla="*/ 464 h 1161"/>
                <a:gd name="T56" fmla="*/ 165 w 693"/>
                <a:gd name="T57" fmla="*/ 473 h 1161"/>
                <a:gd name="T58" fmla="*/ 120 w 693"/>
                <a:gd name="T59" fmla="*/ 456 h 1161"/>
                <a:gd name="T60" fmla="*/ 90 w 693"/>
                <a:gd name="T61" fmla="*/ 455 h 1161"/>
                <a:gd name="T62" fmla="*/ 92 w 693"/>
                <a:gd name="T63" fmla="*/ 483 h 1161"/>
                <a:gd name="T64" fmla="*/ 103 w 693"/>
                <a:gd name="T65" fmla="*/ 518 h 1161"/>
                <a:gd name="T66" fmla="*/ 79 w 693"/>
                <a:gd name="T67" fmla="*/ 498 h 1161"/>
                <a:gd name="T68" fmla="*/ 82 w 693"/>
                <a:gd name="T69" fmla="*/ 475 h 1161"/>
                <a:gd name="T70" fmla="*/ 66 w 693"/>
                <a:gd name="T71" fmla="*/ 502 h 1161"/>
                <a:gd name="T72" fmla="*/ 66 w 693"/>
                <a:gd name="T73" fmla="*/ 534 h 1161"/>
                <a:gd name="T74" fmla="*/ 86 w 693"/>
                <a:gd name="T75" fmla="*/ 573 h 1161"/>
                <a:gd name="T76" fmla="*/ 101 w 693"/>
                <a:gd name="T77" fmla="*/ 601 h 1161"/>
                <a:gd name="T78" fmla="*/ 82 w 693"/>
                <a:gd name="T79" fmla="*/ 643 h 1161"/>
                <a:gd name="T80" fmla="*/ 105 w 693"/>
                <a:gd name="T81" fmla="*/ 684 h 1161"/>
                <a:gd name="T82" fmla="*/ 118 w 693"/>
                <a:gd name="T83" fmla="*/ 725 h 1161"/>
                <a:gd name="T84" fmla="*/ 144 w 693"/>
                <a:gd name="T85" fmla="*/ 767 h 1161"/>
                <a:gd name="T86" fmla="*/ 150 w 693"/>
                <a:gd name="T87" fmla="*/ 787 h 1161"/>
                <a:gd name="T88" fmla="*/ 148 w 693"/>
                <a:gd name="T89" fmla="*/ 825 h 1161"/>
                <a:gd name="T90" fmla="*/ 141 w 693"/>
                <a:gd name="T91" fmla="*/ 853 h 1161"/>
                <a:gd name="T92" fmla="*/ 176 w 693"/>
                <a:gd name="T93" fmla="*/ 872 h 1161"/>
                <a:gd name="T94" fmla="*/ 210 w 693"/>
                <a:gd name="T95" fmla="*/ 889 h 1161"/>
                <a:gd name="T96" fmla="*/ 248 w 693"/>
                <a:gd name="T97" fmla="*/ 911 h 1161"/>
                <a:gd name="T98" fmla="*/ 306 w 693"/>
                <a:gd name="T99" fmla="*/ 951 h 1161"/>
                <a:gd name="T100" fmla="*/ 312 w 693"/>
                <a:gd name="T101" fmla="*/ 979 h 1161"/>
                <a:gd name="T102" fmla="*/ 329 w 693"/>
                <a:gd name="T103" fmla="*/ 987 h 1161"/>
                <a:gd name="T104" fmla="*/ 355 w 693"/>
                <a:gd name="T105" fmla="*/ 1015 h 1161"/>
                <a:gd name="T106" fmla="*/ 391 w 693"/>
                <a:gd name="T107" fmla="*/ 1086 h 1161"/>
                <a:gd name="T108" fmla="*/ 389 w 693"/>
                <a:gd name="T109" fmla="*/ 1116 h 1161"/>
                <a:gd name="T110" fmla="*/ 393 w 693"/>
                <a:gd name="T111" fmla="*/ 1128 h 1161"/>
                <a:gd name="T112" fmla="*/ 613 w 693"/>
                <a:gd name="T113" fmla="*/ 116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3" h="1161">
                  <a:moveTo>
                    <a:pt x="616" y="1160"/>
                  </a:moveTo>
                  <a:lnTo>
                    <a:pt x="620" y="1161"/>
                  </a:lnTo>
                  <a:lnTo>
                    <a:pt x="626" y="1161"/>
                  </a:lnTo>
                  <a:lnTo>
                    <a:pt x="628" y="1156"/>
                  </a:lnTo>
                  <a:lnTo>
                    <a:pt x="635" y="1150"/>
                  </a:lnTo>
                  <a:lnTo>
                    <a:pt x="635" y="1139"/>
                  </a:lnTo>
                  <a:lnTo>
                    <a:pt x="635" y="1133"/>
                  </a:lnTo>
                  <a:lnTo>
                    <a:pt x="628" y="1129"/>
                  </a:lnTo>
                  <a:lnTo>
                    <a:pt x="620" y="1126"/>
                  </a:lnTo>
                  <a:lnTo>
                    <a:pt x="620" y="1120"/>
                  </a:lnTo>
                  <a:lnTo>
                    <a:pt x="622" y="1113"/>
                  </a:lnTo>
                  <a:lnTo>
                    <a:pt x="624" y="1105"/>
                  </a:lnTo>
                  <a:lnTo>
                    <a:pt x="620" y="1097"/>
                  </a:lnTo>
                  <a:lnTo>
                    <a:pt x="624" y="1092"/>
                  </a:lnTo>
                  <a:lnTo>
                    <a:pt x="631" y="1086"/>
                  </a:lnTo>
                  <a:lnTo>
                    <a:pt x="643" y="1071"/>
                  </a:lnTo>
                  <a:lnTo>
                    <a:pt x="646" y="1062"/>
                  </a:lnTo>
                  <a:lnTo>
                    <a:pt x="650" y="1056"/>
                  </a:lnTo>
                  <a:lnTo>
                    <a:pt x="650" y="1043"/>
                  </a:lnTo>
                  <a:lnTo>
                    <a:pt x="654" y="1030"/>
                  </a:lnTo>
                  <a:lnTo>
                    <a:pt x="660" y="1026"/>
                  </a:lnTo>
                  <a:lnTo>
                    <a:pt x="663" y="1020"/>
                  </a:lnTo>
                  <a:lnTo>
                    <a:pt x="686" y="1007"/>
                  </a:lnTo>
                  <a:lnTo>
                    <a:pt x="693" y="1000"/>
                  </a:lnTo>
                  <a:lnTo>
                    <a:pt x="688" y="994"/>
                  </a:lnTo>
                  <a:lnTo>
                    <a:pt x="675" y="979"/>
                  </a:lnTo>
                  <a:lnTo>
                    <a:pt x="676" y="972"/>
                  </a:lnTo>
                  <a:lnTo>
                    <a:pt x="673" y="964"/>
                  </a:lnTo>
                  <a:lnTo>
                    <a:pt x="673" y="958"/>
                  </a:lnTo>
                  <a:lnTo>
                    <a:pt x="669" y="949"/>
                  </a:lnTo>
                  <a:lnTo>
                    <a:pt x="661" y="934"/>
                  </a:lnTo>
                  <a:lnTo>
                    <a:pt x="661" y="926"/>
                  </a:lnTo>
                  <a:lnTo>
                    <a:pt x="663" y="921"/>
                  </a:lnTo>
                  <a:lnTo>
                    <a:pt x="556" y="765"/>
                  </a:lnTo>
                  <a:lnTo>
                    <a:pt x="306" y="398"/>
                  </a:lnTo>
                  <a:lnTo>
                    <a:pt x="325" y="327"/>
                  </a:lnTo>
                  <a:lnTo>
                    <a:pt x="383" y="84"/>
                  </a:lnTo>
                  <a:lnTo>
                    <a:pt x="238" y="47"/>
                  </a:lnTo>
                  <a:lnTo>
                    <a:pt x="66" y="0"/>
                  </a:lnTo>
                  <a:lnTo>
                    <a:pt x="62" y="0"/>
                  </a:lnTo>
                  <a:lnTo>
                    <a:pt x="58" y="13"/>
                  </a:lnTo>
                  <a:lnTo>
                    <a:pt x="54" y="20"/>
                  </a:lnTo>
                  <a:lnTo>
                    <a:pt x="58" y="28"/>
                  </a:lnTo>
                  <a:lnTo>
                    <a:pt x="58" y="35"/>
                  </a:lnTo>
                  <a:lnTo>
                    <a:pt x="58" y="48"/>
                  </a:lnTo>
                  <a:lnTo>
                    <a:pt x="58" y="50"/>
                  </a:lnTo>
                  <a:lnTo>
                    <a:pt x="56" y="64"/>
                  </a:lnTo>
                  <a:lnTo>
                    <a:pt x="39" y="94"/>
                  </a:lnTo>
                  <a:lnTo>
                    <a:pt x="41" y="99"/>
                  </a:lnTo>
                  <a:lnTo>
                    <a:pt x="37" y="107"/>
                  </a:lnTo>
                  <a:lnTo>
                    <a:pt x="34" y="112"/>
                  </a:lnTo>
                  <a:lnTo>
                    <a:pt x="30" y="120"/>
                  </a:lnTo>
                  <a:lnTo>
                    <a:pt x="32" y="122"/>
                  </a:lnTo>
                  <a:lnTo>
                    <a:pt x="24" y="127"/>
                  </a:lnTo>
                  <a:lnTo>
                    <a:pt x="19" y="131"/>
                  </a:lnTo>
                  <a:lnTo>
                    <a:pt x="13" y="137"/>
                  </a:lnTo>
                  <a:lnTo>
                    <a:pt x="7" y="144"/>
                  </a:lnTo>
                  <a:lnTo>
                    <a:pt x="2" y="158"/>
                  </a:lnTo>
                  <a:lnTo>
                    <a:pt x="2" y="169"/>
                  </a:lnTo>
                  <a:lnTo>
                    <a:pt x="0" y="176"/>
                  </a:lnTo>
                  <a:lnTo>
                    <a:pt x="13" y="197"/>
                  </a:lnTo>
                  <a:lnTo>
                    <a:pt x="13" y="205"/>
                  </a:lnTo>
                  <a:lnTo>
                    <a:pt x="19" y="210"/>
                  </a:lnTo>
                  <a:lnTo>
                    <a:pt x="24" y="233"/>
                  </a:lnTo>
                  <a:lnTo>
                    <a:pt x="24" y="238"/>
                  </a:lnTo>
                  <a:lnTo>
                    <a:pt x="26" y="246"/>
                  </a:lnTo>
                  <a:lnTo>
                    <a:pt x="24" y="252"/>
                  </a:lnTo>
                  <a:lnTo>
                    <a:pt x="24" y="261"/>
                  </a:lnTo>
                  <a:lnTo>
                    <a:pt x="20" y="268"/>
                  </a:lnTo>
                  <a:lnTo>
                    <a:pt x="13" y="282"/>
                  </a:lnTo>
                  <a:lnTo>
                    <a:pt x="15" y="308"/>
                  </a:lnTo>
                  <a:lnTo>
                    <a:pt x="13" y="319"/>
                  </a:lnTo>
                  <a:lnTo>
                    <a:pt x="7" y="327"/>
                  </a:lnTo>
                  <a:lnTo>
                    <a:pt x="13" y="340"/>
                  </a:lnTo>
                  <a:lnTo>
                    <a:pt x="22" y="353"/>
                  </a:lnTo>
                  <a:lnTo>
                    <a:pt x="30" y="374"/>
                  </a:lnTo>
                  <a:lnTo>
                    <a:pt x="34" y="381"/>
                  </a:lnTo>
                  <a:lnTo>
                    <a:pt x="39" y="389"/>
                  </a:lnTo>
                  <a:lnTo>
                    <a:pt x="43" y="394"/>
                  </a:lnTo>
                  <a:lnTo>
                    <a:pt x="45" y="402"/>
                  </a:lnTo>
                  <a:lnTo>
                    <a:pt x="43" y="409"/>
                  </a:lnTo>
                  <a:lnTo>
                    <a:pt x="45" y="406"/>
                  </a:lnTo>
                  <a:lnTo>
                    <a:pt x="45" y="408"/>
                  </a:lnTo>
                  <a:lnTo>
                    <a:pt x="52" y="421"/>
                  </a:lnTo>
                  <a:lnTo>
                    <a:pt x="54" y="434"/>
                  </a:lnTo>
                  <a:lnTo>
                    <a:pt x="49" y="421"/>
                  </a:lnTo>
                  <a:lnTo>
                    <a:pt x="47" y="428"/>
                  </a:lnTo>
                  <a:lnTo>
                    <a:pt x="43" y="436"/>
                  </a:lnTo>
                  <a:lnTo>
                    <a:pt x="41" y="443"/>
                  </a:lnTo>
                  <a:lnTo>
                    <a:pt x="47" y="438"/>
                  </a:lnTo>
                  <a:lnTo>
                    <a:pt x="54" y="445"/>
                  </a:lnTo>
                  <a:lnTo>
                    <a:pt x="56" y="453"/>
                  </a:lnTo>
                  <a:lnTo>
                    <a:pt x="64" y="456"/>
                  </a:lnTo>
                  <a:lnTo>
                    <a:pt x="67" y="464"/>
                  </a:lnTo>
                  <a:lnTo>
                    <a:pt x="75" y="471"/>
                  </a:lnTo>
                  <a:lnTo>
                    <a:pt x="81" y="468"/>
                  </a:lnTo>
                  <a:lnTo>
                    <a:pt x="77" y="460"/>
                  </a:lnTo>
                  <a:lnTo>
                    <a:pt x="82" y="455"/>
                  </a:lnTo>
                  <a:lnTo>
                    <a:pt x="81" y="447"/>
                  </a:lnTo>
                  <a:lnTo>
                    <a:pt x="84" y="441"/>
                  </a:lnTo>
                  <a:lnTo>
                    <a:pt x="92" y="438"/>
                  </a:lnTo>
                  <a:lnTo>
                    <a:pt x="99" y="443"/>
                  </a:lnTo>
                  <a:lnTo>
                    <a:pt x="103" y="451"/>
                  </a:lnTo>
                  <a:lnTo>
                    <a:pt x="111" y="455"/>
                  </a:lnTo>
                  <a:lnTo>
                    <a:pt x="116" y="453"/>
                  </a:lnTo>
                  <a:lnTo>
                    <a:pt x="124" y="453"/>
                  </a:lnTo>
                  <a:lnTo>
                    <a:pt x="129" y="458"/>
                  </a:lnTo>
                  <a:lnTo>
                    <a:pt x="143" y="460"/>
                  </a:lnTo>
                  <a:lnTo>
                    <a:pt x="148" y="455"/>
                  </a:lnTo>
                  <a:lnTo>
                    <a:pt x="146" y="458"/>
                  </a:lnTo>
                  <a:lnTo>
                    <a:pt x="141" y="464"/>
                  </a:lnTo>
                  <a:lnTo>
                    <a:pt x="146" y="464"/>
                  </a:lnTo>
                  <a:lnTo>
                    <a:pt x="154" y="460"/>
                  </a:lnTo>
                  <a:lnTo>
                    <a:pt x="156" y="460"/>
                  </a:lnTo>
                  <a:lnTo>
                    <a:pt x="161" y="468"/>
                  </a:lnTo>
                  <a:lnTo>
                    <a:pt x="165" y="473"/>
                  </a:lnTo>
                  <a:lnTo>
                    <a:pt x="165" y="475"/>
                  </a:lnTo>
                  <a:lnTo>
                    <a:pt x="156" y="460"/>
                  </a:lnTo>
                  <a:lnTo>
                    <a:pt x="141" y="466"/>
                  </a:lnTo>
                  <a:lnTo>
                    <a:pt x="120" y="456"/>
                  </a:lnTo>
                  <a:lnTo>
                    <a:pt x="111" y="456"/>
                  </a:lnTo>
                  <a:lnTo>
                    <a:pt x="103" y="453"/>
                  </a:lnTo>
                  <a:lnTo>
                    <a:pt x="97" y="455"/>
                  </a:lnTo>
                  <a:lnTo>
                    <a:pt x="90" y="455"/>
                  </a:lnTo>
                  <a:lnTo>
                    <a:pt x="86" y="462"/>
                  </a:lnTo>
                  <a:lnTo>
                    <a:pt x="92" y="468"/>
                  </a:lnTo>
                  <a:lnTo>
                    <a:pt x="90" y="475"/>
                  </a:lnTo>
                  <a:lnTo>
                    <a:pt x="92" y="483"/>
                  </a:lnTo>
                  <a:lnTo>
                    <a:pt x="96" y="485"/>
                  </a:lnTo>
                  <a:lnTo>
                    <a:pt x="97" y="498"/>
                  </a:lnTo>
                  <a:lnTo>
                    <a:pt x="97" y="511"/>
                  </a:lnTo>
                  <a:lnTo>
                    <a:pt x="103" y="518"/>
                  </a:lnTo>
                  <a:lnTo>
                    <a:pt x="97" y="517"/>
                  </a:lnTo>
                  <a:lnTo>
                    <a:pt x="90" y="509"/>
                  </a:lnTo>
                  <a:lnTo>
                    <a:pt x="86" y="502"/>
                  </a:lnTo>
                  <a:lnTo>
                    <a:pt x="79" y="498"/>
                  </a:lnTo>
                  <a:lnTo>
                    <a:pt x="81" y="490"/>
                  </a:lnTo>
                  <a:lnTo>
                    <a:pt x="84" y="485"/>
                  </a:lnTo>
                  <a:lnTo>
                    <a:pt x="82" y="477"/>
                  </a:lnTo>
                  <a:lnTo>
                    <a:pt x="82" y="475"/>
                  </a:lnTo>
                  <a:lnTo>
                    <a:pt x="75" y="475"/>
                  </a:lnTo>
                  <a:lnTo>
                    <a:pt x="71" y="481"/>
                  </a:lnTo>
                  <a:lnTo>
                    <a:pt x="71" y="487"/>
                  </a:lnTo>
                  <a:lnTo>
                    <a:pt x="66" y="502"/>
                  </a:lnTo>
                  <a:lnTo>
                    <a:pt x="69" y="507"/>
                  </a:lnTo>
                  <a:lnTo>
                    <a:pt x="69" y="522"/>
                  </a:lnTo>
                  <a:lnTo>
                    <a:pt x="67" y="528"/>
                  </a:lnTo>
                  <a:lnTo>
                    <a:pt x="66" y="534"/>
                  </a:lnTo>
                  <a:lnTo>
                    <a:pt x="66" y="539"/>
                  </a:lnTo>
                  <a:lnTo>
                    <a:pt x="67" y="547"/>
                  </a:lnTo>
                  <a:lnTo>
                    <a:pt x="79" y="567"/>
                  </a:lnTo>
                  <a:lnTo>
                    <a:pt x="86" y="573"/>
                  </a:lnTo>
                  <a:lnTo>
                    <a:pt x="99" y="573"/>
                  </a:lnTo>
                  <a:lnTo>
                    <a:pt x="103" y="588"/>
                  </a:lnTo>
                  <a:lnTo>
                    <a:pt x="103" y="603"/>
                  </a:lnTo>
                  <a:lnTo>
                    <a:pt x="101" y="601"/>
                  </a:lnTo>
                  <a:lnTo>
                    <a:pt x="97" y="607"/>
                  </a:lnTo>
                  <a:lnTo>
                    <a:pt x="84" y="614"/>
                  </a:lnTo>
                  <a:lnTo>
                    <a:pt x="84" y="629"/>
                  </a:lnTo>
                  <a:lnTo>
                    <a:pt x="82" y="643"/>
                  </a:lnTo>
                  <a:lnTo>
                    <a:pt x="86" y="650"/>
                  </a:lnTo>
                  <a:lnTo>
                    <a:pt x="97" y="663"/>
                  </a:lnTo>
                  <a:lnTo>
                    <a:pt x="99" y="678"/>
                  </a:lnTo>
                  <a:lnTo>
                    <a:pt x="105" y="684"/>
                  </a:lnTo>
                  <a:lnTo>
                    <a:pt x="107" y="697"/>
                  </a:lnTo>
                  <a:lnTo>
                    <a:pt x="114" y="710"/>
                  </a:lnTo>
                  <a:lnTo>
                    <a:pt x="114" y="718"/>
                  </a:lnTo>
                  <a:lnTo>
                    <a:pt x="118" y="725"/>
                  </a:lnTo>
                  <a:lnTo>
                    <a:pt x="126" y="733"/>
                  </a:lnTo>
                  <a:lnTo>
                    <a:pt x="129" y="746"/>
                  </a:lnTo>
                  <a:lnTo>
                    <a:pt x="143" y="759"/>
                  </a:lnTo>
                  <a:lnTo>
                    <a:pt x="144" y="767"/>
                  </a:lnTo>
                  <a:lnTo>
                    <a:pt x="139" y="770"/>
                  </a:lnTo>
                  <a:lnTo>
                    <a:pt x="137" y="778"/>
                  </a:lnTo>
                  <a:lnTo>
                    <a:pt x="143" y="785"/>
                  </a:lnTo>
                  <a:lnTo>
                    <a:pt x="150" y="787"/>
                  </a:lnTo>
                  <a:lnTo>
                    <a:pt x="156" y="795"/>
                  </a:lnTo>
                  <a:lnTo>
                    <a:pt x="156" y="802"/>
                  </a:lnTo>
                  <a:lnTo>
                    <a:pt x="148" y="812"/>
                  </a:lnTo>
                  <a:lnTo>
                    <a:pt x="148" y="825"/>
                  </a:lnTo>
                  <a:lnTo>
                    <a:pt x="144" y="832"/>
                  </a:lnTo>
                  <a:lnTo>
                    <a:pt x="146" y="840"/>
                  </a:lnTo>
                  <a:lnTo>
                    <a:pt x="141" y="847"/>
                  </a:lnTo>
                  <a:lnTo>
                    <a:pt x="141" y="853"/>
                  </a:lnTo>
                  <a:lnTo>
                    <a:pt x="146" y="855"/>
                  </a:lnTo>
                  <a:lnTo>
                    <a:pt x="150" y="862"/>
                  </a:lnTo>
                  <a:lnTo>
                    <a:pt x="156" y="870"/>
                  </a:lnTo>
                  <a:lnTo>
                    <a:pt x="176" y="872"/>
                  </a:lnTo>
                  <a:lnTo>
                    <a:pt x="184" y="876"/>
                  </a:lnTo>
                  <a:lnTo>
                    <a:pt x="191" y="876"/>
                  </a:lnTo>
                  <a:lnTo>
                    <a:pt x="205" y="885"/>
                  </a:lnTo>
                  <a:lnTo>
                    <a:pt x="210" y="889"/>
                  </a:lnTo>
                  <a:lnTo>
                    <a:pt x="225" y="889"/>
                  </a:lnTo>
                  <a:lnTo>
                    <a:pt x="237" y="898"/>
                  </a:lnTo>
                  <a:lnTo>
                    <a:pt x="240" y="906"/>
                  </a:lnTo>
                  <a:lnTo>
                    <a:pt x="248" y="911"/>
                  </a:lnTo>
                  <a:lnTo>
                    <a:pt x="250" y="925"/>
                  </a:lnTo>
                  <a:lnTo>
                    <a:pt x="265" y="938"/>
                  </a:lnTo>
                  <a:lnTo>
                    <a:pt x="278" y="945"/>
                  </a:lnTo>
                  <a:lnTo>
                    <a:pt x="306" y="951"/>
                  </a:lnTo>
                  <a:lnTo>
                    <a:pt x="308" y="953"/>
                  </a:lnTo>
                  <a:lnTo>
                    <a:pt x="312" y="966"/>
                  </a:lnTo>
                  <a:lnTo>
                    <a:pt x="314" y="973"/>
                  </a:lnTo>
                  <a:lnTo>
                    <a:pt x="312" y="979"/>
                  </a:lnTo>
                  <a:lnTo>
                    <a:pt x="312" y="987"/>
                  </a:lnTo>
                  <a:lnTo>
                    <a:pt x="319" y="990"/>
                  </a:lnTo>
                  <a:lnTo>
                    <a:pt x="323" y="985"/>
                  </a:lnTo>
                  <a:lnTo>
                    <a:pt x="329" y="987"/>
                  </a:lnTo>
                  <a:lnTo>
                    <a:pt x="336" y="990"/>
                  </a:lnTo>
                  <a:lnTo>
                    <a:pt x="344" y="1002"/>
                  </a:lnTo>
                  <a:lnTo>
                    <a:pt x="348" y="1009"/>
                  </a:lnTo>
                  <a:lnTo>
                    <a:pt x="355" y="1015"/>
                  </a:lnTo>
                  <a:lnTo>
                    <a:pt x="378" y="1043"/>
                  </a:lnTo>
                  <a:lnTo>
                    <a:pt x="385" y="1058"/>
                  </a:lnTo>
                  <a:lnTo>
                    <a:pt x="389" y="1073"/>
                  </a:lnTo>
                  <a:lnTo>
                    <a:pt x="391" y="1086"/>
                  </a:lnTo>
                  <a:lnTo>
                    <a:pt x="389" y="1101"/>
                  </a:lnTo>
                  <a:lnTo>
                    <a:pt x="387" y="1114"/>
                  </a:lnTo>
                  <a:lnTo>
                    <a:pt x="387" y="1122"/>
                  </a:lnTo>
                  <a:lnTo>
                    <a:pt x="389" y="1116"/>
                  </a:lnTo>
                  <a:lnTo>
                    <a:pt x="394" y="1120"/>
                  </a:lnTo>
                  <a:lnTo>
                    <a:pt x="393" y="1128"/>
                  </a:lnTo>
                  <a:lnTo>
                    <a:pt x="389" y="1120"/>
                  </a:lnTo>
                  <a:lnTo>
                    <a:pt x="393" y="1128"/>
                  </a:lnTo>
                  <a:lnTo>
                    <a:pt x="394" y="1137"/>
                  </a:lnTo>
                  <a:lnTo>
                    <a:pt x="398" y="1139"/>
                  </a:lnTo>
                  <a:lnTo>
                    <a:pt x="611" y="1160"/>
                  </a:lnTo>
                  <a:lnTo>
                    <a:pt x="613" y="1160"/>
                  </a:lnTo>
                  <a:lnTo>
                    <a:pt x="616" y="116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3" name="Freeform 309">
              <a:extLst>
                <a:ext uri="{FF2B5EF4-FFF2-40B4-BE49-F238E27FC236}">
                  <a16:creationId xmlns:a16="http://schemas.microsoft.com/office/drawing/2014/main" id="{0BF040C0-06ED-3392-F2E3-1ED0932A27E2}"/>
                </a:ext>
              </a:extLst>
            </p:cNvPr>
            <p:cNvSpPr>
              <a:spLocks/>
            </p:cNvSpPr>
            <p:nvPr/>
          </p:nvSpPr>
          <p:spPr bwMode="auto">
            <a:xfrm>
              <a:off x="666731" y="3034285"/>
              <a:ext cx="21207" cy="11764"/>
            </a:xfrm>
            <a:custGeom>
              <a:avLst/>
              <a:gdLst>
                <a:gd name="T0" fmla="*/ 7 w 18"/>
                <a:gd name="T1" fmla="*/ 0 h 11"/>
                <a:gd name="T2" fmla="*/ 0 w 18"/>
                <a:gd name="T3" fmla="*/ 4 h 11"/>
                <a:gd name="T4" fmla="*/ 3 w 18"/>
                <a:gd name="T5" fmla="*/ 9 h 11"/>
                <a:gd name="T6" fmla="*/ 11 w 18"/>
                <a:gd name="T7" fmla="*/ 11 h 11"/>
                <a:gd name="T8" fmla="*/ 18 w 18"/>
                <a:gd name="T9" fmla="*/ 11 h 11"/>
                <a:gd name="T10" fmla="*/ 18 w 18"/>
                <a:gd name="T11" fmla="*/ 5 h 11"/>
                <a:gd name="T12" fmla="*/ 15 w 18"/>
                <a:gd name="T13" fmla="*/ 0 h 11"/>
                <a:gd name="T14" fmla="*/ 7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7" y="0"/>
                  </a:moveTo>
                  <a:lnTo>
                    <a:pt x="0" y="4"/>
                  </a:lnTo>
                  <a:lnTo>
                    <a:pt x="3" y="9"/>
                  </a:lnTo>
                  <a:lnTo>
                    <a:pt x="11" y="11"/>
                  </a:lnTo>
                  <a:lnTo>
                    <a:pt x="18" y="11"/>
                  </a:lnTo>
                  <a:lnTo>
                    <a:pt x="18" y="5"/>
                  </a:lnTo>
                  <a:lnTo>
                    <a:pt x="15" y="0"/>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4" name="Freeform 310">
              <a:extLst>
                <a:ext uri="{FF2B5EF4-FFF2-40B4-BE49-F238E27FC236}">
                  <a16:creationId xmlns:a16="http://schemas.microsoft.com/office/drawing/2014/main" id="{3081C268-4E11-8F65-814B-69932644840E}"/>
                </a:ext>
              </a:extLst>
            </p:cNvPr>
            <p:cNvSpPr>
              <a:spLocks/>
            </p:cNvSpPr>
            <p:nvPr/>
          </p:nvSpPr>
          <p:spPr bwMode="auto">
            <a:xfrm>
              <a:off x="666731" y="3034285"/>
              <a:ext cx="21207" cy="11764"/>
            </a:xfrm>
            <a:custGeom>
              <a:avLst/>
              <a:gdLst>
                <a:gd name="T0" fmla="*/ 7 w 18"/>
                <a:gd name="T1" fmla="*/ 0 h 11"/>
                <a:gd name="T2" fmla="*/ 0 w 18"/>
                <a:gd name="T3" fmla="*/ 4 h 11"/>
                <a:gd name="T4" fmla="*/ 3 w 18"/>
                <a:gd name="T5" fmla="*/ 9 h 11"/>
                <a:gd name="T6" fmla="*/ 11 w 18"/>
                <a:gd name="T7" fmla="*/ 11 h 11"/>
                <a:gd name="T8" fmla="*/ 18 w 18"/>
                <a:gd name="T9" fmla="*/ 11 h 11"/>
                <a:gd name="T10" fmla="*/ 18 w 18"/>
                <a:gd name="T11" fmla="*/ 5 h 11"/>
                <a:gd name="T12" fmla="*/ 15 w 18"/>
                <a:gd name="T13" fmla="*/ 0 h 11"/>
                <a:gd name="T14" fmla="*/ 7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7" y="0"/>
                  </a:moveTo>
                  <a:lnTo>
                    <a:pt x="0" y="4"/>
                  </a:lnTo>
                  <a:lnTo>
                    <a:pt x="3" y="9"/>
                  </a:lnTo>
                  <a:lnTo>
                    <a:pt x="11" y="11"/>
                  </a:lnTo>
                  <a:lnTo>
                    <a:pt x="18" y="11"/>
                  </a:lnTo>
                  <a:lnTo>
                    <a:pt x="18" y="5"/>
                  </a:lnTo>
                  <a:lnTo>
                    <a:pt x="15" y="0"/>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5" name="Freeform 311">
              <a:extLst>
                <a:ext uri="{FF2B5EF4-FFF2-40B4-BE49-F238E27FC236}">
                  <a16:creationId xmlns:a16="http://schemas.microsoft.com/office/drawing/2014/main" id="{DB19CA4A-60EE-4042-5A32-18EB1A7389A7}"/>
                </a:ext>
              </a:extLst>
            </p:cNvPr>
            <p:cNvSpPr>
              <a:spLocks/>
            </p:cNvSpPr>
            <p:nvPr/>
          </p:nvSpPr>
          <p:spPr bwMode="auto">
            <a:xfrm>
              <a:off x="666731" y="3034285"/>
              <a:ext cx="21207" cy="11764"/>
            </a:xfrm>
            <a:custGeom>
              <a:avLst/>
              <a:gdLst>
                <a:gd name="T0" fmla="*/ 7 w 18"/>
                <a:gd name="T1" fmla="*/ 0 h 11"/>
                <a:gd name="T2" fmla="*/ 0 w 18"/>
                <a:gd name="T3" fmla="*/ 4 h 11"/>
                <a:gd name="T4" fmla="*/ 3 w 18"/>
                <a:gd name="T5" fmla="*/ 9 h 11"/>
                <a:gd name="T6" fmla="*/ 11 w 18"/>
                <a:gd name="T7" fmla="*/ 11 h 11"/>
                <a:gd name="T8" fmla="*/ 18 w 18"/>
                <a:gd name="T9" fmla="*/ 11 h 11"/>
                <a:gd name="T10" fmla="*/ 18 w 18"/>
                <a:gd name="T11" fmla="*/ 5 h 11"/>
                <a:gd name="T12" fmla="*/ 15 w 18"/>
                <a:gd name="T13" fmla="*/ 0 h 11"/>
                <a:gd name="T14" fmla="*/ 7 w 1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7" y="0"/>
                  </a:moveTo>
                  <a:lnTo>
                    <a:pt x="0" y="4"/>
                  </a:lnTo>
                  <a:lnTo>
                    <a:pt x="3" y="9"/>
                  </a:lnTo>
                  <a:lnTo>
                    <a:pt x="11" y="11"/>
                  </a:lnTo>
                  <a:lnTo>
                    <a:pt x="18" y="11"/>
                  </a:lnTo>
                  <a:lnTo>
                    <a:pt x="18" y="5"/>
                  </a:lnTo>
                  <a:lnTo>
                    <a:pt x="15" y="0"/>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6" name="Freeform 312">
              <a:extLst>
                <a:ext uri="{FF2B5EF4-FFF2-40B4-BE49-F238E27FC236}">
                  <a16:creationId xmlns:a16="http://schemas.microsoft.com/office/drawing/2014/main" id="{44D46F4D-6E55-8BE9-076E-FD6CC46BE17D}"/>
                </a:ext>
              </a:extLst>
            </p:cNvPr>
            <p:cNvSpPr>
              <a:spLocks/>
            </p:cNvSpPr>
            <p:nvPr/>
          </p:nvSpPr>
          <p:spPr bwMode="auto">
            <a:xfrm>
              <a:off x="703254" y="3032146"/>
              <a:ext cx="34168" cy="16043"/>
            </a:xfrm>
            <a:custGeom>
              <a:avLst/>
              <a:gdLst>
                <a:gd name="T0" fmla="*/ 8 w 29"/>
                <a:gd name="T1" fmla="*/ 6 h 15"/>
                <a:gd name="T2" fmla="*/ 0 w 29"/>
                <a:gd name="T3" fmla="*/ 0 h 15"/>
                <a:gd name="T4" fmla="*/ 0 w 29"/>
                <a:gd name="T5" fmla="*/ 6 h 15"/>
                <a:gd name="T6" fmla="*/ 0 w 29"/>
                <a:gd name="T7" fmla="*/ 13 h 15"/>
                <a:gd name="T8" fmla="*/ 8 w 29"/>
                <a:gd name="T9" fmla="*/ 15 h 15"/>
                <a:gd name="T10" fmla="*/ 21 w 29"/>
                <a:gd name="T11" fmla="*/ 15 h 15"/>
                <a:gd name="T12" fmla="*/ 29 w 29"/>
                <a:gd name="T13" fmla="*/ 11 h 15"/>
                <a:gd name="T14" fmla="*/ 21 w 29"/>
                <a:gd name="T15" fmla="*/ 11 h 15"/>
                <a:gd name="T16" fmla="*/ 8 w 2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5">
                  <a:moveTo>
                    <a:pt x="8" y="6"/>
                  </a:moveTo>
                  <a:lnTo>
                    <a:pt x="0" y="0"/>
                  </a:lnTo>
                  <a:lnTo>
                    <a:pt x="0" y="6"/>
                  </a:lnTo>
                  <a:lnTo>
                    <a:pt x="0" y="13"/>
                  </a:lnTo>
                  <a:lnTo>
                    <a:pt x="8" y="15"/>
                  </a:lnTo>
                  <a:lnTo>
                    <a:pt x="21" y="15"/>
                  </a:lnTo>
                  <a:lnTo>
                    <a:pt x="29" y="11"/>
                  </a:lnTo>
                  <a:lnTo>
                    <a:pt x="21" y="11"/>
                  </a:lnTo>
                  <a:lnTo>
                    <a:pt x="8"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7" name="Freeform 313">
              <a:extLst>
                <a:ext uri="{FF2B5EF4-FFF2-40B4-BE49-F238E27FC236}">
                  <a16:creationId xmlns:a16="http://schemas.microsoft.com/office/drawing/2014/main" id="{21A24C57-8293-6BB5-2842-AFB0453D30B5}"/>
                </a:ext>
              </a:extLst>
            </p:cNvPr>
            <p:cNvSpPr>
              <a:spLocks/>
            </p:cNvSpPr>
            <p:nvPr/>
          </p:nvSpPr>
          <p:spPr bwMode="auto">
            <a:xfrm>
              <a:off x="703254" y="3032146"/>
              <a:ext cx="34168" cy="16043"/>
            </a:xfrm>
            <a:custGeom>
              <a:avLst/>
              <a:gdLst>
                <a:gd name="T0" fmla="*/ 8 w 29"/>
                <a:gd name="T1" fmla="*/ 6 h 15"/>
                <a:gd name="T2" fmla="*/ 0 w 29"/>
                <a:gd name="T3" fmla="*/ 0 h 15"/>
                <a:gd name="T4" fmla="*/ 0 w 29"/>
                <a:gd name="T5" fmla="*/ 6 h 15"/>
                <a:gd name="T6" fmla="*/ 0 w 29"/>
                <a:gd name="T7" fmla="*/ 13 h 15"/>
                <a:gd name="T8" fmla="*/ 8 w 29"/>
                <a:gd name="T9" fmla="*/ 15 h 15"/>
                <a:gd name="T10" fmla="*/ 21 w 29"/>
                <a:gd name="T11" fmla="*/ 15 h 15"/>
                <a:gd name="T12" fmla="*/ 29 w 29"/>
                <a:gd name="T13" fmla="*/ 11 h 15"/>
                <a:gd name="T14" fmla="*/ 21 w 29"/>
                <a:gd name="T15" fmla="*/ 11 h 15"/>
                <a:gd name="T16" fmla="*/ 8 w 2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5">
                  <a:moveTo>
                    <a:pt x="8" y="6"/>
                  </a:moveTo>
                  <a:lnTo>
                    <a:pt x="0" y="0"/>
                  </a:lnTo>
                  <a:lnTo>
                    <a:pt x="0" y="6"/>
                  </a:lnTo>
                  <a:lnTo>
                    <a:pt x="0" y="13"/>
                  </a:lnTo>
                  <a:lnTo>
                    <a:pt x="8" y="15"/>
                  </a:lnTo>
                  <a:lnTo>
                    <a:pt x="21" y="15"/>
                  </a:lnTo>
                  <a:lnTo>
                    <a:pt x="29" y="11"/>
                  </a:lnTo>
                  <a:lnTo>
                    <a:pt x="21" y="11"/>
                  </a:lnTo>
                  <a:lnTo>
                    <a:pt x="8"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8" name="Freeform 314">
              <a:extLst>
                <a:ext uri="{FF2B5EF4-FFF2-40B4-BE49-F238E27FC236}">
                  <a16:creationId xmlns:a16="http://schemas.microsoft.com/office/drawing/2014/main" id="{AF774D88-1146-AF97-1BD6-6C5429CBA0D5}"/>
                </a:ext>
              </a:extLst>
            </p:cNvPr>
            <p:cNvSpPr>
              <a:spLocks/>
            </p:cNvSpPr>
            <p:nvPr/>
          </p:nvSpPr>
          <p:spPr bwMode="auto">
            <a:xfrm>
              <a:off x="703254" y="3032146"/>
              <a:ext cx="34168" cy="16043"/>
            </a:xfrm>
            <a:custGeom>
              <a:avLst/>
              <a:gdLst>
                <a:gd name="T0" fmla="*/ 8 w 29"/>
                <a:gd name="T1" fmla="*/ 6 h 15"/>
                <a:gd name="T2" fmla="*/ 0 w 29"/>
                <a:gd name="T3" fmla="*/ 0 h 15"/>
                <a:gd name="T4" fmla="*/ 0 w 29"/>
                <a:gd name="T5" fmla="*/ 6 h 15"/>
                <a:gd name="T6" fmla="*/ 0 w 29"/>
                <a:gd name="T7" fmla="*/ 13 h 15"/>
                <a:gd name="T8" fmla="*/ 8 w 29"/>
                <a:gd name="T9" fmla="*/ 15 h 15"/>
                <a:gd name="T10" fmla="*/ 21 w 29"/>
                <a:gd name="T11" fmla="*/ 15 h 15"/>
                <a:gd name="T12" fmla="*/ 29 w 29"/>
                <a:gd name="T13" fmla="*/ 11 h 15"/>
                <a:gd name="T14" fmla="*/ 21 w 29"/>
                <a:gd name="T15" fmla="*/ 11 h 15"/>
                <a:gd name="T16" fmla="*/ 8 w 29"/>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5">
                  <a:moveTo>
                    <a:pt x="8" y="6"/>
                  </a:moveTo>
                  <a:lnTo>
                    <a:pt x="0" y="0"/>
                  </a:lnTo>
                  <a:lnTo>
                    <a:pt x="0" y="6"/>
                  </a:lnTo>
                  <a:lnTo>
                    <a:pt x="0" y="13"/>
                  </a:lnTo>
                  <a:lnTo>
                    <a:pt x="8" y="15"/>
                  </a:lnTo>
                  <a:lnTo>
                    <a:pt x="21" y="15"/>
                  </a:lnTo>
                  <a:lnTo>
                    <a:pt x="29" y="11"/>
                  </a:lnTo>
                  <a:lnTo>
                    <a:pt x="21" y="11"/>
                  </a:lnTo>
                  <a:lnTo>
                    <a:pt x="8"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99" name="Freeform 315">
              <a:extLst>
                <a:ext uri="{FF2B5EF4-FFF2-40B4-BE49-F238E27FC236}">
                  <a16:creationId xmlns:a16="http://schemas.microsoft.com/office/drawing/2014/main" id="{35EE2C25-D2AA-8ED6-B3A4-0BECB7211191}"/>
                </a:ext>
              </a:extLst>
            </p:cNvPr>
            <p:cNvSpPr>
              <a:spLocks/>
            </p:cNvSpPr>
            <p:nvPr/>
          </p:nvSpPr>
          <p:spPr bwMode="auto">
            <a:xfrm>
              <a:off x="710324" y="3130539"/>
              <a:ext cx="12961" cy="8556"/>
            </a:xfrm>
            <a:custGeom>
              <a:avLst/>
              <a:gdLst>
                <a:gd name="T0" fmla="*/ 0 w 11"/>
                <a:gd name="T1" fmla="*/ 0 h 8"/>
                <a:gd name="T2" fmla="*/ 6 w 11"/>
                <a:gd name="T3" fmla="*/ 8 h 8"/>
                <a:gd name="T4" fmla="*/ 11 w 11"/>
                <a:gd name="T5" fmla="*/ 8 h 8"/>
                <a:gd name="T6" fmla="*/ 8 w 11"/>
                <a:gd name="T7" fmla="*/ 2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lnTo>
                    <a:pt x="6" y="8"/>
                  </a:lnTo>
                  <a:lnTo>
                    <a:pt x="11" y="8"/>
                  </a:lnTo>
                  <a:lnTo>
                    <a:pt x="8" y="2"/>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0" name="Freeform 316">
              <a:extLst>
                <a:ext uri="{FF2B5EF4-FFF2-40B4-BE49-F238E27FC236}">
                  <a16:creationId xmlns:a16="http://schemas.microsoft.com/office/drawing/2014/main" id="{228FE0D7-0E4B-15F9-2D47-458719E43E73}"/>
                </a:ext>
              </a:extLst>
            </p:cNvPr>
            <p:cNvSpPr>
              <a:spLocks/>
            </p:cNvSpPr>
            <p:nvPr/>
          </p:nvSpPr>
          <p:spPr bwMode="auto">
            <a:xfrm>
              <a:off x="710324" y="3130539"/>
              <a:ext cx="12961" cy="8556"/>
            </a:xfrm>
            <a:custGeom>
              <a:avLst/>
              <a:gdLst>
                <a:gd name="T0" fmla="*/ 0 w 11"/>
                <a:gd name="T1" fmla="*/ 0 h 8"/>
                <a:gd name="T2" fmla="*/ 6 w 11"/>
                <a:gd name="T3" fmla="*/ 8 h 8"/>
                <a:gd name="T4" fmla="*/ 11 w 11"/>
                <a:gd name="T5" fmla="*/ 8 h 8"/>
                <a:gd name="T6" fmla="*/ 8 w 11"/>
                <a:gd name="T7" fmla="*/ 2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lnTo>
                    <a:pt x="6" y="8"/>
                  </a:lnTo>
                  <a:lnTo>
                    <a:pt x="11" y="8"/>
                  </a:lnTo>
                  <a:lnTo>
                    <a:pt x="8" y="2"/>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1" name="Freeform 317">
              <a:extLst>
                <a:ext uri="{FF2B5EF4-FFF2-40B4-BE49-F238E27FC236}">
                  <a16:creationId xmlns:a16="http://schemas.microsoft.com/office/drawing/2014/main" id="{C5C2E58E-7761-F42F-B92E-0C12E78E1F82}"/>
                </a:ext>
              </a:extLst>
            </p:cNvPr>
            <p:cNvSpPr>
              <a:spLocks/>
            </p:cNvSpPr>
            <p:nvPr/>
          </p:nvSpPr>
          <p:spPr bwMode="auto">
            <a:xfrm>
              <a:off x="710324" y="3130539"/>
              <a:ext cx="12961" cy="8556"/>
            </a:xfrm>
            <a:custGeom>
              <a:avLst/>
              <a:gdLst>
                <a:gd name="T0" fmla="*/ 0 w 11"/>
                <a:gd name="T1" fmla="*/ 0 h 8"/>
                <a:gd name="T2" fmla="*/ 6 w 11"/>
                <a:gd name="T3" fmla="*/ 8 h 8"/>
                <a:gd name="T4" fmla="*/ 11 w 11"/>
                <a:gd name="T5" fmla="*/ 8 h 8"/>
                <a:gd name="T6" fmla="*/ 8 w 11"/>
                <a:gd name="T7" fmla="*/ 2 h 8"/>
                <a:gd name="T8" fmla="*/ 0 w 11"/>
                <a:gd name="T9" fmla="*/ 0 h 8"/>
              </a:gdLst>
              <a:ahLst/>
              <a:cxnLst>
                <a:cxn ang="0">
                  <a:pos x="T0" y="T1"/>
                </a:cxn>
                <a:cxn ang="0">
                  <a:pos x="T2" y="T3"/>
                </a:cxn>
                <a:cxn ang="0">
                  <a:pos x="T4" y="T5"/>
                </a:cxn>
                <a:cxn ang="0">
                  <a:pos x="T6" y="T7"/>
                </a:cxn>
                <a:cxn ang="0">
                  <a:pos x="T8" y="T9"/>
                </a:cxn>
              </a:cxnLst>
              <a:rect l="0" t="0" r="r" b="b"/>
              <a:pathLst>
                <a:path w="11" h="8">
                  <a:moveTo>
                    <a:pt x="0" y="0"/>
                  </a:moveTo>
                  <a:lnTo>
                    <a:pt x="6" y="8"/>
                  </a:lnTo>
                  <a:lnTo>
                    <a:pt x="11" y="8"/>
                  </a:lnTo>
                  <a:lnTo>
                    <a:pt x="8" y="2"/>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2" name="Freeform 318">
              <a:extLst>
                <a:ext uri="{FF2B5EF4-FFF2-40B4-BE49-F238E27FC236}">
                  <a16:creationId xmlns:a16="http://schemas.microsoft.com/office/drawing/2014/main" id="{FA5BFF48-8F87-371A-2C22-271E0DF7EDE1}"/>
                </a:ext>
              </a:extLst>
            </p:cNvPr>
            <p:cNvSpPr>
              <a:spLocks/>
            </p:cNvSpPr>
            <p:nvPr/>
          </p:nvSpPr>
          <p:spPr bwMode="auto">
            <a:xfrm>
              <a:off x="803402" y="3176528"/>
              <a:ext cx="20030" cy="29945"/>
            </a:xfrm>
            <a:custGeom>
              <a:avLst/>
              <a:gdLst>
                <a:gd name="T0" fmla="*/ 4 w 17"/>
                <a:gd name="T1" fmla="*/ 8 h 28"/>
                <a:gd name="T2" fmla="*/ 0 w 17"/>
                <a:gd name="T3" fmla="*/ 0 h 28"/>
                <a:gd name="T4" fmla="*/ 2 w 17"/>
                <a:gd name="T5" fmla="*/ 8 h 28"/>
                <a:gd name="T6" fmla="*/ 4 w 17"/>
                <a:gd name="T7" fmla="*/ 23 h 28"/>
                <a:gd name="T8" fmla="*/ 11 w 17"/>
                <a:gd name="T9" fmla="*/ 28 h 28"/>
                <a:gd name="T10" fmla="*/ 17 w 17"/>
                <a:gd name="T11" fmla="*/ 28 h 28"/>
                <a:gd name="T12" fmla="*/ 8 w 17"/>
                <a:gd name="T13" fmla="*/ 15 h 28"/>
                <a:gd name="T14" fmla="*/ 4 w 17"/>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8">
                  <a:moveTo>
                    <a:pt x="4" y="8"/>
                  </a:moveTo>
                  <a:lnTo>
                    <a:pt x="0" y="0"/>
                  </a:lnTo>
                  <a:lnTo>
                    <a:pt x="2" y="8"/>
                  </a:lnTo>
                  <a:lnTo>
                    <a:pt x="4" y="23"/>
                  </a:lnTo>
                  <a:lnTo>
                    <a:pt x="11" y="28"/>
                  </a:lnTo>
                  <a:lnTo>
                    <a:pt x="17" y="28"/>
                  </a:lnTo>
                  <a:lnTo>
                    <a:pt x="8" y="15"/>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3" name="Freeform 319">
              <a:extLst>
                <a:ext uri="{FF2B5EF4-FFF2-40B4-BE49-F238E27FC236}">
                  <a16:creationId xmlns:a16="http://schemas.microsoft.com/office/drawing/2014/main" id="{B81FF96E-F3EB-2338-D264-A86B7D6ED996}"/>
                </a:ext>
              </a:extLst>
            </p:cNvPr>
            <p:cNvSpPr>
              <a:spLocks/>
            </p:cNvSpPr>
            <p:nvPr/>
          </p:nvSpPr>
          <p:spPr bwMode="auto">
            <a:xfrm>
              <a:off x="803402" y="3176528"/>
              <a:ext cx="20030" cy="29945"/>
            </a:xfrm>
            <a:custGeom>
              <a:avLst/>
              <a:gdLst>
                <a:gd name="T0" fmla="*/ 4 w 17"/>
                <a:gd name="T1" fmla="*/ 8 h 28"/>
                <a:gd name="T2" fmla="*/ 0 w 17"/>
                <a:gd name="T3" fmla="*/ 0 h 28"/>
                <a:gd name="T4" fmla="*/ 2 w 17"/>
                <a:gd name="T5" fmla="*/ 8 h 28"/>
                <a:gd name="T6" fmla="*/ 4 w 17"/>
                <a:gd name="T7" fmla="*/ 23 h 28"/>
                <a:gd name="T8" fmla="*/ 11 w 17"/>
                <a:gd name="T9" fmla="*/ 28 h 28"/>
                <a:gd name="T10" fmla="*/ 17 w 17"/>
                <a:gd name="T11" fmla="*/ 28 h 28"/>
                <a:gd name="T12" fmla="*/ 8 w 17"/>
                <a:gd name="T13" fmla="*/ 15 h 28"/>
                <a:gd name="T14" fmla="*/ 4 w 17"/>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8">
                  <a:moveTo>
                    <a:pt x="4" y="8"/>
                  </a:moveTo>
                  <a:lnTo>
                    <a:pt x="0" y="0"/>
                  </a:lnTo>
                  <a:lnTo>
                    <a:pt x="2" y="8"/>
                  </a:lnTo>
                  <a:lnTo>
                    <a:pt x="4" y="23"/>
                  </a:lnTo>
                  <a:lnTo>
                    <a:pt x="11" y="28"/>
                  </a:lnTo>
                  <a:lnTo>
                    <a:pt x="17" y="28"/>
                  </a:lnTo>
                  <a:lnTo>
                    <a:pt x="8" y="15"/>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4" name="Freeform 320">
              <a:extLst>
                <a:ext uri="{FF2B5EF4-FFF2-40B4-BE49-F238E27FC236}">
                  <a16:creationId xmlns:a16="http://schemas.microsoft.com/office/drawing/2014/main" id="{5960543B-1D00-1184-2A25-82DF1D4E7EA6}"/>
                </a:ext>
              </a:extLst>
            </p:cNvPr>
            <p:cNvSpPr>
              <a:spLocks/>
            </p:cNvSpPr>
            <p:nvPr/>
          </p:nvSpPr>
          <p:spPr bwMode="auto">
            <a:xfrm>
              <a:off x="803402" y="3176528"/>
              <a:ext cx="20030" cy="29945"/>
            </a:xfrm>
            <a:custGeom>
              <a:avLst/>
              <a:gdLst>
                <a:gd name="T0" fmla="*/ 4 w 17"/>
                <a:gd name="T1" fmla="*/ 8 h 28"/>
                <a:gd name="T2" fmla="*/ 0 w 17"/>
                <a:gd name="T3" fmla="*/ 0 h 28"/>
                <a:gd name="T4" fmla="*/ 2 w 17"/>
                <a:gd name="T5" fmla="*/ 8 h 28"/>
                <a:gd name="T6" fmla="*/ 4 w 17"/>
                <a:gd name="T7" fmla="*/ 23 h 28"/>
                <a:gd name="T8" fmla="*/ 11 w 17"/>
                <a:gd name="T9" fmla="*/ 28 h 28"/>
                <a:gd name="T10" fmla="*/ 17 w 17"/>
                <a:gd name="T11" fmla="*/ 28 h 28"/>
                <a:gd name="T12" fmla="*/ 8 w 17"/>
                <a:gd name="T13" fmla="*/ 15 h 28"/>
                <a:gd name="T14" fmla="*/ 4 w 17"/>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8">
                  <a:moveTo>
                    <a:pt x="4" y="8"/>
                  </a:moveTo>
                  <a:lnTo>
                    <a:pt x="0" y="0"/>
                  </a:lnTo>
                  <a:lnTo>
                    <a:pt x="2" y="8"/>
                  </a:lnTo>
                  <a:lnTo>
                    <a:pt x="4" y="23"/>
                  </a:lnTo>
                  <a:lnTo>
                    <a:pt x="11" y="28"/>
                  </a:lnTo>
                  <a:lnTo>
                    <a:pt x="17" y="28"/>
                  </a:lnTo>
                  <a:lnTo>
                    <a:pt x="8" y="15"/>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5" name="Freeform 321">
              <a:extLst>
                <a:ext uri="{FF2B5EF4-FFF2-40B4-BE49-F238E27FC236}">
                  <a16:creationId xmlns:a16="http://schemas.microsoft.com/office/drawing/2014/main" id="{B951A308-68E5-E684-AF63-9934889562C3}"/>
                </a:ext>
              </a:extLst>
            </p:cNvPr>
            <p:cNvSpPr>
              <a:spLocks/>
            </p:cNvSpPr>
            <p:nvPr/>
          </p:nvSpPr>
          <p:spPr bwMode="auto">
            <a:xfrm>
              <a:off x="816362" y="3126262"/>
              <a:ext cx="27099" cy="24598"/>
            </a:xfrm>
            <a:custGeom>
              <a:avLst/>
              <a:gdLst>
                <a:gd name="T0" fmla="*/ 14 w 23"/>
                <a:gd name="T1" fmla="*/ 10 h 23"/>
                <a:gd name="T2" fmla="*/ 8 w 23"/>
                <a:gd name="T3" fmla="*/ 4 h 23"/>
                <a:gd name="T4" fmla="*/ 0 w 23"/>
                <a:gd name="T5" fmla="*/ 0 h 23"/>
                <a:gd name="T6" fmla="*/ 6 w 23"/>
                <a:gd name="T7" fmla="*/ 8 h 23"/>
                <a:gd name="T8" fmla="*/ 14 w 23"/>
                <a:gd name="T9" fmla="*/ 21 h 23"/>
                <a:gd name="T10" fmla="*/ 23 w 23"/>
                <a:gd name="T11" fmla="*/ 23 h 23"/>
                <a:gd name="T12" fmla="*/ 21 w 23"/>
                <a:gd name="T13" fmla="*/ 15 h 23"/>
                <a:gd name="T14" fmla="*/ 14 w 2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14" y="10"/>
                  </a:moveTo>
                  <a:lnTo>
                    <a:pt x="8" y="4"/>
                  </a:lnTo>
                  <a:lnTo>
                    <a:pt x="0" y="0"/>
                  </a:lnTo>
                  <a:lnTo>
                    <a:pt x="6" y="8"/>
                  </a:lnTo>
                  <a:lnTo>
                    <a:pt x="14" y="21"/>
                  </a:lnTo>
                  <a:lnTo>
                    <a:pt x="23" y="23"/>
                  </a:lnTo>
                  <a:lnTo>
                    <a:pt x="21" y="15"/>
                  </a:lnTo>
                  <a:lnTo>
                    <a:pt x="14" y="1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6" name="Freeform 322">
              <a:extLst>
                <a:ext uri="{FF2B5EF4-FFF2-40B4-BE49-F238E27FC236}">
                  <a16:creationId xmlns:a16="http://schemas.microsoft.com/office/drawing/2014/main" id="{C3ED070D-DF57-1B74-B830-FC07F5F7884B}"/>
                </a:ext>
              </a:extLst>
            </p:cNvPr>
            <p:cNvSpPr>
              <a:spLocks/>
            </p:cNvSpPr>
            <p:nvPr/>
          </p:nvSpPr>
          <p:spPr bwMode="auto">
            <a:xfrm>
              <a:off x="816362" y="3126262"/>
              <a:ext cx="27099" cy="24598"/>
            </a:xfrm>
            <a:custGeom>
              <a:avLst/>
              <a:gdLst>
                <a:gd name="T0" fmla="*/ 14 w 23"/>
                <a:gd name="T1" fmla="*/ 10 h 23"/>
                <a:gd name="T2" fmla="*/ 8 w 23"/>
                <a:gd name="T3" fmla="*/ 4 h 23"/>
                <a:gd name="T4" fmla="*/ 0 w 23"/>
                <a:gd name="T5" fmla="*/ 0 h 23"/>
                <a:gd name="T6" fmla="*/ 6 w 23"/>
                <a:gd name="T7" fmla="*/ 8 h 23"/>
                <a:gd name="T8" fmla="*/ 14 w 23"/>
                <a:gd name="T9" fmla="*/ 21 h 23"/>
                <a:gd name="T10" fmla="*/ 23 w 23"/>
                <a:gd name="T11" fmla="*/ 23 h 23"/>
                <a:gd name="T12" fmla="*/ 21 w 23"/>
                <a:gd name="T13" fmla="*/ 15 h 23"/>
                <a:gd name="T14" fmla="*/ 14 w 2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14" y="10"/>
                  </a:moveTo>
                  <a:lnTo>
                    <a:pt x="8" y="4"/>
                  </a:lnTo>
                  <a:lnTo>
                    <a:pt x="0" y="0"/>
                  </a:lnTo>
                  <a:lnTo>
                    <a:pt x="6" y="8"/>
                  </a:lnTo>
                  <a:lnTo>
                    <a:pt x="14" y="21"/>
                  </a:lnTo>
                  <a:lnTo>
                    <a:pt x="23" y="23"/>
                  </a:lnTo>
                  <a:lnTo>
                    <a:pt x="21" y="15"/>
                  </a:lnTo>
                  <a:lnTo>
                    <a:pt x="14" y="1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7" name="Freeform 323">
              <a:extLst>
                <a:ext uri="{FF2B5EF4-FFF2-40B4-BE49-F238E27FC236}">
                  <a16:creationId xmlns:a16="http://schemas.microsoft.com/office/drawing/2014/main" id="{301FAA58-F131-0A90-B27E-5980F22DD8F3}"/>
                </a:ext>
              </a:extLst>
            </p:cNvPr>
            <p:cNvSpPr>
              <a:spLocks/>
            </p:cNvSpPr>
            <p:nvPr/>
          </p:nvSpPr>
          <p:spPr bwMode="auto">
            <a:xfrm>
              <a:off x="816362" y="3126262"/>
              <a:ext cx="27099" cy="24598"/>
            </a:xfrm>
            <a:custGeom>
              <a:avLst/>
              <a:gdLst>
                <a:gd name="T0" fmla="*/ 14 w 23"/>
                <a:gd name="T1" fmla="*/ 10 h 23"/>
                <a:gd name="T2" fmla="*/ 8 w 23"/>
                <a:gd name="T3" fmla="*/ 4 h 23"/>
                <a:gd name="T4" fmla="*/ 0 w 23"/>
                <a:gd name="T5" fmla="*/ 0 h 23"/>
                <a:gd name="T6" fmla="*/ 6 w 23"/>
                <a:gd name="T7" fmla="*/ 8 h 23"/>
                <a:gd name="T8" fmla="*/ 14 w 23"/>
                <a:gd name="T9" fmla="*/ 21 h 23"/>
                <a:gd name="T10" fmla="*/ 23 w 23"/>
                <a:gd name="T11" fmla="*/ 23 h 23"/>
                <a:gd name="T12" fmla="*/ 21 w 23"/>
                <a:gd name="T13" fmla="*/ 15 h 23"/>
                <a:gd name="T14" fmla="*/ 14 w 23"/>
                <a:gd name="T15" fmla="*/ 1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14" y="10"/>
                  </a:moveTo>
                  <a:lnTo>
                    <a:pt x="8" y="4"/>
                  </a:lnTo>
                  <a:lnTo>
                    <a:pt x="0" y="0"/>
                  </a:lnTo>
                  <a:lnTo>
                    <a:pt x="6" y="8"/>
                  </a:lnTo>
                  <a:lnTo>
                    <a:pt x="14" y="21"/>
                  </a:lnTo>
                  <a:lnTo>
                    <a:pt x="23" y="23"/>
                  </a:lnTo>
                  <a:lnTo>
                    <a:pt x="21" y="15"/>
                  </a:lnTo>
                  <a:lnTo>
                    <a:pt x="14" y="1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8" name="Freeform 5">
              <a:extLst>
                <a:ext uri="{FF2B5EF4-FFF2-40B4-BE49-F238E27FC236}">
                  <a16:creationId xmlns:a16="http://schemas.microsoft.com/office/drawing/2014/main" id="{366C6A46-F67A-0640-7467-FC2D1A2E8B3F}"/>
                </a:ext>
              </a:extLst>
            </p:cNvPr>
            <p:cNvSpPr>
              <a:spLocks/>
            </p:cNvSpPr>
            <p:nvPr/>
          </p:nvSpPr>
          <p:spPr bwMode="auto">
            <a:xfrm>
              <a:off x="865593" y="1338191"/>
              <a:ext cx="13358" cy="17782"/>
            </a:xfrm>
            <a:custGeom>
              <a:avLst/>
              <a:gdLst>
                <a:gd name="T0" fmla="*/ 16 w 19"/>
                <a:gd name="T1" fmla="*/ 27 h 27"/>
                <a:gd name="T2" fmla="*/ 16 w 19"/>
                <a:gd name="T3" fmla="*/ 27 h 27"/>
                <a:gd name="T4" fmla="*/ 19 w 19"/>
                <a:gd name="T5" fmla="*/ 14 h 27"/>
                <a:gd name="T6" fmla="*/ 9 w 19"/>
                <a:gd name="T7" fmla="*/ 6 h 27"/>
                <a:gd name="T8" fmla="*/ 3 w 19"/>
                <a:gd name="T9" fmla="*/ 0 h 27"/>
                <a:gd name="T10" fmla="*/ 0 w 19"/>
                <a:gd name="T11" fmla="*/ 14 h 27"/>
                <a:gd name="T12" fmla="*/ 5 w 19"/>
                <a:gd name="T13" fmla="*/ 27 h 27"/>
                <a:gd name="T14" fmla="*/ 16 w 19"/>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27">
                  <a:moveTo>
                    <a:pt x="16" y="27"/>
                  </a:moveTo>
                  <a:lnTo>
                    <a:pt x="16" y="27"/>
                  </a:lnTo>
                  <a:lnTo>
                    <a:pt x="19" y="14"/>
                  </a:lnTo>
                  <a:lnTo>
                    <a:pt x="9" y="6"/>
                  </a:lnTo>
                  <a:lnTo>
                    <a:pt x="3" y="0"/>
                  </a:lnTo>
                  <a:lnTo>
                    <a:pt x="0" y="14"/>
                  </a:lnTo>
                  <a:lnTo>
                    <a:pt x="5" y="27"/>
                  </a:lnTo>
                  <a:lnTo>
                    <a:pt x="16" y="27"/>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09" name="Freeform 6">
              <a:extLst>
                <a:ext uri="{FF2B5EF4-FFF2-40B4-BE49-F238E27FC236}">
                  <a16:creationId xmlns:a16="http://schemas.microsoft.com/office/drawing/2014/main" id="{9B2467A8-2E69-5687-88B7-51B5B4FC2EA2}"/>
                </a:ext>
              </a:extLst>
            </p:cNvPr>
            <p:cNvSpPr>
              <a:spLocks/>
            </p:cNvSpPr>
            <p:nvPr/>
          </p:nvSpPr>
          <p:spPr bwMode="auto">
            <a:xfrm>
              <a:off x="885630" y="1334856"/>
              <a:ext cx="15584" cy="12226"/>
            </a:xfrm>
            <a:custGeom>
              <a:avLst/>
              <a:gdLst>
                <a:gd name="T0" fmla="*/ 12 w 23"/>
                <a:gd name="T1" fmla="*/ 9 h 19"/>
                <a:gd name="T2" fmla="*/ 12 w 23"/>
                <a:gd name="T3" fmla="*/ 9 h 19"/>
                <a:gd name="T4" fmla="*/ 15 w 23"/>
                <a:gd name="T5" fmla="*/ 19 h 19"/>
                <a:gd name="T6" fmla="*/ 23 w 23"/>
                <a:gd name="T7" fmla="*/ 9 h 19"/>
                <a:gd name="T8" fmla="*/ 12 w 23"/>
                <a:gd name="T9" fmla="*/ 0 h 19"/>
                <a:gd name="T10" fmla="*/ 5 w 23"/>
                <a:gd name="T11" fmla="*/ 0 h 19"/>
                <a:gd name="T12" fmla="*/ 0 w 23"/>
                <a:gd name="T13" fmla="*/ 12 h 19"/>
                <a:gd name="T14" fmla="*/ 8 w 23"/>
                <a:gd name="T15" fmla="*/ 19 h 19"/>
                <a:gd name="T16" fmla="*/ 12 w 23"/>
                <a:gd name="T1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9">
                  <a:moveTo>
                    <a:pt x="12" y="9"/>
                  </a:moveTo>
                  <a:lnTo>
                    <a:pt x="12" y="9"/>
                  </a:lnTo>
                  <a:lnTo>
                    <a:pt x="15" y="19"/>
                  </a:lnTo>
                  <a:lnTo>
                    <a:pt x="23" y="9"/>
                  </a:lnTo>
                  <a:lnTo>
                    <a:pt x="12" y="0"/>
                  </a:lnTo>
                  <a:lnTo>
                    <a:pt x="5" y="0"/>
                  </a:lnTo>
                  <a:lnTo>
                    <a:pt x="0" y="12"/>
                  </a:lnTo>
                  <a:lnTo>
                    <a:pt x="8" y="19"/>
                  </a:lnTo>
                  <a:lnTo>
                    <a:pt x="12" y="9"/>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0" name="Freeform 7">
              <a:extLst>
                <a:ext uri="{FF2B5EF4-FFF2-40B4-BE49-F238E27FC236}">
                  <a16:creationId xmlns:a16="http://schemas.microsoft.com/office/drawing/2014/main" id="{B4C00BAA-D543-00E7-6E22-BEA7CACACD70}"/>
                </a:ext>
              </a:extLst>
            </p:cNvPr>
            <p:cNvSpPr>
              <a:spLocks/>
            </p:cNvSpPr>
            <p:nvPr/>
          </p:nvSpPr>
          <p:spPr bwMode="auto">
            <a:xfrm>
              <a:off x="887857" y="1374866"/>
              <a:ext cx="25602" cy="55569"/>
            </a:xfrm>
            <a:custGeom>
              <a:avLst/>
              <a:gdLst>
                <a:gd name="T0" fmla="*/ 35 w 39"/>
                <a:gd name="T1" fmla="*/ 12 h 83"/>
                <a:gd name="T2" fmla="*/ 35 w 39"/>
                <a:gd name="T3" fmla="*/ 12 h 83"/>
                <a:gd name="T4" fmla="*/ 28 w 39"/>
                <a:gd name="T5" fmla="*/ 0 h 83"/>
                <a:gd name="T6" fmla="*/ 27 w 39"/>
                <a:gd name="T7" fmla="*/ 0 h 83"/>
                <a:gd name="T8" fmla="*/ 12 w 39"/>
                <a:gd name="T9" fmla="*/ 8 h 83"/>
                <a:gd name="T10" fmla="*/ 0 w 39"/>
                <a:gd name="T11" fmla="*/ 21 h 83"/>
                <a:gd name="T12" fmla="*/ 5 w 39"/>
                <a:gd name="T13" fmla="*/ 34 h 83"/>
                <a:gd name="T14" fmla="*/ 16 w 39"/>
                <a:gd name="T15" fmla="*/ 45 h 83"/>
                <a:gd name="T16" fmla="*/ 12 w 39"/>
                <a:gd name="T17" fmla="*/ 55 h 83"/>
                <a:gd name="T18" fmla="*/ 16 w 39"/>
                <a:gd name="T19" fmla="*/ 66 h 83"/>
                <a:gd name="T20" fmla="*/ 28 w 39"/>
                <a:gd name="T21" fmla="*/ 79 h 83"/>
                <a:gd name="T22" fmla="*/ 28 w 39"/>
                <a:gd name="T23" fmla="*/ 83 h 83"/>
                <a:gd name="T24" fmla="*/ 39 w 39"/>
                <a:gd name="T25" fmla="*/ 79 h 83"/>
                <a:gd name="T26" fmla="*/ 39 w 39"/>
                <a:gd name="T27" fmla="*/ 69 h 83"/>
                <a:gd name="T28" fmla="*/ 32 w 39"/>
                <a:gd name="T29" fmla="*/ 58 h 83"/>
                <a:gd name="T30" fmla="*/ 20 w 39"/>
                <a:gd name="T31" fmla="*/ 58 h 83"/>
                <a:gd name="T32" fmla="*/ 20 w 39"/>
                <a:gd name="T33" fmla="*/ 34 h 83"/>
                <a:gd name="T34" fmla="*/ 9 w 39"/>
                <a:gd name="T35" fmla="*/ 21 h 83"/>
                <a:gd name="T36" fmla="*/ 23 w 39"/>
                <a:gd name="T37" fmla="*/ 15 h 83"/>
                <a:gd name="T38" fmla="*/ 35 w 39"/>
                <a:gd name="T39" fmla="*/ 1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83">
                  <a:moveTo>
                    <a:pt x="35" y="12"/>
                  </a:moveTo>
                  <a:lnTo>
                    <a:pt x="35" y="12"/>
                  </a:lnTo>
                  <a:lnTo>
                    <a:pt x="28" y="0"/>
                  </a:lnTo>
                  <a:lnTo>
                    <a:pt x="27" y="0"/>
                  </a:lnTo>
                  <a:lnTo>
                    <a:pt x="12" y="8"/>
                  </a:lnTo>
                  <a:lnTo>
                    <a:pt x="0" y="21"/>
                  </a:lnTo>
                  <a:lnTo>
                    <a:pt x="5" y="34"/>
                  </a:lnTo>
                  <a:lnTo>
                    <a:pt x="16" y="45"/>
                  </a:lnTo>
                  <a:lnTo>
                    <a:pt x="12" y="55"/>
                  </a:lnTo>
                  <a:lnTo>
                    <a:pt x="16" y="66"/>
                  </a:lnTo>
                  <a:lnTo>
                    <a:pt x="28" y="79"/>
                  </a:lnTo>
                  <a:lnTo>
                    <a:pt x="28" y="83"/>
                  </a:lnTo>
                  <a:lnTo>
                    <a:pt x="39" y="79"/>
                  </a:lnTo>
                  <a:lnTo>
                    <a:pt x="39" y="69"/>
                  </a:lnTo>
                  <a:lnTo>
                    <a:pt x="32" y="58"/>
                  </a:lnTo>
                  <a:lnTo>
                    <a:pt x="20" y="58"/>
                  </a:lnTo>
                  <a:lnTo>
                    <a:pt x="20" y="34"/>
                  </a:lnTo>
                  <a:lnTo>
                    <a:pt x="9" y="21"/>
                  </a:lnTo>
                  <a:lnTo>
                    <a:pt x="23" y="15"/>
                  </a:lnTo>
                  <a:lnTo>
                    <a:pt x="35" y="1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1" name="Freeform 8">
              <a:extLst>
                <a:ext uri="{FF2B5EF4-FFF2-40B4-BE49-F238E27FC236}">
                  <a16:creationId xmlns:a16="http://schemas.microsoft.com/office/drawing/2014/main" id="{82F99BA2-53C2-3A9F-A726-6AB59DFA71E1}"/>
                </a:ext>
              </a:extLst>
            </p:cNvPr>
            <p:cNvSpPr>
              <a:spLocks/>
            </p:cNvSpPr>
            <p:nvPr/>
          </p:nvSpPr>
          <p:spPr bwMode="auto">
            <a:xfrm>
              <a:off x="3021760" y="4126669"/>
              <a:ext cx="1114" cy="3334"/>
            </a:xfrm>
            <a:custGeom>
              <a:avLst/>
              <a:gdLst>
                <a:gd name="T0" fmla="*/ 1 w 2"/>
                <a:gd name="T1" fmla="*/ 5 h 5"/>
                <a:gd name="T2" fmla="*/ 1 w 2"/>
                <a:gd name="T3" fmla="*/ 5 h 5"/>
                <a:gd name="T4" fmla="*/ 2 w 2"/>
                <a:gd name="T5" fmla="*/ 2 h 5"/>
                <a:gd name="T6" fmla="*/ 0 w 2"/>
                <a:gd name="T7" fmla="*/ 0 h 5"/>
                <a:gd name="T8" fmla="*/ 1 w 2"/>
                <a:gd name="T9" fmla="*/ 5 h 5"/>
              </a:gdLst>
              <a:ahLst/>
              <a:cxnLst>
                <a:cxn ang="0">
                  <a:pos x="T0" y="T1"/>
                </a:cxn>
                <a:cxn ang="0">
                  <a:pos x="T2" y="T3"/>
                </a:cxn>
                <a:cxn ang="0">
                  <a:pos x="T4" y="T5"/>
                </a:cxn>
                <a:cxn ang="0">
                  <a:pos x="T6" y="T7"/>
                </a:cxn>
                <a:cxn ang="0">
                  <a:pos x="T8" y="T9"/>
                </a:cxn>
              </a:cxnLst>
              <a:rect l="0" t="0" r="r" b="b"/>
              <a:pathLst>
                <a:path w="2" h="5">
                  <a:moveTo>
                    <a:pt x="1" y="5"/>
                  </a:moveTo>
                  <a:lnTo>
                    <a:pt x="1" y="5"/>
                  </a:lnTo>
                  <a:lnTo>
                    <a:pt x="2" y="2"/>
                  </a:lnTo>
                  <a:lnTo>
                    <a:pt x="0" y="0"/>
                  </a:lnTo>
                  <a:lnTo>
                    <a:pt x="1" y="5"/>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2" name="Freeform 9">
              <a:extLst>
                <a:ext uri="{FF2B5EF4-FFF2-40B4-BE49-F238E27FC236}">
                  <a16:creationId xmlns:a16="http://schemas.microsoft.com/office/drawing/2014/main" id="{05C44EFE-85AD-A8BD-587C-3B8F3E294B7F}"/>
                </a:ext>
              </a:extLst>
            </p:cNvPr>
            <p:cNvSpPr>
              <a:spLocks/>
            </p:cNvSpPr>
            <p:nvPr/>
          </p:nvSpPr>
          <p:spPr bwMode="auto">
            <a:xfrm>
              <a:off x="3020647" y="4130002"/>
              <a:ext cx="17810" cy="50012"/>
            </a:xfrm>
            <a:custGeom>
              <a:avLst/>
              <a:gdLst>
                <a:gd name="T0" fmla="*/ 2 w 26"/>
                <a:gd name="T1" fmla="*/ 0 h 75"/>
                <a:gd name="T2" fmla="*/ 2 w 26"/>
                <a:gd name="T3" fmla="*/ 0 h 75"/>
                <a:gd name="T4" fmla="*/ 0 w 26"/>
                <a:gd name="T5" fmla="*/ 10 h 75"/>
                <a:gd name="T6" fmla="*/ 8 w 26"/>
                <a:gd name="T7" fmla="*/ 31 h 75"/>
                <a:gd name="T8" fmla="*/ 8 w 26"/>
                <a:gd name="T9" fmla="*/ 40 h 75"/>
                <a:gd name="T10" fmla="*/ 15 w 26"/>
                <a:gd name="T11" fmla="*/ 51 h 75"/>
                <a:gd name="T12" fmla="*/ 26 w 26"/>
                <a:gd name="T13" fmla="*/ 75 h 75"/>
                <a:gd name="T14" fmla="*/ 23 w 26"/>
                <a:gd name="T15" fmla="*/ 55 h 75"/>
                <a:gd name="T16" fmla="*/ 2 w 26"/>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5">
                  <a:moveTo>
                    <a:pt x="2" y="0"/>
                  </a:moveTo>
                  <a:lnTo>
                    <a:pt x="2" y="0"/>
                  </a:lnTo>
                  <a:lnTo>
                    <a:pt x="0" y="10"/>
                  </a:lnTo>
                  <a:lnTo>
                    <a:pt x="8" y="31"/>
                  </a:lnTo>
                  <a:lnTo>
                    <a:pt x="8" y="40"/>
                  </a:lnTo>
                  <a:lnTo>
                    <a:pt x="15" y="51"/>
                  </a:lnTo>
                  <a:lnTo>
                    <a:pt x="26" y="75"/>
                  </a:lnTo>
                  <a:lnTo>
                    <a:pt x="23" y="55"/>
                  </a:lnTo>
                  <a:lnTo>
                    <a:pt x="2"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3" name="Freeform 10">
              <a:extLst>
                <a:ext uri="{FF2B5EF4-FFF2-40B4-BE49-F238E27FC236}">
                  <a16:creationId xmlns:a16="http://schemas.microsoft.com/office/drawing/2014/main" id="{39C7941B-AE50-962E-A6CF-32218E0CB3FC}"/>
                </a:ext>
              </a:extLst>
            </p:cNvPr>
            <p:cNvSpPr>
              <a:spLocks/>
            </p:cNvSpPr>
            <p:nvPr/>
          </p:nvSpPr>
          <p:spPr bwMode="auto">
            <a:xfrm>
              <a:off x="3038457" y="4180014"/>
              <a:ext cx="4453" cy="23340"/>
            </a:xfrm>
            <a:custGeom>
              <a:avLst/>
              <a:gdLst>
                <a:gd name="T0" fmla="*/ 0 w 7"/>
                <a:gd name="T1" fmla="*/ 24 h 34"/>
                <a:gd name="T2" fmla="*/ 0 w 7"/>
                <a:gd name="T3" fmla="*/ 24 h 34"/>
                <a:gd name="T4" fmla="*/ 7 w 7"/>
                <a:gd name="T5" fmla="*/ 34 h 34"/>
                <a:gd name="T6" fmla="*/ 0 w 7"/>
                <a:gd name="T7" fmla="*/ 0 h 34"/>
                <a:gd name="T8" fmla="*/ 0 w 7"/>
                <a:gd name="T9" fmla="*/ 24 h 34"/>
              </a:gdLst>
              <a:ahLst/>
              <a:cxnLst>
                <a:cxn ang="0">
                  <a:pos x="T0" y="T1"/>
                </a:cxn>
                <a:cxn ang="0">
                  <a:pos x="T2" y="T3"/>
                </a:cxn>
                <a:cxn ang="0">
                  <a:pos x="T4" y="T5"/>
                </a:cxn>
                <a:cxn ang="0">
                  <a:pos x="T6" y="T7"/>
                </a:cxn>
                <a:cxn ang="0">
                  <a:pos x="T8" y="T9"/>
                </a:cxn>
              </a:cxnLst>
              <a:rect l="0" t="0" r="r" b="b"/>
              <a:pathLst>
                <a:path w="7" h="34">
                  <a:moveTo>
                    <a:pt x="0" y="24"/>
                  </a:moveTo>
                  <a:lnTo>
                    <a:pt x="0" y="24"/>
                  </a:lnTo>
                  <a:lnTo>
                    <a:pt x="7" y="34"/>
                  </a:lnTo>
                  <a:lnTo>
                    <a:pt x="0" y="0"/>
                  </a:lnTo>
                  <a:lnTo>
                    <a:pt x="0"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4" name="Freeform 11">
              <a:extLst>
                <a:ext uri="{FF2B5EF4-FFF2-40B4-BE49-F238E27FC236}">
                  <a16:creationId xmlns:a16="http://schemas.microsoft.com/office/drawing/2014/main" id="{1843B97F-6916-7395-AAC2-D5A603BFDDAD}"/>
                </a:ext>
              </a:extLst>
            </p:cNvPr>
            <p:cNvSpPr>
              <a:spLocks/>
            </p:cNvSpPr>
            <p:nvPr/>
          </p:nvSpPr>
          <p:spPr bwMode="auto">
            <a:xfrm>
              <a:off x="3016194" y="4084435"/>
              <a:ext cx="5565" cy="42233"/>
            </a:xfrm>
            <a:custGeom>
              <a:avLst/>
              <a:gdLst>
                <a:gd name="T0" fmla="*/ 0 w 8"/>
                <a:gd name="T1" fmla="*/ 24 h 63"/>
                <a:gd name="T2" fmla="*/ 0 w 8"/>
                <a:gd name="T3" fmla="*/ 24 h 63"/>
                <a:gd name="T4" fmla="*/ 3 w 8"/>
                <a:gd name="T5" fmla="*/ 36 h 63"/>
                <a:gd name="T6" fmla="*/ 0 w 8"/>
                <a:gd name="T7" fmla="*/ 57 h 63"/>
                <a:gd name="T8" fmla="*/ 8 w 8"/>
                <a:gd name="T9" fmla="*/ 63 h 63"/>
                <a:gd name="T10" fmla="*/ 7 w 8"/>
                <a:gd name="T11" fmla="*/ 60 h 63"/>
                <a:gd name="T12" fmla="*/ 3 w 8"/>
                <a:gd name="T13" fmla="*/ 20 h 63"/>
                <a:gd name="T14" fmla="*/ 3 w 8"/>
                <a:gd name="T15" fmla="*/ 0 h 63"/>
                <a:gd name="T16" fmla="*/ 0 w 8"/>
                <a:gd name="T17" fmla="*/ 2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3">
                  <a:moveTo>
                    <a:pt x="0" y="24"/>
                  </a:moveTo>
                  <a:lnTo>
                    <a:pt x="0" y="24"/>
                  </a:lnTo>
                  <a:lnTo>
                    <a:pt x="3" y="36"/>
                  </a:lnTo>
                  <a:lnTo>
                    <a:pt x="0" y="57"/>
                  </a:lnTo>
                  <a:lnTo>
                    <a:pt x="8" y="63"/>
                  </a:lnTo>
                  <a:lnTo>
                    <a:pt x="7" y="60"/>
                  </a:lnTo>
                  <a:lnTo>
                    <a:pt x="3" y="20"/>
                  </a:lnTo>
                  <a:lnTo>
                    <a:pt x="3" y="0"/>
                  </a:lnTo>
                  <a:lnTo>
                    <a:pt x="0"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5" name="Freeform 12">
              <a:extLst>
                <a:ext uri="{FF2B5EF4-FFF2-40B4-BE49-F238E27FC236}">
                  <a16:creationId xmlns:a16="http://schemas.microsoft.com/office/drawing/2014/main" id="{A103C2E5-E587-08EA-5B00-A69A1428AE50}"/>
                </a:ext>
              </a:extLst>
            </p:cNvPr>
            <p:cNvSpPr>
              <a:spLocks/>
            </p:cNvSpPr>
            <p:nvPr/>
          </p:nvSpPr>
          <p:spPr bwMode="auto">
            <a:xfrm>
              <a:off x="3018420" y="4009972"/>
              <a:ext cx="30055" cy="67795"/>
            </a:xfrm>
            <a:custGeom>
              <a:avLst/>
              <a:gdLst>
                <a:gd name="T0" fmla="*/ 27 w 46"/>
                <a:gd name="T1" fmla="*/ 32 h 101"/>
                <a:gd name="T2" fmla="*/ 27 w 46"/>
                <a:gd name="T3" fmla="*/ 32 h 101"/>
                <a:gd name="T4" fmla="*/ 11 w 46"/>
                <a:gd name="T5" fmla="*/ 59 h 101"/>
                <a:gd name="T6" fmla="*/ 0 w 46"/>
                <a:gd name="T7" fmla="*/ 80 h 101"/>
                <a:gd name="T8" fmla="*/ 0 w 46"/>
                <a:gd name="T9" fmla="*/ 101 h 101"/>
                <a:gd name="T10" fmla="*/ 12 w 46"/>
                <a:gd name="T11" fmla="*/ 69 h 101"/>
                <a:gd name="T12" fmla="*/ 23 w 46"/>
                <a:gd name="T13" fmla="*/ 48 h 101"/>
                <a:gd name="T14" fmla="*/ 46 w 46"/>
                <a:gd name="T15" fmla="*/ 12 h 101"/>
                <a:gd name="T16" fmla="*/ 46 w 46"/>
                <a:gd name="T17" fmla="*/ 0 h 101"/>
                <a:gd name="T18" fmla="*/ 34 w 46"/>
                <a:gd name="T19" fmla="*/ 24 h 101"/>
                <a:gd name="T20" fmla="*/ 27 w 46"/>
                <a:gd name="T21" fmla="*/ 3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101">
                  <a:moveTo>
                    <a:pt x="27" y="32"/>
                  </a:moveTo>
                  <a:lnTo>
                    <a:pt x="27" y="32"/>
                  </a:lnTo>
                  <a:lnTo>
                    <a:pt x="11" y="59"/>
                  </a:lnTo>
                  <a:lnTo>
                    <a:pt x="0" y="80"/>
                  </a:lnTo>
                  <a:lnTo>
                    <a:pt x="0" y="101"/>
                  </a:lnTo>
                  <a:lnTo>
                    <a:pt x="12" y="69"/>
                  </a:lnTo>
                  <a:lnTo>
                    <a:pt x="23" y="48"/>
                  </a:lnTo>
                  <a:lnTo>
                    <a:pt x="46" y="12"/>
                  </a:lnTo>
                  <a:lnTo>
                    <a:pt x="46" y="0"/>
                  </a:lnTo>
                  <a:lnTo>
                    <a:pt x="34" y="24"/>
                  </a:lnTo>
                  <a:lnTo>
                    <a:pt x="27" y="3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6" name="Freeform 13">
              <a:extLst>
                <a:ext uri="{FF2B5EF4-FFF2-40B4-BE49-F238E27FC236}">
                  <a16:creationId xmlns:a16="http://schemas.microsoft.com/office/drawing/2014/main" id="{8B40208D-D3E7-E8D6-F58A-8860E03AF85D}"/>
                </a:ext>
              </a:extLst>
            </p:cNvPr>
            <p:cNvSpPr>
              <a:spLocks/>
            </p:cNvSpPr>
            <p:nvPr/>
          </p:nvSpPr>
          <p:spPr bwMode="auto">
            <a:xfrm>
              <a:off x="3274444" y="3832150"/>
              <a:ext cx="31169" cy="27785"/>
            </a:xfrm>
            <a:custGeom>
              <a:avLst/>
              <a:gdLst>
                <a:gd name="T0" fmla="*/ 16 w 46"/>
                <a:gd name="T1" fmla="*/ 24 h 40"/>
                <a:gd name="T2" fmla="*/ 16 w 46"/>
                <a:gd name="T3" fmla="*/ 24 h 40"/>
                <a:gd name="T4" fmla="*/ 7 w 46"/>
                <a:gd name="T5" fmla="*/ 30 h 40"/>
                <a:gd name="T6" fmla="*/ 0 w 46"/>
                <a:gd name="T7" fmla="*/ 40 h 40"/>
                <a:gd name="T8" fmla="*/ 37 w 46"/>
                <a:gd name="T9" fmla="*/ 13 h 40"/>
                <a:gd name="T10" fmla="*/ 46 w 46"/>
                <a:gd name="T11" fmla="*/ 0 h 40"/>
                <a:gd name="T12" fmla="*/ 33 w 46"/>
                <a:gd name="T13" fmla="*/ 10 h 40"/>
                <a:gd name="T14" fmla="*/ 16 w 46"/>
                <a:gd name="T15" fmla="*/ 2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0">
                  <a:moveTo>
                    <a:pt x="16" y="24"/>
                  </a:moveTo>
                  <a:lnTo>
                    <a:pt x="16" y="24"/>
                  </a:lnTo>
                  <a:lnTo>
                    <a:pt x="7" y="30"/>
                  </a:lnTo>
                  <a:lnTo>
                    <a:pt x="0" y="40"/>
                  </a:lnTo>
                  <a:lnTo>
                    <a:pt x="37" y="13"/>
                  </a:lnTo>
                  <a:lnTo>
                    <a:pt x="46" y="0"/>
                  </a:lnTo>
                  <a:lnTo>
                    <a:pt x="33" y="10"/>
                  </a:lnTo>
                  <a:lnTo>
                    <a:pt x="16"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7" name="Freeform 14">
              <a:extLst>
                <a:ext uri="{FF2B5EF4-FFF2-40B4-BE49-F238E27FC236}">
                  <a16:creationId xmlns:a16="http://schemas.microsoft.com/office/drawing/2014/main" id="{AC150888-CEA1-09D2-B768-88A527CE63DE}"/>
                </a:ext>
              </a:extLst>
            </p:cNvPr>
            <p:cNvSpPr>
              <a:spLocks/>
            </p:cNvSpPr>
            <p:nvPr/>
          </p:nvSpPr>
          <p:spPr bwMode="auto">
            <a:xfrm>
              <a:off x="3061833" y="3975518"/>
              <a:ext cx="17810" cy="23340"/>
            </a:xfrm>
            <a:custGeom>
              <a:avLst/>
              <a:gdLst>
                <a:gd name="T0" fmla="*/ 11 w 28"/>
                <a:gd name="T1" fmla="*/ 11 h 35"/>
                <a:gd name="T2" fmla="*/ 11 w 28"/>
                <a:gd name="T3" fmla="*/ 11 h 35"/>
                <a:gd name="T4" fmla="*/ 7 w 28"/>
                <a:gd name="T5" fmla="*/ 21 h 35"/>
                <a:gd name="T6" fmla="*/ 0 w 28"/>
                <a:gd name="T7" fmla="*/ 32 h 35"/>
                <a:gd name="T8" fmla="*/ 0 w 28"/>
                <a:gd name="T9" fmla="*/ 35 h 35"/>
                <a:gd name="T10" fmla="*/ 21 w 28"/>
                <a:gd name="T11" fmla="*/ 15 h 35"/>
                <a:gd name="T12" fmla="*/ 28 w 28"/>
                <a:gd name="T13" fmla="*/ 2 h 35"/>
                <a:gd name="T14" fmla="*/ 21 w 28"/>
                <a:gd name="T15" fmla="*/ 0 h 35"/>
                <a:gd name="T16" fmla="*/ 11 w 28"/>
                <a:gd name="T1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11" y="11"/>
                  </a:moveTo>
                  <a:lnTo>
                    <a:pt x="11" y="11"/>
                  </a:lnTo>
                  <a:lnTo>
                    <a:pt x="7" y="21"/>
                  </a:lnTo>
                  <a:lnTo>
                    <a:pt x="0" y="32"/>
                  </a:lnTo>
                  <a:lnTo>
                    <a:pt x="0" y="35"/>
                  </a:lnTo>
                  <a:lnTo>
                    <a:pt x="21" y="15"/>
                  </a:lnTo>
                  <a:lnTo>
                    <a:pt x="28" y="2"/>
                  </a:lnTo>
                  <a:lnTo>
                    <a:pt x="21" y="0"/>
                  </a:lnTo>
                  <a:lnTo>
                    <a:pt x="11"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8" name="Freeform 15">
              <a:extLst>
                <a:ext uri="{FF2B5EF4-FFF2-40B4-BE49-F238E27FC236}">
                  <a16:creationId xmlns:a16="http://schemas.microsoft.com/office/drawing/2014/main" id="{96B6DB4C-8C02-5022-2668-86938580B3E5}"/>
                </a:ext>
              </a:extLst>
            </p:cNvPr>
            <p:cNvSpPr>
              <a:spLocks/>
            </p:cNvSpPr>
            <p:nvPr/>
          </p:nvSpPr>
          <p:spPr bwMode="auto">
            <a:xfrm>
              <a:off x="3084097" y="3943289"/>
              <a:ext cx="44526" cy="32230"/>
            </a:xfrm>
            <a:custGeom>
              <a:avLst/>
              <a:gdLst>
                <a:gd name="T0" fmla="*/ 49 w 67"/>
                <a:gd name="T1" fmla="*/ 11 h 48"/>
                <a:gd name="T2" fmla="*/ 49 w 67"/>
                <a:gd name="T3" fmla="*/ 11 h 48"/>
                <a:gd name="T4" fmla="*/ 26 w 67"/>
                <a:gd name="T5" fmla="*/ 24 h 48"/>
                <a:gd name="T6" fmla="*/ 17 w 67"/>
                <a:gd name="T7" fmla="*/ 32 h 48"/>
                <a:gd name="T8" fmla="*/ 3 w 67"/>
                <a:gd name="T9" fmla="*/ 35 h 48"/>
                <a:gd name="T10" fmla="*/ 0 w 67"/>
                <a:gd name="T11" fmla="*/ 35 h 48"/>
                <a:gd name="T12" fmla="*/ 3 w 67"/>
                <a:gd name="T13" fmla="*/ 48 h 48"/>
                <a:gd name="T14" fmla="*/ 40 w 67"/>
                <a:gd name="T15" fmla="*/ 24 h 48"/>
                <a:gd name="T16" fmla="*/ 63 w 67"/>
                <a:gd name="T17" fmla="*/ 11 h 48"/>
                <a:gd name="T18" fmla="*/ 67 w 67"/>
                <a:gd name="T19" fmla="*/ 2 h 48"/>
                <a:gd name="T20" fmla="*/ 63 w 67"/>
                <a:gd name="T21" fmla="*/ 0 h 48"/>
                <a:gd name="T22" fmla="*/ 49 w 67"/>
                <a:gd name="T23" fmla="*/ 1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48">
                  <a:moveTo>
                    <a:pt x="49" y="11"/>
                  </a:moveTo>
                  <a:lnTo>
                    <a:pt x="49" y="11"/>
                  </a:lnTo>
                  <a:lnTo>
                    <a:pt x="26" y="24"/>
                  </a:lnTo>
                  <a:lnTo>
                    <a:pt x="17" y="32"/>
                  </a:lnTo>
                  <a:lnTo>
                    <a:pt x="3" y="35"/>
                  </a:lnTo>
                  <a:lnTo>
                    <a:pt x="0" y="35"/>
                  </a:lnTo>
                  <a:lnTo>
                    <a:pt x="3" y="48"/>
                  </a:lnTo>
                  <a:lnTo>
                    <a:pt x="40" y="24"/>
                  </a:lnTo>
                  <a:lnTo>
                    <a:pt x="63" y="11"/>
                  </a:lnTo>
                  <a:lnTo>
                    <a:pt x="67" y="2"/>
                  </a:lnTo>
                  <a:lnTo>
                    <a:pt x="63" y="0"/>
                  </a:lnTo>
                  <a:lnTo>
                    <a:pt x="49"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19" name="Freeform 16">
              <a:extLst>
                <a:ext uri="{FF2B5EF4-FFF2-40B4-BE49-F238E27FC236}">
                  <a16:creationId xmlns:a16="http://schemas.microsoft.com/office/drawing/2014/main" id="{D6EC9289-D7D3-D7B6-FC9E-6B3DF515A36F}"/>
                </a:ext>
              </a:extLst>
            </p:cNvPr>
            <p:cNvSpPr>
              <a:spLocks/>
            </p:cNvSpPr>
            <p:nvPr/>
          </p:nvSpPr>
          <p:spPr bwMode="auto">
            <a:xfrm>
              <a:off x="4367555" y="3719899"/>
              <a:ext cx="28941" cy="12226"/>
            </a:xfrm>
            <a:custGeom>
              <a:avLst/>
              <a:gdLst>
                <a:gd name="T0" fmla="*/ 26 w 44"/>
                <a:gd name="T1" fmla="*/ 8 h 18"/>
                <a:gd name="T2" fmla="*/ 26 w 44"/>
                <a:gd name="T3" fmla="*/ 8 h 18"/>
                <a:gd name="T4" fmla="*/ 12 w 44"/>
                <a:gd name="T5" fmla="*/ 15 h 18"/>
                <a:gd name="T6" fmla="*/ 0 w 44"/>
                <a:gd name="T7" fmla="*/ 15 h 18"/>
                <a:gd name="T8" fmla="*/ 9 w 44"/>
                <a:gd name="T9" fmla="*/ 18 h 18"/>
                <a:gd name="T10" fmla="*/ 23 w 44"/>
                <a:gd name="T11" fmla="*/ 11 h 18"/>
                <a:gd name="T12" fmla="*/ 30 w 44"/>
                <a:gd name="T13" fmla="*/ 8 h 18"/>
                <a:gd name="T14" fmla="*/ 44 w 44"/>
                <a:gd name="T15" fmla="*/ 0 h 18"/>
                <a:gd name="T16" fmla="*/ 35 w 44"/>
                <a:gd name="T17" fmla="*/ 3 h 18"/>
                <a:gd name="T18" fmla="*/ 26 w 44"/>
                <a:gd name="T19"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18">
                  <a:moveTo>
                    <a:pt x="26" y="8"/>
                  </a:moveTo>
                  <a:lnTo>
                    <a:pt x="26" y="8"/>
                  </a:lnTo>
                  <a:lnTo>
                    <a:pt x="12" y="15"/>
                  </a:lnTo>
                  <a:lnTo>
                    <a:pt x="0" y="15"/>
                  </a:lnTo>
                  <a:lnTo>
                    <a:pt x="9" y="18"/>
                  </a:lnTo>
                  <a:lnTo>
                    <a:pt x="23" y="11"/>
                  </a:lnTo>
                  <a:lnTo>
                    <a:pt x="30" y="8"/>
                  </a:lnTo>
                  <a:lnTo>
                    <a:pt x="44" y="0"/>
                  </a:lnTo>
                  <a:lnTo>
                    <a:pt x="35" y="3"/>
                  </a:lnTo>
                  <a:lnTo>
                    <a:pt x="26" y="8"/>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0" name="Freeform 17">
              <a:extLst>
                <a:ext uri="{FF2B5EF4-FFF2-40B4-BE49-F238E27FC236}">
                  <a16:creationId xmlns:a16="http://schemas.microsoft.com/office/drawing/2014/main" id="{279D2EBC-C8FD-67CB-D08F-C5D0A51D565E}"/>
                </a:ext>
              </a:extLst>
            </p:cNvPr>
            <p:cNvSpPr>
              <a:spLocks/>
            </p:cNvSpPr>
            <p:nvPr/>
          </p:nvSpPr>
          <p:spPr bwMode="auto">
            <a:xfrm>
              <a:off x="4399836" y="3709897"/>
              <a:ext cx="7792" cy="7780"/>
            </a:xfrm>
            <a:custGeom>
              <a:avLst/>
              <a:gdLst>
                <a:gd name="T0" fmla="*/ 0 w 12"/>
                <a:gd name="T1" fmla="*/ 10 h 12"/>
                <a:gd name="T2" fmla="*/ 0 w 12"/>
                <a:gd name="T3" fmla="*/ 10 h 12"/>
                <a:gd name="T4" fmla="*/ 0 w 12"/>
                <a:gd name="T5" fmla="*/ 12 h 12"/>
                <a:gd name="T6" fmla="*/ 4 w 12"/>
                <a:gd name="T7" fmla="*/ 10 h 12"/>
                <a:gd name="T8" fmla="*/ 12 w 12"/>
                <a:gd name="T9" fmla="*/ 0 h 12"/>
                <a:gd name="T10" fmla="*/ 0 w 12"/>
                <a:gd name="T11" fmla="*/ 10 h 12"/>
              </a:gdLst>
              <a:ahLst/>
              <a:cxnLst>
                <a:cxn ang="0">
                  <a:pos x="T0" y="T1"/>
                </a:cxn>
                <a:cxn ang="0">
                  <a:pos x="T2" y="T3"/>
                </a:cxn>
                <a:cxn ang="0">
                  <a:pos x="T4" y="T5"/>
                </a:cxn>
                <a:cxn ang="0">
                  <a:pos x="T6" y="T7"/>
                </a:cxn>
                <a:cxn ang="0">
                  <a:pos x="T8" y="T9"/>
                </a:cxn>
                <a:cxn ang="0">
                  <a:pos x="T10" y="T11"/>
                </a:cxn>
              </a:cxnLst>
              <a:rect l="0" t="0" r="r" b="b"/>
              <a:pathLst>
                <a:path w="12" h="12">
                  <a:moveTo>
                    <a:pt x="0" y="10"/>
                  </a:moveTo>
                  <a:lnTo>
                    <a:pt x="0" y="10"/>
                  </a:lnTo>
                  <a:lnTo>
                    <a:pt x="0" y="12"/>
                  </a:lnTo>
                  <a:lnTo>
                    <a:pt x="4" y="10"/>
                  </a:lnTo>
                  <a:lnTo>
                    <a:pt x="12" y="0"/>
                  </a:lnTo>
                  <a:lnTo>
                    <a:pt x="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1" name="Freeform 18">
              <a:extLst>
                <a:ext uri="{FF2B5EF4-FFF2-40B4-BE49-F238E27FC236}">
                  <a16:creationId xmlns:a16="http://schemas.microsoft.com/office/drawing/2014/main" id="{B732B207-4C6E-7900-6383-1B2B4DCD4EDA}"/>
                </a:ext>
              </a:extLst>
            </p:cNvPr>
            <p:cNvSpPr>
              <a:spLocks/>
            </p:cNvSpPr>
            <p:nvPr/>
          </p:nvSpPr>
          <p:spPr bwMode="auto">
            <a:xfrm>
              <a:off x="4396497" y="3717676"/>
              <a:ext cx="3340" cy="2223"/>
            </a:xfrm>
            <a:custGeom>
              <a:avLst/>
              <a:gdLst>
                <a:gd name="T0" fmla="*/ 0 w 5"/>
                <a:gd name="T1" fmla="*/ 4 h 4"/>
                <a:gd name="T2" fmla="*/ 0 w 5"/>
                <a:gd name="T3" fmla="*/ 4 h 4"/>
                <a:gd name="T4" fmla="*/ 5 w 5"/>
                <a:gd name="T5" fmla="*/ 1 h 4"/>
                <a:gd name="T6" fmla="*/ 5 w 5"/>
                <a:gd name="T7" fmla="*/ 0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lnTo>
                    <a:pt x="0" y="4"/>
                  </a:lnTo>
                  <a:lnTo>
                    <a:pt x="5" y="1"/>
                  </a:lnTo>
                  <a:lnTo>
                    <a:pt x="5" y="0"/>
                  </a:lnTo>
                  <a:lnTo>
                    <a:pt x="0" y="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2" name="Freeform 19">
              <a:extLst>
                <a:ext uri="{FF2B5EF4-FFF2-40B4-BE49-F238E27FC236}">
                  <a16:creationId xmlns:a16="http://schemas.microsoft.com/office/drawing/2014/main" id="{F452EBF2-EEC8-24C3-DABD-D3C0A7206003}"/>
                </a:ext>
              </a:extLst>
            </p:cNvPr>
            <p:cNvSpPr>
              <a:spLocks/>
            </p:cNvSpPr>
            <p:nvPr/>
          </p:nvSpPr>
          <p:spPr bwMode="auto">
            <a:xfrm>
              <a:off x="3607275" y="3788806"/>
              <a:ext cx="34508" cy="16671"/>
            </a:xfrm>
            <a:custGeom>
              <a:avLst/>
              <a:gdLst>
                <a:gd name="T0" fmla="*/ 27 w 53"/>
                <a:gd name="T1" fmla="*/ 0 h 24"/>
                <a:gd name="T2" fmla="*/ 27 w 53"/>
                <a:gd name="T3" fmla="*/ 0 h 24"/>
                <a:gd name="T4" fmla="*/ 0 w 53"/>
                <a:gd name="T5" fmla="*/ 6 h 24"/>
                <a:gd name="T6" fmla="*/ 7 w 53"/>
                <a:gd name="T7" fmla="*/ 14 h 24"/>
                <a:gd name="T8" fmla="*/ 20 w 53"/>
                <a:gd name="T9" fmla="*/ 17 h 24"/>
                <a:gd name="T10" fmla="*/ 34 w 53"/>
                <a:gd name="T11" fmla="*/ 24 h 24"/>
                <a:gd name="T12" fmla="*/ 46 w 53"/>
                <a:gd name="T13" fmla="*/ 20 h 24"/>
                <a:gd name="T14" fmla="*/ 53 w 53"/>
                <a:gd name="T15" fmla="*/ 11 h 24"/>
                <a:gd name="T16" fmla="*/ 50 w 53"/>
                <a:gd name="T17" fmla="*/ 8 h 24"/>
                <a:gd name="T18" fmla="*/ 27 w 53"/>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4">
                  <a:moveTo>
                    <a:pt x="27" y="0"/>
                  </a:moveTo>
                  <a:lnTo>
                    <a:pt x="27" y="0"/>
                  </a:lnTo>
                  <a:lnTo>
                    <a:pt x="0" y="6"/>
                  </a:lnTo>
                  <a:lnTo>
                    <a:pt x="7" y="14"/>
                  </a:lnTo>
                  <a:lnTo>
                    <a:pt x="20" y="17"/>
                  </a:lnTo>
                  <a:lnTo>
                    <a:pt x="34" y="24"/>
                  </a:lnTo>
                  <a:lnTo>
                    <a:pt x="46" y="20"/>
                  </a:lnTo>
                  <a:lnTo>
                    <a:pt x="53" y="11"/>
                  </a:lnTo>
                  <a:lnTo>
                    <a:pt x="50" y="8"/>
                  </a:lnTo>
                  <a:lnTo>
                    <a:pt x="27"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3" name="Freeform 20">
              <a:extLst>
                <a:ext uri="{FF2B5EF4-FFF2-40B4-BE49-F238E27FC236}">
                  <a16:creationId xmlns:a16="http://schemas.microsoft.com/office/drawing/2014/main" id="{84B44F06-04A9-1842-7A2E-0DAC44254485}"/>
                </a:ext>
              </a:extLst>
            </p:cNvPr>
            <p:cNvSpPr>
              <a:spLocks/>
            </p:cNvSpPr>
            <p:nvPr/>
          </p:nvSpPr>
          <p:spPr bwMode="auto">
            <a:xfrm>
              <a:off x="3688535" y="3814367"/>
              <a:ext cx="17810" cy="16671"/>
            </a:xfrm>
            <a:custGeom>
              <a:avLst/>
              <a:gdLst>
                <a:gd name="T0" fmla="*/ 14 w 26"/>
                <a:gd name="T1" fmla="*/ 0 h 24"/>
                <a:gd name="T2" fmla="*/ 14 w 26"/>
                <a:gd name="T3" fmla="*/ 0 h 24"/>
                <a:gd name="T4" fmla="*/ 3 w 26"/>
                <a:gd name="T5" fmla="*/ 13 h 24"/>
                <a:gd name="T6" fmla="*/ 0 w 26"/>
                <a:gd name="T7" fmla="*/ 16 h 24"/>
                <a:gd name="T8" fmla="*/ 14 w 26"/>
                <a:gd name="T9" fmla="*/ 24 h 24"/>
                <a:gd name="T10" fmla="*/ 24 w 26"/>
                <a:gd name="T11" fmla="*/ 24 h 24"/>
                <a:gd name="T12" fmla="*/ 26 w 26"/>
                <a:gd name="T13" fmla="*/ 21 h 24"/>
                <a:gd name="T14" fmla="*/ 24 w 26"/>
                <a:gd name="T15" fmla="*/ 13 h 24"/>
                <a:gd name="T16" fmla="*/ 14 w 2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4">
                  <a:moveTo>
                    <a:pt x="14" y="0"/>
                  </a:moveTo>
                  <a:lnTo>
                    <a:pt x="14" y="0"/>
                  </a:lnTo>
                  <a:lnTo>
                    <a:pt x="3" y="13"/>
                  </a:lnTo>
                  <a:lnTo>
                    <a:pt x="0" y="16"/>
                  </a:lnTo>
                  <a:lnTo>
                    <a:pt x="14" y="24"/>
                  </a:lnTo>
                  <a:lnTo>
                    <a:pt x="24" y="24"/>
                  </a:lnTo>
                  <a:lnTo>
                    <a:pt x="26" y="21"/>
                  </a:lnTo>
                  <a:lnTo>
                    <a:pt x="24" y="13"/>
                  </a:lnTo>
                  <a:lnTo>
                    <a:pt x="14"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4" name="Freeform 23">
              <a:extLst>
                <a:ext uri="{FF2B5EF4-FFF2-40B4-BE49-F238E27FC236}">
                  <a16:creationId xmlns:a16="http://schemas.microsoft.com/office/drawing/2014/main" id="{50C68FEE-2D4C-B560-872F-B3A08138FAF3}"/>
                </a:ext>
              </a:extLst>
            </p:cNvPr>
            <p:cNvSpPr>
              <a:spLocks/>
            </p:cNvSpPr>
            <p:nvPr/>
          </p:nvSpPr>
          <p:spPr bwMode="auto">
            <a:xfrm>
              <a:off x="3898920" y="3716565"/>
              <a:ext cx="11132" cy="7780"/>
            </a:xfrm>
            <a:custGeom>
              <a:avLst/>
              <a:gdLst>
                <a:gd name="T0" fmla="*/ 3 w 16"/>
                <a:gd name="T1" fmla="*/ 9 h 13"/>
                <a:gd name="T2" fmla="*/ 3 w 16"/>
                <a:gd name="T3" fmla="*/ 9 h 13"/>
                <a:gd name="T4" fmla="*/ 0 w 16"/>
                <a:gd name="T5" fmla="*/ 13 h 13"/>
                <a:gd name="T6" fmla="*/ 11 w 16"/>
                <a:gd name="T7" fmla="*/ 9 h 13"/>
                <a:gd name="T8" fmla="*/ 16 w 16"/>
                <a:gd name="T9" fmla="*/ 0 h 13"/>
                <a:gd name="T10" fmla="*/ 3 w 16"/>
                <a:gd name="T11" fmla="*/ 9 h 13"/>
              </a:gdLst>
              <a:ahLst/>
              <a:cxnLst>
                <a:cxn ang="0">
                  <a:pos x="T0" y="T1"/>
                </a:cxn>
                <a:cxn ang="0">
                  <a:pos x="T2" y="T3"/>
                </a:cxn>
                <a:cxn ang="0">
                  <a:pos x="T4" y="T5"/>
                </a:cxn>
                <a:cxn ang="0">
                  <a:pos x="T6" y="T7"/>
                </a:cxn>
                <a:cxn ang="0">
                  <a:pos x="T8" y="T9"/>
                </a:cxn>
                <a:cxn ang="0">
                  <a:pos x="T10" y="T11"/>
                </a:cxn>
              </a:cxnLst>
              <a:rect l="0" t="0" r="r" b="b"/>
              <a:pathLst>
                <a:path w="16" h="13">
                  <a:moveTo>
                    <a:pt x="3" y="9"/>
                  </a:moveTo>
                  <a:lnTo>
                    <a:pt x="3" y="9"/>
                  </a:lnTo>
                  <a:lnTo>
                    <a:pt x="0" y="13"/>
                  </a:lnTo>
                  <a:lnTo>
                    <a:pt x="11" y="9"/>
                  </a:lnTo>
                  <a:lnTo>
                    <a:pt x="16" y="0"/>
                  </a:lnTo>
                  <a:lnTo>
                    <a:pt x="3" y="9"/>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5" name="Freeform 24">
              <a:extLst>
                <a:ext uri="{FF2B5EF4-FFF2-40B4-BE49-F238E27FC236}">
                  <a16:creationId xmlns:a16="http://schemas.microsoft.com/office/drawing/2014/main" id="{51ACEE4A-CD78-1B47-1BE5-CCDF7286385F}"/>
                </a:ext>
              </a:extLst>
            </p:cNvPr>
            <p:cNvSpPr>
              <a:spLocks/>
            </p:cNvSpPr>
            <p:nvPr/>
          </p:nvSpPr>
          <p:spPr bwMode="auto">
            <a:xfrm>
              <a:off x="3965709" y="3695448"/>
              <a:ext cx="15584" cy="2223"/>
            </a:xfrm>
            <a:custGeom>
              <a:avLst/>
              <a:gdLst>
                <a:gd name="T0" fmla="*/ 0 w 24"/>
                <a:gd name="T1" fmla="*/ 3 h 3"/>
                <a:gd name="T2" fmla="*/ 0 w 24"/>
                <a:gd name="T3" fmla="*/ 3 h 3"/>
                <a:gd name="T4" fmla="*/ 10 w 24"/>
                <a:gd name="T5" fmla="*/ 3 h 3"/>
                <a:gd name="T6" fmla="*/ 24 w 24"/>
                <a:gd name="T7" fmla="*/ 3 h 3"/>
                <a:gd name="T8" fmla="*/ 0 w 24"/>
                <a:gd name="T9" fmla="*/ 0 h 3"/>
                <a:gd name="T10" fmla="*/ 0 w 24"/>
                <a:gd name="T11" fmla="*/ 3 h 3"/>
              </a:gdLst>
              <a:ahLst/>
              <a:cxnLst>
                <a:cxn ang="0">
                  <a:pos x="T0" y="T1"/>
                </a:cxn>
                <a:cxn ang="0">
                  <a:pos x="T2" y="T3"/>
                </a:cxn>
                <a:cxn ang="0">
                  <a:pos x="T4" y="T5"/>
                </a:cxn>
                <a:cxn ang="0">
                  <a:pos x="T6" y="T7"/>
                </a:cxn>
                <a:cxn ang="0">
                  <a:pos x="T8" y="T9"/>
                </a:cxn>
                <a:cxn ang="0">
                  <a:pos x="T10" y="T11"/>
                </a:cxn>
              </a:cxnLst>
              <a:rect l="0" t="0" r="r" b="b"/>
              <a:pathLst>
                <a:path w="24" h="3">
                  <a:moveTo>
                    <a:pt x="0" y="3"/>
                  </a:moveTo>
                  <a:lnTo>
                    <a:pt x="0" y="3"/>
                  </a:lnTo>
                  <a:lnTo>
                    <a:pt x="10" y="3"/>
                  </a:lnTo>
                  <a:lnTo>
                    <a:pt x="24" y="3"/>
                  </a:lnTo>
                  <a:lnTo>
                    <a:pt x="0" y="0"/>
                  </a:lnTo>
                  <a:lnTo>
                    <a:pt x="0" y="3"/>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6" name="Freeform 30">
              <a:extLst>
                <a:ext uri="{FF2B5EF4-FFF2-40B4-BE49-F238E27FC236}">
                  <a16:creationId xmlns:a16="http://schemas.microsoft.com/office/drawing/2014/main" id="{23D90177-40F0-CF8E-D616-376DD8B116EF}"/>
                </a:ext>
              </a:extLst>
            </p:cNvPr>
            <p:cNvSpPr>
              <a:spLocks/>
            </p:cNvSpPr>
            <p:nvPr/>
          </p:nvSpPr>
          <p:spPr bwMode="auto">
            <a:xfrm>
              <a:off x="4940827" y="4198909"/>
              <a:ext cx="5565" cy="4445"/>
            </a:xfrm>
            <a:custGeom>
              <a:avLst/>
              <a:gdLst>
                <a:gd name="T0" fmla="*/ 0 w 9"/>
                <a:gd name="T1" fmla="*/ 6 h 6"/>
                <a:gd name="T2" fmla="*/ 0 w 9"/>
                <a:gd name="T3" fmla="*/ 6 h 6"/>
                <a:gd name="T4" fmla="*/ 9 w 9"/>
                <a:gd name="T5" fmla="*/ 3 h 6"/>
                <a:gd name="T6" fmla="*/ 9 w 9"/>
                <a:gd name="T7" fmla="*/ 0 h 6"/>
                <a:gd name="T8" fmla="*/ 0 w 9"/>
                <a:gd name="T9" fmla="*/ 6 h 6"/>
              </a:gdLst>
              <a:ahLst/>
              <a:cxnLst>
                <a:cxn ang="0">
                  <a:pos x="T0" y="T1"/>
                </a:cxn>
                <a:cxn ang="0">
                  <a:pos x="T2" y="T3"/>
                </a:cxn>
                <a:cxn ang="0">
                  <a:pos x="T4" y="T5"/>
                </a:cxn>
                <a:cxn ang="0">
                  <a:pos x="T6" y="T7"/>
                </a:cxn>
                <a:cxn ang="0">
                  <a:pos x="T8" y="T9"/>
                </a:cxn>
              </a:cxnLst>
              <a:rect l="0" t="0" r="r" b="b"/>
              <a:pathLst>
                <a:path w="9" h="6">
                  <a:moveTo>
                    <a:pt x="0" y="6"/>
                  </a:moveTo>
                  <a:lnTo>
                    <a:pt x="0" y="6"/>
                  </a:lnTo>
                  <a:lnTo>
                    <a:pt x="9" y="3"/>
                  </a:lnTo>
                  <a:lnTo>
                    <a:pt x="9" y="0"/>
                  </a:lnTo>
                  <a:lnTo>
                    <a:pt x="0" y="6"/>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7" name="Freeform 31">
              <a:extLst>
                <a:ext uri="{FF2B5EF4-FFF2-40B4-BE49-F238E27FC236}">
                  <a16:creationId xmlns:a16="http://schemas.microsoft.com/office/drawing/2014/main" id="{F33C3B18-086C-7411-B223-5DA00F773C2E}"/>
                </a:ext>
              </a:extLst>
            </p:cNvPr>
            <p:cNvSpPr>
              <a:spLocks/>
            </p:cNvSpPr>
            <p:nvPr/>
          </p:nvSpPr>
          <p:spPr bwMode="auto">
            <a:xfrm>
              <a:off x="4825058" y="4253367"/>
              <a:ext cx="8905" cy="3334"/>
            </a:xfrm>
            <a:custGeom>
              <a:avLst/>
              <a:gdLst>
                <a:gd name="T0" fmla="*/ 0 w 12"/>
                <a:gd name="T1" fmla="*/ 3 h 6"/>
                <a:gd name="T2" fmla="*/ 0 w 12"/>
                <a:gd name="T3" fmla="*/ 3 h 6"/>
                <a:gd name="T4" fmla="*/ 0 w 12"/>
                <a:gd name="T5" fmla="*/ 6 h 6"/>
                <a:gd name="T6" fmla="*/ 12 w 12"/>
                <a:gd name="T7" fmla="*/ 0 h 6"/>
                <a:gd name="T8" fmla="*/ 0 w 12"/>
                <a:gd name="T9" fmla="*/ 3 h 6"/>
              </a:gdLst>
              <a:ahLst/>
              <a:cxnLst>
                <a:cxn ang="0">
                  <a:pos x="T0" y="T1"/>
                </a:cxn>
                <a:cxn ang="0">
                  <a:pos x="T2" y="T3"/>
                </a:cxn>
                <a:cxn ang="0">
                  <a:pos x="T4" y="T5"/>
                </a:cxn>
                <a:cxn ang="0">
                  <a:pos x="T6" y="T7"/>
                </a:cxn>
                <a:cxn ang="0">
                  <a:pos x="T8" y="T9"/>
                </a:cxn>
              </a:cxnLst>
              <a:rect l="0" t="0" r="r" b="b"/>
              <a:pathLst>
                <a:path w="12" h="6">
                  <a:moveTo>
                    <a:pt x="0" y="3"/>
                  </a:moveTo>
                  <a:lnTo>
                    <a:pt x="0" y="3"/>
                  </a:lnTo>
                  <a:lnTo>
                    <a:pt x="0" y="6"/>
                  </a:lnTo>
                  <a:lnTo>
                    <a:pt x="12" y="0"/>
                  </a:lnTo>
                  <a:lnTo>
                    <a:pt x="0" y="3"/>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8" name="Freeform 32">
              <a:extLst>
                <a:ext uri="{FF2B5EF4-FFF2-40B4-BE49-F238E27FC236}">
                  <a16:creationId xmlns:a16="http://schemas.microsoft.com/office/drawing/2014/main" id="{E8896F28-36D2-AEEC-E300-8375F0412D33}"/>
                </a:ext>
              </a:extLst>
            </p:cNvPr>
            <p:cNvSpPr>
              <a:spLocks/>
            </p:cNvSpPr>
            <p:nvPr/>
          </p:nvSpPr>
          <p:spPr bwMode="auto">
            <a:xfrm>
              <a:off x="4867358" y="4227805"/>
              <a:ext cx="11132" cy="8891"/>
            </a:xfrm>
            <a:custGeom>
              <a:avLst/>
              <a:gdLst>
                <a:gd name="T0" fmla="*/ 0 w 16"/>
                <a:gd name="T1" fmla="*/ 0 h 14"/>
                <a:gd name="T2" fmla="*/ 0 w 16"/>
                <a:gd name="T3" fmla="*/ 0 h 14"/>
                <a:gd name="T4" fmla="*/ 9 w 16"/>
                <a:gd name="T5" fmla="*/ 14 h 14"/>
                <a:gd name="T6" fmla="*/ 16 w 16"/>
                <a:gd name="T7" fmla="*/ 14 h 14"/>
                <a:gd name="T8" fmla="*/ 9 w 16"/>
                <a:gd name="T9" fmla="*/ 5 h 14"/>
                <a:gd name="T10" fmla="*/ 0 w 16"/>
                <a:gd name="T11" fmla="*/ 0 h 14"/>
              </a:gdLst>
              <a:ahLst/>
              <a:cxnLst>
                <a:cxn ang="0">
                  <a:pos x="T0" y="T1"/>
                </a:cxn>
                <a:cxn ang="0">
                  <a:pos x="T2" y="T3"/>
                </a:cxn>
                <a:cxn ang="0">
                  <a:pos x="T4" y="T5"/>
                </a:cxn>
                <a:cxn ang="0">
                  <a:pos x="T6" y="T7"/>
                </a:cxn>
                <a:cxn ang="0">
                  <a:pos x="T8" y="T9"/>
                </a:cxn>
                <a:cxn ang="0">
                  <a:pos x="T10" y="T11"/>
                </a:cxn>
              </a:cxnLst>
              <a:rect l="0" t="0" r="r" b="b"/>
              <a:pathLst>
                <a:path w="16" h="14">
                  <a:moveTo>
                    <a:pt x="0" y="0"/>
                  </a:moveTo>
                  <a:lnTo>
                    <a:pt x="0" y="0"/>
                  </a:lnTo>
                  <a:lnTo>
                    <a:pt x="9" y="14"/>
                  </a:lnTo>
                  <a:lnTo>
                    <a:pt x="16" y="14"/>
                  </a:lnTo>
                  <a:lnTo>
                    <a:pt x="9" y="5"/>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29" name="Freeform 33">
              <a:extLst>
                <a:ext uri="{FF2B5EF4-FFF2-40B4-BE49-F238E27FC236}">
                  <a16:creationId xmlns:a16="http://schemas.microsoft.com/office/drawing/2014/main" id="{5548442E-3FA4-8C4D-230B-657146465759}"/>
                </a:ext>
              </a:extLst>
            </p:cNvPr>
            <p:cNvSpPr>
              <a:spLocks/>
            </p:cNvSpPr>
            <p:nvPr/>
          </p:nvSpPr>
          <p:spPr bwMode="auto">
            <a:xfrm>
              <a:off x="4742685" y="4039979"/>
              <a:ext cx="17810" cy="10003"/>
            </a:xfrm>
            <a:custGeom>
              <a:avLst/>
              <a:gdLst>
                <a:gd name="T0" fmla="*/ 0 w 27"/>
                <a:gd name="T1" fmla="*/ 0 h 14"/>
                <a:gd name="T2" fmla="*/ 0 w 27"/>
                <a:gd name="T3" fmla="*/ 0 h 14"/>
                <a:gd name="T4" fmla="*/ 8 w 27"/>
                <a:gd name="T5" fmla="*/ 11 h 14"/>
                <a:gd name="T6" fmla="*/ 15 w 27"/>
                <a:gd name="T7" fmla="*/ 14 h 14"/>
                <a:gd name="T8" fmla="*/ 27 w 27"/>
                <a:gd name="T9" fmla="*/ 8 h 14"/>
                <a:gd name="T10" fmla="*/ 15 w 27"/>
                <a:gd name="T11" fmla="*/ 11 h 14"/>
                <a:gd name="T12" fmla="*/ 0 w 2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7" h="14">
                  <a:moveTo>
                    <a:pt x="0" y="0"/>
                  </a:moveTo>
                  <a:lnTo>
                    <a:pt x="0" y="0"/>
                  </a:lnTo>
                  <a:lnTo>
                    <a:pt x="8" y="11"/>
                  </a:lnTo>
                  <a:lnTo>
                    <a:pt x="15" y="14"/>
                  </a:lnTo>
                  <a:lnTo>
                    <a:pt x="27" y="8"/>
                  </a:lnTo>
                  <a:lnTo>
                    <a:pt x="15" y="11"/>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0" name="Freeform 34">
              <a:extLst>
                <a:ext uri="{FF2B5EF4-FFF2-40B4-BE49-F238E27FC236}">
                  <a16:creationId xmlns:a16="http://schemas.microsoft.com/office/drawing/2014/main" id="{C2EE26ED-E0BA-0320-526F-9831853C2463}"/>
                </a:ext>
              </a:extLst>
            </p:cNvPr>
            <p:cNvSpPr>
              <a:spLocks/>
            </p:cNvSpPr>
            <p:nvPr/>
          </p:nvSpPr>
          <p:spPr bwMode="auto">
            <a:xfrm>
              <a:off x="4956411" y="4141116"/>
              <a:ext cx="30055" cy="50012"/>
            </a:xfrm>
            <a:custGeom>
              <a:avLst/>
              <a:gdLst>
                <a:gd name="T0" fmla="*/ 32 w 46"/>
                <a:gd name="T1" fmla="*/ 21 h 75"/>
                <a:gd name="T2" fmla="*/ 32 w 46"/>
                <a:gd name="T3" fmla="*/ 21 h 75"/>
                <a:gd name="T4" fmla="*/ 23 w 46"/>
                <a:gd name="T5" fmla="*/ 42 h 75"/>
                <a:gd name="T6" fmla="*/ 5 w 46"/>
                <a:gd name="T7" fmla="*/ 63 h 75"/>
                <a:gd name="T8" fmla="*/ 5 w 46"/>
                <a:gd name="T9" fmla="*/ 66 h 75"/>
                <a:gd name="T10" fmla="*/ 0 w 46"/>
                <a:gd name="T11" fmla="*/ 75 h 75"/>
                <a:gd name="T12" fmla="*/ 27 w 46"/>
                <a:gd name="T13" fmla="*/ 42 h 75"/>
                <a:gd name="T14" fmla="*/ 46 w 46"/>
                <a:gd name="T15" fmla="*/ 0 h 75"/>
                <a:gd name="T16" fmla="*/ 32 w 46"/>
                <a:gd name="T17" fmla="*/ 8 h 75"/>
                <a:gd name="T18" fmla="*/ 32 w 46"/>
                <a:gd name="T19" fmla="*/ 2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75">
                  <a:moveTo>
                    <a:pt x="32" y="21"/>
                  </a:moveTo>
                  <a:lnTo>
                    <a:pt x="32" y="21"/>
                  </a:lnTo>
                  <a:lnTo>
                    <a:pt x="23" y="42"/>
                  </a:lnTo>
                  <a:lnTo>
                    <a:pt x="5" y="63"/>
                  </a:lnTo>
                  <a:lnTo>
                    <a:pt x="5" y="66"/>
                  </a:lnTo>
                  <a:lnTo>
                    <a:pt x="0" y="75"/>
                  </a:lnTo>
                  <a:lnTo>
                    <a:pt x="27" y="42"/>
                  </a:lnTo>
                  <a:lnTo>
                    <a:pt x="46" y="0"/>
                  </a:lnTo>
                  <a:lnTo>
                    <a:pt x="32" y="8"/>
                  </a:lnTo>
                  <a:lnTo>
                    <a:pt x="32" y="2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1" name="Freeform 35">
              <a:extLst>
                <a:ext uri="{FF2B5EF4-FFF2-40B4-BE49-F238E27FC236}">
                  <a16:creationId xmlns:a16="http://schemas.microsoft.com/office/drawing/2014/main" id="{4FC3D9AF-5B51-ACE6-EA96-B87B514F57D8}"/>
                </a:ext>
              </a:extLst>
            </p:cNvPr>
            <p:cNvSpPr>
              <a:spLocks/>
            </p:cNvSpPr>
            <p:nvPr/>
          </p:nvSpPr>
          <p:spPr bwMode="auto">
            <a:xfrm>
              <a:off x="4988691" y="4122223"/>
              <a:ext cx="2226" cy="7780"/>
            </a:xfrm>
            <a:custGeom>
              <a:avLst/>
              <a:gdLst>
                <a:gd name="T0" fmla="*/ 0 w 4"/>
                <a:gd name="T1" fmla="*/ 0 h 11"/>
                <a:gd name="T2" fmla="*/ 0 w 4"/>
                <a:gd name="T3" fmla="*/ 0 h 11"/>
                <a:gd name="T4" fmla="*/ 0 w 4"/>
                <a:gd name="T5" fmla="*/ 11 h 11"/>
                <a:gd name="T6" fmla="*/ 4 w 4"/>
                <a:gd name="T7" fmla="*/ 0 h 11"/>
                <a:gd name="T8" fmla="*/ 0 w 4"/>
                <a:gd name="T9" fmla="*/ 0 h 11"/>
              </a:gdLst>
              <a:ahLst/>
              <a:cxnLst>
                <a:cxn ang="0">
                  <a:pos x="T0" y="T1"/>
                </a:cxn>
                <a:cxn ang="0">
                  <a:pos x="T2" y="T3"/>
                </a:cxn>
                <a:cxn ang="0">
                  <a:pos x="T4" y="T5"/>
                </a:cxn>
                <a:cxn ang="0">
                  <a:pos x="T6" y="T7"/>
                </a:cxn>
                <a:cxn ang="0">
                  <a:pos x="T8" y="T9"/>
                </a:cxn>
              </a:cxnLst>
              <a:rect l="0" t="0" r="r" b="b"/>
              <a:pathLst>
                <a:path w="4" h="11">
                  <a:moveTo>
                    <a:pt x="0" y="0"/>
                  </a:moveTo>
                  <a:lnTo>
                    <a:pt x="0" y="0"/>
                  </a:lnTo>
                  <a:lnTo>
                    <a:pt x="0" y="11"/>
                  </a:lnTo>
                  <a:lnTo>
                    <a:pt x="4" y="0"/>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2" name="Freeform 36">
              <a:extLst>
                <a:ext uri="{FF2B5EF4-FFF2-40B4-BE49-F238E27FC236}">
                  <a16:creationId xmlns:a16="http://schemas.microsoft.com/office/drawing/2014/main" id="{2D637C59-AAEB-0DAA-8ED6-3ACB5B03362E}"/>
                </a:ext>
              </a:extLst>
            </p:cNvPr>
            <p:cNvSpPr>
              <a:spLocks/>
            </p:cNvSpPr>
            <p:nvPr/>
          </p:nvSpPr>
          <p:spPr bwMode="auto">
            <a:xfrm>
              <a:off x="4014687" y="3691003"/>
              <a:ext cx="10019" cy="2223"/>
            </a:xfrm>
            <a:custGeom>
              <a:avLst/>
              <a:gdLst>
                <a:gd name="T0" fmla="*/ 0 w 16"/>
                <a:gd name="T1" fmla="*/ 4 h 4"/>
                <a:gd name="T2" fmla="*/ 0 w 16"/>
                <a:gd name="T3" fmla="*/ 4 h 4"/>
                <a:gd name="T4" fmla="*/ 9 w 16"/>
                <a:gd name="T5" fmla="*/ 3 h 4"/>
                <a:gd name="T6" fmla="*/ 16 w 16"/>
                <a:gd name="T7" fmla="*/ 0 h 4"/>
                <a:gd name="T8" fmla="*/ 0 w 16"/>
                <a:gd name="T9" fmla="*/ 4 h 4"/>
              </a:gdLst>
              <a:ahLst/>
              <a:cxnLst>
                <a:cxn ang="0">
                  <a:pos x="T0" y="T1"/>
                </a:cxn>
                <a:cxn ang="0">
                  <a:pos x="T2" y="T3"/>
                </a:cxn>
                <a:cxn ang="0">
                  <a:pos x="T4" y="T5"/>
                </a:cxn>
                <a:cxn ang="0">
                  <a:pos x="T6" y="T7"/>
                </a:cxn>
                <a:cxn ang="0">
                  <a:pos x="T8" y="T9"/>
                </a:cxn>
              </a:cxnLst>
              <a:rect l="0" t="0" r="r" b="b"/>
              <a:pathLst>
                <a:path w="16" h="4">
                  <a:moveTo>
                    <a:pt x="0" y="4"/>
                  </a:moveTo>
                  <a:lnTo>
                    <a:pt x="0" y="4"/>
                  </a:lnTo>
                  <a:lnTo>
                    <a:pt x="9" y="3"/>
                  </a:lnTo>
                  <a:lnTo>
                    <a:pt x="16" y="0"/>
                  </a:lnTo>
                  <a:lnTo>
                    <a:pt x="0" y="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3" name="Freeform 37">
              <a:extLst>
                <a:ext uri="{FF2B5EF4-FFF2-40B4-BE49-F238E27FC236}">
                  <a16:creationId xmlns:a16="http://schemas.microsoft.com/office/drawing/2014/main" id="{8399128B-46BF-3E82-6C2D-9F7A14275756}"/>
                </a:ext>
              </a:extLst>
            </p:cNvPr>
            <p:cNvSpPr>
              <a:spLocks/>
            </p:cNvSpPr>
            <p:nvPr/>
          </p:nvSpPr>
          <p:spPr bwMode="auto">
            <a:xfrm>
              <a:off x="4118210" y="3658773"/>
              <a:ext cx="77920" cy="15559"/>
            </a:xfrm>
            <a:custGeom>
              <a:avLst/>
              <a:gdLst>
                <a:gd name="T0" fmla="*/ 80 w 117"/>
                <a:gd name="T1" fmla="*/ 1 h 24"/>
                <a:gd name="T2" fmla="*/ 80 w 117"/>
                <a:gd name="T3" fmla="*/ 1 h 24"/>
                <a:gd name="T4" fmla="*/ 50 w 117"/>
                <a:gd name="T5" fmla="*/ 11 h 24"/>
                <a:gd name="T6" fmla="*/ 41 w 117"/>
                <a:gd name="T7" fmla="*/ 11 h 24"/>
                <a:gd name="T8" fmla="*/ 27 w 117"/>
                <a:gd name="T9" fmla="*/ 17 h 24"/>
                <a:gd name="T10" fmla="*/ 0 w 117"/>
                <a:gd name="T11" fmla="*/ 24 h 24"/>
                <a:gd name="T12" fmla="*/ 14 w 117"/>
                <a:gd name="T13" fmla="*/ 24 h 24"/>
                <a:gd name="T14" fmla="*/ 90 w 117"/>
                <a:gd name="T15" fmla="*/ 1 h 24"/>
                <a:gd name="T16" fmla="*/ 117 w 117"/>
                <a:gd name="T17" fmla="*/ 0 h 24"/>
                <a:gd name="T18" fmla="*/ 106 w 117"/>
                <a:gd name="T19" fmla="*/ 0 h 24"/>
                <a:gd name="T20" fmla="*/ 80 w 117"/>
                <a:gd name="T21"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24">
                  <a:moveTo>
                    <a:pt x="80" y="1"/>
                  </a:moveTo>
                  <a:lnTo>
                    <a:pt x="80" y="1"/>
                  </a:lnTo>
                  <a:lnTo>
                    <a:pt x="50" y="11"/>
                  </a:lnTo>
                  <a:lnTo>
                    <a:pt x="41" y="11"/>
                  </a:lnTo>
                  <a:lnTo>
                    <a:pt x="27" y="17"/>
                  </a:lnTo>
                  <a:lnTo>
                    <a:pt x="0" y="24"/>
                  </a:lnTo>
                  <a:lnTo>
                    <a:pt x="14" y="24"/>
                  </a:lnTo>
                  <a:lnTo>
                    <a:pt x="90" y="1"/>
                  </a:lnTo>
                  <a:lnTo>
                    <a:pt x="117" y="0"/>
                  </a:lnTo>
                  <a:lnTo>
                    <a:pt x="106" y="0"/>
                  </a:lnTo>
                  <a:lnTo>
                    <a:pt x="80" y="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nvGrpSpPr>
            <p:cNvPr id="134" name="Group 59">
              <a:extLst>
                <a:ext uri="{FF2B5EF4-FFF2-40B4-BE49-F238E27FC236}">
                  <a16:creationId xmlns:a16="http://schemas.microsoft.com/office/drawing/2014/main" id="{64063C73-7C44-515E-7E94-BE6BB411397F}"/>
                </a:ext>
              </a:extLst>
            </p:cNvPr>
            <p:cNvGrpSpPr/>
            <p:nvPr/>
          </p:nvGrpSpPr>
          <p:grpSpPr>
            <a:xfrm>
              <a:off x="4362749" y="2778679"/>
              <a:ext cx="883652" cy="365763"/>
              <a:chOff x="4196096" y="2578593"/>
              <a:chExt cx="720518" cy="298238"/>
            </a:xfrm>
            <a:grpFill/>
            <a:effectLst/>
          </p:grpSpPr>
          <p:sp>
            <p:nvSpPr>
              <p:cNvPr id="217" name="Freeform 5">
                <a:extLst>
                  <a:ext uri="{FF2B5EF4-FFF2-40B4-BE49-F238E27FC236}">
                    <a16:creationId xmlns:a16="http://schemas.microsoft.com/office/drawing/2014/main" id="{615F64CB-2509-370E-5689-8D9E2CA58BB3}"/>
                  </a:ext>
                </a:extLst>
              </p:cNvPr>
              <p:cNvSpPr>
                <a:spLocks/>
              </p:cNvSpPr>
              <p:nvPr/>
            </p:nvSpPr>
            <p:spPr bwMode="auto">
              <a:xfrm>
                <a:off x="4793645" y="2624811"/>
                <a:ext cx="3843" cy="4360"/>
              </a:xfrm>
              <a:custGeom>
                <a:avLst/>
                <a:gdLst>
                  <a:gd name="T0" fmla="*/ 0 w 4"/>
                  <a:gd name="T1" fmla="*/ 0 h 5"/>
                  <a:gd name="T2" fmla="*/ 4 w 4"/>
                  <a:gd name="T3" fmla="*/ 5 h 5"/>
                  <a:gd name="T4" fmla="*/ 4 w 4"/>
                  <a:gd name="T5" fmla="*/ 3 h 5"/>
                  <a:gd name="T6" fmla="*/ 0 w 4"/>
                  <a:gd name="T7" fmla="*/ 0 h 5"/>
                </a:gdLst>
                <a:ahLst/>
                <a:cxnLst>
                  <a:cxn ang="0">
                    <a:pos x="T0" y="T1"/>
                  </a:cxn>
                  <a:cxn ang="0">
                    <a:pos x="T2" y="T3"/>
                  </a:cxn>
                  <a:cxn ang="0">
                    <a:pos x="T4" y="T5"/>
                  </a:cxn>
                  <a:cxn ang="0">
                    <a:pos x="T6" y="T7"/>
                  </a:cxn>
                </a:cxnLst>
                <a:rect l="0" t="0" r="r" b="b"/>
                <a:pathLst>
                  <a:path w="4" h="5">
                    <a:moveTo>
                      <a:pt x="0" y="0"/>
                    </a:moveTo>
                    <a:lnTo>
                      <a:pt x="4" y="5"/>
                    </a:lnTo>
                    <a:lnTo>
                      <a:pt x="4" y="3"/>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8" name="Freeform 55">
                <a:extLst>
                  <a:ext uri="{FF2B5EF4-FFF2-40B4-BE49-F238E27FC236}">
                    <a16:creationId xmlns:a16="http://schemas.microsoft.com/office/drawing/2014/main" id="{8F7ED1A4-0E01-7A62-8A1F-37D4DF0F8705}"/>
                  </a:ext>
                </a:extLst>
              </p:cNvPr>
              <p:cNvSpPr>
                <a:spLocks/>
              </p:cNvSpPr>
              <p:nvPr/>
            </p:nvSpPr>
            <p:spPr bwMode="auto">
              <a:xfrm>
                <a:off x="4762903" y="2800091"/>
                <a:ext cx="18253" cy="17441"/>
              </a:xfrm>
              <a:custGeom>
                <a:avLst/>
                <a:gdLst>
                  <a:gd name="T0" fmla="*/ 17 w 19"/>
                  <a:gd name="T1" fmla="*/ 0 h 20"/>
                  <a:gd name="T2" fmla="*/ 11 w 19"/>
                  <a:gd name="T3" fmla="*/ 5 h 20"/>
                  <a:gd name="T4" fmla="*/ 4 w 19"/>
                  <a:gd name="T5" fmla="*/ 13 h 20"/>
                  <a:gd name="T6" fmla="*/ 0 w 19"/>
                  <a:gd name="T7" fmla="*/ 20 h 20"/>
                  <a:gd name="T8" fmla="*/ 6 w 19"/>
                  <a:gd name="T9" fmla="*/ 13 h 20"/>
                  <a:gd name="T10" fmla="*/ 19 w 19"/>
                  <a:gd name="T11" fmla="*/ 0 h 20"/>
                  <a:gd name="T12" fmla="*/ 17 w 1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9" h="20">
                    <a:moveTo>
                      <a:pt x="17" y="0"/>
                    </a:moveTo>
                    <a:lnTo>
                      <a:pt x="11" y="5"/>
                    </a:lnTo>
                    <a:lnTo>
                      <a:pt x="4" y="13"/>
                    </a:lnTo>
                    <a:lnTo>
                      <a:pt x="0" y="20"/>
                    </a:lnTo>
                    <a:lnTo>
                      <a:pt x="6" y="13"/>
                    </a:lnTo>
                    <a:lnTo>
                      <a:pt x="19" y="0"/>
                    </a:lnTo>
                    <a:lnTo>
                      <a:pt x="1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9" name="Freeform 56">
                <a:extLst>
                  <a:ext uri="{FF2B5EF4-FFF2-40B4-BE49-F238E27FC236}">
                    <a16:creationId xmlns:a16="http://schemas.microsoft.com/office/drawing/2014/main" id="{374FD394-4590-55A5-9B93-DCC9DEDA13B6}"/>
                  </a:ext>
                </a:extLst>
              </p:cNvPr>
              <p:cNvSpPr>
                <a:spLocks/>
              </p:cNvSpPr>
              <p:nvPr/>
            </p:nvSpPr>
            <p:spPr bwMode="auto">
              <a:xfrm>
                <a:off x="4762903" y="2800091"/>
                <a:ext cx="18253" cy="17441"/>
              </a:xfrm>
              <a:custGeom>
                <a:avLst/>
                <a:gdLst>
                  <a:gd name="T0" fmla="*/ 17 w 19"/>
                  <a:gd name="T1" fmla="*/ 0 h 20"/>
                  <a:gd name="T2" fmla="*/ 11 w 19"/>
                  <a:gd name="T3" fmla="*/ 5 h 20"/>
                  <a:gd name="T4" fmla="*/ 4 w 19"/>
                  <a:gd name="T5" fmla="*/ 13 h 20"/>
                  <a:gd name="T6" fmla="*/ 0 w 19"/>
                  <a:gd name="T7" fmla="*/ 20 h 20"/>
                  <a:gd name="T8" fmla="*/ 6 w 19"/>
                  <a:gd name="T9" fmla="*/ 13 h 20"/>
                  <a:gd name="T10" fmla="*/ 19 w 19"/>
                  <a:gd name="T11" fmla="*/ 0 h 20"/>
                  <a:gd name="T12" fmla="*/ 17 w 1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9" h="20">
                    <a:moveTo>
                      <a:pt x="17" y="0"/>
                    </a:moveTo>
                    <a:lnTo>
                      <a:pt x="11" y="5"/>
                    </a:lnTo>
                    <a:lnTo>
                      <a:pt x="4" y="13"/>
                    </a:lnTo>
                    <a:lnTo>
                      <a:pt x="0" y="20"/>
                    </a:lnTo>
                    <a:lnTo>
                      <a:pt x="6" y="13"/>
                    </a:lnTo>
                    <a:lnTo>
                      <a:pt x="19" y="0"/>
                    </a:lnTo>
                    <a:lnTo>
                      <a:pt x="1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0" name="Freeform 57">
                <a:extLst>
                  <a:ext uri="{FF2B5EF4-FFF2-40B4-BE49-F238E27FC236}">
                    <a16:creationId xmlns:a16="http://schemas.microsoft.com/office/drawing/2014/main" id="{EA00529E-747D-7703-4B90-99E244A10174}"/>
                  </a:ext>
                </a:extLst>
              </p:cNvPr>
              <p:cNvSpPr>
                <a:spLocks/>
              </p:cNvSpPr>
              <p:nvPr/>
            </p:nvSpPr>
            <p:spPr bwMode="auto">
              <a:xfrm>
                <a:off x="4804212" y="2773930"/>
                <a:ext cx="27860" cy="7848"/>
              </a:xfrm>
              <a:custGeom>
                <a:avLst/>
                <a:gdLst>
                  <a:gd name="T0" fmla="*/ 29 w 29"/>
                  <a:gd name="T1" fmla="*/ 0 h 9"/>
                  <a:gd name="T2" fmla="*/ 27 w 29"/>
                  <a:gd name="T3" fmla="*/ 0 h 9"/>
                  <a:gd name="T4" fmla="*/ 19 w 29"/>
                  <a:gd name="T5" fmla="*/ 0 h 9"/>
                  <a:gd name="T6" fmla="*/ 6 w 29"/>
                  <a:gd name="T7" fmla="*/ 5 h 9"/>
                  <a:gd name="T8" fmla="*/ 0 w 29"/>
                  <a:gd name="T9" fmla="*/ 9 h 9"/>
                  <a:gd name="T10" fmla="*/ 15 w 29"/>
                  <a:gd name="T11" fmla="*/ 3 h 9"/>
                  <a:gd name="T12" fmla="*/ 29 w 2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9" h="9">
                    <a:moveTo>
                      <a:pt x="29" y="0"/>
                    </a:moveTo>
                    <a:lnTo>
                      <a:pt x="27" y="0"/>
                    </a:lnTo>
                    <a:lnTo>
                      <a:pt x="19" y="0"/>
                    </a:lnTo>
                    <a:lnTo>
                      <a:pt x="6" y="5"/>
                    </a:lnTo>
                    <a:lnTo>
                      <a:pt x="0" y="9"/>
                    </a:lnTo>
                    <a:lnTo>
                      <a:pt x="15" y="3"/>
                    </a:lnTo>
                    <a:lnTo>
                      <a:pt x="2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1" name="Freeform 58">
                <a:extLst>
                  <a:ext uri="{FF2B5EF4-FFF2-40B4-BE49-F238E27FC236}">
                    <a16:creationId xmlns:a16="http://schemas.microsoft.com/office/drawing/2014/main" id="{8934FB6A-12FA-71A6-9157-21A624583CFA}"/>
                  </a:ext>
                </a:extLst>
              </p:cNvPr>
              <p:cNvSpPr>
                <a:spLocks/>
              </p:cNvSpPr>
              <p:nvPr/>
            </p:nvSpPr>
            <p:spPr bwMode="auto">
              <a:xfrm>
                <a:off x="4804212" y="2773930"/>
                <a:ext cx="27860" cy="7848"/>
              </a:xfrm>
              <a:custGeom>
                <a:avLst/>
                <a:gdLst>
                  <a:gd name="T0" fmla="*/ 29 w 29"/>
                  <a:gd name="T1" fmla="*/ 0 h 9"/>
                  <a:gd name="T2" fmla="*/ 27 w 29"/>
                  <a:gd name="T3" fmla="*/ 0 h 9"/>
                  <a:gd name="T4" fmla="*/ 19 w 29"/>
                  <a:gd name="T5" fmla="*/ 0 h 9"/>
                  <a:gd name="T6" fmla="*/ 6 w 29"/>
                  <a:gd name="T7" fmla="*/ 5 h 9"/>
                  <a:gd name="T8" fmla="*/ 0 w 29"/>
                  <a:gd name="T9" fmla="*/ 9 h 9"/>
                  <a:gd name="T10" fmla="*/ 15 w 29"/>
                  <a:gd name="T11" fmla="*/ 3 h 9"/>
                  <a:gd name="T12" fmla="*/ 29 w 2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9" h="9">
                    <a:moveTo>
                      <a:pt x="29" y="0"/>
                    </a:moveTo>
                    <a:lnTo>
                      <a:pt x="27" y="0"/>
                    </a:lnTo>
                    <a:lnTo>
                      <a:pt x="19" y="0"/>
                    </a:lnTo>
                    <a:lnTo>
                      <a:pt x="6" y="5"/>
                    </a:lnTo>
                    <a:lnTo>
                      <a:pt x="0" y="9"/>
                    </a:lnTo>
                    <a:lnTo>
                      <a:pt x="15" y="3"/>
                    </a:lnTo>
                    <a:lnTo>
                      <a:pt x="2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2" name="Freeform 59">
                <a:extLst>
                  <a:ext uri="{FF2B5EF4-FFF2-40B4-BE49-F238E27FC236}">
                    <a16:creationId xmlns:a16="http://schemas.microsoft.com/office/drawing/2014/main" id="{99FC2889-9D4C-0C42-CCAF-07355932BCDB}"/>
                  </a:ext>
                </a:extLst>
              </p:cNvPr>
              <p:cNvSpPr>
                <a:spLocks/>
              </p:cNvSpPr>
              <p:nvPr/>
            </p:nvSpPr>
            <p:spPr bwMode="auto">
              <a:xfrm>
                <a:off x="4848404" y="2746025"/>
                <a:ext cx="17292" cy="32266"/>
              </a:xfrm>
              <a:custGeom>
                <a:avLst/>
                <a:gdLst>
                  <a:gd name="T0" fmla="*/ 18 w 18"/>
                  <a:gd name="T1" fmla="*/ 0 h 37"/>
                  <a:gd name="T2" fmla="*/ 11 w 18"/>
                  <a:gd name="T3" fmla="*/ 7 h 37"/>
                  <a:gd name="T4" fmla="*/ 7 w 18"/>
                  <a:gd name="T5" fmla="*/ 13 h 37"/>
                  <a:gd name="T6" fmla="*/ 5 w 18"/>
                  <a:gd name="T7" fmla="*/ 20 h 37"/>
                  <a:gd name="T8" fmla="*/ 0 w 18"/>
                  <a:gd name="T9" fmla="*/ 37 h 37"/>
                  <a:gd name="T10" fmla="*/ 7 w 18"/>
                  <a:gd name="T11" fmla="*/ 15 h 37"/>
                  <a:gd name="T12" fmla="*/ 18 w 18"/>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8" h="37">
                    <a:moveTo>
                      <a:pt x="18" y="0"/>
                    </a:moveTo>
                    <a:lnTo>
                      <a:pt x="11" y="7"/>
                    </a:lnTo>
                    <a:lnTo>
                      <a:pt x="7" y="13"/>
                    </a:lnTo>
                    <a:lnTo>
                      <a:pt x="5" y="20"/>
                    </a:lnTo>
                    <a:lnTo>
                      <a:pt x="0" y="37"/>
                    </a:lnTo>
                    <a:lnTo>
                      <a:pt x="7" y="15"/>
                    </a:lnTo>
                    <a:lnTo>
                      <a:pt x="18"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3" name="Freeform 60">
                <a:extLst>
                  <a:ext uri="{FF2B5EF4-FFF2-40B4-BE49-F238E27FC236}">
                    <a16:creationId xmlns:a16="http://schemas.microsoft.com/office/drawing/2014/main" id="{F8086BD3-A6EC-6FCE-085C-CB7EBDB4FAFF}"/>
                  </a:ext>
                </a:extLst>
              </p:cNvPr>
              <p:cNvSpPr>
                <a:spLocks/>
              </p:cNvSpPr>
              <p:nvPr/>
            </p:nvSpPr>
            <p:spPr bwMode="auto">
              <a:xfrm>
                <a:off x="4848404" y="2746025"/>
                <a:ext cx="17292" cy="32266"/>
              </a:xfrm>
              <a:custGeom>
                <a:avLst/>
                <a:gdLst>
                  <a:gd name="T0" fmla="*/ 18 w 18"/>
                  <a:gd name="T1" fmla="*/ 0 h 37"/>
                  <a:gd name="T2" fmla="*/ 11 w 18"/>
                  <a:gd name="T3" fmla="*/ 7 h 37"/>
                  <a:gd name="T4" fmla="*/ 7 w 18"/>
                  <a:gd name="T5" fmla="*/ 13 h 37"/>
                  <a:gd name="T6" fmla="*/ 5 w 18"/>
                  <a:gd name="T7" fmla="*/ 20 h 37"/>
                  <a:gd name="T8" fmla="*/ 0 w 18"/>
                  <a:gd name="T9" fmla="*/ 37 h 37"/>
                  <a:gd name="T10" fmla="*/ 7 w 18"/>
                  <a:gd name="T11" fmla="*/ 15 h 37"/>
                  <a:gd name="T12" fmla="*/ 18 w 18"/>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8" h="37">
                    <a:moveTo>
                      <a:pt x="18" y="0"/>
                    </a:moveTo>
                    <a:lnTo>
                      <a:pt x="11" y="7"/>
                    </a:lnTo>
                    <a:lnTo>
                      <a:pt x="7" y="13"/>
                    </a:lnTo>
                    <a:lnTo>
                      <a:pt x="5" y="20"/>
                    </a:lnTo>
                    <a:lnTo>
                      <a:pt x="0" y="37"/>
                    </a:lnTo>
                    <a:lnTo>
                      <a:pt x="7" y="15"/>
                    </a:lnTo>
                    <a:lnTo>
                      <a:pt x="18"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4" name="Freeform 61">
                <a:extLst>
                  <a:ext uri="{FF2B5EF4-FFF2-40B4-BE49-F238E27FC236}">
                    <a16:creationId xmlns:a16="http://schemas.microsoft.com/office/drawing/2014/main" id="{EE1B477C-BED1-8269-7D48-250C7E648647}"/>
                  </a:ext>
                </a:extLst>
              </p:cNvPr>
              <p:cNvSpPr>
                <a:spLocks/>
              </p:cNvSpPr>
              <p:nvPr/>
            </p:nvSpPr>
            <p:spPr bwMode="auto">
              <a:xfrm>
                <a:off x="4871461" y="2731200"/>
                <a:ext cx="5764" cy="4360"/>
              </a:xfrm>
              <a:custGeom>
                <a:avLst/>
                <a:gdLst>
                  <a:gd name="T0" fmla="*/ 0 w 6"/>
                  <a:gd name="T1" fmla="*/ 5 h 5"/>
                  <a:gd name="T2" fmla="*/ 6 w 6"/>
                  <a:gd name="T3" fmla="*/ 0 h 5"/>
                  <a:gd name="T4" fmla="*/ 4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6" y="0"/>
                    </a:lnTo>
                    <a:lnTo>
                      <a:pt x="4" y="0"/>
                    </a:lnTo>
                    <a:lnTo>
                      <a:pt x="0"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5" name="Freeform 62">
                <a:extLst>
                  <a:ext uri="{FF2B5EF4-FFF2-40B4-BE49-F238E27FC236}">
                    <a16:creationId xmlns:a16="http://schemas.microsoft.com/office/drawing/2014/main" id="{4AEDA832-6F75-9211-0752-53C1F010A2AC}"/>
                  </a:ext>
                </a:extLst>
              </p:cNvPr>
              <p:cNvSpPr>
                <a:spLocks/>
              </p:cNvSpPr>
              <p:nvPr/>
            </p:nvSpPr>
            <p:spPr bwMode="auto">
              <a:xfrm>
                <a:off x="4871461" y="2731200"/>
                <a:ext cx="5764" cy="4360"/>
              </a:xfrm>
              <a:custGeom>
                <a:avLst/>
                <a:gdLst>
                  <a:gd name="T0" fmla="*/ 0 w 6"/>
                  <a:gd name="T1" fmla="*/ 5 h 5"/>
                  <a:gd name="T2" fmla="*/ 6 w 6"/>
                  <a:gd name="T3" fmla="*/ 0 h 5"/>
                  <a:gd name="T4" fmla="*/ 4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6" y="0"/>
                    </a:lnTo>
                    <a:lnTo>
                      <a:pt x="4" y="0"/>
                    </a:lnTo>
                    <a:lnTo>
                      <a:pt x="0" y="5"/>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6" name="Freeform 63">
                <a:extLst>
                  <a:ext uri="{FF2B5EF4-FFF2-40B4-BE49-F238E27FC236}">
                    <a16:creationId xmlns:a16="http://schemas.microsoft.com/office/drawing/2014/main" id="{F9BC78EF-704D-475D-AEAD-8BF1BA059662}"/>
                  </a:ext>
                </a:extLst>
              </p:cNvPr>
              <p:cNvSpPr>
                <a:spLocks/>
              </p:cNvSpPr>
              <p:nvPr/>
            </p:nvSpPr>
            <p:spPr bwMode="auto">
              <a:xfrm>
                <a:off x="4882028" y="2712887"/>
                <a:ext cx="12489" cy="11337"/>
              </a:xfrm>
              <a:custGeom>
                <a:avLst/>
                <a:gdLst>
                  <a:gd name="T0" fmla="*/ 13 w 13"/>
                  <a:gd name="T1" fmla="*/ 0 h 13"/>
                  <a:gd name="T2" fmla="*/ 13 w 13"/>
                  <a:gd name="T3" fmla="*/ 2 h 13"/>
                  <a:gd name="T4" fmla="*/ 6 w 13"/>
                  <a:gd name="T5" fmla="*/ 8 h 13"/>
                  <a:gd name="T6" fmla="*/ 0 w 13"/>
                  <a:gd name="T7" fmla="*/ 13 h 13"/>
                  <a:gd name="T8" fmla="*/ 13 w 13"/>
                  <a:gd name="T9" fmla="*/ 2 h 13"/>
                  <a:gd name="T10" fmla="*/ 13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13" y="0"/>
                    </a:moveTo>
                    <a:lnTo>
                      <a:pt x="13" y="2"/>
                    </a:lnTo>
                    <a:lnTo>
                      <a:pt x="6" y="8"/>
                    </a:lnTo>
                    <a:lnTo>
                      <a:pt x="0" y="13"/>
                    </a:lnTo>
                    <a:lnTo>
                      <a:pt x="13" y="2"/>
                    </a:lnTo>
                    <a:lnTo>
                      <a:pt x="13"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7" name="Freeform 64">
                <a:extLst>
                  <a:ext uri="{FF2B5EF4-FFF2-40B4-BE49-F238E27FC236}">
                    <a16:creationId xmlns:a16="http://schemas.microsoft.com/office/drawing/2014/main" id="{E37AF647-20FB-AE85-6C82-C6C68BF14D66}"/>
                  </a:ext>
                </a:extLst>
              </p:cNvPr>
              <p:cNvSpPr>
                <a:spLocks/>
              </p:cNvSpPr>
              <p:nvPr/>
            </p:nvSpPr>
            <p:spPr bwMode="auto">
              <a:xfrm>
                <a:off x="4882028" y="2712887"/>
                <a:ext cx="12489" cy="11337"/>
              </a:xfrm>
              <a:custGeom>
                <a:avLst/>
                <a:gdLst>
                  <a:gd name="T0" fmla="*/ 13 w 13"/>
                  <a:gd name="T1" fmla="*/ 0 h 13"/>
                  <a:gd name="T2" fmla="*/ 13 w 13"/>
                  <a:gd name="T3" fmla="*/ 2 h 13"/>
                  <a:gd name="T4" fmla="*/ 6 w 13"/>
                  <a:gd name="T5" fmla="*/ 8 h 13"/>
                  <a:gd name="T6" fmla="*/ 0 w 13"/>
                  <a:gd name="T7" fmla="*/ 13 h 13"/>
                  <a:gd name="T8" fmla="*/ 13 w 13"/>
                  <a:gd name="T9" fmla="*/ 2 h 13"/>
                  <a:gd name="T10" fmla="*/ 13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13" y="0"/>
                    </a:moveTo>
                    <a:lnTo>
                      <a:pt x="13" y="2"/>
                    </a:lnTo>
                    <a:lnTo>
                      <a:pt x="6" y="8"/>
                    </a:lnTo>
                    <a:lnTo>
                      <a:pt x="0" y="13"/>
                    </a:lnTo>
                    <a:lnTo>
                      <a:pt x="13" y="2"/>
                    </a:lnTo>
                    <a:lnTo>
                      <a:pt x="13"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8" name="Freeform 65">
                <a:extLst>
                  <a:ext uri="{FF2B5EF4-FFF2-40B4-BE49-F238E27FC236}">
                    <a16:creationId xmlns:a16="http://schemas.microsoft.com/office/drawing/2014/main" id="{66D23846-E315-6C17-404D-1E60F40E3099}"/>
                  </a:ext>
                </a:extLst>
              </p:cNvPr>
              <p:cNvSpPr>
                <a:spLocks/>
              </p:cNvSpPr>
              <p:nvPr/>
            </p:nvSpPr>
            <p:spPr bwMode="auto">
              <a:xfrm>
                <a:off x="4906046" y="2655333"/>
                <a:ext cx="10568" cy="53194"/>
              </a:xfrm>
              <a:custGeom>
                <a:avLst/>
                <a:gdLst>
                  <a:gd name="T0" fmla="*/ 0 w 11"/>
                  <a:gd name="T1" fmla="*/ 61 h 61"/>
                  <a:gd name="T2" fmla="*/ 2 w 11"/>
                  <a:gd name="T3" fmla="*/ 61 h 61"/>
                  <a:gd name="T4" fmla="*/ 9 w 11"/>
                  <a:gd name="T5" fmla="*/ 57 h 61"/>
                  <a:gd name="T6" fmla="*/ 11 w 11"/>
                  <a:gd name="T7" fmla="*/ 44 h 61"/>
                  <a:gd name="T8" fmla="*/ 9 w 11"/>
                  <a:gd name="T9" fmla="*/ 23 h 61"/>
                  <a:gd name="T10" fmla="*/ 7 w 11"/>
                  <a:gd name="T11" fmla="*/ 15 h 61"/>
                  <a:gd name="T12" fmla="*/ 2 w 11"/>
                  <a:gd name="T13" fmla="*/ 0 h 61"/>
                  <a:gd name="T14" fmla="*/ 2 w 11"/>
                  <a:gd name="T15" fmla="*/ 8 h 61"/>
                  <a:gd name="T16" fmla="*/ 5 w 11"/>
                  <a:gd name="T17" fmla="*/ 15 h 61"/>
                  <a:gd name="T18" fmla="*/ 7 w 11"/>
                  <a:gd name="T19" fmla="*/ 21 h 61"/>
                  <a:gd name="T20" fmla="*/ 9 w 11"/>
                  <a:gd name="T21" fmla="*/ 47 h 61"/>
                  <a:gd name="T22" fmla="*/ 5 w 11"/>
                  <a:gd name="T23" fmla="*/ 55 h 61"/>
                  <a:gd name="T24" fmla="*/ 0 w 11"/>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61">
                    <a:moveTo>
                      <a:pt x="0" y="61"/>
                    </a:moveTo>
                    <a:lnTo>
                      <a:pt x="2" y="61"/>
                    </a:lnTo>
                    <a:lnTo>
                      <a:pt x="9" y="57"/>
                    </a:lnTo>
                    <a:lnTo>
                      <a:pt x="11" y="44"/>
                    </a:lnTo>
                    <a:lnTo>
                      <a:pt x="9" y="23"/>
                    </a:lnTo>
                    <a:lnTo>
                      <a:pt x="7" y="15"/>
                    </a:lnTo>
                    <a:lnTo>
                      <a:pt x="2" y="0"/>
                    </a:lnTo>
                    <a:lnTo>
                      <a:pt x="2" y="8"/>
                    </a:lnTo>
                    <a:lnTo>
                      <a:pt x="5" y="15"/>
                    </a:lnTo>
                    <a:lnTo>
                      <a:pt x="7" y="21"/>
                    </a:lnTo>
                    <a:lnTo>
                      <a:pt x="9" y="47"/>
                    </a:lnTo>
                    <a:lnTo>
                      <a:pt x="5" y="55"/>
                    </a:lnTo>
                    <a:lnTo>
                      <a:pt x="0" y="6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29" name="Freeform 66">
                <a:extLst>
                  <a:ext uri="{FF2B5EF4-FFF2-40B4-BE49-F238E27FC236}">
                    <a16:creationId xmlns:a16="http://schemas.microsoft.com/office/drawing/2014/main" id="{88A9373A-4382-4387-817E-DFBB36164A0A}"/>
                  </a:ext>
                </a:extLst>
              </p:cNvPr>
              <p:cNvSpPr>
                <a:spLocks/>
              </p:cNvSpPr>
              <p:nvPr/>
            </p:nvSpPr>
            <p:spPr bwMode="auto">
              <a:xfrm>
                <a:off x="4906046" y="2655333"/>
                <a:ext cx="10568" cy="53194"/>
              </a:xfrm>
              <a:custGeom>
                <a:avLst/>
                <a:gdLst>
                  <a:gd name="T0" fmla="*/ 0 w 11"/>
                  <a:gd name="T1" fmla="*/ 61 h 61"/>
                  <a:gd name="T2" fmla="*/ 2 w 11"/>
                  <a:gd name="T3" fmla="*/ 61 h 61"/>
                  <a:gd name="T4" fmla="*/ 9 w 11"/>
                  <a:gd name="T5" fmla="*/ 57 h 61"/>
                  <a:gd name="T6" fmla="*/ 11 w 11"/>
                  <a:gd name="T7" fmla="*/ 44 h 61"/>
                  <a:gd name="T8" fmla="*/ 9 w 11"/>
                  <a:gd name="T9" fmla="*/ 23 h 61"/>
                  <a:gd name="T10" fmla="*/ 7 w 11"/>
                  <a:gd name="T11" fmla="*/ 15 h 61"/>
                  <a:gd name="T12" fmla="*/ 2 w 11"/>
                  <a:gd name="T13" fmla="*/ 0 h 61"/>
                  <a:gd name="T14" fmla="*/ 2 w 11"/>
                  <a:gd name="T15" fmla="*/ 8 h 61"/>
                  <a:gd name="T16" fmla="*/ 5 w 11"/>
                  <a:gd name="T17" fmla="*/ 15 h 61"/>
                  <a:gd name="T18" fmla="*/ 7 w 11"/>
                  <a:gd name="T19" fmla="*/ 21 h 61"/>
                  <a:gd name="T20" fmla="*/ 9 w 11"/>
                  <a:gd name="T21" fmla="*/ 47 h 61"/>
                  <a:gd name="T22" fmla="*/ 5 w 11"/>
                  <a:gd name="T23" fmla="*/ 55 h 61"/>
                  <a:gd name="T24" fmla="*/ 0 w 11"/>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61">
                    <a:moveTo>
                      <a:pt x="0" y="61"/>
                    </a:moveTo>
                    <a:lnTo>
                      <a:pt x="2" y="61"/>
                    </a:lnTo>
                    <a:lnTo>
                      <a:pt x="9" y="57"/>
                    </a:lnTo>
                    <a:lnTo>
                      <a:pt x="11" y="44"/>
                    </a:lnTo>
                    <a:lnTo>
                      <a:pt x="9" y="23"/>
                    </a:lnTo>
                    <a:lnTo>
                      <a:pt x="7" y="15"/>
                    </a:lnTo>
                    <a:lnTo>
                      <a:pt x="2" y="0"/>
                    </a:lnTo>
                    <a:lnTo>
                      <a:pt x="2" y="8"/>
                    </a:lnTo>
                    <a:lnTo>
                      <a:pt x="5" y="15"/>
                    </a:lnTo>
                    <a:lnTo>
                      <a:pt x="7" y="21"/>
                    </a:lnTo>
                    <a:lnTo>
                      <a:pt x="9" y="47"/>
                    </a:lnTo>
                    <a:lnTo>
                      <a:pt x="5" y="55"/>
                    </a:lnTo>
                    <a:lnTo>
                      <a:pt x="0" y="6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0" name="Freeform 120">
                <a:extLst>
                  <a:ext uri="{FF2B5EF4-FFF2-40B4-BE49-F238E27FC236}">
                    <a16:creationId xmlns:a16="http://schemas.microsoft.com/office/drawing/2014/main" id="{37DCC496-E158-FAC4-2854-2B5D9764B81E}"/>
                  </a:ext>
                </a:extLst>
              </p:cNvPr>
              <p:cNvSpPr>
                <a:spLocks/>
              </p:cNvSpPr>
              <p:nvPr/>
            </p:nvSpPr>
            <p:spPr bwMode="auto">
              <a:xfrm>
                <a:off x="4196096" y="2591674"/>
                <a:ext cx="693618" cy="285157"/>
              </a:xfrm>
              <a:custGeom>
                <a:avLst/>
                <a:gdLst>
                  <a:gd name="T0" fmla="*/ 216 w 722"/>
                  <a:gd name="T1" fmla="*/ 85 h 327"/>
                  <a:gd name="T2" fmla="*/ 197 w 722"/>
                  <a:gd name="T3" fmla="*/ 113 h 327"/>
                  <a:gd name="T4" fmla="*/ 173 w 722"/>
                  <a:gd name="T5" fmla="*/ 145 h 327"/>
                  <a:gd name="T6" fmla="*/ 145 w 722"/>
                  <a:gd name="T7" fmla="*/ 156 h 327"/>
                  <a:gd name="T8" fmla="*/ 120 w 722"/>
                  <a:gd name="T9" fmla="*/ 162 h 327"/>
                  <a:gd name="T10" fmla="*/ 105 w 722"/>
                  <a:gd name="T11" fmla="*/ 184 h 327"/>
                  <a:gd name="T12" fmla="*/ 62 w 722"/>
                  <a:gd name="T13" fmla="*/ 218 h 327"/>
                  <a:gd name="T14" fmla="*/ 22 w 722"/>
                  <a:gd name="T15" fmla="*/ 237 h 327"/>
                  <a:gd name="T16" fmla="*/ 0 w 722"/>
                  <a:gd name="T17" fmla="*/ 263 h 327"/>
                  <a:gd name="T18" fmla="*/ 133 w 722"/>
                  <a:gd name="T19" fmla="*/ 263 h 327"/>
                  <a:gd name="T20" fmla="*/ 173 w 722"/>
                  <a:gd name="T21" fmla="*/ 243 h 327"/>
                  <a:gd name="T22" fmla="*/ 291 w 722"/>
                  <a:gd name="T23" fmla="*/ 235 h 327"/>
                  <a:gd name="T24" fmla="*/ 308 w 722"/>
                  <a:gd name="T25" fmla="*/ 261 h 327"/>
                  <a:gd name="T26" fmla="*/ 522 w 722"/>
                  <a:gd name="T27" fmla="*/ 327 h 327"/>
                  <a:gd name="T28" fmla="*/ 568 w 722"/>
                  <a:gd name="T29" fmla="*/ 314 h 327"/>
                  <a:gd name="T30" fmla="*/ 569 w 722"/>
                  <a:gd name="T31" fmla="*/ 291 h 327"/>
                  <a:gd name="T32" fmla="*/ 581 w 722"/>
                  <a:gd name="T33" fmla="*/ 267 h 327"/>
                  <a:gd name="T34" fmla="*/ 605 w 722"/>
                  <a:gd name="T35" fmla="*/ 228 h 327"/>
                  <a:gd name="T36" fmla="*/ 611 w 722"/>
                  <a:gd name="T37" fmla="*/ 235 h 327"/>
                  <a:gd name="T38" fmla="*/ 632 w 722"/>
                  <a:gd name="T39" fmla="*/ 216 h 327"/>
                  <a:gd name="T40" fmla="*/ 662 w 722"/>
                  <a:gd name="T41" fmla="*/ 197 h 327"/>
                  <a:gd name="T42" fmla="*/ 677 w 722"/>
                  <a:gd name="T43" fmla="*/ 201 h 327"/>
                  <a:gd name="T44" fmla="*/ 688 w 722"/>
                  <a:gd name="T45" fmla="*/ 169 h 327"/>
                  <a:gd name="T46" fmla="*/ 679 w 722"/>
                  <a:gd name="T47" fmla="*/ 171 h 327"/>
                  <a:gd name="T48" fmla="*/ 669 w 722"/>
                  <a:gd name="T49" fmla="*/ 173 h 327"/>
                  <a:gd name="T50" fmla="*/ 635 w 722"/>
                  <a:gd name="T51" fmla="*/ 184 h 327"/>
                  <a:gd name="T52" fmla="*/ 632 w 722"/>
                  <a:gd name="T53" fmla="*/ 173 h 327"/>
                  <a:gd name="T54" fmla="*/ 663 w 722"/>
                  <a:gd name="T55" fmla="*/ 164 h 327"/>
                  <a:gd name="T56" fmla="*/ 665 w 722"/>
                  <a:gd name="T57" fmla="*/ 152 h 327"/>
                  <a:gd name="T58" fmla="*/ 616 w 722"/>
                  <a:gd name="T59" fmla="*/ 132 h 327"/>
                  <a:gd name="T60" fmla="*/ 643 w 722"/>
                  <a:gd name="T61" fmla="*/ 132 h 327"/>
                  <a:gd name="T62" fmla="*/ 650 w 722"/>
                  <a:gd name="T63" fmla="*/ 117 h 327"/>
                  <a:gd name="T64" fmla="*/ 667 w 722"/>
                  <a:gd name="T65" fmla="*/ 130 h 327"/>
                  <a:gd name="T66" fmla="*/ 694 w 722"/>
                  <a:gd name="T67" fmla="*/ 130 h 327"/>
                  <a:gd name="T68" fmla="*/ 716 w 722"/>
                  <a:gd name="T69" fmla="*/ 98 h 327"/>
                  <a:gd name="T70" fmla="*/ 714 w 722"/>
                  <a:gd name="T71" fmla="*/ 64 h 327"/>
                  <a:gd name="T72" fmla="*/ 695 w 722"/>
                  <a:gd name="T73" fmla="*/ 68 h 327"/>
                  <a:gd name="T74" fmla="*/ 688 w 722"/>
                  <a:gd name="T75" fmla="*/ 92 h 327"/>
                  <a:gd name="T76" fmla="*/ 690 w 722"/>
                  <a:gd name="T77" fmla="*/ 68 h 327"/>
                  <a:gd name="T78" fmla="*/ 669 w 722"/>
                  <a:gd name="T79" fmla="*/ 71 h 327"/>
                  <a:gd name="T80" fmla="*/ 635 w 722"/>
                  <a:gd name="T81" fmla="*/ 77 h 327"/>
                  <a:gd name="T82" fmla="*/ 622 w 722"/>
                  <a:gd name="T83" fmla="*/ 49 h 327"/>
                  <a:gd name="T84" fmla="*/ 626 w 722"/>
                  <a:gd name="T85" fmla="*/ 43 h 327"/>
                  <a:gd name="T86" fmla="*/ 639 w 722"/>
                  <a:gd name="T87" fmla="*/ 64 h 327"/>
                  <a:gd name="T88" fmla="*/ 662 w 722"/>
                  <a:gd name="T89" fmla="*/ 49 h 327"/>
                  <a:gd name="T90" fmla="*/ 679 w 722"/>
                  <a:gd name="T91" fmla="*/ 45 h 327"/>
                  <a:gd name="T92" fmla="*/ 673 w 722"/>
                  <a:gd name="T93" fmla="*/ 30 h 327"/>
                  <a:gd name="T94" fmla="*/ 684 w 722"/>
                  <a:gd name="T95" fmla="*/ 25 h 327"/>
                  <a:gd name="T96" fmla="*/ 690 w 722"/>
                  <a:gd name="T97" fmla="*/ 17 h 327"/>
                  <a:gd name="T98" fmla="*/ 675 w 722"/>
                  <a:gd name="T99"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2" h="327">
                    <a:moveTo>
                      <a:pt x="498" y="38"/>
                    </a:moveTo>
                    <a:lnTo>
                      <a:pt x="310" y="71"/>
                    </a:lnTo>
                    <a:lnTo>
                      <a:pt x="242" y="83"/>
                    </a:lnTo>
                    <a:lnTo>
                      <a:pt x="216" y="85"/>
                    </a:lnTo>
                    <a:lnTo>
                      <a:pt x="201" y="85"/>
                    </a:lnTo>
                    <a:lnTo>
                      <a:pt x="199" y="94"/>
                    </a:lnTo>
                    <a:lnTo>
                      <a:pt x="199" y="102"/>
                    </a:lnTo>
                    <a:lnTo>
                      <a:pt x="197" y="113"/>
                    </a:lnTo>
                    <a:lnTo>
                      <a:pt x="190" y="117"/>
                    </a:lnTo>
                    <a:lnTo>
                      <a:pt x="184" y="122"/>
                    </a:lnTo>
                    <a:lnTo>
                      <a:pt x="178" y="137"/>
                    </a:lnTo>
                    <a:lnTo>
                      <a:pt x="173" y="145"/>
                    </a:lnTo>
                    <a:lnTo>
                      <a:pt x="167" y="139"/>
                    </a:lnTo>
                    <a:lnTo>
                      <a:pt x="154" y="145"/>
                    </a:lnTo>
                    <a:lnTo>
                      <a:pt x="147" y="150"/>
                    </a:lnTo>
                    <a:lnTo>
                      <a:pt x="145" y="156"/>
                    </a:lnTo>
                    <a:lnTo>
                      <a:pt x="137" y="164"/>
                    </a:lnTo>
                    <a:lnTo>
                      <a:pt x="133" y="164"/>
                    </a:lnTo>
                    <a:lnTo>
                      <a:pt x="126" y="158"/>
                    </a:lnTo>
                    <a:lnTo>
                      <a:pt x="120" y="162"/>
                    </a:lnTo>
                    <a:lnTo>
                      <a:pt x="116" y="165"/>
                    </a:lnTo>
                    <a:lnTo>
                      <a:pt x="116" y="171"/>
                    </a:lnTo>
                    <a:lnTo>
                      <a:pt x="109" y="169"/>
                    </a:lnTo>
                    <a:lnTo>
                      <a:pt x="105" y="184"/>
                    </a:lnTo>
                    <a:lnTo>
                      <a:pt x="101" y="190"/>
                    </a:lnTo>
                    <a:lnTo>
                      <a:pt x="96" y="190"/>
                    </a:lnTo>
                    <a:lnTo>
                      <a:pt x="83" y="199"/>
                    </a:lnTo>
                    <a:lnTo>
                      <a:pt x="62" y="218"/>
                    </a:lnTo>
                    <a:lnTo>
                      <a:pt x="56" y="222"/>
                    </a:lnTo>
                    <a:lnTo>
                      <a:pt x="43" y="222"/>
                    </a:lnTo>
                    <a:lnTo>
                      <a:pt x="28" y="229"/>
                    </a:lnTo>
                    <a:lnTo>
                      <a:pt x="22" y="237"/>
                    </a:lnTo>
                    <a:lnTo>
                      <a:pt x="21" y="244"/>
                    </a:lnTo>
                    <a:lnTo>
                      <a:pt x="19" y="254"/>
                    </a:lnTo>
                    <a:lnTo>
                      <a:pt x="13" y="259"/>
                    </a:lnTo>
                    <a:lnTo>
                      <a:pt x="0" y="263"/>
                    </a:lnTo>
                    <a:lnTo>
                      <a:pt x="0" y="291"/>
                    </a:lnTo>
                    <a:lnTo>
                      <a:pt x="105" y="275"/>
                    </a:lnTo>
                    <a:lnTo>
                      <a:pt x="128" y="263"/>
                    </a:lnTo>
                    <a:lnTo>
                      <a:pt x="133" y="263"/>
                    </a:lnTo>
                    <a:lnTo>
                      <a:pt x="145" y="254"/>
                    </a:lnTo>
                    <a:lnTo>
                      <a:pt x="160" y="248"/>
                    </a:lnTo>
                    <a:lnTo>
                      <a:pt x="165" y="244"/>
                    </a:lnTo>
                    <a:lnTo>
                      <a:pt x="173" y="243"/>
                    </a:lnTo>
                    <a:lnTo>
                      <a:pt x="250" y="233"/>
                    </a:lnTo>
                    <a:lnTo>
                      <a:pt x="278" y="231"/>
                    </a:lnTo>
                    <a:lnTo>
                      <a:pt x="286" y="239"/>
                    </a:lnTo>
                    <a:lnTo>
                      <a:pt x="291" y="235"/>
                    </a:lnTo>
                    <a:lnTo>
                      <a:pt x="303" y="246"/>
                    </a:lnTo>
                    <a:lnTo>
                      <a:pt x="306" y="254"/>
                    </a:lnTo>
                    <a:lnTo>
                      <a:pt x="306" y="259"/>
                    </a:lnTo>
                    <a:lnTo>
                      <a:pt x="308" y="261"/>
                    </a:lnTo>
                    <a:lnTo>
                      <a:pt x="404" y="246"/>
                    </a:lnTo>
                    <a:lnTo>
                      <a:pt x="515" y="325"/>
                    </a:lnTo>
                    <a:lnTo>
                      <a:pt x="519" y="327"/>
                    </a:lnTo>
                    <a:lnTo>
                      <a:pt x="522" y="327"/>
                    </a:lnTo>
                    <a:lnTo>
                      <a:pt x="536" y="322"/>
                    </a:lnTo>
                    <a:lnTo>
                      <a:pt x="549" y="318"/>
                    </a:lnTo>
                    <a:lnTo>
                      <a:pt x="560" y="318"/>
                    </a:lnTo>
                    <a:lnTo>
                      <a:pt x="568" y="314"/>
                    </a:lnTo>
                    <a:lnTo>
                      <a:pt x="569" y="299"/>
                    </a:lnTo>
                    <a:lnTo>
                      <a:pt x="564" y="286"/>
                    </a:lnTo>
                    <a:lnTo>
                      <a:pt x="566" y="286"/>
                    </a:lnTo>
                    <a:lnTo>
                      <a:pt x="569" y="291"/>
                    </a:lnTo>
                    <a:lnTo>
                      <a:pt x="573" y="308"/>
                    </a:lnTo>
                    <a:lnTo>
                      <a:pt x="573" y="288"/>
                    </a:lnTo>
                    <a:lnTo>
                      <a:pt x="575" y="280"/>
                    </a:lnTo>
                    <a:lnTo>
                      <a:pt x="581" y="267"/>
                    </a:lnTo>
                    <a:lnTo>
                      <a:pt x="590" y="254"/>
                    </a:lnTo>
                    <a:lnTo>
                      <a:pt x="605" y="241"/>
                    </a:lnTo>
                    <a:lnTo>
                      <a:pt x="601" y="233"/>
                    </a:lnTo>
                    <a:lnTo>
                      <a:pt x="605" y="228"/>
                    </a:lnTo>
                    <a:lnTo>
                      <a:pt x="601" y="222"/>
                    </a:lnTo>
                    <a:lnTo>
                      <a:pt x="609" y="226"/>
                    </a:lnTo>
                    <a:lnTo>
                      <a:pt x="603" y="231"/>
                    </a:lnTo>
                    <a:lnTo>
                      <a:pt x="611" y="235"/>
                    </a:lnTo>
                    <a:lnTo>
                      <a:pt x="613" y="233"/>
                    </a:lnTo>
                    <a:lnTo>
                      <a:pt x="618" y="226"/>
                    </a:lnTo>
                    <a:lnTo>
                      <a:pt x="624" y="212"/>
                    </a:lnTo>
                    <a:lnTo>
                      <a:pt x="632" y="216"/>
                    </a:lnTo>
                    <a:lnTo>
                      <a:pt x="648" y="207"/>
                    </a:lnTo>
                    <a:lnTo>
                      <a:pt x="654" y="207"/>
                    </a:lnTo>
                    <a:lnTo>
                      <a:pt x="656" y="203"/>
                    </a:lnTo>
                    <a:lnTo>
                      <a:pt x="662" y="197"/>
                    </a:lnTo>
                    <a:lnTo>
                      <a:pt x="663" y="205"/>
                    </a:lnTo>
                    <a:lnTo>
                      <a:pt x="667" y="197"/>
                    </a:lnTo>
                    <a:lnTo>
                      <a:pt x="675" y="201"/>
                    </a:lnTo>
                    <a:lnTo>
                      <a:pt x="677" y="201"/>
                    </a:lnTo>
                    <a:lnTo>
                      <a:pt x="682" y="188"/>
                    </a:lnTo>
                    <a:lnTo>
                      <a:pt x="688" y="181"/>
                    </a:lnTo>
                    <a:lnTo>
                      <a:pt x="692" y="175"/>
                    </a:lnTo>
                    <a:lnTo>
                      <a:pt x="688" y="169"/>
                    </a:lnTo>
                    <a:lnTo>
                      <a:pt x="686" y="169"/>
                    </a:lnTo>
                    <a:lnTo>
                      <a:pt x="682" y="177"/>
                    </a:lnTo>
                    <a:lnTo>
                      <a:pt x="677" y="179"/>
                    </a:lnTo>
                    <a:lnTo>
                      <a:pt x="679" y="171"/>
                    </a:lnTo>
                    <a:lnTo>
                      <a:pt x="675" y="165"/>
                    </a:lnTo>
                    <a:lnTo>
                      <a:pt x="673" y="171"/>
                    </a:lnTo>
                    <a:lnTo>
                      <a:pt x="673" y="173"/>
                    </a:lnTo>
                    <a:lnTo>
                      <a:pt x="669" y="173"/>
                    </a:lnTo>
                    <a:lnTo>
                      <a:pt x="671" y="181"/>
                    </a:lnTo>
                    <a:lnTo>
                      <a:pt x="663" y="177"/>
                    </a:lnTo>
                    <a:lnTo>
                      <a:pt x="650" y="186"/>
                    </a:lnTo>
                    <a:lnTo>
                      <a:pt x="635" y="184"/>
                    </a:lnTo>
                    <a:lnTo>
                      <a:pt x="624" y="173"/>
                    </a:lnTo>
                    <a:lnTo>
                      <a:pt x="618" y="167"/>
                    </a:lnTo>
                    <a:lnTo>
                      <a:pt x="626" y="171"/>
                    </a:lnTo>
                    <a:lnTo>
                      <a:pt x="632" y="173"/>
                    </a:lnTo>
                    <a:lnTo>
                      <a:pt x="641" y="179"/>
                    </a:lnTo>
                    <a:lnTo>
                      <a:pt x="648" y="181"/>
                    </a:lnTo>
                    <a:lnTo>
                      <a:pt x="652" y="177"/>
                    </a:lnTo>
                    <a:lnTo>
                      <a:pt x="663" y="164"/>
                    </a:lnTo>
                    <a:lnTo>
                      <a:pt x="663" y="156"/>
                    </a:lnTo>
                    <a:lnTo>
                      <a:pt x="656" y="158"/>
                    </a:lnTo>
                    <a:lnTo>
                      <a:pt x="658" y="152"/>
                    </a:lnTo>
                    <a:lnTo>
                      <a:pt x="665" y="152"/>
                    </a:lnTo>
                    <a:lnTo>
                      <a:pt x="669" y="145"/>
                    </a:lnTo>
                    <a:lnTo>
                      <a:pt x="654" y="139"/>
                    </a:lnTo>
                    <a:lnTo>
                      <a:pt x="647" y="139"/>
                    </a:lnTo>
                    <a:lnTo>
                      <a:pt x="616" y="132"/>
                    </a:lnTo>
                    <a:lnTo>
                      <a:pt x="615" y="128"/>
                    </a:lnTo>
                    <a:lnTo>
                      <a:pt x="615" y="128"/>
                    </a:lnTo>
                    <a:lnTo>
                      <a:pt x="630" y="132"/>
                    </a:lnTo>
                    <a:lnTo>
                      <a:pt x="643" y="132"/>
                    </a:lnTo>
                    <a:lnTo>
                      <a:pt x="650" y="130"/>
                    </a:lnTo>
                    <a:lnTo>
                      <a:pt x="654" y="130"/>
                    </a:lnTo>
                    <a:lnTo>
                      <a:pt x="652" y="124"/>
                    </a:lnTo>
                    <a:lnTo>
                      <a:pt x="650" y="117"/>
                    </a:lnTo>
                    <a:lnTo>
                      <a:pt x="658" y="117"/>
                    </a:lnTo>
                    <a:lnTo>
                      <a:pt x="654" y="120"/>
                    </a:lnTo>
                    <a:lnTo>
                      <a:pt x="660" y="128"/>
                    </a:lnTo>
                    <a:lnTo>
                      <a:pt x="667" y="130"/>
                    </a:lnTo>
                    <a:lnTo>
                      <a:pt x="669" y="122"/>
                    </a:lnTo>
                    <a:lnTo>
                      <a:pt x="673" y="128"/>
                    </a:lnTo>
                    <a:lnTo>
                      <a:pt x="679" y="130"/>
                    </a:lnTo>
                    <a:lnTo>
                      <a:pt x="694" y="130"/>
                    </a:lnTo>
                    <a:lnTo>
                      <a:pt x="699" y="124"/>
                    </a:lnTo>
                    <a:lnTo>
                      <a:pt x="709" y="103"/>
                    </a:lnTo>
                    <a:lnTo>
                      <a:pt x="709" y="96"/>
                    </a:lnTo>
                    <a:lnTo>
                      <a:pt x="716" y="98"/>
                    </a:lnTo>
                    <a:lnTo>
                      <a:pt x="722" y="92"/>
                    </a:lnTo>
                    <a:lnTo>
                      <a:pt x="720" y="85"/>
                    </a:lnTo>
                    <a:lnTo>
                      <a:pt x="718" y="71"/>
                    </a:lnTo>
                    <a:lnTo>
                      <a:pt x="714" y="64"/>
                    </a:lnTo>
                    <a:lnTo>
                      <a:pt x="707" y="58"/>
                    </a:lnTo>
                    <a:lnTo>
                      <a:pt x="707" y="62"/>
                    </a:lnTo>
                    <a:lnTo>
                      <a:pt x="707" y="68"/>
                    </a:lnTo>
                    <a:lnTo>
                      <a:pt x="695" y="68"/>
                    </a:lnTo>
                    <a:lnTo>
                      <a:pt x="695" y="75"/>
                    </a:lnTo>
                    <a:lnTo>
                      <a:pt x="697" y="88"/>
                    </a:lnTo>
                    <a:lnTo>
                      <a:pt x="692" y="96"/>
                    </a:lnTo>
                    <a:lnTo>
                      <a:pt x="688" y="92"/>
                    </a:lnTo>
                    <a:lnTo>
                      <a:pt x="694" y="85"/>
                    </a:lnTo>
                    <a:lnTo>
                      <a:pt x="686" y="83"/>
                    </a:lnTo>
                    <a:lnTo>
                      <a:pt x="690" y="75"/>
                    </a:lnTo>
                    <a:lnTo>
                      <a:pt x="690" y="68"/>
                    </a:lnTo>
                    <a:lnTo>
                      <a:pt x="688" y="62"/>
                    </a:lnTo>
                    <a:lnTo>
                      <a:pt x="682" y="60"/>
                    </a:lnTo>
                    <a:lnTo>
                      <a:pt x="671" y="64"/>
                    </a:lnTo>
                    <a:lnTo>
                      <a:pt x="669" y="71"/>
                    </a:lnTo>
                    <a:lnTo>
                      <a:pt x="656" y="68"/>
                    </a:lnTo>
                    <a:lnTo>
                      <a:pt x="648" y="73"/>
                    </a:lnTo>
                    <a:lnTo>
                      <a:pt x="641" y="75"/>
                    </a:lnTo>
                    <a:lnTo>
                      <a:pt x="635" y="77"/>
                    </a:lnTo>
                    <a:lnTo>
                      <a:pt x="633" y="70"/>
                    </a:lnTo>
                    <a:lnTo>
                      <a:pt x="628" y="62"/>
                    </a:lnTo>
                    <a:lnTo>
                      <a:pt x="624" y="56"/>
                    </a:lnTo>
                    <a:lnTo>
                      <a:pt x="622" y="49"/>
                    </a:lnTo>
                    <a:lnTo>
                      <a:pt x="626" y="43"/>
                    </a:lnTo>
                    <a:lnTo>
                      <a:pt x="622" y="38"/>
                    </a:lnTo>
                    <a:lnTo>
                      <a:pt x="626" y="41"/>
                    </a:lnTo>
                    <a:lnTo>
                      <a:pt x="626" y="43"/>
                    </a:lnTo>
                    <a:lnTo>
                      <a:pt x="626" y="45"/>
                    </a:lnTo>
                    <a:lnTo>
                      <a:pt x="626" y="51"/>
                    </a:lnTo>
                    <a:lnTo>
                      <a:pt x="632" y="64"/>
                    </a:lnTo>
                    <a:lnTo>
                      <a:pt x="639" y="64"/>
                    </a:lnTo>
                    <a:lnTo>
                      <a:pt x="647" y="68"/>
                    </a:lnTo>
                    <a:lnTo>
                      <a:pt x="662" y="55"/>
                    </a:lnTo>
                    <a:lnTo>
                      <a:pt x="654" y="49"/>
                    </a:lnTo>
                    <a:lnTo>
                      <a:pt x="662" y="49"/>
                    </a:lnTo>
                    <a:lnTo>
                      <a:pt x="671" y="51"/>
                    </a:lnTo>
                    <a:lnTo>
                      <a:pt x="665" y="45"/>
                    </a:lnTo>
                    <a:lnTo>
                      <a:pt x="673" y="47"/>
                    </a:lnTo>
                    <a:lnTo>
                      <a:pt x="679" y="45"/>
                    </a:lnTo>
                    <a:lnTo>
                      <a:pt x="679" y="40"/>
                    </a:lnTo>
                    <a:lnTo>
                      <a:pt x="673" y="34"/>
                    </a:lnTo>
                    <a:lnTo>
                      <a:pt x="665" y="30"/>
                    </a:lnTo>
                    <a:lnTo>
                      <a:pt x="673" y="30"/>
                    </a:lnTo>
                    <a:lnTo>
                      <a:pt x="686" y="38"/>
                    </a:lnTo>
                    <a:lnTo>
                      <a:pt x="695" y="38"/>
                    </a:lnTo>
                    <a:lnTo>
                      <a:pt x="688" y="32"/>
                    </a:lnTo>
                    <a:lnTo>
                      <a:pt x="684" y="25"/>
                    </a:lnTo>
                    <a:lnTo>
                      <a:pt x="697" y="36"/>
                    </a:lnTo>
                    <a:lnTo>
                      <a:pt x="703" y="45"/>
                    </a:lnTo>
                    <a:lnTo>
                      <a:pt x="703" y="38"/>
                    </a:lnTo>
                    <a:lnTo>
                      <a:pt x="690" y="17"/>
                    </a:lnTo>
                    <a:lnTo>
                      <a:pt x="690" y="15"/>
                    </a:lnTo>
                    <a:lnTo>
                      <a:pt x="682" y="13"/>
                    </a:lnTo>
                    <a:lnTo>
                      <a:pt x="677" y="6"/>
                    </a:lnTo>
                    <a:lnTo>
                      <a:pt x="675" y="0"/>
                    </a:lnTo>
                    <a:lnTo>
                      <a:pt x="592" y="19"/>
                    </a:lnTo>
                    <a:lnTo>
                      <a:pt x="498" y="3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1" name="Freeform 134">
                <a:extLst>
                  <a:ext uri="{FF2B5EF4-FFF2-40B4-BE49-F238E27FC236}">
                    <a16:creationId xmlns:a16="http://schemas.microsoft.com/office/drawing/2014/main" id="{78C603AB-85B0-FD05-67D3-111D018B1FD3}"/>
                  </a:ext>
                </a:extLst>
              </p:cNvPr>
              <p:cNvSpPr>
                <a:spLocks/>
              </p:cNvSpPr>
              <p:nvPr/>
            </p:nvSpPr>
            <p:spPr bwMode="auto">
              <a:xfrm>
                <a:off x="4846483" y="2589930"/>
                <a:ext cx="8646" cy="6976"/>
              </a:xfrm>
              <a:custGeom>
                <a:avLst/>
                <a:gdLst>
                  <a:gd name="T0" fmla="*/ 7 w 9"/>
                  <a:gd name="T1" fmla="*/ 8 h 8"/>
                  <a:gd name="T2" fmla="*/ 9 w 9"/>
                  <a:gd name="T3" fmla="*/ 0 h 8"/>
                  <a:gd name="T4" fmla="*/ 3 w 9"/>
                  <a:gd name="T5" fmla="*/ 0 h 8"/>
                  <a:gd name="T6" fmla="*/ 0 w 9"/>
                  <a:gd name="T7" fmla="*/ 2 h 8"/>
                  <a:gd name="T8" fmla="*/ 7 w 9"/>
                  <a:gd name="T9" fmla="*/ 8 h 8"/>
                </a:gdLst>
                <a:ahLst/>
                <a:cxnLst>
                  <a:cxn ang="0">
                    <a:pos x="T0" y="T1"/>
                  </a:cxn>
                  <a:cxn ang="0">
                    <a:pos x="T2" y="T3"/>
                  </a:cxn>
                  <a:cxn ang="0">
                    <a:pos x="T4" y="T5"/>
                  </a:cxn>
                  <a:cxn ang="0">
                    <a:pos x="T6" y="T7"/>
                  </a:cxn>
                  <a:cxn ang="0">
                    <a:pos x="T8" y="T9"/>
                  </a:cxn>
                </a:cxnLst>
                <a:rect l="0" t="0" r="r" b="b"/>
                <a:pathLst>
                  <a:path w="9" h="8">
                    <a:moveTo>
                      <a:pt x="7" y="8"/>
                    </a:moveTo>
                    <a:lnTo>
                      <a:pt x="9" y="0"/>
                    </a:lnTo>
                    <a:lnTo>
                      <a:pt x="3" y="0"/>
                    </a:lnTo>
                    <a:lnTo>
                      <a:pt x="0" y="2"/>
                    </a:lnTo>
                    <a:lnTo>
                      <a:pt x="7"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2" name="Freeform 135">
                <a:extLst>
                  <a:ext uri="{FF2B5EF4-FFF2-40B4-BE49-F238E27FC236}">
                    <a16:creationId xmlns:a16="http://schemas.microsoft.com/office/drawing/2014/main" id="{A3B50457-C08C-E925-6E34-DC4DE2FBC679}"/>
                  </a:ext>
                </a:extLst>
              </p:cNvPr>
              <p:cNvSpPr>
                <a:spLocks/>
              </p:cNvSpPr>
              <p:nvPr/>
            </p:nvSpPr>
            <p:spPr bwMode="auto">
              <a:xfrm>
                <a:off x="4846483" y="2589930"/>
                <a:ext cx="8646" cy="6976"/>
              </a:xfrm>
              <a:custGeom>
                <a:avLst/>
                <a:gdLst>
                  <a:gd name="T0" fmla="*/ 7 w 9"/>
                  <a:gd name="T1" fmla="*/ 8 h 8"/>
                  <a:gd name="T2" fmla="*/ 9 w 9"/>
                  <a:gd name="T3" fmla="*/ 0 h 8"/>
                  <a:gd name="T4" fmla="*/ 3 w 9"/>
                  <a:gd name="T5" fmla="*/ 0 h 8"/>
                  <a:gd name="T6" fmla="*/ 0 w 9"/>
                  <a:gd name="T7" fmla="*/ 2 h 8"/>
                  <a:gd name="T8" fmla="*/ 7 w 9"/>
                  <a:gd name="T9" fmla="*/ 8 h 8"/>
                </a:gdLst>
                <a:ahLst/>
                <a:cxnLst>
                  <a:cxn ang="0">
                    <a:pos x="T0" y="T1"/>
                  </a:cxn>
                  <a:cxn ang="0">
                    <a:pos x="T2" y="T3"/>
                  </a:cxn>
                  <a:cxn ang="0">
                    <a:pos x="T4" y="T5"/>
                  </a:cxn>
                  <a:cxn ang="0">
                    <a:pos x="T6" y="T7"/>
                  </a:cxn>
                  <a:cxn ang="0">
                    <a:pos x="T8" y="T9"/>
                  </a:cxn>
                </a:cxnLst>
                <a:rect l="0" t="0" r="r" b="b"/>
                <a:pathLst>
                  <a:path w="9" h="8">
                    <a:moveTo>
                      <a:pt x="7" y="8"/>
                    </a:moveTo>
                    <a:lnTo>
                      <a:pt x="9" y="0"/>
                    </a:lnTo>
                    <a:lnTo>
                      <a:pt x="3" y="0"/>
                    </a:lnTo>
                    <a:lnTo>
                      <a:pt x="0" y="2"/>
                    </a:lnTo>
                    <a:lnTo>
                      <a:pt x="7"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3" name="Freeform 136">
                <a:extLst>
                  <a:ext uri="{FF2B5EF4-FFF2-40B4-BE49-F238E27FC236}">
                    <a16:creationId xmlns:a16="http://schemas.microsoft.com/office/drawing/2014/main" id="{ADDBE967-8711-F1E3-5C87-8C04A45B6465}"/>
                  </a:ext>
                </a:extLst>
              </p:cNvPr>
              <p:cNvSpPr>
                <a:spLocks/>
              </p:cNvSpPr>
              <p:nvPr/>
            </p:nvSpPr>
            <p:spPr bwMode="auto">
              <a:xfrm>
                <a:off x="4848404" y="2578593"/>
                <a:ext cx="8646" cy="11337"/>
              </a:xfrm>
              <a:custGeom>
                <a:avLst/>
                <a:gdLst>
                  <a:gd name="T0" fmla="*/ 0 w 9"/>
                  <a:gd name="T1" fmla="*/ 0 h 13"/>
                  <a:gd name="T2" fmla="*/ 0 w 9"/>
                  <a:gd name="T3" fmla="*/ 8 h 13"/>
                  <a:gd name="T4" fmla="*/ 1 w 9"/>
                  <a:gd name="T5" fmla="*/ 13 h 13"/>
                  <a:gd name="T6" fmla="*/ 9 w 9"/>
                  <a:gd name="T7" fmla="*/ 13 h 13"/>
                  <a:gd name="T8" fmla="*/ 5 w 9"/>
                  <a:gd name="T9" fmla="*/ 6 h 13"/>
                  <a:gd name="T10" fmla="*/ 0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0" y="0"/>
                    </a:moveTo>
                    <a:lnTo>
                      <a:pt x="0" y="8"/>
                    </a:lnTo>
                    <a:lnTo>
                      <a:pt x="1" y="13"/>
                    </a:lnTo>
                    <a:lnTo>
                      <a:pt x="9" y="13"/>
                    </a:lnTo>
                    <a:lnTo>
                      <a:pt x="5" y="6"/>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4" name="Freeform 137">
                <a:extLst>
                  <a:ext uri="{FF2B5EF4-FFF2-40B4-BE49-F238E27FC236}">
                    <a16:creationId xmlns:a16="http://schemas.microsoft.com/office/drawing/2014/main" id="{C2418452-33F9-FD6A-EA78-31C050DF7CA7}"/>
                  </a:ext>
                </a:extLst>
              </p:cNvPr>
              <p:cNvSpPr>
                <a:spLocks/>
              </p:cNvSpPr>
              <p:nvPr/>
            </p:nvSpPr>
            <p:spPr bwMode="auto">
              <a:xfrm>
                <a:off x="4848404" y="2578593"/>
                <a:ext cx="8646" cy="11337"/>
              </a:xfrm>
              <a:custGeom>
                <a:avLst/>
                <a:gdLst>
                  <a:gd name="T0" fmla="*/ 0 w 9"/>
                  <a:gd name="T1" fmla="*/ 0 h 13"/>
                  <a:gd name="T2" fmla="*/ 0 w 9"/>
                  <a:gd name="T3" fmla="*/ 8 h 13"/>
                  <a:gd name="T4" fmla="*/ 1 w 9"/>
                  <a:gd name="T5" fmla="*/ 13 h 13"/>
                  <a:gd name="T6" fmla="*/ 9 w 9"/>
                  <a:gd name="T7" fmla="*/ 13 h 13"/>
                  <a:gd name="T8" fmla="*/ 5 w 9"/>
                  <a:gd name="T9" fmla="*/ 6 h 13"/>
                  <a:gd name="T10" fmla="*/ 0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0" y="0"/>
                    </a:moveTo>
                    <a:lnTo>
                      <a:pt x="0" y="8"/>
                    </a:lnTo>
                    <a:lnTo>
                      <a:pt x="1" y="13"/>
                    </a:lnTo>
                    <a:lnTo>
                      <a:pt x="9" y="13"/>
                    </a:lnTo>
                    <a:lnTo>
                      <a:pt x="5" y="6"/>
                    </a:lnTo>
                    <a:lnTo>
                      <a:pt x="0"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5" name="Freeform 138">
                <a:extLst>
                  <a:ext uri="{FF2B5EF4-FFF2-40B4-BE49-F238E27FC236}">
                    <a16:creationId xmlns:a16="http://schemas.microsoft.com/office/drawing/2014/main" id="{8010EC8F-41B8-A739-4DB8-DD54D9EF42B5}"/>
                  </a:ext>
                </a:extLst>
              </p:cNvPr>
              <p:cNvSpPr>
                <a:spLocks/>
              </p:cNvSpPr>
              <p:nvPr/>
            </p:nvSpPr>
            <p:spPr bwMode="auto">
              <a:xfrm>
                <a:off x="4857050" y="2588186"/>
                <a:ext cx="43231" cy="64531"/>
              </a:xfrm>
              <a:custGeom>
                <a:avLst/>
                <a:gdLst>
                  <a:gd name="T0" fmla="*/ 13 w 45"/>
                  <a:gd name="T1" fmla="*/ 29 h 74"/>
                  <a:gd name="T2" fmla="*/ 17 w 45"/>
                  <a:gd name="T3" fmla="*/ 34 h 74"/>
                  <a:gd name="T4" fmla="*/ 22 w 45"/>
                  <a:gd name="T5" fmla="*/ 47 h 74"/>
                  <a:gd name="T6" fmla="*/ 30 w 45"/>
                  <a:gd name="T7" fmla="*/ 53 h 74"/>
                  <a:gd name="T8" fmla="*/ 28 w 45"/>
                  <a:gd name="T9" fmla="*/ 57 h 74"/>
                  <a:gd name="T10" fmla="*/ 34 w 45"/>
                  <a:gd name="T11" fmla="*/ 59 h 74"/>
                  <a:gd name="T12" fmla="*/ 41 w 45"/>
                  <a:gd name="T13" fmla="*/ 66 h 74"/>
                  <a:gd name="T14" fmla="*/ 45 w 45"/>
                  <a:gd name="T15" fmla="*/ 74 h 74"/>
                  <a:gd name="T16" fmla="*/ 45 w 45"/>
                  <a:gd name="T17" fmla="*/ 72 h 74"/>
                  <a:gd name="T18" fmla="*/ 41 w 45"/>
                  <a:gd name="T19" fmla="*/ 64 h 74"/>
                  <a:gd name="T20" fmla="*/ 24 w 45"/>
                  <a:gd name="T21" fmla="*/ 44 h 74"/>
                  <a:gd name="T22" fmla="*/ 15 w 45"/>
                  <a:gd name="T23" fmla="*/ 30 h 74"/>
                  <a:gd name="T24" fmla="*/ 4 w 45"/>
                  <a:gd name="T25" fmla="*/ 2 h 74"/>
                  <a:gd name="T26" fmla="*/ 2 w 45"/>
                  <a:gd name="T27" fmla="*/ 0 h 74"/>
                  <a:gd name="T28" fmla="*/ 0 w 45"/>
                  <a:gd name="T29" fmla="*/ 2 h 74"/>
                  <a:gd name="T30" fmla="*/ 13 w 45"/>
                  <a:gd name="T31"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74">
                    <a:moveTo>
                      <a:pt x="13" y="29"/>
                    </a:moveTo>
                    <a:lnTo>
                      <a:pt x="17" y="34"/>
                    </a:lnTo>
                    <a:lnTo>
                      <a:pt x="22" y="47"/>
                    </a:lnTo>
                    <a:lnTo>
                      <a:pt x="30" y="53"/>
                    </a:lnTo>
                    <a:lnTo>
                      <a:pt x="28" y="57"/>
                    </a:lnTo>
                    <a:lnTo>
                      <a:pt x="34" y="59"/>
                    </a:lnTo>
                    <a:lnTo>
                      <a:pt x="41" y="66"/>
                    </a:lnTo>
                    <a:lnTo>
                      <a:pt x="45" y="74"/>
                    </a:lnTo>
                    <a:lnTo>
                      <a:pt x="45" y="72"/>
                    </a:lnTo>
                    <a:lnTo>
                      <a:pt x="41" y="64"/>
                    </a:lnTo>
                    <a:lnTo>
                      <a:pt x="24" y="44"/>
                    </a:lnTo>
                    <a:lnTo>
                      <a:pt x="15" y="30"/>
                    </a:lnTo>
                    <a:lnTo>
                      <a:pt x="4" y="2"/>
                    </a:lnTo>
                    <a:lnTo>
                      <a:pt x="2" y="0"/>
                    </a:lnTo>
                    <a:lnTo>
                      <a:pt x="0" y="2"/>
                    </a:lnTo>
                    <a:lnTo>
                      <a:pt x="13" y="29"/>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36" name="Freeform 139">
                <a:extLst>
                  <a:ext uri="{FF2B5EF4-FFF2-40B4-BE49-F238E27FC236}">
                    <a16:creationId xmlns:a16="http://schemas.microsoft.com/office/drawing/2014/main" id="{9852B66C-48B6-77F6-767E-9918209AF94F}"/>
                  </a:ext>
                </a:extLst>
              </p:cNvPr>
              <p:cNvSpPr>
                <a:spLocks/>
              </p:cNvSpPr>
              <p:nvPr/>
            </p:nvSpPr>
            <p:spPr bwMode="auto">
              <a:xfrm>
                <a:off x="4857050" y="2588186"/>
                <a:ext cx="43231" cy="64531"/>
              </a:xfrm>
              <a:custGeom>
                <a:avLst/>
                <a:gdLst>
                  <a:gd name="T0" fmla="*/ 13 w 45"/>
                  <a:gd name="T1" fmla="*/ 29 h 74"/>
                  <a:gd name="T2" fmla="*/ 17 w 45"/>
                  <a:gd name="T3" fmla="*/ 34 h 74"/>
                  <a:gd name="T4" fmla="*/ 22 w 45"/>
                  <a:gd name="T5" fmla="*/ 47 h 74"/>
                  <a:gd name="T6" fmla="*/ 30 w 45"/>
                  <a:gd name="T7" fmla="*/ 53 h 74"/>
                  <a:gd name="T8" fmla="*/ 28 w 45"/>
                  <a:gd name="T9" fmla="*/ 57 h 74"/>
                  <a:gd name="T10" fmla="*/ 34 w 45"/>
                  <a:gd name="T11" fmla="*/ 59 h 74"/>
                  <a:gd name="T12" fmla="*/ 41 w 45"/>
                  <a:gd name="T13" fmla="*/ 66 h 74"/>
                  <a:gd name="T14" fmla="*/ 45 w 45"/>
                  <a:gd name="T15" fmla="*/ 74 h 74"/>
                  <a:gd name="T16" fmla="*/ 45 w 45"/>
                  <a:gd name="T17" fmla="*/ 72 h 74"/>
                  <a:gd name="T18" fmla="*/ 41 w 45"/>
                  <a:gd name="T19" fmla="*/ 64 h 74"/>
                  <a:gd name="T20" fmla="*/ 24 w 45"/>
                  <a:gd name="T21" fmla="*/ 44 h 74"/>
                  <a:gd name="T22" fmla="*/ 15 w 45"/>
                  <a:gd name="T23" fmla="*/ 30 h 74"/>
                  <a:gd name="T24" fmla="*/ 4 w 45"/>
                  <a:gd name="T25" fmla="*/ 2 h 74"/>
                  <a:gd name="T26" fmla="*/ 2 w 45"/>
                  <a:gd name="T27" fmla="*/ 0 h 74"/>
                  <a:gd name="T28" fmla="*/ 0 w 45"/>
                  <a:gd name="T29" fmla="*/ 2 h 74"/>
                  <a:gd name="T30" fmla="*/ 13 w 45"/>
                  <a:gd name="T31"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74">
                    <a:moveTo>
                      <a:pt x="13" y="29"/>
                    </a:moveTo>
                    <a:lnTo>
                      <a:pt x="17" y="34"/>
                    </a:lnTo>
                    <a:lnTo>
                      <a:pt x="22" y="47"/>
                    </a:lnTo>
                    <a:lnTo>
                      <a:pt x="30" y="53"/>
                    </a:lnTo>
                    <a:lnTo>
                      <a:pt x="28" y="57"/>
                    </a:lnTo>
                    <a:lnTo>
                      <a:pt x="34" y="59"/>
                    </a:lnTo>
                    <a:lnTo>
                      <a:pt x="41" y="66"/>
                    </a:lnTo>
                    <a:lnTo>
                      <a:pt x="45" y="74"/>
                    </a:lnTo>
                    <a:lnTo>
                      <a:pt x="45" y="72"/>
                    </a:lnTo>
                    <a:lnTo>
                      <a:pt x="41" y="64"/>
                    </a:lnTo>
                    <a:lnTo>
                      <a:pt x="24" y="44"/>
                    </a:lnTo>
                    <a:lnTo>
                      <a:pt x="15" y="30"/>
                    </a:lnTo>
                    <a:lnTo>
                      <a:pt x="4" y="2"/>
                    </a:lnTo>
                    <a:lnTo>
                      <a:pt x="2" y="0"/>
                    </a:lnTo>
                    <a:lnTo>
                      <a:pt x="0" y="2"/>
                    </a:lnTo>
                    <a:lnTo>
                      <a:pt x="13" y="29"/>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135" name="Freeform 38">
              <a:extLst>
                <a:ext uri="{FF2B5EF4-FFF2-40B4-BE49-F238E27FC236}">
                  <a16:creationId xmlns:a16="http://schemas.microsoft.com/office/drawing/2014/main" id="{1977C9E6-3A53-67AA-826C-54CA93E9E195}"/>
                </a:ext>
              </a:extLst>
            </p:cNvPr>
            <p:cNvSpPr>
              <a:spLocks/>
            </p:cNvSpPr>
            <p:nvPr/>
          </p:nvSpPr>
          <p:spPr bwMode="auto">
            <a:xfrm>
              <a:off x="5107797" y="3018612"/>
              <a:ext cx="34508" cy="8891"/>
            </a:xfrm>
            <a:custGeom>
              <a:avLst/>
              <a:gdLst>
                <a:gd name="T0" fmla="*/ 34 w 51"/>
                <a:gd name="T1" fmla="*/ 0 h 14"/>
                <a:gd name="T2" fmla="*/ 34 w 51"/>
                <a:gd name="T3" fmla="*/ 0 h 14"/>
                <a:gd name="T4" fmla="*/ 11 w 51"/>
                <a:gd name="T5" fmla="*/ 8 h 14"/>
                <a:gd name="T6" fmla="*/ 0 w 51"/>
                <a:gd name="T7" fmla="*/ 14 h 14"/>
                <a:gd name="T8" fmla="*/ 27 w 51"/>
                <a:gd name="T9" fmla="*/ 5 h 14"/>
                <a:gd name="T10" fmla="*/ 51 w 51"/>
                <a:gd name="T11" fmla="*/ 0 h 14"/>
                <a:gd name="T12" fmla="*/ 48 w 51"/>
                <a:gd name="T13" fmla="*/ 0 h 14"/>
                <a:gd name="T14" fmla="*/ 34 w 5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4">
                  <a:moveTo>
                    <a:pt x="34" y="0"/>
                  </a:moveTo>
                  <a:lnTo>
                    <a:pt x="34" y="0"/>
                  </a:lnTo>
                  <a:lnTo>
                    <a:pt x="11" y="8"/>
                  </a:lnTo>
                  <a:lnTo>
                    <a:pt x="0" y="14"/>
                  </a:lnTo>
                  <a:lnTo>
                    <a:pt x="27" y="5"/>
                  </a:lnTo>
                  <a:lnTo>
                    <a:pt x="51" y="0"/>
                  </a:lnTo>
                  <a:lnTo>
                    <a:pt x="48" y="0"/>
                  </a:lnTo>
                  <a:lnTo>
                    <a:pt x="34"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6" name="Freeform 39">
              <a:extLst>
                <a:ext uri="{FF2B5EF4-FFF2-40B4-BE49-F238E27FC236}">
                  <a16:creationId xmlns:a16="http://schemas.microsoft.com/office/drawing/2014/main" id="{54DE35A3-B62C-94DA-C258-6EC4D0105803}"/>
                </a:ext>
              </a:extLst>
            </p:cNvPr>
            <p:cNvSpPr>
              <a:spLocks/>
            </p:cNvSpPr>
            <p:nvPr/>
          </p:nvSpPr>
          <p:spPr bwMode="auto">
            <a:xfrm>
              <a:off x="5162342" y="2984159"/>
              <a:ext cx="21151" cy="40010"/>
            </a:xfrm>
            <a:custGeom>
              <a:avLst/>
              <a:gdLst>
                <a:gd name="T0" fmla="*/ 13 w 32"/>
                <a:gd name="T1" fmla="*/ 21 h 59"/>
                <a:gd name="T2" fmla="*/ 13 w 32"/>
                <a:gd name="T3" fmla="*/ 21 h 59"/>
                <a:gd name="T4" fmla="*/ 9 w 32"/>
                <a:gd name="T5" fmla="*/ 32 h 59"/>
                <a:gd name="T6" fmla="*/ 0 w 32"/>
                <a:gd name="T7" fmla="*/ 59 h 59"/>
                <a:gd name="T8" fmla="*/ 13 w 32"/>
                <a:gd name="T9" fmla="*/ 24 h 59"/>
                <a:gd name="T10" fmla="*/ 32 w 32"/>
                <a:gd name="T11" fmla="*/ 0 h 59"/>
                <a:gd name="T12" fmla="*/ 20 w 32"/>
                <a:gd name="T13" fmla="*/ 11 h 59"/>
                <a:gd name="T14" fmla="*/ 13 w 32"/>
                <a:gd name="T15" fmla="*/ 21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9">
                  <a:moveTo>
                    <a:pt x="13" y="21"/>
                  </a:moveTo>
                  <a:lnTo>
                    <a:pt x="13" y="21"/>
                  </a:lnTo>
                  <a:lnTo>
                    <a:pt x="9" y="32"/>
                  </a:lnTo>
                  <a:lnTo>
                    <a:pt x="0" y="59"/>
                  </a:lnTo>
                  <a:lnTo>
                    <a:pt x="13" y="24"/>
                  </a:lnTo>
                  <a:lnTo>
                    <a:pt x="32" y="0"/>
                  </a:lnTo>
                  <a:lnTo>
                    <a:pt x="20" y="11"/>
                  </a:lnTo>
                  <a:lnTo>
                    <a:pt x="13" y="2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7" name="Freeform 40">
              <a:extLst>
                <a:ext uri="{FF2B5EF4-FFF2-40B4-BE49-F238E27FC236}">
                  <a16:creationId xmlns:a16="http://schemas.microsoft.com/office/drawing/2014/main" id="{0308D75A-CF43-1C04-056B-91EA3D20E88E}"/>
                </a:ext>
              </a:extLst>
            </p:cNvPr>
            <p:cNvSpPr>
              <a:spLocks/>
            </p:cNvSpPr>
            <p:nvPr/>
          </p:nvSpPr>
          <p:spPr bwMode="auto">
            <a:xfrm>
              <a:off x="5190171" y="2966377"/>
              <a:ext cx="7792" cy="5557"/>
            </a:xfrm>
            <a:custGeom>
              <a:avLst/>
              <a:gdLst>
                <a:gd name="T0" fmla="*/ 7 w 11"/>
                <a:gd name="T1" fmla="*/ 0 h 8"/>
                <a:gd name="T2" fmla="*/ 7 w 11"/>
                <a:gd name="T3" fmla="*/ 0 h 8"/>
                <a:gd name="T4" fmla="*/ 0 w 11"/>
                <a:gd name="T5" fmla="*/ 8 h 8"/>
                <a:gd name="T6" fmla="*/ 11 w 11"/>
                <a:gd name="T7" fmla="*/ 0 h 8"/>
                <a:gd name="T8" fmla="*/ 7 w 11"/>
                <a:gd name="T9" fmla="*/ 0 h 8"/>
              </a:gdLst>
              <a:ahLst/>
              <a:cxnLst>
                <a:cxn ang="0">
                  <a:pos x="T0" y="T1"/>
                </a:cxn>
                <a:cxn ang="0">
                  <a:pos x="T2" y="T3"/>
                </a:cxn>
                <a:cxn ang="0">
                  <a:pos x="T4" y="T5"/>
                </a:cxn>
                <a:cxn ang="0">
                  <a:pos x="T6" y="T7"/>
                </a:cxn>
                <a:cxn ang="0">
                  <a:pos x="T8" y="T9"/>
                </a:cxn>
              </a:cxnLst>
              <a:rect l="0" t="0" r="r" b="b"/>
              <a:pathLst>
                <a:path w="11" h="8">
                  <a:moveTo>
                    <a:pt x="7" y="0"/>
                  </a:moveTo>
                  <a:lnTo>
                    <a:pt x="7" y="0"/>
                  </a:lnTo>
                  <a:lnTo>
                    <a:pt x="0" y="8"/>
                  </a:lnTo>
                  <a:lnTo>
                    <a:pt x="11" y="0"/>
                  </a:lnTo>
                  <a:lnTo>
                    <a:pt x="7"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8" name="Freeform 41">
              <a:extLst>
                <a:ext uri="{FF2B5EF4-FFF2-40B4-BE49-F238E27FC236}">
                  <a16:creationId xmlns:a16="http://schemas.microsoft.com/office/drawing/2014/main" id="{74FB3188-F450-9B9C-0E89-72DAA4FF89AB}"/>
                </a:ext>
              </a:extLst>
            </p:cNvPr>
            <p:cNvSpPr>
              <a:spLocks/>
            </p:cNvSpPr>
            <p:nvPr/>
          </p:nvSpPr>
          <p:spPr bwMode="auto">
            <a:xfrm>
              <a:off x="5203529" y="2945260"/>
              <a:ext cx="15584" cy="12226"/>
            </a:xfrm>
            <a:custGeom>
              <a:avLst/>
              <a:gdLst>
                <a:gd name="T0" fmla="*/ 10 w 23"/>
                <a:gd name="T1" fmla="*/ 10 h 18"/>
                <a:gd name="T2" fmla="*/ 10 w 23"/>
                <a:gd name="T3" fmla="*/ 10 h 18"/>
                <a:gd name="T4" fmla="*/ 23 w 23"/>
                <a:gd name="T5" fmla="*/ 0 h 18"/>
                <a:gd name="T6" fmla="*/ 0 w 23"/>
                <a:gd name="T7" fmla="*/ 18 h 18"/>
                <a:gd name="T8" fmla="*/ 10 w 23"/>
                <a:gd name="T9" fmla="*/ 10 h 18"/>
              </a:gdLst>
              <a:ahLst/>
              <a:cxnLst>
                <a:cxn ang="0">
                  <a:pos x="T0" y="T1"/>
                </a:cxn>
                <a:cxn ang="0">
                  <a:pos x="T2" y="T3"/>
                </a:cxn>
                <a:cxn ang="0">
                  <a:pos x="T4" y="T5"/>
                </a:cxn>
                <a:cxn ang="0">
                  <a:pos x="T6" y="T7"/>
                </a:cxn>
                <a:cxn ang="0">
                  <a:pos x="T8" y="T9"/>
                </a:cxn>
              </a:cxnLst>
              <a:rect l="0" t="0" r="r" b="b"/>
              <a:pathLst>
                <a:path w="23" h="18">
                  <a:moveTo>
                    <a:pt x="10" y="10"/>
                  </a:moveTo>
                  <a:lnTo>
                    <a:pt x="10" y="10"/>
                  </a:lnTo>
                  <a:lnTo>
                    <a:pt x="23" y="0"/>
                  </a:lnTo>
                  <a:lnTo>
                    <a:pt x="0" y="18"/>
                  </a:lnTo>
                  <a:lnTo>
                    <a:pt x="1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39" name="Freeform 42">
              <a:extLst>
                <a:ext uri="{FF2B5EF4-FFF2-40B4-BE49-F238E27FC236}">
                  <a16:creationId xmlns:a16="http://schemas.microsoft.com/office/drawing/2014/main" id="{A6C6C160-9D37-F1C9-2426-305F076F6FC2}"/>
                </a:ext>
              </a:extLst>
            </p:cNvPr>
            <p:cNvSpPr>
              <a:spLocks/>
            </p:cNvSpPr>
            <p:nvPr/>
          </p:nvSpPr>
          <p:spPr bwMode="auto">
            <a:xfrm>
              <a:off x="5232470" y="2873020"/>
              <a:ext cx="13358" cy="64461"/>
            </a:xfrm>
            <a:custGeom>
              <a:avLst/>
              <a:gdLst>
                <a:gd name="T0" fmla="*/ 12 w 19"/>
                <a:gd name="T1" fmla="*/ 24 h 97"/>
                <a:gd name="T2" fmla="*/ 12 w 19"/>
                <a:gd name="T3" fmla="*/ 24 h 97"/>
                <a:gd name="T4" fmla="*/ 3 w 19"/>
                <a:gd name="T5" fmla="*/ 0 h 97"/>
                <a:gd name="T6" fmla="*/ 3 w 19"/>
                <a:gd name="T7" fmla="*/ 12 h 97"/>
                <a:gd name="T8" fmla="*/ 9 w 19"/>
                <a:gd name="T9" fmla="*/ 24 h 97"/>
                <a:gd name="T10" fmla="*/ 12 w 19"/>
                <a:gd name="T11" fmla="*/ 33 h 97"/>
                <a:gd name="T12" fmla="*/ 16 w 19"/>
                <a:gd name="T13" fmla="*/ 75 h 97"/>
                <a:gd name="T14" fmla="*/ 9 w 19"/>
                <a:gd name="T15" fmla="*/ 88 h 97"/>
                <a:gd name="T16" fmla="*/ 0 w 19"/>
                <a:gd name="T17" fmla="*/ 97 h 97"/>
                <a:gd name="T18" fmla="*/ 3 w 19"/>
                <a:gd name="T19" fmla="*/ 97 h 97"/>
                <a:gd name="T20" fmla="*/ 16 w 19"/>
                <a:gd name="T21" fmla="*/ 91 h 97"/>
                <a:gd name="T22" fmla="*/ 19 w 19"/>
                <a:gd name="T23" fmla="*/ 70 h 97"/>
                <a:gd name="T24" fmla="*/ 16 w 19"/>
                <a:gd name="T25" fmla="*/ 36 h 97"/>
                <a:gd name="T26" fmla="*/ 12 w 19"/>
                <a:gd name="T27"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97">
                  <a:moveTo>
                    <a:pt x="12" y="24"/>
                  </a:moveTo>
                  <a:lnTo>
                    <a:pt x="12" y="24"/>
                  </a:lnTo>
                  <a:lnTo>
                    <a:pt x="3" y="0"/>
                  </a:lnTo>
                  <a:lnTo>
                    <a:pt x="3" y="12"/>
                  </a:lnTo>
                  <a:lnTo>
                    <a:pt x="9" y="24"/>
                  </a:lnTo>
                  <a:lnTo>
                    <a:pt x="12" y="33"/>
                  </a:lnTo>
                  <a:lnTo>
                    <a:pt x="16" y="75"/>
                  </a:lnTo>
                  <a:lnTo>
                    <a:pt x="9" y="88"/>
                  </a:lnTo>
                  <a:lnTo>
                    <a:pt x="0" y="97"/>
                  </a:lnTo>
                  <a:lnTo>
                    <a:pt x="3" y="97"/>
                  </a:lnTo>
                  <a:lnTo>
                    <a:pt x="16" y="91"/>
                  </a:lnTo>
                  <a:lnTo>
                    <a:pt x="19" y="70"/>
                  </a:lnTo>
                  <a:lnTo>
                    <a:pt x="16" y="36"/>
                  </a:lnTo>
                  <a:lnTo>
                    <a:pt x="12"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0" name="Freeform 46">
              <a:extLst>
                <a:ext uri="{FF2B5EF4-FFF2-40B4-BE49-F238E27FC236}">
                  <a16:creationId xmlns:a16="http://schemas.microsoft.com/office/drawing/2014/main" id="{CB2F181B-EE19-B90C-8649-3447D7A6F01E}"/>
                </a:ext>
              </a:extLst>
            </p:cNvPr>
            <p:cNvSpPr>
              <a:spLocks/>
            </p:cNvSpPr>
            <p:nvPr/>
          </p:nvSpPr>
          <p:spPr bwMode="auto">
            <a:xfrm>
              <a:off x="666340" y="3034172"/>
              <a:ext cx="21151" cy="12226"/>
            </a:xfrm>
            <a:custGeom>
              <a:avLst/>
              <a:gdLst>
                <a:gd name="T0" fmla="*/ 13 w 32"/>
                <a:gd name="T1" fmla="*/ 0 h 18"/>
                <a:gd name="T2" fmla="*/ 13 w 32"/>
                <a:gd name="T3" fmla="*/ 0 h 18"/>
                <a:gd name="T4" fmla="*/ 0 w 32"/>
                <a:gd name="T5" fmla="*/ 6 h 18"/>
                <a:gd name="T6" fmla="*/ 5 w 32"/>
                <a:gd name="T7" fmla="*/ 14 h 18"/>
                <a:gd name="T8" fmla="*/ 20 w 32"/>
                <a:gd name="T9" fmla="*/ 18 h 18"/>
                <a:gd name="T10" fmla="*/ 32 w 32"/>
                <a:gd name="T11" fmla="*/ 18 h 18"/>
                <a:gd name="T12" fmla="*/ 32 w 32"/>
                <a:gd name="T13" fmla="*/ 8 h 18"/>
                <a:gd name="T14" fmla="*/ 27 w 32"/>
                <a:gd name="T15" fmla="*/ 0 h 18"/>
                <a:gd name="T16" fmla="*/ 13 w 32"/>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8">
                  <a:moveTo>
                    <a:pt x="13" y="0"/>
                  </a:moveTo>
                  <a:lnTo>
                    <a:pt x="13" y="0"/>
                  </a:lnTo>
                  <a:lnTo>
                    <a:pt x="0" y="6"/>
                  </a:lnTo>
                  <a:lnTo>
                    <a:pt x="5" y="14"/>
                  </a:lnTo>
                  <a:lnTo>
                    <a:pt x="20" y="18"/>
                  </a:lnTo>
                  <a:lnTo>
                    <a:pt x="32" y="18"/>
                  </a:lnTo>
                  <a:lnTo>
                    <a:pt x="32" y="8"/>
                  </a:lnTo>
                  <a:lnTo>
                    <a:pt x="27" y="0"/>
                  </a:lnTo>
                  <a:lnTo>
                    <a:pt x="13"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1" name="Freeform 47">
              <a:extLst>
                <a:ext uri="{FF2B5EF4-FFF2-40B4-BE49-F238E27FC236}">
                  <a16:creationId xmlns:a16="http://schemas.microsoft.com/office/drawing/2014/main" id="{E5CFBF99-AA09-A2EC-00E5-73AF3C463BC4}"/>
                </a:ext>
              </a:extLst>
            </p:cNvPr>
            <p:cNvSpPr>
              <a:spLocks/>
            </p:cNvSpPr>
            <p:nvPr/>
          </p:nvSpPr>
          <p:spPr bwMode="auto">
            <a:xfrm>
              <a:off x="703074" y="3031949"/>
              <a:ext cx="34508" cy="16671"/>
            </a:xfrm>
            <a:custGeom>
              <a:avLst/>
              <a:gdLst>
                <a:gd name="T0" fmla="*/ 14 w 51"/>
                <a:gd name="T1" fmla="*/ 9 h 24"/>
                <a:gd name="T2" fmla="*/ 14 w 51"/>
                <a:gd name="T3" fmla="*/ 9 h 24"/>
                <a:gd name="T4" fmla="*/ 0 w 51"/>
                <a:gd name="T5" fmla="*/ 0 h 24"/>
                <a:gd name="T6" fmla="*/ 0 w 51"/>
                <a:gd name="T7" fmla="*/ 9 h 24"/>
                <a:gd name="T8" fmla="*/ 0 w 51"/>
                <a:gd name="T9" fmla="*/ 21 h 24"/>
                <a:gd name="T10" fmla="*/ 14 w 51"/>
                <a:gd name="T11" fmla="*/ 24 h 24"/>
                <a:gd name="T12" fmla="*/ 37 w 51"/>
                <a:gd name="T13" fmla="*/ 24 h 24"/>
                <a:gd name="T14" fmla="*/ 51 w 51"/>
                <a:gd name="T15" fmla="*/ 17 h 24"/>
                <a:gd name="T16" fmla="*/ 37 w 51"/>
                <a:gd name="T17" fmla="*/ 17 h 24"/>
                <a:gd name="T18" fmla="*/ 14 w 51"/>
                <a:gd name="T1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14" y="9"/>
                  </a:moveTo>
                  <a:lnTo>
                    <a:pt x="14" y="9"/>
                  </a:lnTo>
                  <a:lnTo>
                    <a:pt x="0" y="0"/>
                  </a:lnTo>
                  <a:lnTo>
                    <a:pt x="0" y="9"/>
                  </a:lnTo>
                  <a:lnTo>
                    <a:pt x="0" y="21"/>
                  </a:lnTo>
                  <a:lnTo>
                    <a:pt x="14" y="24"/>
                  </a:lnTo>
                  <a:lnTo>
                    <a:pt x="37" y="24"/>
                  </a:lnTo>
                  <a:lnTo>
                    <a:pt x="51" y="17"/>
                  </a:lnTo>
                  <a:lnTo>
                    <a:pt x="37" y="17"/>
                  </a:lnTo>
                  <a:lnTo>
                    <a:pt x="14" y="9"/>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2" name="Freeform 48">
              <a:extLst>
                <a:ext uri="{FF2B5EF4-FFF2-40B4-BE49-F238E27FC236}">
                  <a16:creationId xmlns:a16="http://schemas.microsoft.com/office/drawing/2014/main" id="{357CE5DC-6406-A96E-4C6F-47420DA8B196}"/>
                </a:ext>
              </a:extLst>
            </p:cNvPr>
            <p:cNvSpPr>
              <a:spLocks/>
            </p:cNvSpPr>
            <p:nvPr/>
          </p:nvSpPr>
          <p:spPr bwMode="auto">
            <a:xfrm>
              <a:off x="709753" y="3130862"/>
              <a:ext cx="13358" cy="8891"/>
            </a:xfrm>
            <a:custGeom>
              <a:avLst/>
              <a:gdLst>
                <a:gd name="T0" fmla="*/ 11 w 20"/>
                <a:gd name="T1" fmla="*/ 13 h 13"/>
                <a:gd name="T2" fmla="*/ 11 w 20"/>
                <a:gd name="T3" fmla="*/ 13 h 13"/>
                <a:gd name="T4" fmla="*/ 20 w 20"/>
                <a:gd name="T5" fmla="*/ 13 h 13"/>
                <a:gd name="T6" fmla="*/ 14 w 20"/>
                <a:gd name="T7" fmla="*/ 3 h 13"/>
                <a:gd name="T8" fmla="*/ 0 w 20"/>
                <a:gd name="T9" fmla="*/ 0 h 13"/>
                <a:gd name="T10" fmla="*/ 11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11" y="13"/>
                  </a:moveTo>
                  <a:lnTo>
                    <a:pt x="11" y="13"/>
                  </a:lnTo>
                  <a:lnTo>
                    <a:pt x="20" y="13"/>
                  </a:lnTo>
                  <a:lnTo>
                    <a:pt x="14" y="3"/>
                  </a:lnTo>
                  <a:lnTo>
                    <a:pt x="0" y="0"/>
                  </a:lnTo>
                  <a:lnTo>
                    <a:pt x="11" y="13"/>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3" name="Freeform 49">
              <a:extLst>
                <a:ext uri="{FF2B5EF4-FFF2-40B4-BE49-F238E27FC236}">
                  <a16:creationId xmlns:a16="http://schemas.microsoft.com/office/drawing/2014/main" id="{06C9F31D-9D59-ECFD-5182-2FB622736930}"/>
                </a:ext>
              </a:extLst>
            </p:cNvPr>
            <p:cNvSpPr>
              <a:spLocks/>
            </p:cNvSpPr>
            <p:nvPr/>
          </p:nvSpPr>
          <p:spPr bwMode="auto">
            <a:xfrm>
              <a:off x="803258" y="3176430"/>
              <a:ext cx="20037" cy="30007"/>
            </a:xfrm>
            <a:custGeom>
              <a:avLst/>
              <a:gdLst>
                <a:gd name="T0" fmla="*/ 7 w 30"/>
                <a:gd name="T1" fmla="*/ 13 h 45"/>
                <a:gd name="T2" fmla="*/ 7 w 30"/>
                <a:gd name="T3" fmla="*/ 13 h 45"/>
                <a:gd name="T4" fmla="*/ 0 w 30"/>
                <a:gd name="T5" fmla="*/ 0 h 45"/>
                <a:gd name="T6" fmla="*/ 4 w 30"/>
                <a:gd name="T7" fmla="*/ 13 h 45"/>
                <a:gd name="T8" fmla="*/ 7 w 30"/>
                <a:gd name="T9" fmla="*/ 37 h 45"/>
                <a:gd name="T10" fmla="*/ 20 w 30"/>
                <a:gd name="T11" fmla="*/ 45 h 45"/>
                <a:gd name="T12" fmla="*/ 30 w 30"/>
                <a:gd name="T13" fmla="*/ 45 h 45"/>
                <a:gd name="T14" fmla="*/ 14 w 30"/>
                <a:gd name="T15" fmla="*/ 24 h 45"/>
                <a:gd name="T16" fmla="*/ 7 w 30"/>
                <a:gd name="T17" fmla="*/ 1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5">
                  <a:moveTo>
                    <a:pt x="7" y="13"/>
                  </a:moveTo>
                  <a:lnTo>
                    <a:pt x="7" y="13"/>
                  </a:lnTo>
                  <a:lnTo>
                    <a:pt x="0" y="0"/>
                  </a:lnTo>
                  <a:lnTo>
                    <a:pt x="4" y="13"/>
                  </a:lnTo>
                  <a:lnTo>
                    <a:pt x="7" y="37"/>
                  </a:lnTo>
                  <a:lnTo>
                    <a:pt x="20" y="45"/>
                  </a:lnTo>
                  <a:lnTo>
                    <a:pt x="30" y="45"/>
                  </a:lnTo>
                  <a:lnTo>
                    <a:pt x="14" y="24"/>
                  </a:lnTo>
                  <a:lnTo>
                    <a:pt x="7" y="13"/>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4" name="Freeform 50">
              <a:extLst>
                <a:ext uri="{FF2B5EF4-FFF2-40B4-BE49-F238E27FC236}">
                  <a16:creationId xmlns:a16="http://schemas.microsoft.com/office/drawing/2014/main" id="{6A34AF21-FEC5-AD22-12BE-304A247589A7}"/>
                </a:ext>
              </a:extLst>
            </p:cNvPr>
            <p:cNvSpPr>
              <a:spLocks/>
            </p:cNvSpPr>
            <p:nvPr/>
          </p:nvSpPr>
          <p:spPr bwMode="auto">
            <a:xfrm>
              <a:off x="816615" y="3126417"/>
              <a:ext cx="26716" cy="24451"/>
            </a:xfrm>
            <a:custGeom>
              <a:avLst/>
              <a:gdLst>
                <a:gd name="T0" fmla="*/ 24 w 40"/>
                <a:gd name="T1" fmla="*/ 16 h 37"/>
                <a:gd name="T2" fmla="*/ 24 w 40"/>
                <a:gd name="T3" fmla="*/ 16 h 37"/>
                <a:gd name="T4" fmla="*/ 14 w 40"/>
                <a:gd name="T5" fmla="*/ 7 h 37"/>
                <a:gd name="T6" fmla="*/ 0 w 40"/>
                <a:gd name="T7" fmla="*/ 0 h 37"/>
                <a:gd name="T8" fmla="*/ 10 w 40"/>
                <a:gd name="T9" fmla="*/ 13 h 37"/>
                <a:gd name="T10" fmla="*/ 24 w 40"/>
                <a:gd name="T11" fmla="*/ 34 h 37"/>
                <a:gd name="T12" fmla="*/ 40 w 40"/>
                <a:gd name="T13" fmla="*/ 37 h 37"/>
                <a:gd name="T14" fmla="*/ 37 w 40"/>
                <a:gd name="T15" fmla="*/ 24 h 37"/>
                <a:gd name="T16" fmla="*/ 24 w 40"/>
                <a:gd name="T17"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7">
                  <a:moveTo>
                    <a:pt x="24" y="16"/>
                  </a:moveTo>
                  <a:lnTo>
                    <a:pt x="24" y="16"/>
                  </a:lnTo>
                  <a:lnTo>
                    <a:pt x="14" y="7"/>
                  </a:lnTo>
                  <a:lnTo>
                    <a:pt x="0" y="0"/>
                  </a:lnTo>
                  <a:lnTo>
                    <a:pt x="10" y="13"/>
                  </a:lnTo>
                  <a:lnTo>
                    <a:pt x="24" y="34"/>
                  </a:lnTo>
                  <a:lnTo>
                    <a:pt x="40" y="37"/>
                  </a:lnTo>
                  <a:lnTo>
                    <a:pt x="37" y="24"/>
                  </a:lnTo>
                  <a:lnTo>
                    <a:pt x="24" y="16"/>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5" name="Freeform 72">
              <a:extLst>
                <a:ext uri="{FF2B5EF4-FFF2-40B4-BE49-F238E27FC236}">
                  <a16:creationId xmlns:a16="http://schemas.microsoft.com/office/drawing/2014/main" id="{8B572065-49B3-81BC-9AB4-3A6384EEC9F5}"/>
                </a:ext>
              </a:extLst>
            </p:cNvPr>
            <p:cNvSpPr>
              <a:spLocks/>
            </p:cNvSpPr>
            <p:nvPr/>
          </p:nvSpPr>
          <p:spPr bwMode="auto">
            <a:xfrm>
              <a:off x="3615768" y="1782991"/>
              <a:ext cx="9426" cy="6417"/>
            </a:xfrm>
            <a:custGeom>
              <a:avLst/>
              <a:gdLst>
                <a:gd name="T0" fmla="*/ 8 w 8"/>
                <a:gd name="T1" fmla="*/ 2 h 6"/>
                <a:gd name="T2" fmla="*/ 8 w 8"/>
                <a:gd name="T3" fmla="*/ 0 h 6"/>
                <a:gd name="T4" fmla="*/ 0 w 8"/>
                <a:gd name="T5" fmla="*/ 6 h 6"/>
                <a:gd name="T6" fmla="*/ 8 w 8"/>
                <a:gd name="T7" fmla="*/ 2 h 6"/>
              </a:gdLst>
              <a:ahLst/>
              <a:cxnLst>
                <a:cxn ang="0">
                  <a:pos x="T0" y="T1"/>
                </a:cxn>
                <a:cxn ang="0">
                  <a:pos x="T2" y="T3"/>
                </a:cxn>
                <a:cxn ang="0">
                  <a:pos x="T4" y="T5"/>
                </a:cxn>
                <a:cxn ang="0">
                  <a:pos x="T6" y="T7"/>
                </a:cxn>
              </a:cxnLst>
              <a:rect l="0" t="0" r="r" b="b"/>
              <a:pathLst>
                <a:path w="8" h="6">
                  <a:moveTo>
                    <a:pt x="8" y="2"/>
                  </a:moveTo>
                  <a:lnTo>
                    <a:pt x="8" y="0"/>
                  </a:lnTo>
                  <a:lnTo>
                    <a:pt x="0" y="6"/>
                  </a:lnTo>
                  <a:lnTo>
                    <a:pt x="8"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6" name="Freeform 73">
              <a:extLst>
                <a:ext uri="{FF2B5EF4-FFF2-40B4-BE49-F238E27FC236}">
                  <a16:creationId xmlns:a16="http://schemas.microsoft.com/office/drawing/2014/main" id="{77B90415-DA55-B3C3-ED3F-CBBE62838C13}"/>
                </a:ext>
              </a:extLst>
            </p:cNvPr>
            <p:cNvSpPr>
              <a:spLocks/>
            </p:cNvSpPr>
            <p:nvPr/>
          </p:nvSpPr>
          <p:spPr bwMode="auto">
            <a:xfrm>
              <a:off x="3615768" y="1782991"/>
              <a:ext cx="9426" cy="6417"/>
            </a:xfrm>
            <a:custGeom>
              <a:avLst/>
              <a:gdLst>
                <a:gd name="T0" fmla="*/ 8 w 8"/>
                <a:gd name="T1" fmla="*/ 2 h 6"/>
                <a:gd name="T2" fmla="*/ 8 w 8"/>
                <a:gd name="T3" fmla="*/ 0 h 6"/>
                <a:gd name="T4" fmla="*/ 0 w 8"/>
                <a:gd name="T5" fmla="*/ 6 h 6"/>
                <a:gd name="T6" fmla="*/ 8 w 8"/>
                <a:gd name="T7" fmla="*/ 2 h 6"/>
              </a:gdLst>
              <a:ahLst/>
              <a:cxnLst>
                <a:cxn ang="0">
                  <a:pos x="T0" y="T1"/>
                </a:cxn>
                <a:cxn ang="0">
                  <a:pos x="T2" y="T3"/>
                </a:cxn>
                <a:cxn ang="0">
                  <a:pos x="T4" y="T5"/>
                </a:cxn>
                <a:cxn ang="0">
                  <a:pos x="T6" y="T7"/>
                </a:cxn>
              </a:cxnLst>
              <a:rect l="0" t="0" r="r" b="b"/>
              <a:pathLst>
                <a:path w="8" h="6">
                  <a:moveTo>
                    <a:pt x="8" y="2"/>
                  </a:moveTo>
                  <a:lnTo>
                    <a:pt x="8" y="0"/>
                  </a:lnTo>
                  <a:lnTo>
                    <a:pt x="0" y="6"/>
                  </a:lnTo>
                  <a:lnTo>
                    <a:pt x="8"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7" name="Freeform 74">
              <a:extLst>
                <a:ext uri="{FF2B5EF4-FFF2-40B4-BE49-F238E27FC236}">
                  <a16:creationId xmlns:a16="http://schemas.microsoft.com/office/drawing/2014/main" id="{56B7D3AC-E619-D720-E47E-E7D3BE0BF6D5}"/>
                </a:ext>
              </a:extLst>
            </p:cNvPr>
            <p:cNvSpPr>
              <a:spLocks/>
            </p:cNvSpPr>
            <p:nvPr/>
          </p:nvSpPr>
          <p:spPr bwMode="auto">
            <a:xfrm>
              <a:off x="3629907" y="1771228"/>
              <a:ext cx="3535" cy="8556"/>
            </a:xfrm>
            <a:custGeom>
              <a:avLst/>
              <a:gdLst>
                <a:gd name="T0" fmla="*/ 3 w 3"/>
                <a:gd name="T1" fmla="*/ 0 h 8"/>
                <a:gd name="T2" fmla="*/ 0 w 3"/>
                <a:gd name="T3" fmla="*/ 0 h 8"/>
                <a:gd name="T4" fmla="*/ 2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0"/>
                  </a:lnTo>
                  <a:lnTo>
                    <a:pt x="2" y="8"/>
                  </a:lnTo>
                  <a:lnTo>
                    <a:pt x="3"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8" name="Freeform 75">
              <a:extLst>
                <a:ext uri="{FF2B5EF4-FFF2-40B4-BE49-F238E27FC236}">
                  <a16:creationId xmlns:a16="http://schemas.microsoft.com/office/drawing/2014/main" id="{D010F14C-AD0A-09C7-CDAC-4E0E7BAA4B2B}"/>
                </a:ext>
              </a:extLst>
            </p:cNvPr>
            <p:cNvSpPr>
              <a:spLocks/>
            </p:cNvSpPr>
            <p:nvPr/>
          </p:nvSpPr>
          <p:spPr bwMode="auto">
            <a:xfrm>
              <a:off x="3629907" y="1771228"/>
              <a:ext cx="3535" cy="8556"/>
            </a:xfrm>
            <a:custGeom>
              <a:avLst/>
              <a:gdLst>
                <a:gd name="T0" fmla="*/ 3 w 3"/>
                <a:gd name="T1" fmla="*/ 0 h 8"/>
                <a:gd name="T2" fmla="*/ 0 w 3"/>
                <a:gd name="T3" fmla="*/ 0 h 8"/>
                <a:gd name="T4" fmla="*/ 2 w 3"/>
                <a:gd name="T5" fmla="*/ 8 h 8"/>
                <a:gd name="T6" fmla="*/ 3 w 3"/>
                <a:gd name="T7" fmla="*/ 0 h 8"/>
              </a:gdLst>
              <a:ahLst/>
              <a:cxnLst>
                <a:cxn ang="0">
                  <a:pos x="T0" y="T1"/>
                </a:cxn>
                <a:cxn ang="0">
                  <a:pos x="T2" y="T3"/>
                </a:cxn>
                <a:cxn ang="0">
                  <a:pos x="T4" y="T5"/>
                </a:cxn>
                <a:cxn ang="0">
                  <a:pos x="T6" y="T7"/>
                </a:cxn>
              </a:cxnLst>
              <a:rect l="0" t="0" r="r" b="b"/>
              <a:pathLst>
                <a:path w="3" h="8">
                  <a:moveTo>
                    <a:pt x="3" y="0"/>
                  </a:moveTo>
                  <a:lnTo>
                    <a:pt x="0" y="0"/>
                  </a:lnTo>
                  <a:lnTo>
                    <a:pt x="2" y="8"/>
                  </a:lnTo>
                  <a:lnTo>
                    <a:pt x="3"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49" name="Freeform 76">
              <a:extLst>
                <a:ext uri="{FF2B5EF4-FFF2-40B4-BE49-F238E27FC236}">
                  <a16:creationId xmlns:a16="http://schemas.microsoft.com/office/drawing/2014/main" id="{21C2DB7C-1610-4AD7-2AF7-8C72B8BA8C26}"/>
                </a:ext>
              </a:extLst>
            </p:cNvPr>
            <p:cNvSpPr>
              <a:spLocks/>
            </p:cNvSpPr>
            <p:nvPr/>
          </p:nvSpPr>
          <p:spPr bwMode="auto">
            <a:xfrm>
              <a:off x="3731232" y="1632195"/>
              <a:ext cx="57732" cy="44918"/>
            </a:xfrm>
            <a:custGeom>
              <a:avLst/>
              <a:gdLst>
                <a:gd name="T0" fmla="*/ 10 w 49"/>
                <a:gd name="T1" fmla="*/ 38 h 42"/>
                <a:gd name="T2" fmla="*/ 15 w 49"/>
                <a:gd name="T3" fmla="*/ 32 h 42"/>
                <a:gd name="T4" fmla="*/ 19 w 49"/>
                <a:gd name="T5" fmla="*/ 27 h 42"/>
                <a:gd name="T6" fmla="*/ 34 w 49"/>
                <a:gd name="T7" fmla="*/ 21 h 42"/>
                <a:gd name="T8" fmla="*/ 40 w 49"/>
                <a:gd name="T9" fmla="*/ 15 h 42"/>
                <a:gd name="T10" fmla="*/ 43 w 49"/>
                <a:gd name="T11" fmla="*/ 8 h 42"/>
                <a:gd name="T12" fmla="*/ 49 w 49"/>
                <a:gd name="T13" fmla="*/ 2 h 42"/>
                <a:gd name="T14" fmla="*/ 47 w 49"/>
                <a:gd name="T15" fmla="*/ 0 h 42"/>
                <a:gd name="T16" fmla="*/ 40 w 49"/>
                <a:gd name="T17" fmla="*/ 4 h 42"/>
                <a:gd name="T18" fmla="*/ 28 w 49"/>
                <a:gd name="T19" fmla="*/ 14 h 42"/>
                <a:gd name="T20" fmla="*/ 13 w 49"/>
                <a:gd name="T21" fmla="*/ 21 h 42"/>
                <a:gd name="T22" fmla="*/ 0 w 49"/>
                <a:gd name="T23" fmla="*/ 31 h 42"/>
                <a:gd name="T24" fmla="*/ 0 w 49"/>
                <a:gd name="T25" fmla="*/ 34 h 42"/>
                <a:gd name="T26" fmla="*/ 2 w 49"/>
                <a:gd name="T27" fmla="*/ 42 h 42"/>
                <a:gd name="T28" fmla="*/ 10 w 49"/>
                <a:gd name="T29"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42">
                  <a:moveTo>
                    <a:pt x="10" y="38"/>
                  </a:moveTo>
                  <a:lnTo>
                    <a:pt x="15" y="32"/>
                  </a:lnTo>
                  <a:lnTo>
                    <a:pt x="19" y="27"/>
                  </a:lnTo>
                  <a:lnTo>
                    <a:pt x="34" y="21"/>
                  </a:lnTo>
                  <a:lnTo>
                    <a:pt x="40" y="15"/>
                  </a:lnTo>
                  <a:lnTo>
                    <a:pt x="43" y="8"/>
                  </a:lnTo>
                  <a:lnTo>
                    <a:pt x="49" y="2"/>
                  </a:lnTo>
                  <a:lnTo>
                    <a:pt x="47" y="0"/>
                  </a:lnTo>
                  <a:lnTo>
                    <a:pt x="40" y="4"/>
                  </a:lnTo>
                  <a:lnTo>
                    <a:pt x="28" y="14"/>
                  </a:lnTo>
                  <a:lnTo>
                    <a:pt x="13" y="21"/>
                  </a:lnTo>
                  <a:lnTo>
                    <a:pt x="0" y="31"/>
                  </a:lnTo>
                  <a:lnTo>
                    <a:pt x="0" y="34"/>
                  </a:lnTo>
                  <a:lnTo>
                    <a:pt x="2" y="42"/>
                  </a:lnTo>
                  <a:lnTo>
                    <a:pt x="10" y="3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0" name="Freeform 80">
              <a:extLst>
                <a:ext uri="{FF2B5EF4-FFF2-40B4-BE49-F238E27FC236}">
                  <a16:creationId xmlns:a16="http://schemas.microsoft.com/office/drawing/2014/main" id="{4A42D83F-A65B-8200-640C-B9B9DFAADF70}"/>
                </a:ext>
              </a:extLst>
            </p:cNvPr>
            <p:cNvSpPr>
              <a:spLocks/>
            </p:cNvSpPr>
            <p:nvPr/>
          </p:nvSpPr>
          <p:spPr bwMode="auto">
            <a:xfrm>
              <a:off x="3426078" y="1782992"/>
              <a:ext cx="501914" cy="511211"/>
            </a:xfrm>
            <a:custGeom>
              <a:avLst/>
              <a:gdLst>
                <a:gd name="T0" fmla="*/ 41 w 426"/>
                <a:gd name="T1" fmla="*/ 40 h 478"/>
                <a:gd name="T2" fmla="*/ 37 w 426"/>
                <a:gd name="T3" fmla="*/ 109 h 478"/>
                <a:gd name="T4" fmla="*/ 9 w 426"/>
                <a:gd name="T5" fmla="*/ 132 h 478"/>
                <a:gd name="T6" fmla="*/ 0 w 426"/>
                <a:gd name="T7" fmla="*/ 153 h 478"/>
                <a:gd name="T8" fmla="*/ 19 w 426"/>
                <a:gd name="T9" fmla="*/ 173 h 478"/>
                <a:gd name="T10" fmla="*/ 9 w 426"/>
                <a:gd name="T11" fmla="*/ 213 h 478"/>
                <a:gd name="T12" fmla="*/ 9 w 426"/>
                <a:gd name="T13" fmla="*/ 247 h 478"/>
                <a:gd name="T14" fmla="*/ 35 w 426"/>
                <a:gd name="T15" fmla="*/ 264 h 478"/>
                <a:gd name="T16" fmla="*/ 58 w 426"/>
                <a:gd name="T17" fmla="*/ 277 h 478"/>
                <a:gd name="T18" fmla="*/ 86 w 426"/>
                <a:gd name="T19" fmla="*/ 301 h 478"/>
                <a:gd name="T20" fmla="*/ 114 w 426"/>
                <a:gd name="T21" fmla="*/ 320 h 478"/>
                <a:gd name="T22" fmla="*/ 133 w 426"/>
                <a:gd name="T23" fmla="*/ 339 h 478"/>
                <a:gd name="T24" fmla="*/ 137 w 426"/>
                <a:gd name="T25" fmla="*/ 367 h 478"/>
                <a:gd name="T26" fmla="*/ 141 w 426"/>
                <a:gd name="T27" fmla="*/ 382 h 478"/>
                <a:gd name="T28" fmla="*/ 152 w 426"/>
                <a:gd name="T29" fmla="*/ 399 h 478"/>
                <a:gd name="T30" fmla="*/ 150 w 426"/>
                <a:gd name="T31" fmla="*/ 435 h 478"/>
                <a:gd name="T32" fmla="*/ 160 w 426"/>
                <a:gd name="T33" fmla="*/ 457 h 478"/>
                <a:gd name="T34" fmla="*/ 191 w 426"/>
                <a:gd name="T35" fmla="*/ 478 h 478"/>
                <a:gd name="T36" fmla="*/ 415 w 426"/>
                <a:gd name="T37" fmla="*/ 463 h 478"/>
                <a:gd name="T38" fmla="*/ 415 w 426"/>
                <a:gd name="T39" fmla="*/ 435 h 478"/>
                <a:gd name="T40" fmla="*/ 408 w 426"/>
                <a:gd name="T41" fmla="*/ 414 h 478"/>
                <a:gd name="T42" fmla="*/ 400 w 426"/>
                <a:gd name="T43" fmla="*/ 384 h 478"/>
                <a:gd name="T44" fmla="*/ 404 w 426"/>
                <a:gd name="T45" fmla="*/ 350 h 478"/>
                <a:gd name="T46" fmla="*/ 410 w 426"/>
                <a:gd name="T47" fmla="*/ 329 h 478"/>
                <a:gd name="T48" fmla="*/ 410 w 426"/>
                <a:gd name="T49" fmla="*/ 294 h 478"/>
                <a:gd name="T50" fmla="*/ 421 w 426"/>
                <a:gd name="T51" fmla="*/ 277 h 478"/>
                <a:gd name="T52" fmla="*/ 419 w 426"/>
                <a:gd name="T53" fmla="*/ 243 h 478"/>
                <a:gd name="T54" fmla="*/ 425 w 426"/>
                <a:gd name="T55" fmla="*/ 209 h 478"/>
                <a:gd name="T56" fmla="*/ 404 w 426"/>
                <a:gd name="T57" fmla="*/ 211 h 478"/>
                <a:gd name="T58" fmla="*/ 395 w 426"/>
                <a:gd name="T59" fmla="*/ 232 h 478"/>
                <a:gd name="T60" fmla="*/ 378 w 426"/>
                <a:gd name="T61" fmla="*/ 243 h 478"/>
                <a:gd name="T62" fmla="*/ 383 w 426"/>
                <a:gd name="T63" fmla="*/ 213 h 478"/>
                <a:gd name="T64" fmla="*/ 395 w 426"/>
                <a:gd name="T65" fmla="*/ 196 h 478"/>
                <a:gd name="T66" fmla="*/ 404 w 426"/>
                <a:gd name="T67" fmla="*/ 181 h 478"/>
                <a:gd name="T68" fmla="*/ 393 w 426"/>
                <a:gd name="T69" fmla="*/ 173 h 478"/>
                <a:gd name="T70" fmla="*/ 389 w 426"/>
                <a:gd name="T71" fmla="*/ 153 h 478"/>
                <a:gd name="T72" fmla="*/ 383 w 426"/>
                <a:gd name="T73" fmla="*/ 143 h 478"/>
                <a:gd name="T74" fmla="*/ 383 w 426"/>
                <a:gd name="T75" fmla="*/ 121 h 478"/>
                <a:gd name="T76" fmla="*/ 359 w 426"/>
                <a:gd name="T77" fmla="*/ 109 h 478"/>
                <a:gd name="T78" fmla="*/ 332 w 426"/>
                <a:gd name="T79" fmla="*/ 91 h 478"/>
                <a:gd name="T80" fmla="*/ 304 w 426"/>
                <a:gd name="T81" fmla="*/ 89 h 478"/>
                <a:gd name="T82" fmla="*/ 205 w 426"/>
                <a:gd name="T83" fmla="*/ 64 h 478"/>
                <a:gd name="T84" fmla="*/ 184 w 426"/>
                <a:gd name="T85" fmla="*/ 44 h 478"/>
                <a:gd name="T86" fmla="*/ 161 w 426"/>
                <a:gd name="T87" fmla="*/ 36 h 478"/>
                <a:gd name="T88" fmla="*/ 141 w 426"/>
                <a:gd name="T89" fmla="*/ 38 h 478"/>
                <a:gd name="T90" fmla="*/ 144 w 426"/>
                <a:gd name="T91" fmla="*/ 21 h 478"/>
                <a:gd name="T92" fmla="*/ 144 w 426"/>
                <a:gd name="T93" fmla="*/ 0 h 478"/>
                <a:gd name="T94" fmla="*/ 122 w 426"/>
                <a:gd name="T95" fmla="*/ 14 h 478"/>
                <a:gd name="T96" fmla="*/ 73 w 426"/>
                <a:gd name="T97" fmla="*/ 34 h 478"/>
                <a:gd name="T98" fmla="*/ 52 w 426"/>
                <a:gd name="T99" fmla="*/ 29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6" h="478">
                  <a:moveTo>
                    <a:pt x="49" y="32"/>
                  </a:moveTo>
                  <a:lnTo>
                    <a:pt x="47" y="40"/>
                  </a:lnTo>
                  <a:lnTo>
                    <a:pt x="41" y="40"/>
                  </a:lnTo>
                  <a:lnTo>
                    <a:pt x="43" y="94"/>
                  </a:lnTo>
                  <a:lnTo>
                    <a:pt x="41" y="102"/>
                  </a:lnTo>
                  <a:lnTo>
                    <a:pt x="37" y="109"/>
                  </a:lnTo>
                  <a:lnTo>
                    <a:pt x="24" y="115"/>
                  </a:lnTo>
                  <a:lnTo>
                    <a:pt x="11" y="125"/>
                  </a:lnTo>
                  <a:lnTo>
                    <a:pt x="9" y="132"/>
                  </a:lnTo>
                  <a:lnTo>
                    <a:pt x="5" y="140"/>
                  </a:lnTo>
                  <a:lnTo>
                    <a:pt x="0" y="145"/>
                  </a:lnTo>
                  <a:lnTo>
                    <a:pt x="0" y="153"/>
                  </a:lnTo>
                  <a:lnTo>
                    <a:pt x="5" y="160"/>
                  </a:lnTo>
                  <a:lnTo>
                    <a:pt x="11" y="160"/>
                  </a:lnTo>
                  <a:lnTo>
                    <a:pt x="19" y="173"/>
                  </a:lnTo>
                  <a:lnTo>
                    <a:pt x="11" y="192"/>
                  </a:lnTo>
                  <a:lnTo>
                    <a:pt x="13" y="205"/>
                  </a:lnTo>
                  <a:lnTo>
                    <a:pt x="9" y="213"/>
                  </a:lnTo>
                  <a:lnTo>
                    <a:pt x="13" y="228"/>
                  </a:lnTo>
                  <a:lnTo>
                    <a:pt x="13" y="239"/>
                  </a:lnTo>
                  <a:lnTo>
                    <a:pt x="9" y="247"/>
                  </a:lnTo>
                  <a:lnTo>
                    <a:pt x="20" y="254"/>
                  </a:lnTo>
                  <a:lnTo>
                    <a:pt x="28" y="262"/>
                  </a:lnTo>
                  <a:lnTo>
                    <a:pt x="35" y="264"/>
                  </a:lnTo>
                  <a:lnTo>
                    <a:pt x="47" y="266"/>
                  </a:lnTo>
                  <a:lnTo>
                    <a:pt x="52" y="273"/>
                  </a:lnTo>
                  <a:lnTo>
                    <a:pt x="58" y="277"/>
                  </a:lnTo>
                  <a:lnTo>
                    <a:pt x="67" y="281"/>
                  </a:lnTo>
                  <a:lnTo>
                    <a:pt x="77" y="288"/>
                  </a:lnTo>
                  <a:lnTo>
                    <a:pt x="86" y="301"/>
                  </a:lnTo>
                  <a:lnTo>
                    <a:pt x="99" y="314"/>
                  </a:lnTo>
                  <a:lnTo>
                    <a:pt x="107" y="318"/>
                  </a:lnTo>
                  <a:lnTo>
                    <a:pt x="114" y="320"/>
                  </a:lnTo>
                  <a:lnTo>
                    <a:pt x="120" y="324"/>
                  </a:lnTo>
                  <a:lnTo>
                    <a:pt x="128" y="331"/>
                  </a:lnTo>
                  <a:lnTo>
                    <a:pt x="133" y="339"/>
                  </a:lnTo>
                  <a:lnTo>
                    <a:pt x="135" y="358"/>
                  </a:lnTo>
                  <a:lnTo>
                    <a:pt x="137" y="365"/>
                  </a:lnTo>
                  <a:lnTo>
                    <a:pt x="137" y="367"/>
                  </a:lnTo>
                  <a:lnTo>
                    <a:pt x="139" y="375"/>
                  </a:lnTo>
                  <a:lnTo>
                    <a:pt x="139" y="380"/>
                  </a:lnTo>
                  <a:lnTo>
                    <a:pt x="141" y="382"/>
                  </a:lnTo>
                  <a:lnTo>
                    <a:pt x="144" y="390"/>
                  </a:lnTo>
                  <a:lnTo>
                    <a:pt x="148" y="391"/>
                  </a:lnTo>
                  <a:lnTo>
                    <a:pt x="152" y="399"/>
                  </a:lnTo>
                  <a:lnTo>
                    <a:pt x="146" y="412"/>
                  </a:lnTo>
                  <a:lnTo>
                    <a:pt x="148" y="423"/>
                  </a:lnTo>
                  <a:lnTo>
                    <a:pt x="150" y="435"/>
                  </a:lnTo>
                  <a:lnTo>
                    <a:pt x="154" y="442"/>
                  </a:lnTo>
                  <a:lnTo>
                    <a:pt x="156" y="450"/>
                  </a:lnTo>
                  <a:lnTo>
                    <a:pt x="160" y="457"/>
                  </a:lnTo>
                  <a:lnTo>
                    <a:pt x="167" y="461"/>
                  </a:lnTo>
                  <a:lnTo>
                    <a:pt x="186" y="465"/>
                  </a:lnTo>
                  <a:lnTo>
                    <a:pt x="191" y="478"/>
                  </a:lnTo>
                  <a:lnTo>
                    <a:pt x="317" y="470"/>
                  </a:lnTo>
                  <a:lnTo>
                    <a:pt x="411" y="463"/>
                  </a:lnTo>
                  <a:lnTo>
                    <a:pt x="415" y="463"/>
                  </a:lnTo>
                  <a:lnTo>
                    <a:pt x="413" y="448"/>
                  </a:lnTo>
                  <a:lnTo>
                    <a:pt x="415" y="440"/>
                  </a:lnTo>
                  <a:lnTo>
                    <a:pt x="415" y="435"/>
                  </a:lnTo>
                  <a:lnTo>
                    <a:pt x="413" y="427"/>
                  </a:lnTo>
                  <a:lnTo>
                    <a:pt x="408" y="420"/>
                  </a:lnTo>
                  <a:lnTo>
                    <a:pt x="408" y="414"/>
                  </a:lnTo>
                  <a:lnTo>
                    <a:pt x="402" y="407"/>
                  </a:lnTo>
                  <a:lnTo>
                    <a:pt x="404" y="401"/>
                  </a:lnTo>
                  <a:lnTo>
                    <a:pt x="400" y="384"/>
                  </a:lnTo>
                  <a:lnTo>
                    <a:pt x="400" y="371"/>
                  </a:lnTo>
                  <a:lnTo>
                    <a:pt x="406" y="358"/>
                  </a:lnTo>
                  <a:lnTo>
                    <a:pt x="404" y="350"/>
                  </a:lnTo>
                  <a:lnTo>
                    <a:pt x="406" y="343"/>
                  </a:lnTo>
                  <a:lnTo>
                    <a:pt x="410" y="335"/>
                  </a:lnTo>
                  <a:lnTo>
                    <a:pt x="410" y="329"/>
                  </a:lnTo>
                  <a:lnTo>
                    <a:pt x="406" y="314"/>
                  </a:lnTo>
                  <a:lnTo>
                    <a:pt x="406" y="307"/>
                  </a:lnTo>
                  <a:lnTo>
                    <a:pt x="410" y="294"/>
                  </a:lnTo>
                  <a:lnTo>
                    <a:pt x="413" y="286"/>
                  </a:lnTo>
                  <a:lnTo>
                    <a:pt x="419" y="281"/>
                  </a:lnTo>
                  <a:lnTo>
                    <a:pt x="421" y="277"/>
                  </a:lnTo>
                  <a:lnTo>
                    <a:pt x="415" y="264"/>
                  </a:lnTo>
                  <a:lnTo>
                    <a:pt x="417" y="256"/>
                  </a:lnTo>
                  <a:lnTo>
                    <a:pt x="419" y="243"/>
                  </a:lnTo>
                  <a:lnTo>
                    <a:pt x="426" y="222"/>
                  </a:lnTo>
                  <a:lnTo>
                    <a:pt x="426" y="217"/>
                  </a:lnTo>
                  <a:lnTo>
                    <a:pt x="425" y="209"/>
                  </a:lnTo>
                  <a:lnTo>
                    <a:pt x="417" y="203"/>
                  </a:lnTo>
                  <a:lnTo>
                    <a:pt x="411" y="207"/>
                  </a:lnTo>
                  <a:lnTo>
                    <a:pt x="404" y="211"/>
                  </a:lnTo>
                  <a:lnTo>
                    <a:pt x="400" y="217"/>
                  </a:lnTo>
                  <a:lnTo>
                    <a:pt x="398" y="224"/>
                  </a:lnTo>
                  <a:lnTo>
                    <a:pt x="395" y="232"/>
                  </a:lnTo>
                  <a:lnTo>
                    <a:pt x="387" y="237"/>
                  </a:lnTo>
                  <a:lnTo>
                    <a:pt x="383" y="243"/>
                  </a:lnTo>
                  <a:lnTo>
                    <a:pt x="378" y="243"/>
                  </a:lnTo>
                  <a:lnTo>
                    <a:pt x="376" y="235"/>
                  </a:lnTo>
                  <a:lnTo>
                    <a:pt x="378" y="228"/>
                  </a:lnTo>
                  <a:lnTo>
                    <a:pt x="383" y="213"/>
                  </a:lnTo>
                  <a:lnTo>
                    <a:pt x="387" y="205"/>
                  </a:lnTo>
                  <a:lnTo>
                    <a:pt x="389" y="200"/>
                  </a:lnTo>
                  <a:lnTo>
                    <a:pt x="395" y="196"/>
                  </a:lnTo>
                  <a:lnTo>
                    <a:pt x="402" y="192"/>
                  </a:lnTo>
                  <a:lnTo>
                    <a:pt x="402" y="187"/>
                  </a:lnTo>
                  <a:lnTo>
                    <a:pt x="404" y="181"/>
                  </a:lnTo>
                  <a:lnTo>
                    <a:pt x="400" y="179"/>
                  </a:lnTo>
                  <a:lnTo>
                    <a:pt x="400" y="179"/>
                  </a:lnTo>
                  <a:lnTo>
                    <a:pt x="393" y="173"/>
                  </a:lnTo>
                  <a:lnTo>
                    <a:pt x="393" y="168"/>
                  </a:lnTo>
                  <a:lnTo>
                    <a:pt x="396" y="153"/>
                  </a:lnTo>
                  <a:lnTo>
                    <a:pt x="389" y="153"/>
                  </a:lnTo>
                  <a:lnTo>
                    <a:pt x="383" y="156"/>
                  </a:lnTo>
                  <a:lnTo>
                    <a:pt x="379" y="149"/>
                  </a:lnTo>
                  <a:lnTo>
                    <a:pt x="383" y="143"/>
                  </a:lnTo>
                  <a:lnTo>
                    <a:pt x="383" y="128"/>
                  </a:lnTo>
                  <a:lnTo>
                    <a:pt x="381" y="123"/>
                  </a:lnTo>
                  <a:lnTo>
                    <a:pt x="383" y="121"/>
                  </a:lnTo>
                  <a:lnTo>
                    <a:pt x="376" y="113"/>
                  </a:lnTo>
                  <a:lnTo>
                    <a:pt x="364" y="111"/>
                  </a:lnTo>
                  <a:lnTo>
                    <a:pt x="359" y="109"/>
                  </a:lnTo>
                  <a:lnTo>
                    <a:pt x="357" y="98"/>
                  </a:lnTo>
                  <a:lnTo>
                    <a:pt x="349" y="93"/>
                  </a:lnTo>
                  <a:lnTo>
                    <a:pt x="332" y="91"/>
                  </a:lnTo>
                  <a:lnTo>
                    <a:pt x="325" y="89"/>
                  </a:lnTo>
                  <a:lnTo>
                    <a:pt x="319" y="91"/>
                  </a:lnTo>
                  <a:lnTo>
                    <a:pt x="304" y="89"/>
                  </a:lnTo>
                  <a:lnTo>
                    <a:pt x="302" y="89"/>
                  </a:lnTo>
                  <a:lnTo>
                    <a:pt x="278" y="79"/>
                  </a:lnTo>
                  <a:lnTo>
                    <a:pt x="205" y="64"/>
                  </a:lnTo>
                  <a:lnTo>
                    <a:pt x="197" y="51"/>
                  </a:lnTo>
                  <a:lnTo>
                    <a:pt x="191" y="46"/>
                  </a:lnTo>
                  <a:lnTo>
                    <a:pt x="184" y="44"/>
                  </a:lnTo>
                  <a:lnTo>
                    <a:pt x="180" y="40"/>
                  </a:lnTo>
                  <a:lnTo>
                    <a:pt x="169" y="40"/>
                  </a:lnTo>
                  <a:lnTo>
                    <a:pt x="161" y="36"/>
                  </a:lnTo>
                  <a:lnTo>
                    <a:pt x="154" y="34"/>
                  </a:lnTo>
                  <a:lnTo>
                    <a:pt x="148" y="38"/>
                  </a:lnTo>
                  <a:lnTo>
                    <a:pt x="141" y="38"/>
                  </a:lnTo>
                  <a:lnTo>
                    <a:pt x="143" y="34"/>
                  </a:lnTo>
                  <a:lnTo>
                    <a:pt x="144" y="27"/>
                  </a:lnTo>
                  <a:lnTo>
                    <a:pt x="144" y="21"/>
                  </a:lnTo>
                  <a:lnTo>
                    <a:pt x="150" y="14"/>
                  </a:lnTo>
                  <a:lnTo>
                    <a:pt x="150" y="6"/>
                  </a:lnTo>
                  <a:lnTo>
                    <a:pt x="144" y="0"/>
                  </a:lnTo>
                  <a:lnTo>
                    <a:pt x="135" y="6"/>
                  </a:lnTo>
                  <a:lnTo>
                    <a:pt x="128" y="10"/>
                  </a:lnTo>
                  <a:lnTo>
                    <a:pt x="122" y="14"/>
                  </a:lnTo>
                  <a:lnTo>
                    <a:pt x="114" y="17"/>
                  </a:lnTo>
                  <a:lnTo>
                    <a:pt x="101" y="25"/>
                  </a:lnTo>
                  <a:lnTo>
                    <a:pt x="73" y="34"/>
                  </a:lnTo>
                  <a:lnTo>
                    <a:pt x="67" y="36"/>
                  </a:lnTo>
                  <a:lnTo>
                    <a:pt x="60" y="34"/>
                  </a:lnTo>
                  <a:lnTo>
                    <a:pt x="52" y="29"/>
                  </a:lnTo>
                  <a:lnTo>
                    <a:pt x="51" y="31"/>
                  </a:lnTo>
                  <a:lnTo>
                    <a:pt x="49" y="3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1" name="Freeform 88">
              <a:extLst>
                <a:ext uri="{FF2B5EF4-FFF2-40B4-BE49-F238E27FC236}">
                  <a16:creationId xmlns:a16="http://schemas.microsoft.com/office/drawing/2014/main" id="{AFDF5158-EEB6-587C-0DB0-A44EEF3008AF}"/>
                </a:ext>
              </a:extLst>
            </p:cNvPr>
            <p:cNvSpPr>
              <a:spLocks/>
            </p:cNvSpPr>
            <p:nvPr/>
          </p:nvSpPr>
          <p:spPr bwMode="auto">
            <a:xfrm>
              <a:off x="3919745" y="1949831"/>
              <a:ext cx="32989" cy="56682"/>
            </a:xfrm>
            <a:custGeom>
              <a:avLst/>
              <a:gdLst>
                <a:gd name="T0" fmla="*/ 26 w 28"/>
                <a:gd name="T1" fmla="*/ 0 h 53"/>
                <a:gd name="T2" fmla="*/ 21 w 28"/>
                <a:gd name="T3" fmla="*/ 6 h 53"/>
                <a:gd name="T4" fmla="*/ 17 w 28"/>
                <a:gd name="T5" fmla="*/ 14 h 53"/>
                <a:gd name="T6" fmla="*/ 9 w 28"/>
                <a:gd name="T7" fmla="*/ 19 h 53"/>
                <a:gd name="T8" fmla="*/ 9 w 28"/>
                <a:gd name="T9" fmla="*/ 27 h 53"/>
                <a:gd name="T10" fmla="*/ 4 w 28"/>
                <a:gd name="T11" fmla="*/ 34 h 53"/>
                <a:gd name="T12" fmla="*/ 0 w 28"/>
                <a:gd name="T13" fmla="*/ 44 h 53"/>
                <a:gd name="T14" fmla="*/ 4 w 28"/>
                <a:gd name="T15" fmla="*/ 51 h 53"/>
                <a:gd name="T16" fmla="*/ 11 w 28"/>
                <a:gd name="T17" fmla="*/ 53 h 53"/>
                <a:gd name="T18" fmla="*/ 15 w 28"/>
                <a:gd name="T19" fmla="*/ 46 h 53"/>
                <a:gd name="T20" fmla="*/ 19 w 28"/>
                <a:gd name="T21" fmla="*/ 40 h 53"/>
                <a:gd name="T22" fmla="*/ 19 w 28"/>
                <a:gd name="T23" fmla="*/ 32 h 53"/>
                <a:gd name="T24" fmla="*/ 24 w 28"/>
                <a:gd name="T25" fmla="*/ 23 h 53"/>
                <a:gd name="T26" fmla="*/ 23 w 28"/>
                <a:gd name="T27" fmla="*/ 17 h 53"/>
                <a:gd name="T28" fmla="*/ 28 w 28"/>
                <a:gd name="T29" fmla="*/ 2 h 53"/>
                <a:gd name="T30" fmla="*/ 26 w 2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3">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2" name="Freeform 89">
              <a:extLst>
                <a:ext uri="{FF2B5EF4-FFF2-40B4-BE49-F238E27FC236}">
                  <a16:creationId xmlns:a16="http://schemas.microsoft.com/office/drawing/2014/main" id="{25DEEB99-AB2F-E88A-6A7D-EDEE5CF4D5BA}"/>
                </a:ext>
              </a:extLst>
            </p:cNvPr>
            <p:cNvSpPr>
              <a:spLocks/>
            </p:cNvSpPr>
            <p:nvPr/>
          </p:nvSpPr>
          <p:spPr bwMode="auto">
            <a:xfrm>
              <a:off x="3919745" y="1949831"/>
              <a:ext cx="32989" cy="56682"/>
            </a:xfrm>
            <a:custGeom>
              <a:avLst/>
              <a:gdLst>
                <a:gd name="T0" fmla="*/ 26 w 28"/>
                <a:gd name="T1" fmla="*/ 0 h 53"/>
                <a:gd name="T2" fmla="*/ 21 w 28"/>
                <a:gd name="T3" fmla="*/ 6 h 53"/>
                <a:gd name="T4" fmla="*/ 17 w 28"/>
                <a:gd name="T5" fmla="*/ 14 h 53"/>
                <a:gd name="T6" fmla="*/ 9 w 28"/>
                <a:gd name="T7" fmla="*/ 19 h 53"/>
                <a:gd name="T8" fmla="*/ 9 w 28"/>
                <a:gd name="T9" fmla="*/ 27 h 53"/>
                <a:gd name="T10" fmla="*/ 4 w 28"/>
                <a:gd name="T11" fmla="*/ 34 h 53"/>
                <a:gd name="T12" fmla="*/ 0 w 28"/>
                <a:gd name="T13" fmla="*/ 44 h 53"/>
                <a:gd name="T14" fmla="*/ 4 w 28"/>
                <a:gd name="T15" fmla="*/ 51 h 53"/>
                <a:gd name="T16" fmla="*/ 11 w 28"/>
                <a:gd name="T17" fmla="*/ 53 h 53"/>
                <a:gd name="T18" fmla="*/ 15 w 28"/>
                <a:gd name="T19" fmla="*/ 46 h 53"/>
                <a:gd name="T20" fmla="*/ 19 w 28"/>
                <a:gd name="T21" fmla="*/ 40 h 53"/>
                <a:gd name="T22" fmla="*/ 19 w 28"/>
                <a:gd name="T23" fmla="*/ 32 h 53"/>
                <a:gd name="T24" fmla="*/ 24 w 28"/>
                <a:gd name="T25" fmla="*/ 23 h 53"/>
                <a:gd name="T26" fmla="*/ 23 w 28"/>
                <a:gd name="T27" fmla="*/ 17 h 53"/>
                <a:gd name="T28" fmla="*/ 28 w 28"/>
                <a:gd name="T29" fmla="*/ 2 h 53"/>
                <a:gd name="T30" fmla="*/ 26 w 28"/>
                <a:gd name="T3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3">
                  <a:moveTo>
                    <a:pt x="26" y="0"/>
                  </a:moveTo>
                  <a:lnTo>
                    <a:pt x="21" y="6"/>
                  </a:lnTo>
                  <a:lnTo>
                    <a:pt x="17" y="14"/>
                  </a:lnTo>
                  <a:lnTo>
                    <a:pt x="9" y="19"/>
                  </a:lnTo>
                  <a:lnTo>
                    <a:pt x="9" y="27"/>
                  </a:lnTo>
                  <a:lnTo>
                    <a:pt x="4" y="34"/>
                  </a:lnTo>
                  <a:lnTo>
                    <a:pt x="0" y="44"/>
                  </a:lnTo>
                  <a:lnTo>
                    <a:pt x="4" y="51"/>
                  </a:lnTo>
                  <a:lnTo>
                    <a:pt x="11" y="53"/>
                  </a:lnTo>
                  <a:lnTo>
                    <a:pt x="15" y="46"/>
                  </a:lnTo>
                  <a:lnTo>
                    <a:pt x="19" y="40"/>
                  </a:lnTo>
                  <a:lnTo>
                    <a:pt x="19" y="32"/>
                  </a:lnTo>
                  <a:lnTo>
                    <a:pt x="24" y="23"/>
                  </a:lnTo>
                  <a:lnTo>
                    <a:pt x="23" y="17"/>
                  </a:lnTo>
                  <a:lnTo>
                    <a:pt x="28" y="2"/>
                  </a:lnTo>
                  <a:lnTo>
                    <a:pt x="26"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3" name="Freeform 90">
              <a:extLst>
                <a:ext uri="{FF2B5EF4-FFF2-40B4-BE49-F238E27FC236}">
                  <a16:creationId xmlns:a16="http://schemas.microsoft.com/office/drawing/2014/main" id="{ED322003-D86C-BEBD-8743-BE40171BFBE4}"/>
                </a:ext>
              </a:extLst>
            </p:cNvPr>
            <p:cNvSpPr>
              <a:spLocks/>
            </p:cNvSpPr>
            <p:nvPr/>
          </p:nvSpPr>
          <p:spPr bwMode="auto">
            <a:xfrm>
              <a:off x="4070555" y="1883523"/>
              <a:ext cx="8248" cy="18181"/>
            </a:xfrm>
            <a:custGeom>
              <a:avLst/>
              <a:gdLst>
                <a:gd name="T0" fmla="*/ 2 w 7"/>
                <a:gd name="T1" fmla="*/ 4 h 17"/>
                <a:gd name="T2" fmla="*/ 0 w 7"/>
                <a:gd name="T3" fmla="*/ 10 h 17"/>
                <a:gd name="T4" fmla="*/ 0 w 7"/>
                <a:gd name="T5" fmla="*/ 17 h 17"/>
                <a:gd name="T6" fmla="*/ 7 w 7"/>
                <a:gd name="T7" fmla="*/ 15 h 17"/>
                <a:gd name="T8" fmla="*/ 7 w 7"/>
                <a:gd name="T9" fmla="*/ 2 h 17"/>
                <a:gd name="T10" fmla="*/ 7 w 7"/>
                <a:gd name="T11" fmla="*/ 0 h 17"/>
                <a:gd name="T12" fmla="*/ 2 w 7"/>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2" y="4"/>
                  </a:moveTo>
                  <a:lnTo>
                    <a:pt x="0" y="10"/>
                  </a:lnTo>
                  <a:lnTo>
                    <a:pt x="0" y="17"/>
                  </a:lnTo>
                  <a:lnTo>
                    <a:pt x="7" y="15"/>
                  </a:lnTo>
                  <a:lnTo>
                    <a:pt x="7" y="2"/>
                  </a:lnTo>
                  <a:lnTo>
                    <a:pt x="7" y="0"/>
                  </a:lnTo>
                  <a:lnTo>
                    <a:pt x="2" y="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4" name="Freeform 92">
              <a:extLst>
                <a:ext uri="{FF2B5EF4-FFF2-40B4-BE49-F238E27FC236}">
                  <a16:creationId xmlns:a16="http://schemas.microsoft.com/office/drawing/2014/main" id="{A6DD47F7-F3E4-FD03-D404-404AB344E736}"/>
                </a:ext>
              </a:extLst>
            </p:cNvPr>
            <p:cNvSpPr>
              <a:spLocks/>
            </p:cNvSpPr>
            <p:nvPr/>
          </p:nvSpPr>
          <p:spPr bwMode="auto">
            <a:xfrm>
              <a:off x="4216652" y="1825772"/>
              <a:ext cx="32989" cy="20320"/>
            </a:xfrm>
            <a:custGeom>
              <a:avLst/>
              <a:gdLst>
                <a:gd name="T0" fmla="*/ 7 w 28"/>
                <a:gd name="T1" fmla="*/ 19 h 19"/>
                <a:gd name="T2" fmla="*/ 21 w 28"/>
                <a:gd name="T3" fmla="*/ 17 h 19"/>
                <a:gd name="T4" fmla="*/ 28 w 28"/>
                <a:gd name="T5" fmla="*/ 13 h 19"/>
                <a:gd name="T6" fmla="*/ 24 w 28"/>
                <a:gd name="T7" fmla="*/ 6 h 19"/>
                <a:gd name="T8" fmla="*/ 17 w 28"/>
                <a:gd name="T9" fmla="*/ 0 h 19"/>
                <a:gd name="T10" fmla="*/ 11 w 28"/>
                <a:gd name="T11" fmla="*/ 0 h 19"/>
                <a:gd name="T12" fmla="*/ 13 w 28"/>
                <a:gd name="T13" fmla="*/ 6 h 19"/>
                <a:gd name="T14" fmla="*/ 7 w 28"/>
                <a:gd name="T15" fmla="*/ 11 h 19"/>
                <a:gd name="T16" fmla="*/ 0 w 28"/>
                <a:gd name="T17" fmla="*/ 13 h 19"/>
                <a:gd name="T18" fmla="*/ 7 w 28"/>
                <a:gd name="T19" fmla="*/ 17 h 19"/>
                <a:gd name="T20" fmla="*/ 7 w 28"/>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9">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5" name="Freeform 93">
              <a:extLst>
                <a:ext uri="{FF2B5EF4-FFF2-40B4-BE49-F238E27FC236}">
                  <a16:creationId xmlns:a16="http://schemas.microsoft.com/office/drawing/2014/main" id="{37ED16AF-2268-B1D8-3A69-4600D4B6CFD1}"/>
                </a:ext>
              </a:extLst>
            </p:cNvPr>
            <p:cNvSpPr>
              <a:spLocks/>
            </p:cNvSpPr>
            <p:nvPr/>
          </p:nvSpPr>
          <p:spPr bwMode="auto">
            <a:xfrm>
              <a:off x="4216652" y="1825772"/>
              <a:ext cx="32989" cy="20320"/>
            </a:xfrm>
            <a:custGeom>
              <a:avLst/>
              <a:gdLst>
                <a:gd name="T0" fmla="*/ 7 w 28"/>
                <a:gd name="T1" fmla="*/ 19 h 19"/>
                <a:gd name="T2" fmla="*/ 21 w 28"/>
                <a:gd name="T3" fmla="*/ 17 h 19"/>
                <a:gd name="T4" fmla="*/ 28 w 28"/>
                <a:gd name="T5" fmla="*/ 13 h 19"/>
                <a:gd name="T6" fmla="*/ 24 w 28"/>
                <a:gd name="T7" fmla="*/ 6 h 19"/>
                <a:gd name="T8" fmla="*/ 17 w 28"/>
                <a:gd name="T9" fmla="*/ 0 h 19"/>
                <a:gd name="T10" fmla="*/ 11 w 28"/>
                <a:gd name="T11" fmla="*/ 0 h 19"/>
                <a:gd name="T12" fmla="*/ 13 w 28"/>
                <a:gd name="T13" fmla="*/ 6 h 19"/>
                <a:gd name="T14" fmla="*/ 7 w 28"/>
                <a:gd name="T15" fmla="*/ 11 h 19"/>
                <a:gd name="T16" fmla="*/ 0 w 28"/>
                <a:gd name="T17" fmla="*/ 13 h 19"/>
                <a:gd name="T18" fmla="*/ 7 w 28"/>
                <a:gd name="T19" fmla="*/ 17 h 19"/>
                <a:gd name="T20" fmla="*/ 7 w 28"/>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9">
                  <a:moveTo>
                    <a:pt x="7" y="19"/>
                  </a:moveTo>
                  <a:lnTo>
                    <a:pt x="21" y="17"/>
                  </a:lnTo>
                  <a:lnTo>
                    <a:pt x="28" y="13"/>
                  </a:lnTo>
                  <a:lnTo>
                    <a:pt x="24" y="6"/>
                  </a:lnTo>
                  <a:lnTo>
                    <a:pt x="17" y="0"/>
                  </a:lnTo>
                  <a:lnTo>
                    <a:pt x="11" y="0"/>
                  </a:lnTo>
                  <a:lnTo>
                    <a:pt x="13" y="6"/>
                  </a:lnTo>
                  <a:lnTo>
                    <a:pt x="7" y="11"/>
                  </a:lnTo>
                  <a:lnTo>
                    <a:pt x="0" y="13"/>
                  </a:lnTo>
                  <a:lnTo>
                    <a:pt x="7" y="17"/>
                  </a:lnTo>
                  <a:lnTo>
                    <a:pt x="7" y="19"/>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nvGrpSpPr>
            <p:cNvPr id="156" name="Group 48">
              <a:extLst>
                <a:ext uri="{FF2B5EF4-FFF2-40B4-BE49-F238E27FC236}">
                  <a16:creationId xmlns:a16="http://schemas.microsoft.com/office/drawing/2014/main" id="{DB8F9991-BFC3-5B5C-F9FB-EC2BA9CE625B}"/>
                </a:ext>
              </a:extLst>
            </p:cNvPr>
            <p:cNvGrpSpPr/>
            <p:nvPr/>
          </p:nvGrpSpPr>
          <p:grpSpPr>
            <a:xfrm>
              <a:off x="3638154" y="1707058"/>
              <a:ext cx="764653" cy="644897"/>
              <a:chOff x="3605271" y="1704808"/>
              <a:chExt cx="623488" cy="525840"/>
            </a:xfrm>
            <a:grpFill/>
            <a:effectLst/>
          </p:grpSpPr>
          <p:sp>
            <p:nvSpPr>
              <p:cNvPr id="213" name="Freeform 79">
                <a:extLst>
                  <a:ext uri="{FF2B5EF4-FFF2-40B4-BE49-F238E27FC236}">
                    <a16:creationId xmlns:a16="http://schemas.microsoft.com/office/drawing/2014/main" id="{1B8B08C7-2FC1-9737-EDF3-35A1FDD6064B}"/>
                  </a:ext>
                </a:extLst>
              </p:cNvPr>
              <p:cNvSpPr>
                <a:spLocks/>
              </p:cNvSpPr>
              <p:nvPr/>
            </p:nvSpPr>
            <p:spPr bwMode="auto">
              <a:xfrm>
                <a:off x="3728240" y="1704808"/>
                <a:ext cx="59563" cy="47962"/>
              </a:xfrm>
              <a:custGeom>
                <a:avLst/>
                <a:gdLst>
                  <a:gd name="T0" fmla="*/ 2 w 62"/>
                  <a:gd name="T1" fmla="*/ 41 h 55"/>
                  <a:gd name="T2" fmla="*/ 15 w 62"/>
                  <a:gd name="T3" fmla="*/ 41 h 55"/>
                  <a:gd name="T4" fmla="*/ 15 w 62"/>
                  <a:gd name="T5" fmla="*/ 34 h 55"/>
                  <a:gd name="T6" fmla="*/ 15 w 62"/>
                  <a:gd name="T7" fmla="*/ 41 h 55"/>
                  <a:gd name="T8" fmla="*/ 9 w 62"/>
                  <a:gd name="T9" fmla="*/ 49 h 55"/>
                  <a:gd name="T10" fmla="*/ 17 w 62"/>
                  <a:gd name="T11" fmla="*/ 55 h 55"/>
                  <a:gd name="T12" fmla="*/ 26 w 62"/>
                  <a:gd name="T13" fmla="*/ 36 h 55"/>
                  <a:gd name="T14" fmla="*/ 38 w 62"/>
                  <a:gd name="T15" fmla="*/ 23 h 55"/>
                  <a:gd name="T16" fmla="*/ 45 w 62"/>
                  <a:gd name="T17" fmla="*/ 17 h 55"/>
                  <a:gd name="T18" fmla="*/ 47 w 62"/>
                  <a:gd name="T19" fmla="*/ 9 h 55"/>
                  <a:gd name="T20" fmla="*/ 56 w 62"/>
                  <a:gd name="T21" fmla="*/ 9 h 55"/>
                  <a:gd name="T22" fmla="*/ 62 w 62"/>
                  <a:gd name="T23" fmla="*/ 4 h 55"/>
                  <a:gd name="T24" fmla="*/ 56 w 62"/>
                  <a:gd name="T25" fmla="*/ 0 h 55"/>
                  <a:gd name="T26" fmla="*/ 41 w 62"/>
                  <a:gd name="T27" fmla="*/ 0 h 55"/>
                  <a:gd name="T28" fmla="*/ 26 w 62"/>
                  <a:gd name="T29" fmla="*/ 6 h 55"/>
                  <a:gd name="T30" fmla="*/ 13 w 62"/>
                  <a:gd name="T31" fmla="*/ 13 h 55"/>
                  <a:gd name="T32" fmla="*/ 4 w 62"/>
                  <a:gd name="T33" fmla="*/ 28 h 55"/>
                  <a:gd name="T34" fmla="*/ 0 w 62"/>
                  <a:gd name="T35" fmla="*/ 34 h 55"/>
                  <a:gd name="T36" fmla="*/ 2 w 62"/>
                  <a:gd name="T3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5">
                    <a:moveTo>
                      <a:pt x="2" y="41"/>
                    </a:moveTo>
                    <a:lnTo>
                      <a:pt x="15" y="41"/>
                    </a:lnTo>
                    <a:lnTo>
                      <a:pt x="15" y="34"/>
                    </a:lnTo>
                    <a:lnTo>
                      <a:pt x="15" y="41"/>
                    </a:lnTo>
                    <a:lnTo>
                      <a:pt x="9" y="49"/>
                    </a:lnTo>
                    <a:lnTo>
                      <a:pt x="17" y="55"/>
                    </a:lnTo>
                    <a:lnTo>
                      <a:pt x="26" y="36"/>
                    </a:lnTo>
                    <a:lnTo>
                      <a:pt x="38" y="23"/>
                    </a:lnTo>
                    <a:lnTo>
                      <a:pt x="45" y="17"/>
                    </a:lnTo>
                    <a:lnTo>
                      <a:pt x="47" y="9"/>
                    </a:lnTo>
                    <a:lnTo>
                      <a:pt x="56" y="9"/>
                    </a:lnTo>
                    <a:lnTo>
                      <a:pt x="62" y="4"/>
                    </a:lnTo>
                    <a:lnTo>
                      <a:pt x="56" y="0"/>
                    </a:lnTo>
                    <a:lnTo>
                      <a:pt x="41" y="0"/>
                    </a:lnTo>
                    <a:lnTo>
                      <a:pt x="26" y="6"/>
                    </a:lnTo>
                    <a:lnTo>
                      <a:pt x="13" y="13"/>
                    </a:lnTo>
                    <a:lnTo>
                      <a:pt x="4" y="28"/>
                    </a:lnTo>
                    <a:lnTo>
                      <a:pt x="0" y="34"/>
                    </a:lnTo>
                    <a:lnTo>
                      <a:pt x="2" y="4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4" name="Freeform 82">
                <a:extLst>
                  <a:ext uri="{FF2B5EF4-FFF2-40B4-BE49-F238E27FC236}">
                    <a16:creationId xmlns:a16="http://schemas.microsoft.com/office/drawing/2014/main" id="{1028A205-6066-F961-82FE-15CED56338E5}"/>
                  </a:ext>
                </a:extLst>
              </p:cNvPr>
              <p:cNvSpPr>
                <a:spLocks/>
              </p:cNvSpPr>
              <p:nvPr/>
            </p:nvSpPr>
            <p:spPr bwMode="auto">
              <a:xfrm>
                <a:off x="3605271" y="1734458"/>
                <a:ext cx="469777" cy="190105"/>
              </a:xfrm>
              <a:custGeom>
                <a:avLst/>
                <a:gdLst>
                  <a:gd name="T0" fmla="*/ 25 w 489"/>
                  <a:gd name="T1" fmla="*/ 101 h 218"/>
                  <a:gd name="T2" fmla="*/ 124 w 489"/>
                  <a:gd name="T3" fmla="*/ 126 h 218"/>
                  <a:gd name="T4" fmla="*/ 152 w 489"/>
                  <a:gd name="T5" fmla="*/ 128 h 218"/>
                  <a:gd name="T6" fmla="*/ 179 w 489"/>
                  <a:gd name="T7" fmla="*/ 146 h 218"/>
                  <a:gd name="T8" fmla="*/ 203 w 489"/>
                  <a:gd name="T9" fmla="*/ 158 h 218"/>
                  <a:gd name="T10" fmla="*/ 203 w 489"/>
                  <a:gd name="T11" fmla="*/ 180 h 218"/>
                  <a:gd name="T12" fmla="*/ 209 w 489"/>
                  <a:gd name="T13" fmla="*/ 190 h 218"/>
                  <a:gd name="T14" fmla="*/ 213 w 489"/>
                  <a:gd name="T15" fmla="*/ 210 h 218"/>
                  <a:gd name="T16" fmla="*/ 224 w 489"/>
                  <a:gd name="T17" fmla="*/ 218 h 218"/>
                  <a:gd name="T18" fmla="*/ 241 w 489"/>
                  <a:gd name="T19" fmla="*/ 178 h 218"/>
                  <a:gd name="T20" fmla="*/ 254 w 489"/>
                  <a:gd name="T21" fmla="*/ 150 h 218"/>
                  <a:gd name="T22" fmla="*/ 260 w 489"/>
                  <a:gd name="T23" fmla="*/ 135 h 218"/>
                  <a:gd name="T24" fmla="*/ 273 w 489"/>
                  <a:gd name="T25" fmla="*/ 143 h 218"/>
                  <a:gd name="T26" fmla="*/ 288 w 489"/>
                  <a:gd name="T27" fmla="*/ 128 h 218"/>
                  <a:gd name="T28" fmla="*/ 288 w 489"/>
                  <a:gd name="T29" fmla="*/ 143 h 218"/>
                  <a:gd name="T30" fmla="*/ 295 w 489"/>
                  <a:gd name="T31" fmla="*/ 145 h 218"/>
                  <a:gd name="T32" fmla="*/ 310 w 489"/>
                  <a:gd name="T33" fmla="*/ 124 h 218"/>
                  <a:gd name="T34" fmla="*/ 327 w 489"/>
                  <a:gd name="T35" fmla="*/ 113 h 218"/>
                  <a:gd name="T36" fmla="*/ 354 w 489"/>
                  <a:gd name="T37" fmla="*/ 109 h 218"/>
                  <a:gd name="T38" fmla="*/ 380 w 489"/>
                  <a:gd name="T39" fmla="*/ 94 h 218"/>
                  <a:gd name="T40" fmla="*/ 408 w 489"/>
                  <a:gd name="T41" fmla="*/ 99 h 218"/>
                  <a:gd name="T42" fmla="*/ 429 w 489"/>
                  <a:gd name="T43" fmla="*/ 101 h 218"/>
                  <a:gd name="T44" fmla="*/ 444 w 489"/>
                  <a:gd name="T45" fmla="*/ 96 h 218"/>
                  <a:gd name="T46" fmla="*/ 489 w 489"/>
                  <a:gd name="T47" fmla="*/ 92 h 218"/>
                  <a:gd name="T48" fmla="*/ 478 w 489"/>
                  <a:gd name="T49" fmla="*/ 77 h 218"/>
                  <a:gd name="T50" fmla="*/ 463 w 489"/>
                  <a:gd name="T51" fmla="*/ 68 h 218"/>
                  <a:gd name="T52" fmla="*/ 455 w 489"/>
                  <a:gd name="T53" fmla="*/ 47 h 218"/>
                  <a:gd name="T54" fmla="*/ 444 w 489"/>
                  <a:gd name="T55" fmla="*/ 43 h 218"/>
                  <a:gd name="T56" fmla="*/ 429 w 489"/>
                  <a:gd name="T57" fmla="*/ 45 h 218"/>
                  <a:gd name="T58" fmla="*/ 399 w 489"/>
                  <a:gd name="T59" fmla="*/ 43 h 218"/>
                  <a:gd name="T60" fmla="*/ 378 w 489"/>
                  <a:gd name="T61" fmla="*/ 22 h 218"/>
                  <a:gd name="T62" fmla="*/ 329 w 489"/>
                  <a:gd name="T63" fmla="*/ 34 h 218"/>
                  <a:gd name="T64" fmla="*/ 305 w 489"/>
                  <a:gd name="T65" fmla="*/ 47 h 218"/>
                  <a:gd name="T66" fmla="*/ 275 w 489"/>
                  <a:gd name="T67" fmla="*/ 66 h 218"/>
                  <a:gd name="T68" fmla="*/ 254 w 489"/>
                  <a:gd name="T69" fmla="*/ 60 h 218"/>
                  <a:gd name="T70" fmla="*/ 224 w 489"/>
                  <a:gd name="T71" fmla="*/ 62 h 218"/>
                  <a:gd name="T72" fmla="*/ 203 w 489"/>
                  <a:gd name="T73" fmla="*/ 36 h 218"/>
                  <a:gd name="T74" fmla="*/ 183 w 489"/>
                  <a:gd name="T75" fmla="*/ 26 h 218"/>
                  <a:gd name="T76" fmla="*/ 158 w 489"/>
                  <a:gd name="T77" fmla="*/ 36 h 218"/>
                  <a:gd name="T78" fmla="*/ 154 w 489"/>
                  <a:gd name="T79" fmla="*/ 30 h 218"/>
                  <a:gd name="T80" fmla="*/ 143 w 489"/>
                  <a:gd name="T81" fmla="*/ 43 h 218"/>
                  <a:gd name="T82" fmla="*/ 130 w 489"/>
                  <a:gd name="T83" fmla="*/ 9 h 218"/>
                  <a:gd name="T84" fmla="*/ 107 w 489"/>
                  <a:gd name="T85" fmla="*/ 17 h 218"/>
                  <a:gd name="T86" fmla="*/ 81 w 489"/>
                  <a:gd name="T87" fmla="*/ 36 h 218"/>
                  <a:gd name="T88" fmla="*/ 60 w 489"/>
                  <a:gd name="T89" fmla="*/ 45 h 218"/>
                  <a:gd name="T90" fmla="*/ 40 w 489"/>
                  <a:gd name="T91" fmla="*/ 51 h 218"/>
                  <a:gd name="T92" fmla="*/ 0 w 489"/>
                  <a:gd name="T93" fmla="*/ 7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9" h="218">
                    <a:moveTo>
                      <a:pt x="11" y="83"/>
                    </a:moveTo>
                    <a:lnTo>
                      <a:pt x="17" y="88"/>
                    </a:lnTo>
                    <a:lnTo>
                      <a:pt x="25" y="101"/>
                    </a:lnTo>
                    <a:lnTo>
                      <a:pt x="98" y="116"/>
                    </a:lnTo>
                    <a:lnTo>
                      <a:pt x="122" y="126"/>
                    </a:lnTo>
                    <a:lnTo>
                      <a:pt x="124" y="126"/>
                    </a:lnTo>
                    <a:lnTo>
                      <a:pt x="139" y="128"/>
                    </a:lnTo>
                    <a:lnTo>
                      <a:pt x="145" y="126"/>
                    </a:lnTo>
                    <a:lnTo>
                      <a:pt x="152" y="128"/>
                    </a:lnTo>
                    <a:lnTo>
                      <a:pt x="169" y="130"/>
                    </a:lnTo>
                    <a:lnTo>
                      <a:pt x="177" y="135"/>
                    </a:lnTo>
                    <a:lnTo>
                      <a:pt x="179" y="146"/>
                    </a:lnTo>
                    <a:lnTo>
                      <a:pt x="184" y="148"/>
                    </a:lnTo>
                    <a:lnTo>
                      <a:pt x="196" y="150"/>
                    </a:lnTo>
                    <a:lnTo>
                      <a:pt x="203" y="158"/>
                    </a:lnTo>
                    <a:lnTo>
                      <a:pt x="201" y="160"/>
                    </a:lnTo>
                    <a:lnTo>
                      <a:pt x="203" y="165"/>
                    </a:lnTo>
                    <a:lnTo>
                      <a:pt x="203" y="180"/>
                    </a:lnTo>
                    <a:lnTo>
                      <a:pt x="199" y="186"/>
                    </a:lnTo>
                    <a:lnTo>
                      <a:pt x="203" y="193"/>
                    </a:lnTo>
                    <a:lnTo>
                      <a:pt x="209" y="190"/>
                    </a:lnTo>
                    <a:lnTo>
                      <a:pt x="216" y="190"/>
                    </a:lnTo>
                    <a:lnTo>
                      <a:pt x="213" y="205"/>
                    </a:lnTo>
                    <a:lnTo>
                      <a:pt x="213" y="210"/>
                    </a:lnTo>
                    <a:lnTo>
                      <a:pt x="220" y="216"/>
                    </a:lnTo>
                    <a:lnTo>
                      <a:pt x="220" y="216"/>
                    </a:lnTo>
                    <a:lnTo>
                      <a:pt x="224" y="218"/>
                    </a:lnTo>
                    <a:lnTo>
                      <a:pt x="224" y="210"/>
                    </a:lnTo>
                    <a:lnTo>
                      <a:pt x="231" y="199"/>
                    </a:lnTo>
                    <a:lnTo>
                      <a:pt x="241" y="178"/>
                    </a:lnTo>
                    <a:lnTo>
                      <a:pt x="245" y="165"/>
                    </a:lnTo>
                    <a:lnTo>
                      <a:pt x="248" y="158"/>
                    </a:lnTo>
                    <a:lnTo>
                      <a:pt x="254" y="150"/>
                    </a:lnTo>
                    <a:lnTo>
                      <a:pt x="258" y="137"/>
                    </a:lnTo>
                    <a:lnTo>
                      <a:pt x="263" y="128"/>
                    </a:lnTo>
                    <a:lnTo>
                      <a:pt x="260" y="135"/>
                    </a:lnTo>
                    <a:lnTo>
                      <a:pt x="263" y="141"/>
                    </a:lnTo>
                    <a:lnTo>
                      <a:pt x="267" y="148"/>
                    </a:lnTo>
                    <a:lnTo>
                      <a:pt x="273" y="143"/>
                    </a:lnTo>
                    <a:lnTo>
                      <a:pt x="275" y="139"/>
                    </a:lnTo>
                    <a:lnTo>
                      <a:pt x="282" y="131"/>
                    </a:lnTo>
                    <a:lnTo>
                      <a:pt x="288" y="128"/>
                    </a:lnTo>
                    <a:lnTo>
                      <a:pt x="295" y="130"/>
                    </a:lnTo>
                    <a:lnTo>
                      <a:pt x="293" y="137"/>
                    </a:lnTo>
                    <a:lnTo>
                      <a:pt x="288" y="143"/>
                    </a:lnTo>
                    <a:lnTo>
                      <a:pt x="284" y="150"/>
                    </a:lnTo>
                    <a:lnTo>
                      <a:pt x="292" y="152"/>
                    </a:lnTo>
                    <a:lnTo>
                      <a:pt x="295" y="145"/>
                    </a:lnTo>
                    <a:lnTo>
                      <a:pt x="303" y="137"/>
                    </a:lnTo>
                    <a:lnTo>
                      <a:pt x="309" y="131"/>
                    </a:lnTo>
                    <a:lnTo>
                      <a:pt x="310" y="124"/>
                    </a:lnTo>
                    <a:lnTo>
                      <a:pt x="314" y="118"/>
                    </a:lnTo>
                    <a:lnTo>
                      <a:pt x="320" y="115"/>
                    </a:lnTo>
                    <a:lnTo>
                      <a:pt x="327" y="113"/>
                    </a:lnTo>
                    <a:lnTo>
                      <a:pt x="333" y="115"/>
                    </a:lnTo>
                    <a:lnTo>
                      <a:pt x="346" y="109"/>
                    </a:lnTo>
                    <a:lnTo>
                      <a:pt x="354" y="109"/>
                    </a:lnTo>
                    <a:lnTo>
                      <a:pt x="361" y="105"/>
                    </a:lnTo>
                    <a:lnTo>
                      <a:pt x="367" y="96"/>
                    </a:lnTo>
                    <a:lnTo>
                      <a:pt x="380" y="94"/>
                    </a:lnTo>
                    <a:lnTo>
                      <a:pt x="387" y="96"/>
                    </a:lnTo>
                    <a:lnTo>
                      <a:pt x="393" y="94"/>
                    </a:lnTo>
                    <a:lnTo>
                      <a:pt x="408" y="99"/>
                    </a:lnTo>
                    <a:lnTo>
                      <a:pt x="421" y="111"/>
                    </a:lnTo>
                    <a:lnTo>
                      <a:pt x="429" y="115"/>
                    </a:lnTo>
                    <a:lnTo>
                      <a:pt x="429" y="101"/>
                    </a:lnTo>
                    <a:lnTo>
                      <a:pt x="431" y="94"/>
                    </a:lnTo>
                    <a:lnTo>
                      <a:pt x="436" y="92"/>
                    </a:lnTo>
                    <a:lnTo>
                      <a:pt x="444" y="96"/>
                    </a:lnTo>
                    <a:lnTo>
                      <a:pt x="451" y="94"/>
                    </a:lnTo>
                    <a:lnTo>
                      <a:pt x="483" y="94"/>
                    </a:lnTo>
                    <a:lnTo>
                      <a:pt x="489" y="92"/>
                    </a:lnTo>
                    <a:lnTo>
                      <a:pt x="485" y="86"/>
                    </a:lnTo>
                    <a:lnTo>
                      <a:pt x="478" y="83"/>
                    </a:lnTo>
                    <a:lnTo>
                      <a:pt x="478" y="77"/>
                    </a:lnTo>
                    <a:lnTo>
                      <a:pt x="470" y="73"/>
                    </a:lnTo>
                    <a:lnTo>
                      <a:pt x="468" y="73"/>
                    </a:lnTo>
                    <a:lnTo>
                      <a:pt x="463" y="68"/>
                    </a:lnTo>
                    <a:lnTo>
                      <a:pt x="463" y="60"/>
                    </a:lnTo>
                    <a:lnTo>
                      <a:pt x="459" y="54"/>
                    </a:lnTo>
                    <a:lnTo>
                      <a:pt x="455" y="47"/>
                    </a:lnTo>
                    <a:lnTo>
                      <a:pt x="449" y="39"/>
                    </a:lnTo>
                    <a:lnTo>
                      <a:pt x="444" y="41"/>
                    </a:lnTo>
                    <a:lnTo>
                      <a:pt x="444" y="43"/>
                    </a:lnTo>
                    <a:lnTo>
                      <a:pt x="440" y="49"/>
                    </a:lnTo>
                    <a:lnTo>
                      <a:pt x="433" y="51"/>
                    </a:lnTo>
                    <a:lnTo>
                      <a:pt x="429" y="45"/>
                    </a:lnTo>
                    <a:lnTo>
                      <a:pt x="416" y="51"/>
                    </a:lnTo>
                    <a:lnTo>
                      <a:pt x="401" y="49"/>
                    </a:lnTo>
                    <a:lnTo>
                      <a:pt x="399" y="43"/>
                    </a:lnTo>
                    <a:lnTo>
                      <a:pt x="397" y="17"/>
                    </a:lnTo>
                    <a:lnTo>
                      <a:pt x="384" y="21"/>
                    </a:lnTo>
                    <a:lnTo>
                      <a:pt x="378" y="22"/>
                    </a:lnTo>
                    <a:lnTo>
                      <a:pt x="365" y="30"/>
                    </a:lnTo>
                    <a:lnTo>
                      <a:pt x="357" y="32"/>
                    </a:lnTo>
                    <a:lnTo>
                      <a:pt x="329" y="34"/>
                    </a:lnTo>
                    <a:lnTo>
                      <a:pt x="324" y="37"/>
                    </a:lnTo>
                    <a:lnTo>
                      <a:pt x="312" y="39"/>
                    </a:lnTo>
                    <a:lnTo>
                      <a:pt x="305" y="47"/>
                    </a:lnTo>
                    <a:lnTo>
                      <a:pt x="292" y="54"/>
                    </a:lnTo>
                    <a:lnTo>
                      <a:pt x="280" y="69"/>
                    </a:lnTo>
                    <a:lnTo>
                      <a:pt x="275" y="66"/>
                    </a:lnTo>
                    <a:lnTo>
                      <a:pt x="267" y="68"/>
                    </a:lnTo>
                    <a:lnTo>
                      <a:pt x="260" y="66"/>
                    </a:lnTo>
                    <a:lnTo>
                      <a:pt x="254" y="60"/>
                    </a:lnTo>
                    <a:lnTo>
                      <a:pt x="237" y="66"/>
                    </a:lnTo>
                    <a:lnTo>
                      <a:pt x="231" y="66"/>
                    </a:lnTo>
                    <a:lnTo>
                      <a:pt x="224" y="62"/>
                    </a:lnTo>
                    <a:lnTo>
                      <a:pt x="220" y="56"/>
                    </a:lnTo>
                    <a:lnTo>
                      <a:pt x="207" y="43"/>
                    </a:lnTo>
                    <a:lnTo>
                      <a:pt x="203" y="36"/>
                    </a:lnTo>
                    <a:lnTo>
                      <a:pt x="198" y="34"/>
                    </a:lnTo>
                    <a:lnTo>
                      <a:pt x="190" y="28"/>
                    </a:lnTo>
                    <a:lnTo>
                      <a:pt x="183" y="26"/>
                    </a:lnTo>
                    <a:lnTo>
                      <a:pt x="169" y="26"/>
                    </a:lnTo>
                    <a:lnTo>
                      <a:pt x="162" y="28"/>
                    </a:lnTo>
                    <a:lnTo>
                      <a:pt x="158" y="36"/>
                    </a:lnTo>
                    <a:lnTo>
                      <a:pt x="154" y="37"/>
                    </a:lnTo>
                    <a:lnTo>
                      <a:pt x="160" y="24"/>
                    </a:lnTo>
                    <a:lnTo>
                      <a:pt x="154" y="30"/>
                    </a:lnTo>
                    <a:lnTo>
                      <a:pt x="147" y="34"/>
                    </a:lnTo>
                    <a:lnTo>
                      <a:pt x="145" y="41"/>
                    </a:lnTo>
                    <a:lnTo>
                      <a:pt x="143" y="43"/>
                    </a:lnTo>
                    <a:lnTo>
                      <a:pt x="141" y="37"/>
                    </a:lnTo>
                    <a:lnTo>
                      <a:pt x="141" y="22"/>
                    </a:lnTo>
                    <a:lnTo>
                      <a:pt x="130" y="9"/>
                    </a:lnTo>
                    <a:lnTo>
                      <a:pt x="126" y="7"/>
                    </a:lnTo>
                    <a:lnTo>
                      <a:pt x="121" y="0"/>
                    </a:lnTo>
                    <a:lnTo>
                      <a:pt x="107" y="17"/>
                    </a:lnTo>
                    <a:lnTo>
                      <a:pt x="104" y="22"/>
                    </a:lnTo>
                    <a:lnTo>
                      <a:pt x="89" y="28"/>
                    </a:lnTo>
                    <a:lnTo>
                      <a:pt x="81" y="36"/>
                    </a:lnTo>
                    <a:lnTo>
                      <a:pt x="75" y="41"/>
                    </a:lnTo>
                    <a:lnTo>
                      <a:pt x="68" y="43"/>
                    </a:lnTo>
                    <a:lnTo>
                      <a:pt x="60" y="45"/>
                    </a:lnTo>
                    <a:lnTo>
                      <a:pt x="55" y="47"/>
                    </a:lnTo>
                    <a:lnTo>
                      <a:pt x="47" y="47"/>
                    </a:lnTo>
                    <a:lnTo>
                      <a:pt x="40" y="51"/>
                    </a:lnTo>
                    <a:lnTo>
                      <a:pt x="27" y="64"/>
                    </a:lnTo>
                    <a:lnTo>
                      <a:pt x="6" y="73"/>
                    </a:lnTo>
                    <a:lnTo>
                      <a:pt x="0" y="77"/>
                    </a:lnTo>
                    <a:lnTo>
                      <a:pt x="4" y="81"/>
                    </a:lnTo>
                    <a:lnTo>
                      <a:pt x="11" y="83"/>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5" name="Freeform 91">
                <a:extLst>
                  <a:ext uri="{FF2B5EF4-FFF2-40B4-BE49-F238E27FC236}">
                    <a16:creationId xmlns:a16="http://schemas.microsoft.com/office/drawing/2014/main" id="{03E81155-8F73-4EF9-02C3-1F1B62F51302}"/>
                  </a:ext>
                </a:extLst>
              </p:cNvPr>
              <p:cNvSpPr>
                <a:spLocks/>
              </p:cNvSpPr>
              <p:nvPr/>
            </p:nvSpPr>
            <p:spPr bwMode="auto">
              <a:xfrm>
                <a:off x="3957845" y="1848695"/>
                <a:ext cx="6725" cy="14825"/>
              </a:xfrm>
              <a:custGeom>
                <a:avLst/>
                <a:gdLst>
                  <a:gd name="T0" fmla="*/ 2 w 7"/>
                  <a:gd name="T1" fmla="*/ 4 h 17"/>
                  <a:gd name="T2" fmla="*/ 0 w 7"/>
                  <a:gd name="T3" fmla="*/ 10 h 17"/>
                  <a:gd name="T4" fmla="*/ 0 w 7"/>
                  <a:gd name="T5" fmla="*/ 17 h 17"/>
                  <a:gd name="T6" fmla="*/ 7 w 7"/>
                  <a:gd name="T7" fmla="*/ 15 h 17"/>
                  <a:gd name="T8" fmla="*/ 7 w 7"/>
                  <a:gd name="T9" fmla="*/ 2 h 17"/>
                  <a:gd name="T10" fmla="*/ 7 w 7"/>
                  <a:gd name="T11" fmla="*/ 0 h 17"/>
                  <a:gd name="T12" fmla="*/ 2 w 7"/>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2" y="4"/>
                    </a:moveTo>
                    <a:lnTo>
                      <a:pt x="0" y="10"/>
                    </a:lnTo>
                    <a:lnTo>
                      <a:pt x="0" y="17"/>
                    </a:lnTo>
                    <a:lnTo>
                      <a:pt x="7" y="15"/>
                    </a:lnTo>
                    <a:lnTo>
                      <a:pt x="7" y="2"/>
                    </a:lnTo>
                    <a:lnTo>
                      <a:pt x="7" y="0"/>
                    </a:lnTo>
                    <a:lnTo>
                      <a:pt x="2" y="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6" name="Freeform 96">
                <a:extLst>
                  <a:ext uri="{FF2B5EF4-FFF2-40B4-BE49-F238E27FC236}">
                    <a16:creationId xmlns:a16="http://schemas.microsoft.com/office/drawing/2014/main" id="{FB52E881-A465-F8AF-5DA1-FAEE17FD5941}"/>
                  </a:ext>
                </a:extLst>
              </p:cNvPr>
              <p:cNvSpPr>
                <a:spLocks/>
              </p:cNvSpPr>
              <p:nvPr/>
            </p:nvSpPr>
            <p:spPr bwMode="auto">
              <a:xfrm>
                <a:off x="3910771" y="1837358"/>
                <a:ext cx="317988" cy="393290"/>
              </a:xfrm>
              <a:custGeom>
                <a:avLst/>
                <a:gdLst>
                  <a:gd name="T0" fmla="*/ 163 w 331"/>
                  <a:gd name="T1" fmla="*/ 440 h 451"/>
                  <a:gd name="T2" fmla="*/ 272 w 331"/>
                  <a:gd name="T3" fmla="*/ 408 h 451"/>
                  <a:gd name="T4" fmla="*/ 288 w 331"/>
                  <a:gd name="T5" fmla="*/ 359 h 451"/>
                  <a:gd name="T6" fmla="*/ 299 w 331"/>
                  <a:gd name="T7" fmla="*/ 350 h 451"/>
                  <a:gd name="T8" fmla="*/ 308 w 331"/>
                  <a:gd name="T9" fmla="*/ 322 h 451"/>
                  <a:gd name="T10" fmla="*/ 319 w 331"/>
                  <a:gd name="T11" fmla="*/ 316 h 451"/>
                  <a:gd name="T12" fmla="*/ 325 w 331"/>
                  <a:gd name="T13" fmla="*/ 324 h 451"/>
                  <a:gd name="T14" fmla="*/ 329 w 331"/>
                  <a:gd name="T15" fmla="*/ 295 h 451"/>
                  <a:gd name="T16" fmla="*/ 331 w 331"/>
                  <a:gd name="T17" fmla="*/ 273 h 451"/>
                  <a:gd name="T18" fmla="*/ 319 w 331"/>
                  <a:gd name="T19" fmla="*/ 254 h 451"/>
                  <a:gd name="T20" fmla="*/ 308 w 331"/>
                  <a:gd name="T21" fmla="*/ 218 h 451"/>
                  <a:gd name="T22" fmla="*/ 286 w 331"/>
                  <a:gd name="T23" fmla="*/ 171 h 451"/>
                  <a:gd name="T24" fmla="*/ 261 w 331"/>
                  <a:gd name="T25" fmla="*/ 175 h 451"/>
                  <a:gd name="T26" fmla="*/ 241 w 331"/>
                  <a:gd name="T27" fmla="*/ 186 h 451"/>
                  <a:gd name="T28" fmla="*/ 233 w 331"/>
                  <a:gd name="T29" fmla="*/ 211 h 451"/>
                  <a:gd name="T30" fmla="*/ 218 w 331"/>
                  <a:gd name="T31" fmla="*/ 222 h 451"/>
                  <a:gd name="T32" fmla="*/ 201 w 331"/>
                  <a:gd name="T33" fmla="*/ 203 h 451"/>
                  <a:gd name="T34" fmla="*/ 216 w 331"/>
                  <a:gd name="T35" fmla="*/ 183 h 451"/>
                  <a:gd name="T36" fmla="*/ 225 w 331"/>
                  <a:gd name="T37" fmla="*/ 151 h 451"/>
                  <a:gd name="T38" fmla="*/ 237 w 331"/>
                  <a:gd name="T39" fmla="*/ 119 h 451"/>
                  <a:gd name="T40" fmla="*/ 231 w 331"/>
                  <a:gd name="T41" fmla="*/ 85 h 451"/>
                  <a:gd name="T42" fmla="*/ 222 w 331"/>
                  <a:gd name="T43" fmla="*/ 64 h 451"/>
                  <a:gd name="T44" fmla="*/ 225 w 331"/>
                  <a:gd name="T45" fmla="*/ 55 h 451"/>
                  <a:gd name="T46" fmla="*/ 210 w 331"/>
                  <a:gd name="T47" fmla="*/ 36 h 451"/>
                  <a:gd name="T48" fmla="*/ 182 w 331"/>
                  <a:gd name="T49" fmla="*/ 28 h 451"/>
                  <a:gd name="T50" fmla="*/ 162 w 331"/>
                  <a:gd name="T51" fmla="*/ 23 h 451"/>
                  <a:gd name="T52" fmla="*/ 145 w 331"/>
                  <a:gd name="T53" fmla="*/ 12 h 451"/>
                  <a:gd name="T54" fmla="*/ 124 w 331"/>
                  <a:gd name="T55" fmla="*/ 8 h 451"/>
                  <a:gd name="T56" fmla="*/ 105 w 331"/>
                  <a:gd name="T57" fmla="*/ 6 h 451"/>
                  <a:gd name="T58" fmla="*/ 88 w 331"/>
                  <a:gd name="T59" fmla="*/ 25 h 451"/>
                  <a:gd name="T60" fmla="*/ 98 w 331"/>
                  <a:gd name="T61" fmla="*/ 44 h 451"/>
                  <a:gd name="T62" fmla="*/ 81 w 331"/>
                  <a:gd name="T63" fmla="*/ 53 h 451"/>
                  <a:gd name="T64" fmla="*/ 73 w 331"/>
                  <a:gd name="T65" fmla="*/ 87 h 451"/>
                  <a:gd name="T66" fmla="*/ 69 w 331"/>
                  <a:gd name="T67" fmla="*/ 107 h 451"/>
                  <a:gd name="T68" fmla="*/ 66 w 331"/>
                  <a:gd name="T69" fmla="*/ 94 h 451"/>
                  <a:gd name="T70" fmla="*/ 56 w 331"/>
                  <a:gd name="T71" fmla="*/ 115 h 451"/>
                  <a:gd name="T72" fmla="*/ 54 w 331"/>
                  <a:gd name="T73" fmla="*/ 94 h 451"/>
                  <a:gd name="T74" fmla="*/ 53 w 331"/>
                  <a:gd name="T75" fmla="*/ 75 h 451"/>
                  <a:gd name="T76" fmla="*/ 43 w 331"/>
                  <a:gd name="T77" fmla="*/ 96 h 451"/>
                  <a:gd name="T78" fmla="*/ 22 w 331"/>
                  <a:gd name="T79" fmla="*/ 113 h 451"/>
                  <a:gd name="T80" fmla="*/ 11 w 331"/>
                  <a:gd name="T81" fmla="*/ 132 h 451"/>
                  <a:gd name="T82" fmla="*/ 15 w 331"/>
                  <a:gd name="T83" fmla="*/ 164 h 451"/>
                  <a:gd name="T84" fmla="*/ 0 w 331"/>
                  <a:gd name="T85" fmla="*/ 198 h 451"/>
                  <a:gd name="T86" fmla="*/ 9 w 331"/>
                  <a:gd name="T87" fmla="*/ 232 h 451"/>
                  <a:gd name="T88" fmla="*/ 4 w 331"/>
                  <a:gd name="T89" fmla="*/ 252 h 451"/>
                  <a:gd name="T90" fmla="*/ 24 w 331"/>
                  <a:gd name="T91" fmla="*/ 294 h 451"/>
                  <a:gd name="T92" fmla="*/ 39 w 331"/>
                  <a:gd name="T93" fmla="*/ 363 h 451"/>
                  <a:gd name="T94" fmla="*/ 24 w 331"/>
                  <a:gd name="T95" fmla="*/ 408 h 451"/>
                  <a:gd name="T96" fmla="*/ 11 w 331"/>
                  <a:gd name="T97" fmla="*/ 444 h 451"/>
                  <a:gd name="T98" fmla="*/ 6 w 331"/>
                  <a:gd name="T99" fmla="*/ 45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451">
                    <a:moveTo>
                      <a:pt x="43" y="448"/>
                    </a:moveTo>
                    <a:lnTo>
                      <a:pt x="156" y="435"/>
                    </a:lnTo>
                    <a:lnTo>
                      <a:pt x="163" y="440"/>
                    </a:lnTo>
                    <a:lnTo>
                      <a:pt x="237" y="429"/>
                    </a:lnTo>
                    <a:lnTo>
                      <a:pt x="269" y="421"/>
                    </a:lnTo>
                    <a:lnTo>
                      <a:pt x="272" y="408"/>
                    </a:lnTo>
                    <a:lnTo>
                      <a:pt x="286" y="388"/>
                    </a:lnTo>
                    <a:lnTo>
                      <a:pt x="286" y="367"/>
                    </a:lnTo>
                    <a:lnTo>
                      <a:pt x="288" y="359"/>
                    </a:lnTo>
                    <a:lnTo>
                      <a:pt x="289" y="357"/>
                    </a:lnTo>
                    <a:lnTo>
                      <a:pt x="289" y="356"/>
                    </a:lnTo>
                    <a:lnTo>
                      <a:pt x="299" y="350"/>
                    </a:lnTo>
                    <a:lnTo>
                      <a:pt x="303" y="342"/>
                    </a:lnTo>
                    <a:lnTo>
                      <a:pt x="303" y="327"/>
                    </a:lnTo>
                    <a:lnTo>
                      <a:pt x="308" y="322"/>
                    </a:lnTo>
                    <a:lnTo>
                      <a:pt x="308" y="316"/>
                    </a:lnTo>
                    <a:lnTo>
                      <a:pt x="316" y="312"/>
                    </a:lnTo>
                    <a:lnTo>
                      <a:pt x="319" y="316"/>
                    </a:lnTo>
                    <a:lnTo>
                      <a:pt x="321" y="324"/>
                    </a:lnTo>
                    <a:lnTo>
                      <a:pt x="319" y="326"/>
                    </a:lnTo>
                    <a:lnTo>
                      <a:pt x="325" y="324"/>
                    </a:lnTo>
                    <a:lnTo>
                      <a:pt x="329" y="316"/>
                    </a:lnTo>
                    <a:lnTo>
                      <a:pt x="331" y="301"/>
                    </a:lnTo>
                    <a:lnTo>
                      <a:pt x="329" y="295"/>
                    </a:lnTo>
                    <a:lnTo>
                      <a:pt x="329" y="280"/>
                    </a:lnTo>
                    <a:lnTo>
                      <a:pt x="331" y="279"/>
                    </a:lnTo>
                    <a:lnTo>
                      <a:pt x="331" y="273"/>
                    </a:lnTo>
                    <a:lnTo>
                      <a:pt x="331" y="273"/>
                    </a:lnTo>
                    <a:lnTo>
                      <a:pt x="323" y="262"/>
                    </a:lnTo>
                    <a:lnTo>
                      <a:pt x="319" y="254"/>
                    </a:lnTo>
                    <a:lnTo>
                      <a:pt x="316" y="239"/>
                    </a:lnTo>
                    <a:lnTo>
                      <a:pt x="312" y="226"/>
                    </a:lnTo>
                    <a:lnTo>
                      <a:pt x="308" y="218"/>
                    </a:lnTo>
                    <a:lnTo>
                      <a:pt x="301" y="192"/>
                    </a:lnTo>
                    <a:lnTo>
                      <a:pt x="293" y="179"/>
                    </a:lnTo>
                    <a:lnTo>
                      <a:pt x="286" y="171"/>
                    </a:lnTo>
                    <a:lnTo>
                      <a:pt x="280" y="169"/>
                    </a:lnTo>
                    <a:lnTo>
                      <a:pt x="272" y="168"/>
                    </a:lnTo>
                    <a:lnTo>
                      <a:pt x="261" y="175"/>
                    </a:lnTo>
                    <a:lnTo>
                      <a:pt x="256" y="179"/>
                    </a:lnTo>
                    <a:lnTo>
                      <a:pt x="248" y="185"/>
                    </a:lnTo>
                    <a:lnTo>
                      <a:pt x="241" y="186"/>
                    </a:lnTo>
                    <a:lnTo>
                      <a:pt x="242" y="194"/>
                    </a:lnTo>
                    <a:lnTo>
                      <a:pt x="239" y="205"/>
                    </a:lnTo>
                    <a:lnTo>
                      <a:pt x="233" y="211"/>
                    </a:lnTo>
                    <a:lnTo>
                      <a:pt x="229" y="218"/>
                    </a:lnTo>
                    <a:lnTo>
                      <a:pt x="224" y="226"/>
                    </a:lnTo>
                    <a:lnTo>
                      <a:pt x="218" y="222"/>
                    </a:lnTo>
                    <a:lnTo>
                      <a:pt x="210" y="222"/>
                    </a:lnTo>
                    <a:lnTo>
                      <a:pt x="201" y="215"/>
                    </a:lnTo>
                    <a:lnTo>
                      <a:pt x="201" y="203"/>
                    </a:lnTo>
                    <a:lnTo>
                      <a:pt x="203" y="188"/>
                    </a:lnTo>
                    <a:lnTo>
                      <a:pt x="209" y="185"/>
                    </a:lnTo>
                    <a:lnTo>
                      <a:pt x="216" y="183"/>
                    </a:lnTo>
                    <a:lnTo>
                      <a:pt x="224" y="171"/>
                    </a:lnTo>
                    <a:lnTo>
                      <a:pt x="224" y="158"/>
                    </a:lnTo>
                    <a:lnTo>
                      <a:pt x="225" y="151"/>
                    </a:lnTo>
                    <a:lnTo>
                      <a:pt x="233" y="147"/>
                    </a:lnTo>
                    <a:lnTo>
                      <a:pt x="239" y="141"/>
                    </a:lnTo>
                    <a:lnTo>
                      <a:pt x="237" y="119"/>
                    </a:lnTo>
                    <a:lnTo>
                      <a:pt x="237" y="106"/>
                    </a:lnTo>
                    <a:lnTo>
                      <a:pt x="233" y="91"/>
                    </a:lnTo>
                    <a:lnTo>
                      <a:pt x="231" y="85"/>
                    </a:lnTo>
                    <a:lnTo>
                      <a:pt x="224" y="79"/>
                    </a:lnTo>
                    <a:lnTo>
                      <a:pt x="220" y="74"/>
                    </a:lnTo>
                    <a:lnTo>
                      <a:pt x="222" y="64"/>
                    </a:lnTo>
                    <a:lnTo>
                      <a:pt x="229" y="64"/>
                    </a:lnTo>
                    <a:lnTo>
                      <a:pt x="229" y="57"/>
                    </a:lnTo>
                    <a:lnTo>
                      <a:pt x="225" y="55"/>
                    </a:lnTo>
                    <a:lnTo>
                      <a:pt x="220" y="47"/>
                    </a:lnTo>
                    <a:lnTo>
                      <a:pt x="218" y="42"/>
                    </a:lnTo>
                    <a:lnTo>
                      <a:pt x="210" y="36"/>
                    </a:lnTo>
                    <a:lnTo>
                      <a:pt x="203" y="36"/>
                    </a:lnTo>
                    <a:lnTo>
                      <a:pt x="195" y="32"/>
                    </a:lnTo>
                    <a:lnTo>
                      <a:pt x="182" y="28"/>
                    </a:lnTo>
                    <a:lnTo>
                      <a:pt x="175" y="25"/>
                    </a:lnTo>
                    <a:lnTo>
                      <a:pt x="167" y="25"/>
                    </a:lnTo>
                    <a:lnTo>
                      <a:pt x="162" y="23"/>
                    </a:lnTo>
                    <a:lnTo>
                      <a:pt x="158" y="17"/>
                    </a:lnTo>
                    <a:lnTo>
                      <a:pt x="150" y="13"/>
                    </a:lnTo>
                    <a:lnTo>
                      <a:pt x="145" y="12"/>
                    </a:lnTo>
                    <a:lnTo>
                      <a:pt x="137" y="12"/>
                    </a:lnTo>
                    <a:lnTo>
                      <a:pt x="131" y="12"/>
                    </a:lnTo>
                    <a:lnTo>
                      <a:pt x="124" y="8"/>
                    </a:lnTo>
                    <a:lnTo>
                      <a:pt x="118" y="6"/>
                    </a:lnTo>
                    <a:lnTo>
                      <a:pt x="111" y="0"/>
                    </a:lnTo>
                    <a:lnTo>
                      <a:pt x="105" y="6"/>
                    </a:lnTo>
                    <a:lnTo>
                      <a:pt x="98" y="10"/>
                    </a:lnTo>
                    <a:lnTo>
                      <a:pt x="94" y="17"/>
                    </a:lnTo>
                    <a:lnTo>
                      <a:pt x="88" y="25"/>
                    </a:lnTo>
                    <a:lnTo>
                      <a:pt x="88" y="32"/>
                    </a:lnTo>
                    <a:lnTo>
                      <a:pt x="90" y="38"/>
                    </a:lnTo>
                    <a:lnTo>
                      <a:pt x="98" y="44"/>
                    </a:lnTo>
                    <a:lnTo>
                      <a:pt x="98" y="49"/>
                    </a:lnTo>
                    <a:lnTo>
                      <a:pt x="88" y="49"/>
                    </a:lnTo>
                    <a:lnTo>
                      <a:pt x="81" y="53"/>
                    </a:lnTo>
                    <a:lnTo>
                      <a:pt x="75" y="59"/>
                    </a:lnTo>
                    <a:lnTo>
                      <a:pt x="69" y="64"/>
                    </a:lnTo>
                    <a:lnTo>
                      <a:pt x="73" y="87"/>
                    </a:lnTo>
                    <a:lnTo>
                      <a:pt x="73" y="94"/>
                    </a:lnTo>
                    <a:lnTo>
                      <a:pt x="71" y="100"/>
                    </a:lnTo>
                    <a:lnTo>
                      <a:pt x="69" y="107"/>
                    </a:lnTo>
                    <a:lnTo>
                      <a:pt x="64" y="115"/>
                    </a:lnTo>
                    <a:lnTo>
                      <a:pt x="66" y="107"/>
                    </a:lnTo>
                    <a:lnTo>
                      <a:pt x="66" y="94"/>
                    </a:lnTo>
                    <a:lnTo>
                      <a:pt x="64" y="94"/>
                    </a:lnTo>
                    <a:lnTo>
                      <a:pt x="62" y="109"/>
                    </a:lnTo>
                    <a:lnTo>
                      <a:pt x="56" y="115"/>
                    </a:lnTo>
                    <a:lnTo>
                      <a:pt x="56" y="109"/>
                    </a:lnTo>
                    <a:lnTo>
                      <a:pt x="58" y="102"/>
                    </a:lnTo>
                    <a:lnTo>
                      <a:pt x="54" y="94"/>
                    </a:lnTo>
                    <a:lnTo>
                      <a:pt x="56" y="91"/>
                    </a:lnTo>
                    <a:lnTo>
                      <a:pt x="58" y="70"/>
                    </a:lnTo>
                    <a:lnTo>
                      <a:pt x="53" y="75"/>
                    </a:lnTo>
                    <a:lnTo>
                      <a:pt x="49" y="83"/>
                    </a:lnTo>
                    <a:lnTo>
                      <a:pt x="45" y="89"/>
                    </a:lnTo>
                    <a:lnTo>
                      <a:pt x="43" y="96"/>
                    </a:lnTo>
                    <a:lnTo>
                      <a:pt x="39" y="102"/>
                    </a:lnTo>
                    <a:lnTo>
                      <a:pt x="32" y="100"/>
                    </a:lnTo>
                    <a:lnTo>
                      <a:pt x="22" y="113"/>
                    </a:lnTo>
                    <a:lnTo>
                      <a:pt x="24" y="119"/>
                    </a:lnTo>
                    <a:lnTo>
                      <a:pt x="19" y="126"/>
                    </a:lnTo>
                    <a:lnTo>
                      <a:pt x="11" y="132"/>
                    </a:lnTo>
                    <a:lnTo>
                      <a:pt x="15" y="145"/>
                    </a:lnTo>
                    <a:lnTo>
                      <a:pt x="13" y="156"/>
                    </a:lnTo>
                    <a:lnTo>
                      <a:pt x="15" y="164"/>
                    </a:lnTo>
                    <a:lnTo>
                      <a:pt x="15" y="171"/>
                    </a:lnTo>
                    <a:lnTo>
                      <a:pt x="7" y="192"/>
                    </a:lnTo>
                    <a:lnTo>
                      <a:pt x="0" y="198"/>
                    </a:lnTo>
                    <a:lnTo>
                      <a:pt x="0" y="205"/>
                    </a:lnTo>
                    <a:lnTo>
                      <a:pt x="4" y="211"/>
                    </a:lnTo>
                    <a:lnTo>
                      <a:pt x="9" y="232"/>
                    </a:lnTo>
                    <a:lnTo>
                      <a:pt x="6" y="239"/>
                    </a:lnTo>
                    <a:lnTo>
                      <a:pt x="2" y="247"/>
                    </a:lnTo>
                    <a:lnTo>
                      <a:pt x="4" y="252"/>
                    </a:lnTo>
                    <a:lnTo>
                      <a:pt x="22" y="290"/>
                    </a:lnTo>
                    <a:lnTo>
                      <a:pt x="30" y="286"/>
                    </a:lnTo>
                    <a:lnTo>
                      <a:pt x="24" y="294"/>
                    </a:lnTo>
                    <a:lnTo>
                      <a:pt x="34" y="314"/>
                    </a:lnTo>
                    <a:lnTo>
                      <a:pt x="39" y="342"/>
                    </a:lnTo>
                    <a:lnTo>
                      <a:pt x="39" y="363"/>
                    </a:lnTo>
                    <a:lnTo>
                      <a:pt x="34" y="388"/>
                    </a:lnTo>
                    <a:lnTo>
                      <a:pt x="32" y="395"/>
                    </a:lnTo>
                    <a:lnTo>
                      <a:pt x="24" y="408"/>
                    </a:lnTo>
                    <a:lnTo>
                      <a:pt x="19" y="429"/>
                    </a:lnTo>
                    <a:lnTo>
                      <a:pt x="15" y="436"/>
                    </a:lnTo>
                    <a:lnTo>
                      <a:pt x="11" y="444"/>
                    </a:lnTo>
                    <a:lnTo>
                      <a:pt x="4" y="450"/>
                    </a:lnTo>
                    <a:lnTo>
                      <a:pt x="2" y="451"/>
                    </a:lnTo>
                    <a:lnTo>
                      <a:pt x="6" y="451"/>
                    </a:lnTo>
                    <a:lnTo>
                      <a:pt x="43" y="44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157" name="Freeform 126">
              <a:extLst>
                <a:ext uri="{FF2B5EF4-FFF2-40B4-BE49-F238E27FC236}">
                  <a16:creationId xmlns:a16="http://schemas.microsoft.com/office/drawing/2014/main" id="{60DA138B-8448-4F72-BC32-567180CF53EE}"/>
                </a:ext>
              </a:extLst>
            </p:cNvPr>
            <p:cNvSpPr>
              <a:spLocks/>
            </p:cNvSpPr>
            <p:nvPr/>
          </p:nvSpPr>
          <p:spPr bwMode="auto">
            <a:xfrm>
              <a:off x="4597211" y="2165867"/>
              <a:ext cx="583210" cy="345442"/>
            </a:xfrm>
            <a:custGeom>
              <a:avLst/>
              <a:gdLst>
                <a:gd name="T0" fmla="*/ 478 w 495"/>
                <a:gd name="T1" fmla="*/ 203 h 323"/>
                <a:gd name="T2" fmla="*/ 491 w 495"/>
                <a:gd name="T3" fmla="*/ 188 h 323"/>
                <a:gd name="T4" fmla="*/ 478 w 495"/>
                <a:gd name="T5" fmla="*/ 169 h 323"/>
                <a:gd name="T6" fmla="*/ 468 w 495"/>
                <a:gd name="T7" fmla="*/ 161 h 323"/>
                <a:gd name="T8" fmla="*/ 461 w 495"/>
                <a:gd name="T9" fmla="*/ 150 h 323"/>
                <a:gd name="T10" fmla="*/ 448 w 495"/>
                <a:gd name="T11" fmla="*/ 141 h 323"/>
                <a:gd name="T12" fmla="*/ 449 w 495"/>
                <a:gd name="T13" fmla="*/ 122 h 323"/>
                <a:gd name="T14" fmla="*/ 449 w 495"/>
                <a:gd name="T15" fmla="*/ 109 h 323"/>
                <a:gd name="T16" fmla="*/ 444 w 495"/>
                <a:gd name="T17" fmla="*/ 103 h 323"/>
                <a:gd name="T18" fmla="*/ 459 w 495"/>
                <a:gd name="T19" fmla="*/ 79 h 323"/>
                <a:gd name="T20" fmla="*/ 461 w 495"/>
                <a:gd name="T21" fmla="*/ 65 h 323"/>
                <a:gd name="T22" fmla="*/ 468 w 495"/>
                <a:gd name="T23" fmla="*/ 54 h 323"/>
                <a:gd name="T24" fmla="*/ 453 w 495"/>
                <a:gd name="T25" fmla="*/ 49 h 323"/>
                <a:gd name="T26" fmla="*/ 434 w 495"/>
                <a:gd name="T27" fmla="*/ 37 h 323"/>
                <a:gd name="T28" fmla="*/ 427 w 495"/>
                <a:gd name="T29" fmla="*/ 15 h 323"/>
                <a:gd name="T30" fmla="*/ 414 w 495"/>
                <a:gd name="T31" fmla="*/ 11 h 323"/>
                <a:gd name="T32" fmla="*/ 402 w 495"/>
                <a:gd name="T33" fmla="*/ 2 h 323"/>
                <a:gd name="T34" fmla="*/ 329 w 495"/>
                <a:gd name="T35" fmla="*/ 17 h 323"/>
                <a:gd name="T36" fmla="*/ 122 w 495"/>
                <a:gd name="T37" fmla="*/ 58 h 323"/>
                <a:gd name="T38" fmla="*/ 55 w 495"/>
                <a:gd name="T39" fmla="*/ 45 h 323"/>
                <a:gd name="T40" fmla="*/ 30 w 495"/>
                <a:gd name="T41" fmla="*/ 60 h 323"/>
                <a:gd name="T42" fmla="*/ 23 w 495"/>
                <a:gd name="T43" fmla="*/ 65 h 323"/>
                <a:gd name="T44" fmla="*/ 0 w 495"/>
                <a:gd name="T45" fmla="*/ 82 h 323"/>
                <a:gd name="T46" fmla="*/ 25 w 495"/>
                <a:gd name="T47" fmla="*/ 225 h 323"/>
                <a:gd name="T48" fmla="*/ 126 w 495"/>
                <a:gd name="T49" fmla="*/ 308 h 323"/>
                <a:gd name="T50" fmla="*/ 421 w 495"/>
                <a:gd name="T51" fmla="*/ 248 h 323"/>
                <a:gd name="T52" fmla="*/ 429 w 495"/>
                <a:gd name="T53" fmla="*/ 235 h 323"/>
                <a:gd name="T54" fmla="*/ 442 w 495"/>
                <a:gd name="T55" fmla="*/ 229 h 323"/>
                <a:gd name="T56" fmla="*/ 449 w 495"/>
                <a:gd name="T57" fmla="*/ 233 h 323"/>
                <a:gd name="T58" fmla="*/ 463 w 495"/>
                <a:gd name="T59" fmla="*/ 223 h 323"/>
                <a:gd name="T60" fmla="*/ 470 w 495"/>
                <a:gd name="T61" fmla="*/ 210 h 323"/>
                <a:gd name="T62" fmla="*/ 476 w 495"/>
                <a:gd name="T63" fmla="*/ 205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5" h="323">
                  <a:moveTo>
                    <a:pt x="476" y="203"/>
                  </a:moveTo>
                  <a:lnTo>
                    <a:pt x="478" y="203"/>
                  </a:lnTo>
                  <a:lnTo>
                    <a:pt x="483" y="195"/>
                  </a:lnTo>
                  <a:lnTo>
                    <a:pt x="491" y="188"/>
                  </a:lnTo>
                  <a:lnTo>
                    <a:pt x="495" y="182"/>
                  </a:lnTo>
                  <a:lnTo>
                    <a:pt x="478" y="169"/>
                  </a:lnTo>
                  <a:lnTo>
                    <a:pt x="472" y="163"/>
                  </a:lnTo>
                  <a:lnTo>
                    <a:pt x="468" y="161"/>
                  </a:lnTo>
                  <a:lnTo>
                    <a:pt x="461" y="158"/>
                  </a:lnTo>
                  <a:lnTo>
                    <a:pt x="461" y="150"/>
                  </a:lnTo>
                  <a:lnTo>
                    <a:pt x="453" y="148"/>
                  </a:lnTo>
                  <a:lnTo>
                    <a:pt x="448" y="141"/>
                  </a:lnTo>
                  <a:lnTo>
                    <a:pt x="444" y="129"/>
                  </a:lnTo>
                  <a:lnTo>
                    <a:pt x="449" y="122"/>
                  </a:lnTo>
                  <a:lnTo>
                    <a:pt x="451" y="116"/>
                  </a:lnTo>
                  <a:lnTo>
                    <a:pt x="449" y="109"/>
                  </a:lnTo>
                  <a:lnTo>
                    <a:pt x="446" y="107"/>
                  </a:lnTo>
                  <a:lnTo>
                    <a:pt x="444" y="103"/>
                  </a:lnTo>
                  <a:lnTo>
                    <a:pt x="449" y="96"/>
                  </a:lnTo>
                  <a:lnTo>
                    <a:pt x="459" y="79"/>
                  </a:lnTo>
                  <a:lnTo>
                    <a:pt x="459" y="71"/>
                  </a:lnTo>
                  <a:lnTo>
                    <a:pt x="461" y="65"/>
                  </a:lnTo>
                  <a:lnTo>
                    <a:pt x="468" y="56"/>
                  </a:lnTo>
                  <a:lnTo>
                    <a:pt x="468" y="54"/>
                  </a:lnTo>
                  <a:lnTo>
                    <a:pt x="461" y="50"/>
                  </a:lnTo>
                  <a:lnTo>
                    <a:pt x="453" y="49"/>
                  </a:lnTo>
                  <a:lnTo>
                    <a:pt x="440" y="45"/>
                  </a:lnTo>
                  <a:lnTo>
                    <a:pt x="434" y="37"/>
                  </a:lnTo>
                  <a:lnTo>
                    <a:pt x="433" y="30"/>
                  </a:lnTo>
                  <a:lnTo>
                    <a:pt x="427" y="15"/>
                  </a:lnTo>
                  <a:lnTo>
                    <a:pt x="419" y="9"/>
                  </a:lnTo>
                  <a:lnTo>
                    <a:pt x="414" y="11"/>
                  </a:lnTo>
                  <a:lnTo>
                    <a:pt x="410" y="3"/>
                  </a:lnTo>
                  <a:lnTo>
                    <a:pt x="402" y="2"/>
                  </a:lnTo>
                  <a:lnTo>
                    <a:pt x="402" y="0"/>
                  </a:lnTo>
                  <a:lnTo>
                    <a:pt x="329" y="17"/>
                  </a:lnTo>
                  <a:lnTo>
                    <a:pt x="220" y="39"/>
                  </a:lnTo>
                  <a:lnTo>
                    <a:pt x="122" y="58"/>
                  </a:lnTo>
                  <a:lnTo>
                    <a:pt x="58" y="69"/>
                  </a:lnTo>
                  <a:lnTo>
                    <a:pt x="55" y="45"/>
                  </a:lnTo>
                  <a:lnTo>
                    <a:pt x="53" y="43"/>
                  </a:lnTo>
                  <a:lnTo>
                    <a:pt x="30" y="60"/>
                  </a:lnTo>
                  <a:lnTo>
                    <a:pt x="30" y="58"/>
                  </a:lnTo>
                  <a:lnTo>
                    <a:pt x="23" y="65"/>
                  </a:lnTo>
                  <a:lnTo>
                    <a:pt x="10" y="77"/>
                  </a:lnTo>
                  <a:lnTo>
                    <a:pt x="0" y="82"/>
                  </a:lnTo>
                  <a:lnTo>
                    <a:pt x="0" y="86"/>
                  </a:lnTo>
                  <a:lnTo>
                    <a:pt x="25" y="225"/>
                  </a:lnTo>
                  <a:lnTo>
                    <a:pt x="42" y="323"/>
                  </a:lnTo>
                  <a:lnTo>
                    <a:pt x="126" y="308"/>
                  </a:lnTo>
                  <a:lnTo>
                    <a:pt x="265" y="282"/>
                  </a:lnTo>
                  <a:lnTo>
                    <a:pt x="421" y="248"/>
                  </a:lnTo>
                  <a:lnTo>
                    <a:pt x="425" y="242"/>
                  </a:lnTo>
                  <a:lnTo>
                    <a:pt x="429" y="235"/>
                  </a:lnTo>
                  <a:lnTo>
                    <a:pt x="434" y="231"/>
                  </a:lnTo>
                  <a:lnTo>
                    <a:pt x="442" y="229"/>
                  </a:lnTo>
                  <a:lnTo>
                    <a:pt x="448" y="231"/>
                  </a:lnTo>
                  <a:lnTo>
                    <a:pt x="449" y="233"/>
                  </a:lnTo>
                  <a:lnTo>
                    <a:pt x="455" y="225"/>
                  </a:lnTo>
                  <a:lnTo>
                    <a:pt x="463" y="223"/>
                  </a:lnTo>
                  <a:lnTo>
                    <a:pt x="470" y="218"/>
                  </a:lnTo>
                  <a:lnTo>
                    <a:pt x="470" y="210"/>
                  </a:lnTo>
                  <a:lnTo>
                    <a:pt x="474" y="205"/>
                  </a:lnTo>
                  <a:lnTo>
                    <a:pt x="476" y="205"/>
                  </a:lnTo>
                  <a:lnTo>
                    <a:pt x="476" y="203"/>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8" name="Freeform 130">
              <a:extLst>
                <a:ext uri="{FF2B5EF4-FFF2-40B4-BE49-F238E27FC236}">
                  <a16:creationId xmlns:a16="http://schemas.microsoft.com/office/drawing/2014/main" id="{B6136E1E-12F8-A3B4-D9AD-2EC9CBF10052}"/>
                </a:ext>
              </a:extLst>
            </p:cNvPr>
            <p:cNvSpPr>
              <a:spLocks/>
            </p:cNvSpPr>
            <p:nvPr/>
          </p:nvSpPr>
          <p:spPr bwMode="auto">
            <a:xfrm>
              <a:off x="5093233" y="2410777"/>
              <a:ext cx="108394" cy="162561"/>
            </a:xfrm>
            <a:custGeom>
              <a:avLst/>
              <a:gdLst>
                <a:gd name="T0" fmla="*/ 21 w 92"/>
                <a:gd name="T1" fmla="*/ 0 h 152"/>
                <a:gd name="T2" fmla="*/ 13 w 92"/>
                <a:gd name="T3" fmla="*/ 2 h 152"/>
                <a:gd name="T4" fmla="*/ 8 w 92"/>
                <a:gd name="T5" fmla="*/ 6 h 152"/>
                <a:gd name="T6" fmla="*/ 4 w 92"/>
                <a:gd name="T7" fmla="*/ 13 h 152"/>
                <a:gd name="T8" fmla="*/ 0 w 92"/>
                <a:gd name="T9" fmla="*/ 19 h 152"/>
                <a:gd name="T10" fmla="*/ 23 w 92"/>
                <a:gd name="T11" fmla="*/ 98 h 152"/>
                <a:gd name="T12" fmla="*/ 34 w 92"/>
                <a:gd name="T13" fmla="*/ 145 h 152"/>
                <a:gd name="T14" fmla="*/ 40 w 92"/>
                <a:gd name="T15" fmla="*/ 152 h 152"/>
                <a:gd name="T16" fmla="*/ 89 w 92"/>
                <a:gd name="T17" fmla="*/ 141 h 152"/>
                <a:gd name="T18" fmla="*/ 90 w 92"/>
                <a:gd name="T19" fmla="*/ 139 h 152"/>
                <a:gd name="T20" fmla="*/ 92 w 92"/>
                <a:gd name="T21" fmla="*/ 139 h 152"/>
                <a:gd name="T22" fmla="*/ 87 w 92"/>
                <a:gd name="T23" fmla="*/ 126 h 152"/>
                <a:gd name="T24" fmla="*/ 79 w 92"/>
                <a:gd name="T25" fmla="*/ 128 h 152"/>
                <a:gd name="T26" fmla="*/ 77 w 92"/>
                <a:gd name="T27" fmla="*/ 130 h 152"/>
                <a:gd name="T28" fmla="*/ 83 w 92"/>
                <a:gd name="T29" fmla="*/ 122 h 152"/>
                <a:gd name="T30" fmla="*/ 79 w 92"/>
                <a:gd name="T31" fmla="*/ 120 h 152"/>
                <a:gd name="T32" fmla="*/ 79 w 92"/>
                <a:gd name="T33" fmla="*/ 115 h 152"/>
                <a:gd name="T34" fmla="*/ 81 w 92"/>
                <a:gd name="T35" fmla="*/ 107 h 152"/>
                <a:gd name="T36" fmla="*/ 79 w 92"/>
                <a:gd name="T37" fmla="*/ 103 h 152"/>
                <a:gd name="T38" fmla="*/ 72 w 92"/>
                <a:gd name="T39" fmla="*/ 105 h 152"/>
                <a:gd name="T40" fmla="*/ 59 w 92"/>
                <a:gd name="T41" fmla="*/ 94 h 152"/>
                <a:gd name="T42" fmla="*/ 57 w 92"/>
                <a:gd name="T43" fmla="*/ 86 h 152"/>
                <a:gd name="T44" fmla="*/ 49 w 92"/>
                <a:gd name="T45" fmla="*/ 81 h 152"/>
                <a:gd name="T46" fmla="*/ 45 w 92"/>
                <a:gd name="T47" fmla="*/ 71 h 152"/>
                <a:gd name="T48" fmla="*/ 43 w 92"/>
                <a:gd name="T49" fmla="*/ 64 h 152"/>
                <a:gd name="T50" fmla="*/ 40 w 92"/>
                <a:gd name="T51" fmla="*/ 56 h 152"/>
                <a:gd name="T52" fmla="*/ 32 w 92"/>
                <a:gd name="T53" fmla="*/ 51 h 152"/>
                <a:gd name="T54" fmla="*/ 27 w 92"/>
                <a:gd name="T55" fmla="*/ 45 h 152"/>
                <a:gd name="T56" fmla="*/ 23 w 92"/>
                <a:gd name="T57" fmla="*/ 38 h 152"/>
                <a:gd name="T58" fmla="*/ 23 w 92"/>
                <a:gd name="T59" fmla="*/ 32 h 152"/>
                <a:gd name="T60" fmla="*/ 19 w 92"/>
                <a:gd name="T61" fmla="*/ 24 h 152"/>
                <a:gd name="T62" fmla="*/ 21 w 92"/>
                <a:gd name="T63" fmla="*/ 21 h 152"/>
                <a:gd name="T64" fmla="*/ 25 w 92"/>
                <a:gd name="T65" fmla="*/ 13 h 152"/>
                <a:gd name="T66" fmla="*/ 25 w 92"/>
                <a:gd name="T67" fmla="*/ 6 h 152"/>
                <a:gd name="T68" fmla="*/ 28 w 92"/>
                <a:gd name="T69" fmla="*/ 4 h 152"/>
                <a:gd name="T70" fmla="*/ 27 w 92"/>
                <a:gd name="T71" fmla="*/ 2 h 152"/>
                <a:gd name="T72" fmla="*/ 21 w 92"/>
                <a:gd name="T7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152">
                  <a:moveTo>
                    <a:pt x="21" y="0"/>
                  </a:moveTo>
                  <a:lnTo>
                    <a:pt x="13" y="2"/>
                  </a:lnTo>
                  <a:lnTo>
                    <a:pt x="8" y="6"/>
                  </a:lnTo>
                  <a:lnTo>
                    <a:pt x="4" y="13"/>
                  </a:lnTo>
                  <a:lnTo>
                    <a:pt x="0" y="19"/>
                  </a:lnTo>
                  <a:lnTo>
                    <a:pt x="23" y="98"/>
                  </a:lnTo>
                  <a:lnTo>
                    <a:pt x="34" y="145"/>
                  </a:lnTo>
                  <a:lnTo>
                    <a:pt x="40" y="152"/>
                  </a:lnTo>
                  <a:lnTo>
                    <a:pt x="89" y="141"/>
                  </a:lnTo>
                  <a:lnTo>
                    <a:pt x="90" y="139"/>
                  </a:lnTo>
                  <a:lnTo>
                    <a:pt x="92" y="139"/>
                  </a:lnTo>
                  <a:lnTo>
                    <a:pt x="87" y="126"/>
                  </a:lnTo>
                  <a:lnTo>
                    <a:pt x="79" y="128"/>
                  </a:lnTo>
                  <a:lnTo>
                    <a:pt x="77" y="130"/>
                  </a:lnTo>
                  <a:lnTo>
                    <a:pt x="83" y="122"/>
                  </a:lnTo>
                  <a:lnTo>
                    <a:pt x="79" y="120"/>
                  </a:lnTo>
                  <a:lnTo>
                    <a:pt x="79" y="115"/>
                  </a:lnTo>
                  <a:lnTo>
                    <a:pt x="81" y="107"/>
                  </a:lnTo>
                  <a:lnTo>
                    <a:pt x="79" y="103"/>
                  </a:lnTo>
                  <a:lnTo>
                    <a:pt x="72" y="105"/>
                  </a:lnTo>
                  <a:lnTo>
                    <a:pt x="59" y="94"/>
                  </a:lnTo>
                  <a:lnTo>
                    <a:pt x="57" y="86"/>
                  </a:lnTo>
                  <a:lnTo>
                    <a:pt x="49" y="81"/>
                  </a:lnTo>
                  <a:lnTo>
                    <a:pt x="45" y="71"/>
                  </a:lnTo>
                  <a:lnTo>
                    <a:pt x="43" y="64"/>
                  </a:lnTo>
                  <a:lnTo>
                    <a:pt x="40" y="56"/>
                  </a:lnTo>
                  <a:lnTo>
                    <a:pt x="32" y="51"/>
                  </a:lnTo>
                  <a:lnTo>
                    <a:pt x="27" y="45"/>
                  </a:lnTo>
                  <a:lnTo>
                    <a:pt x="23" y="38"/>
                  </a:lnTo>
                  <a:lnTo>
                    <a:pt x="23" y="32"/>
                  </a:lnTo>
                  <a:lnTo>
                    <a:pt x="19" y="24"/>
                  </a:lnTo>
                  <a:lnTo>
                    <a:pt x="21" y="21"/>
                  </a:lnTo>
                  <a:lnTo>
                    <a:pt x="25" y="13"/>
                  </a:lnTo>
                  <a:lnTo>
                    <a:pt x="25" y="6"/>
                  </a:lnTo>
                  <a:lnTo>
                    <a:pt x="28" y="4"/>
                  </a:lnTo>
                  <a:lnTo>
                    <a:pt x="27" y="2"/>
                  </a:lnTo>
                  <a:lnTo>
                    <a:pt x="21"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59" name="Freeform 133">
              <a:extLst>
                <a:ext uri="{FF2B5EF4-FFF2-40B4-BE49-F238E27FC236}">
                  <a16:creationId xmlns:a16="http://schemas.microsoft.com/office/drawing/2014/main" id="{9147FE4C-51E8-5AD4-53AF-A85B2E3E5540}"/>
                </a:ext>
              </a:extLst>
            </p:cNvPr>
            <p:cNvSpPr>
              <a:spLocks/>
            </p:cNvSpPr>
            <p:nvPr/>
          </p:nvSpPr>
          <p:spPr bwMode="auto">
            <a:xfrm>
              <a:off x="5160391" y="1750907"/>
              <a:ext cx="168483" cy="287691"/>
            </a:xfrm>
            <a:custGeom>
              <a:avLst/>
              <a:gdLst>
                <a:gd name="T0" fmla="*/ 2 w 143"/>
                <a:gd name="T1" fmla="*/ 44 h 269"/>
                <a:gd name="T2" fmla="*/ 2 w 143"/>
                <a:gd name="T3" fmla="*/ 51 h 269"/>
                <a:gd name="T4" fmla="*/ 7 w 143"/>
                <a:gd name="T5" fmla="*/ 59 h 269"/>
                <a:gd name="T6" fmla="*/ 7 w 143"/>
                <a:gd name="T7" fmla="*/ 76 h 269"/>
                <a:gd name="T8" fmla="*/ 9 w 143"/>
                <a:gd name="T9" fmla="*/ 83 h 269"/>
                <a:gd name="T10" fmla="*/ 17 w 143"/>
                <a:gd name="T11" fmla="*/ 89 h 269"/>
                <a:gd name="T12" fmla="*/ 18 w 143"/>
                <a:gd name="T13" fmla="*/ 96 h 269"/>
                <a:gd name="T14" fmla="*/ 18 w 143"/>
                <a:gd name="T15" fmla="*/ 102 h 269"/>
                <a:gd name="T16" fmla="*/ 20 w 143"/>
                <a:gd name="T17" fmla="*/ 109 h 269"/>
                <a:gd name="T18" fmla="*/ 20 w 143"/>
                <a:gd name="T19" fmla="*/ 117 h 269"/>
                <a:gd name="T20" fmla="*/ 18 w 143"/>
                <a:gd name="T21" fmla="*/ 121 h 269"/>
                <a:gd name="T22" fmla="*/ 18 w 143"/>
                <a:gd name="T23" fmla="*/ 134 h 269"/>
                <a:gd name="T24" fmla="*/ 22 w 143"/>
                <a:gd name="T25" fmla="*/ 147 h 269"/>
                <a:gd name="T26" fmla="*/ 28 w 143"/>
                <a:gd name="T27" fmla="*/ 155 h 269"/>
                <a:gd name="T28" fmla="*/ 32 w 143"/>
                <a:gd name="T29" fmla="*/ 168 h 269"/>
                <a:gd name="T30" fmla="*/ 30 w 143"/>
                <a:gd name="T31" fmla="*/ 181 h 269"/>
                <a:gd name="T32" fmla="*/ 33 w 143"/>
                <a:gd name="T33" fmla="*/ 188 h 269"/>
                <a:gd name="T34" fmla="*/ 35 w 143"/>
                <a:gd name="T35" fmla="*/ 179 h 269"/>
                <a:gd name="T36" fmla="*/ 47 w 143"/>
                <a:gd name="T37" fmla="*/ 188 h 269"/>
                <a:gd name="T38" fmla="*/ 62 w 143"/>
                <a:gd name="T39" fmla="*/ 258 h 269"/>
                <a:gd name="T40" fmla="*/ 62 w 143"/>
                <a:gd name="T41" fmla="*/ 264 h 269"/>
                <a:gd name="T42" fmla="*/ 65 w 143"/>
                <a:gd name="T43" fmla="*/ 269 h 269"/>
                <a:gd name="T44" fmla="*/ 126 w 143"/>
                <a:gd name="T45" fmla="*/ 258 h 269"/>
                <a:gd name="T46" fmla="*/ 120 w 143"/>
                <a:gd name="T47" fmla="*/ 250 h 269"/>
                <a:gd name="T48" fmla="*/ 116 w 143"/>
                <a:gd name="T49" fmla="*/ 243 h 269"/>
                <a:gd name="T50" fmla="*/ 116 w 143"/>
                <a:gd name="T51" fmla="*/ 235 h 269"/>
                <a:gd name="T52" fmla="*/ 120 w 143"/>
                <a:gd name="T53" fmla="*/ 228 h 269"/>
                <a:gd name="T54" fmla="*/ 114 w 143"/>
                <a:gd name="T55" fmla="*/ 207 h 269"/>
                <a:gd name="T56" fmla="*/ 114 w 143"/>
                <a:gd name="T57" fmla="*/ 194 h 269"/>
                <a:gd name="T58" fmla="*/ 109 w 143"/>
                <a:gd name="T59" fmla="*/ 170 h 269"/>
                <a:gd name="T60" fmla="*/ 112 w 143"/>
                <a:gd name="T61" fmla="*/ 164 h 269"/>
                <a:gd name="T62" fmla="*/ 111 w 143"/>
                <a:gd name="T63" fmla="*/ 153 h 269"/>
                <a:gd name="T64" fmla="*/ 114 w 143"/>
                <a:gd name="T65" fmla="*/ 145 h 269"/>
                <a:gd name="T66" fmla="*/ 116 w 143"/>
                <a:gd name="T67" fmla="*/ 139 h 269"/>
                <a:gd name="T68" fmla="*/ 116 w 143"/>
                <a:gd name="T69" fmla="*/ 132 h 269"/>
                <a:gd name="T70" fmla="*/ 120 w 143"/>
                <a:gd name="T71" fmla="*/ 124 h 269"/>
                <a:gd name="T72" fmla="*/ 118 w 143"/>
                <a:gd name="T73" fmla="*/ 117 h 269"/>
                <a:gd name="T74" fmla="*/ 120 w 143"/>
                <a:gd name="T75" fmla="*/ 106 h 269"/>
                <a:gd name="T76" fmla="*/ 116 w 143"/>
                <a:gd name="T77" fmla="*/ 91 h 269"/>
                <a:gd name="T78" fmla="*/ 116 w 143"/>
                <a:gd name="T79" fmla="*/ 85 h 269"/>
                <a:gd name="T80" fmla="*/ 122 w 143"/>
                <a:gd name="T81" fmla="*/ 77 h 269"/>
                <a:gd name="T82" fmla="*/ 126 w 143"/>
                <a:gd name="T83" fmla="*/ 77 h 269"/>
                <a:gd name="T84" fmla="*/ 137 w 143"/>
                <a:gd name="T85" fmla="*/ 64 h 269"/>
                <a:gd name="T86" fmla="*/ 143 w 143"/>
                <a:gd name="T87" fmla="*/ 53 h 269"/>
                <a:gd name="T88" fmla="*/ 143 w 143"/>
                <a:gd name="T89" fmla="*/ 47 h 269"/>
                <a:gd name="T90" fmla="*/ 141 w 143"/>
                <a:gd name="T91" fmla="*/ 40 h 269"/>
                <a:gd name="T92" fmla="*/ 135 w 143"/>
                <a:gd name="T93" fmla="*/ 34 h 269"/>
                <a:gd name="T94" fmla="*/ 133 w 143"/>
                <a:gd name="T95" fmla="*/ 27 h 269"/>
                <a:gd name="T96" fmla="*/ 137 w 143"/>
                <a:gd name="T97" fmla="*/ 14 h 269"/>
                <a:gd name="T98" fmla="*/ 133 w 143"/>
                <a:gd name="T99" fmla="*/ 2 h 269"/>
                <a:gd name="T100" fmla="*/ 135 w 143"/>
                <a:gd name="T101" fmla="*/ 0 h 269"/>
                <a:gd name="T102" fmla="*/ 26 w 143"/>
                <a:gd name="T103" fmla="*/ 29 h 269"/>
                <a:gd name="T104" fmla="*/ 0 w 143"/>
                <a:gd name="T105" fmla="*/ 36 h 269"/>
                <a:gd name="T106" fmla="*/ 0 w 143"/>
                <a:gd name="T107" fmla="*/ 40 h 269"/>
                <a:gd name="T108" fmla="*/ 2 w 143"/>
                <a:gd name="T109" fmla="*/ 4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3" h="269">
                  <a:moveTo>
                    <a:pt x="2" y="44"/>
                  </a:moveTo>
                  <a:lnTo>
                    <a:pt x="2" y="51"/>
                  </a:lnTo>
                  <a:lnTo>
                    <a:pt x="7" y="59"/>
                  </a:lnTo>
                  <a:lnTo>
                    <a:pt x="7" y="76"/>
                  </a:lnTo>
                  <a:lnTo>
                    <a:pt x="9" y="83"/>
                  </a:lnTo>
                  <a:lnTo>
                    <a:pt x="17" y="89"/>
                  </a:lnTo>
                  <a:lnTo>
                    <a:pt x="18" y="96"/>
                  </a:lnTo>
                  <a:lnTo>
                    <a:pt x="18" y="102"/>
                  </a:lnTo>
                  <a:lnTo>
                    <a:pt x="20" y="109"/>
                  </a:lnTo>
                  <a:lnTo>
                    <a:pt x="20" y="117"/>
                  </a:lnTo>
                  <a:lnTo>
                    <a:pt x="18" y="121"/>
                  </a:lnTo>
                  <a:lnTo>
                    <a:pt x="18" y="134"/>
                  </a:lnTo>
                  <a:lnTo>
                    <a:pt x="22" y="147"/>
                  </a:lnTo>
                  <a:lnTo>
                    <a:pt x="28" y="155"/>
                  </a:lnTo>
                  <a:lnTo>
                    <a:pt x="32" y="168"/>
                  </a:lnTo>
                  <a:lnTo>
                    <a:pt x="30" y="181"/>
                  </a:lnTo>
                  <a:lnTo>
                    <a:pt x="33" y="188"/>
                  </a:lnTo>
                  <a:lnTo>
                    <a:pt x="35" y="179"/>
                  </a:lnTo>
                  <a:lnTo>
                    <a:pt x="47" y="188"/>
                  </a:lnTo>
                  <a:lnTo>
                    <a:pt x="62" y="258"/>
                  </a:lnTo>
                  <a:lnTo>
                    <a:pt x="62" y="264"/>
                  </a:lnTo>
                  <a:lnTo>
                    <a:pt x="65" y="269"/>
                  </a:lnTo>
                  <a:lnTo>
                    <a:pt x="126" y="258"/>
                  </a:lnTo>
                  <a:lnTo>
                    <a:pt x="120" y="250"/>
                  </a:lnTo>
                  <a:lnTo>
                    <a:pt x="116" y="243"/>
                  </a:lnTo>
                  <a:lnTo>
                    <a:pt x="116" y="235"/>
                  </a:lnTo>
                  <a:lnTo>
                    <a:pt x="120" y="228"/>
                  </a:lnTo>
                  <a:lnTo>
                    <a:pt x="114" y="207"/>
                  </a:lnTo>
                  <a:lnTo>
                    <a:pt x="114" y="194"/>
                  </a:lnTo>
                  <a:lnTo>
                    <a:pt x="109" y="170"/>
                  </a:lnTo>
                  <a:lnTo>
                    <a:pt x="112" y="164"/>
                  </a:lnTo>
                  <a:lnTo>
                    <a:pt x="111" y="153"/>
                  </a:lnTo>
                  <a:lnTo>
                    <a:pt x="114" y="145"/>
                  </a:lnTo>
                  <a:lnTo>
                    <a:pt x="116" y="139"/>
                  </a:lnTo>
                  <a:lnTo>
                    <a:pt x="116" y="132"/>
                  </a:lnTo>
                  <a:lnTo>
                    <a:pt x="120" y="124"/>
                  </a:lnTo>
                  <a:lnTo>
                    <a:pt x="118" y="117"/>
                  </a:lnTo>
                  <a:lnTo>
                    <a:pt x="120" y="106"/>
                  </a:lnTo>
                  <a:lnTo>
                    <a:pt x="116" y="91"/>
                  </a:lnTo>
                  <a:lnTo>
                    <a:pt x="116" y="85"/>
                  </a:lnTo>
                  <a:lnTo>
                    <a:pt x="122" y="77"/>
                  </a:lnTo>
                  <a:lnTo>
                    <a:pt x="126" y="77"/>
                  </a:lnTo>
                  <a:lnTo>
                    <a:pt x="137" y="64"/>
                  </a:lnTo>
                  <a:lnTo>
                    <a:pt x="143" y="53"/>
                  </a:lnTo>
                  <a:lnTo>
                    <a:pt x="143" y="47"/>
                  </a:lnTo>
                  <a:lnTo>
                    <a:pt x="141" y="40"/>
                  </a:lnTo>
                  <a:lnTo>
                    <a:pt x="135" y="34"/>
                  </a:lnTo>
                  <a:lnTo>
                    <a:pt x="133" y="27"/>
                  </a:lnTo>
                  <a:lnTo>
                    <a:pt x="137" y="14"/>
                  </a:lnTo>
                  <a:lnTo>
                    <a:pt x="133" y="2"/>
                  </a:lnTo>
                  <a:lnTo>
                    <a:pt x="135" y="0"/>
                  </a:lnTo>
                  <a:lnTo>
                    <a:pt x="26" y="29"/>
                  </a:lnTo>
                  <a:lnTo>
                    <a:pt x="0" y="36"/>
                  </a:lnTo>
                  <a:lnTo>
                    <a:pt x="0" y="40"/>
                  </a:lnTo>
                  <a:lnTo>
                    <a:pt x="2" y="44"/>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nvGrpSpPr>
            <p:cNvPr id="160" name="Group 60">
              <a:extLst>
                <a:ext uri="{FF2B5EF4-FFF2-40B4-BE49-F238E27FC236}">
                  <a16:creationId xmlns:a16="http://schemas.microsoft.com/office/drawing/2014/main" id="{2C6B9D4B-4CC5-2B0F-1DBC-E237E53CC5CF}"/>
                </a:ext>
              </a:extLst>
            </p:cNvPr>
            <p:cNvGrpSpPr/>
            <p:nvPr/>
          </p:nvGrpSpPr>
          <p:grpSpPr>
            <a:xfrm>
              <a:off x="4745664" y="2431098"/>
              <a:ext cx="453608" cy="201063"/>
              <a:chOff x="4508320" y="2295180"/>
              <a:chExt cx="369866" cy="163944"/>
            </a:xfrm>
            <a:grpFill/>
            <a:effectLst/>
          </p:grpSpPr>
          <p:sp>
            <p:nvSpPr>
              <p:cNvPr id="206" name="Freeform 127">
                <a:extLst>
                  <a:ext uri="{FF2B5EF4-FFF2-40B4-BE49-F238E27FC236}">
                    <a16:creationId xmlns:a16="http://schemas.microsoft.com/office/drawing/2014/main" id="{042C64DF-BC9C-1BA9-BE76-3334233F503F}"/>
                  </a:ext>
                </a:extLst>
              </p:cNvPr>
              <p:cNvSpPr>
                <a:spLocks/>
              </p:cNvSpPr>
              <p:nvPr/>
            </p:nvSpPr>
            <p:spPr bwMode="auto">
              <a:xfrm>
                <a:off x="4508320" y="2295180"/>
                <a:ext cx="369866" cy="163944"/>
              </a:xfrm>
              <a:custGeom>
                <a:avLst/>
                <a:gdLst>
                  <a:gd name="T0" fmla="*/ 295 w 385"/>
                  <a:gd name="T1" fmla="*/ 0 h 188"/>
                  <a:gd name="T2" fmla="*/ 10 w 385"/>
                  <a:gd name="T3" fmla="*/ 116 h 188"/>
                  <a:gd name="T4" fmla="*/ 25 w 385"/>
                  <a:gd name="T5" fmla="*/ 96 h 188"/>
                  <a:gd name="T6" fmla="*/ 40 w 385"/>
                  <a:gd name="T7" fmla="*/ 79 h 188"/>
                  <a:gd name="T8" fmla="*/ 57 w 385"/>
                  <a:gd name="T9" fmla="*/ 60 h 188"/>
                  <a:gd name="T10" fmla="*/ 73 w 385"/>
                  <a:gd name="T11" fmla="*/ 67 h 188"/>
                  <a:gd name="T12" fmla="*/ 90 w 385"/>
                  <a:gd name="T13" fmla="*/ 52 h 188"/>
                  <a:gd name="T14" fmla="*/ 107 w 385"/>
                  <a:gd name="T15" fmla="*/ 43 h 188"/>
                  <a:gd name="T16" fmla="*/ 135 w 385"/>
                  <a:gd name="T17" fmla="*/ 49 h 188"/>
                  <a:gd name="T18" fmla="*/ 139 w 385"/>
                  <a:gd name="T19" fmla="*/ 58 h 188"/>
                  <a:gd name="T20" fmla="*/ 149 w 385"/>
                  <a:gd name="T21" fmla="*/ 75 h 188"/>
                  <a:gd name="T22" fmla="*/ 173 w 385"/>
                  <a:gd name="T23" fmla="*/ 86 h 188"/>
                  <a:gd name="T24" fmla="*/ 188 w 385"/>
                  <a:gd name="T25" fmla="*/ 98 h 188"/>
                  <a:gd name="T26" fmla="*/ 207 w 385"/>
                  <a:gd name="T27" fmla="*/ 105 h 188"/>
                  <a:gd name="T28" fmla="*/ 222 w 385"/>
                  <a:gd name="T29" fmla="*/ 113 h 188"/>
                  <a:gd name="T30" fmla="*/ 214 w 385"/>
                  <a:gd name="T31" fmla="*/ 133 h 188"/>
                  <a:gd name="T32" fmla="*/ 207 w 385"/>
                  <a:gd name="T33" fmla="*/ 148 h 188"/>
                  <a:gd name="T34" fmla="*/ 213 w 385"/>
                  <a:gd name="T35" fmla="*/ 169 h 188"/>
                  <a:gd name="T36" fmla="*/ 226 w 385"/>
                  <a:gd name="T37" fmla="*/ 154 h 188"/>
                  <a:gd name="T38" fmla="*/ 243 w 385"/>
                  <a:gd name="T39" fmla="*/ 173 h 188"/>
                  <a:gd name="T40" fmla="*/ 246 w 385"/>
                  <a:gd name="T41" fmla="*/ 169 h 188"/>
                  <a:gd name="T42" fmla="*/ 267 w 385"/>
                  <a:gd name="T43" fmla="*/ 173 h 188"/>
                  <a:gd name="T44" fmla="*/ 282 w 385"/>
                  <a:gd name="T45" fmla="*/ 178 h 188"/>
                  <a:gd name="T46" fmla="*/ 282 w 385"/>
                  <a:gd name="T47" fmla="*/ 165 h 188"/>
                  <a:gd name="T48" fmla="*/ 258 w 385"/>
                  <a:gd name="T49" fmla="*/ 150 h 188"/>
                  <a:gd name="T50" fmla="*/ 248 w 385"/>
                  <a:gd name="T51" fmla="*/ 126 h 188"/>
                  <a:gd name="T52" fmla="*/ 265 w 385"/>
                  <a:gd name="T53" fmla="*/ 152 h 188"/>
                  <a:gd name="T54" fmla="*/ 278 w 385"/>
                  <a:gd name="T55" fmla="*/ 152 h 188"/>
                  <a:gd name="T56" fmla="*/ 258 w 385"/>
                  <a:gd name="T57" fmla="*/ 116 h 188"/>
                  <a:gd name="T58" fmla="*/ 258 w 385"/>
                  <a:gd name="T59" fmla="*/ 90 h 188"/>
                  <a:gd name="T60" fmla="*/ 261 w 385"/>
                  <a:gd name="T61" fmla="*/ 86 h 188"/>
                  <a:gd name="T62" fmla="*/ 258 w 385"/>
                  <a:gd name="T63" fmla="*/ 75 h 188"/>
                  <a:gd name="T64" fmla="*/ 252 w 385"/>
                  <a:gd name="T65" fmla="*/ 64 h 188"/>
                  <a:gd name="T66" fmla="*/ 258 w 385"/>
                  <a:gd name="T67" fmla="*/ 60 h 188"/>
                  <a:gd name="T68" fmla="*/ 260 w 385"/>
                  <a:gd name="T69" fmla="*/ 43 h 188"/>
                  <a:gd name="T70" fmla="*/ 267 w 385"/>
                  <a:gd name="T71" fmla="*/ 36 h 188"/>
                  <a:gd name="T72" fmla="*/ 280 w 385"/>
                  <a:gd name="T73" fmla="*/ 34 h 188"/>
                  <a:gd name="T74" fmla="*/ 282 w 385"/>
                  <a:gd name="T75" fmla="*/ 20 h 188"/>
                  <a:gd name="T76" fmla="*/ 291 w 385"/>
                  <a:gd name="T77" fmla="*/ 20 h 188"/>
                  <a:gd name="T78" fmla="*/ 293 w 385"/>
                  <a:gd name="T79" fmla="*/ 37 h 188"/>
                  <a:gd name="T80" fmla="*/ 275 w 385"/>
                  <a:gd name="T81" fmla="*/ 49 h 188"/>
                  <a:gd name="T82" fmla="*/ 278 w 385"/>
                  <a:gd name="T83" fmla="*/ 71 h 188"/>
                  <a:gd name="T84" fmla="*/ 282 w 385"/>
                  <a:gd name="T85" fmla="*/ 81 h 188"/>
                  <a:gd name="T86" fmla="*/ 269 w 385"/>
                  <a:gd name="T87" fmla="*/ 101 h 188"/>
                  <a:gd name="T88" fmla="*/ 278 w 385"/>
                  <a:gd name="T89" fmla="*/ 88 h 188"/>
                  <a:gd name="T90" fmla="*/ 286 w 385"/>
                  <a:gd name="T91" fmla="*/ 101 h 188"/>
                  <a:gd name="T92" fmla="*/ 276 w 385"/>
                  <a:gd name="T93" fmla="*/ 105 h 188"/>
                  <a:gd name="T94" fmla="*/ 278 w 385"/>
                  <a:gd name="T95" fmla="*/ 113 h 188"/>
                  <a:gd name="T96" fmla="*/ 291 w 385"/>
                  <a:gd name="T97" fmla="*/ 120 h 188"/>
                  <a:gd name="T98" fmla="*/ 303 w 385"/>
                  <a:gd name="T99" fmla="*/ 126 h 188"/>
                  <a:gd name="T100" fmla="*/ 291 w 385"/>
                  <a:gd name="T101" fmla="*/ 128 h 188"/>
                  <a:gd name="T102" fmla="*/ 293 w 385"/>
                  <a:gd name="T103" fmla="*/ 156 h 188"/>
                  <a:gd name="T104" fmla="*/ 305 w 385"/>
                  <a:gd name="T105" fmla="*/ 158 h 188"/>
                  <a:gd name="T106" fmla="*/ 312 w 385"/>
                  <a:gd name="T107" fmla="*/ 146 h 188"/>
                  <a:gd name="T108" fmla="*/ 322 w 385"/>
                  <a:gd name="T109" fmla="*/ 143 h 188"/>
                  <a:gd name="T110" fmla="*/ 320 w 385"/>
                  <a:gd name="T111" fmla="*/ 165 h 188"/>
                  <a:gd name="T112" fmla="*/ 331 w 385"/>
                  <a:gd name="T113" fmla="*/ 173 h 188"/>
                  <a:gd name="T114" fmla="*/ 329 w 385"/>
                  <a:gd name="T115" fmla="*/ 184 h 188"/>
                  <a:gd name="T116" fmla="*/ 350 w 385"/>
                  <a:gd name="T117" fmla="*/ 184 h 188"/>
                  <a:gd name="T118" fmla="*/ 370 w 385"/>
                  <a:gd name="T119" fmla="*/ 165 h 188"/>
                  <a:gd name="T120" fmla="*/ 382 w 385"/>
                  <a:gd name="T121" fmla="*/ 146 h 188"/>
                  <a:gd name="T122" fmla="*/ 382 w 385"/>
                  <a:gd name="T123" fmla="*/ 124 h 188"/>
                  <a:gd name="T124" fmla="*/ 329 w 385"/>
                  <a:gd name="T125" fmla="*/ 12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5" h="188">
                    <a:moveTo>
                      <a:pt x="329" y="126"/>
                    </a:moveTo>
                    <a:lnTo>
                      <a:pt x="318" y="79"/>
                    </a:lnTo>
                    <a:lnTo>
                      <a:pt x="295" y="0"/>
                    </a:lnTo>
                    <a:lnTo>
                      <a:pt x="139" y="34"/>
                    </a:lnTo>
                    <a:lnTo>
                      <a:pt x="0" y="60"/>
                    </a:lnTo>
                    <a:lnTo>
                      <a:pt x="10" y="116"/>
                    </a:lnTo>
                    <a:lnTo>
                      <a:pt x="15" y="109"/>
                    </a:lnTo>
                    <a:lnTo>
                      <a:pt x="21" y="103"/>
                    </a:lnTo>
                    <a:lnTo>
                      <a:pt x="25" y="96"/>
                    </a:lnTo>
                    <a:lnTo>
                      <a:pt x="32" y="88"/>
                    </a:lnTo>
                    <a:lnTo>
                      <a:pt x="34" y="83"/>
                    </a:lnTo>
                    <a:lnTo>
                      <a:pt x="40" y="79"/>
                    </a:lnTo>
                    <a:lnTo>
                      <a:pt x="47" y="81"/>
                    </a:lnTo>
                    <a:lnTo>
                      <a:pt x="57" y="67"/>
                    </a:lnTo>
                    <a:lnTo>
                      <a:pt x="57" y="60"/>
                    </a:lnTo>
                    <a:lnTo>
                      <a:pt x="58" y="60"/>
                    </a:lnTo>
                    <a:lnTo>
                      <a:pt x="66" y="66"/>
                    </a:lnTo>
                    <a:lnTo>
                      <a:pt x="73" y="67"/>
                    </a:lnTo>
                    <a:lnTo>
                      <a:pt x="83" y="66"/>
                    </a:lnTo>
                    <a:lnTo>
                      <a:pt x="85" y="60"/>
                    </a:lnTo>
                    <a:lnTo>
                      <a:pt x="90" y="52"/>
                    </a:lnTo>
                    <a:lnTo>
                      <a:pt x="98" y="52"/>
                    </a:lnTo>
                    <a:lnTo>
                      <a:pt x="102" y="45"/>
                    </a:lnTo>
                    <a:lnTo>
                      <a:pt x="107" y="43"/>
                    </a:lnTo>
                    <a:lnTo>
                      <a:pt x="115" y="45"/>
                    </a:lnTo>
                    <a:lnTo>
                      <a:pt x="120" y="51"/>
                    </a:lnTo>
                    <a:lnTo>
                      <a:pt x="135" y="49"/>
                    </a:lnTo>
                    <a:lnTo>
                      <a:pt x="135" y="49"/>
                    </a:lnTo>
                    <a:lnTo>
                      <a:pt x="134" y="56"/>
                    </a:lnTo>
                    <a:lnTo>
                      <a:pt x="139" y="58"/>
                    </a:lnTo>
                    <a:lnTo>
                      <a:pt x="141" y="66"/>
                    </a:lnTo>
                    <a:lnTo>
                      <a:pt x="147" y="71"/>
                    </a:lnTo>
                    <a:lnTo>
                      <a:pt x="149" y="75"/>
                    </a:lnTo>
                    <a:lnTo>
                      <a:pt x="162" y="75"/>
                    </a:lnTo>
                    <a:lnTo>
                      <a:pt x="169" y="79"/>
                    </a:lnTo>
                    <a:lnTo>
                      <a:pt x="173" y="86"/>
                    </a:lnTo>
                    <a:lnTo>
                      <a:pt x="171" y="92"/>
                    </a:lnTo>
                    <a:lnTo>
                      <a:pt x="179" y="98"/>
                    </a:lnTo>
                    <a:lnTo>
                      <a:pt x="188" y="98"/>
                    </a:lnTo>
                    <a:lnTo>
                      <a:pt x="196" y="99"/>
                    </a:lnTo>
                    <a:lnTo>
                      <a:pt x="199" y="103"/>
                    </a:lnTo>
                    <a:lnTo>
                      <a:pt x="207" y="105"/>
                    </a:lnTo>
                    <a:lnTo>
                      <a:pt x="214" y="101"/>
                    </a:lnTo>
                    <a:lnTo>
                      <a:pt x="222" y="107"/>
                    </a:lnTo>
                    <a:lnTo>
                      <a:pt x="222" y="113"/>
                    </a:lnTo>
                    <a:lnTo>
                      <a:pt x="218" y="118"/>
                    </a:lnTo>
                    <a:lnTo>
                      <a:pt x="220" y="126"/>
                    </a:lnTo>
                    <a:lnTo>
                      <a:pt x="214" y="133"/>
                    </a:lnTo>
                    <a:lnTo>
                      <a:pt x="213" y="141"/>
                    </a:lnTo>
                    <a:lnTo>
                      <a:pt x="209" y="146"/>
                    </a:lnTo>
                    <a:lnTo>
                      <a:pt x="207" y="148"/>
                    </a:lnTo>
                    <a:lnTo>
                      <a:pt x="205" y="154"/>
                    </a:lnTo>
                    <a:lnTo>
                      <a:pt x="207" y="161"/>
                    </a:lnTo>
                    <a:lnTo>
                      <a:pt x="213" y="169"/>
                    </a:lnTo>
                    <a:lnTo>
                      <a:pt x="218" y="161"/>
                    </a:lnTo>
                    <a:lnTo>
                      <a:pt x="218" y="156"/>
                    </a:lnTo>
                    <a:lnTo>
                      <a:pt x="226" y="154"/>
                    </a:lnTo>
                    <a:lnTo>
                      <a:pt x="229" y="161"/>
                    </a:lnTo>
                    <a:lnTo>
                      <a:pt x="235" y="167"/>
                    </a:lnTo>
                    <a:lnTo>
                      <a:pt x="243" y="173"/>
                    </a:lnTo>
                    <a:lnTo>
                      <a:pt x="243" y="165"/>
                    </a:lnTo>
                    <a:lnTo>
                      <a:pt x="243" y="161"/>
                    </a:lnTo>
                    <a:lnTo>
                      <a:pt x="246" y="169"/>
                    </a:lnTo>
                    <a:lnTo>
                      <a:pt x="252" y="175"/>
                    </a:lnTo>
                    <a:lnTo>
                      <a:pt x="260" y="173"/>
                    </a:lnTo>
                    <a:lnTo>
                      <a:pt x="267" y="173"/>
                    </a:lnTo>
                    <a:lnTo>
                      <a:pt x="273" y="180"/>
                    </a:lnTo>
                    <a:lnTo>
                      <a:pt x="275" y="178"/>
                    </a:lnTo>
                    <a:lnTo>
                      <a:pt x="282" y="178"/>
                    </a:lnTo>
                    <a:lnTo>
                      <a:pt x="288" y="184"/>
                    </a:lnTo>
                    <a:lnTo>
                      <a:pt x="290" y="178"/>
                    </a:lnTo>
                    <a:lnTo>
                      <a:pt x="282" y="165"/>
                    </a:lnTo>
                    <a:lnTo>
                      <a:pt x="275" y="161"/>
                    </a:lnTo>
                    <a:lnTo>
                      <a:pt x="267" y="156"/>
                    </a:lnTo>
                    <a:lnTo>
                      <a:pt x="258" y="150"/>
                    </a:lnTo>
                    <a:lnTo>
                      <a:pt x="254" y="145"/>
                    </a:lnTo>
                    <a:lnTo>
                      <a:pt x="248" y="131"/>
                    </a:lnTo>
                    <a:lnTo>
                      <a:pt x="248" y="126"/>
                    </a:lnTo>
                    <a:lnTo>
                      <a:pt x="250" y="133"/>
                    </a:lnTo>
                    <a:lnTo>
                      <a:pt x="258" y="146"/>
                    </a:lnTo>
                    <a:lnTo>
                      <a:pt x="265" y="152"/>
                    </a:lnTo>
                    <a:lnTo>
                      <a:pt x="271" y="154"/>
                    </a:lnTo>
                    <a:lnTo>
                      <a:pt x="275" y="158"/>
                    </a:lnTo>
                    <a:lnTo>
                      <a:pt x="278" y="152"/>
                    </a:lnTo>
                    <a:lnTo>
                      <a:pt x="265" y="139"/>
                    </a:lnTo>
                    <a:lnTo>
                      <a:pt x="261" y="124"/>
                    </a:lnTo>
                    <a:lnTo>
                      <a:pt x="258" y="116"/>
                    </a:lnTo>
                    <a:lnTo>
                      <a:pt x="260" y="111"/>
                    </a:lnTo>
                    <a:lnTo>
                      <a:pt x="258" y="103"/>
                    </a:lnTo>
                    <a:lnTo>
                      <a:pt x="258" y="90"/>
                    </a:lnTo>
                    <a:lnTo>
                      <a:pt x="252" y="86"/>
                    </a:lnTo>
                    <a:lnTo>
                      <a:pt x="254" y="86"/>
                    </a:lnTo>
                    <a:lnTo>
                      <a:pt x="261" y="86"/>
                    </a:lnTo>
                    <a:lnTo>
                      <a:pt x="263" y="86"/>
                    </a:lnTo>
                    <a:lnTo>
                      <a:pt x="258" y="83"/>
                    </a:lnTo>
                    <a:lnTo>
                      <a:pt x="258" y="75"/>
                    </a:lnTo>
                    <a:lnTo>
                      <a:pt x="243" y="66"/>
                    </a:lnTo>
                    <a:lnTo>
                      <a:pt x="248" y="64"/>
                    </a:lnTo>
                    <a:lnTo>
                      <a:pt x="252" y="64"/>
                    </a:lnTo>
                    <a:lnTo>
                      <a:pt x="258" y="64"/>
                    </a:lnTo>
                    <a:lnTo>
                      <a:pt x="252" y="58"/>
                    </a:lnTo>
                    <a:lnTo>
                      <a:pt x="258" y="60"/>
                    </a:lnTo>
                    <a:lnTo>
                      <a:pt x="258" y="51"/>
                    </a:lnTo>
                    <a:lnTo>
                      <a:pt x="258" y="47"/>
                    </a:lnTo>
                    <a:lnTo>
                      <a:pt x="260" y="43"/>
                    </a:lnTo>
                    <a:lnTo>
                      <a:pt x="265" y="51"/>
                    </a:lnTo>
                    <a:lnTo>
                      <a:pt x="265" y="39"/>
                    </a:lnTo>
                    <a:lnTo>
                      <a:pt x="267" y="36"/>
                    </a:lnTo>
                    <a:lnTo>
                      <a:pt x="269" y="43"/>
                    </a:lnTo>
                    <a:lnTo>
                      <a:pt x="275" y="41"/>
                    </a:lnTo>
                    <a:lnTo>
                      <a:pt x="280" y="34"/>
                    </a:lnTo>
                    <a:lnTo>
                      <a:pt x="276" y="26"/>
                    </a:lnTo>
                    <a:lnTo>
                      <a:pt x="276" y="22"/>
                    </a:lnTo>
                    <a:lnTo>
                      <a:pt x="282" y="20"/>
                    </a:lnTo>
                    <a:lnTo>
                      <a:pt x="288" y="19"/>
                    </a:lnTo>
                    <a:lnTo>
                      <a:pt x="286" y="26"/>
                    </a:lnTo>
                    <a:lnTo>
                      <a:pt x="291" y="20"/>
                    </a:lnTo>
                    <a:lnTo>
                      <a:pt x="293" y="22"/>
                    </a:lnTo>
                    <a:lnTo>
                      <a:pt x="284" y="37"/>
                    </a:lnTo>
                    <a:lnTo>
                      <a:pt x="293" y="37"/>
                    </a:lnTo>
                    <a:lnTo>
                      <a:pt x="288" y="41"/>
                    </a:lnTo>
                    <a:lnTo>
                      <a:pt x="280" y="43"/>
                    </a:lnTo>
                    <a:lnTo>
                      <a:pt x="275" y="49"/>
                    </a:lnTo>
                    <a:lnTo>
                      <a:pt x="271" y="69"/>
                    </a:lnTo>
                    <a:lnTo>
                      <a:pt x="276" y="77"/>
                    </a:lnTo>
                    <a:lnTo>
                      <a:pt x="278" y="71"/>
                    </a:lnTo>
                    <a:lnTo>
                      <a:pt x="282" y="71"/>
                    </a:lnTo>
                    <a:lnTo>
                      <a:pt x="282" y="77"/>
                    </a:lnTo>
                    <a:lnTo>
                      <a:pt x="282" y="81"/>
                    </a:lnTo>
                    <a:lnTo>
                      <a:pt x="276" y="86"/>
                    </a:lnTo>
                    <a:lnTo>
                      <a:pt x="269" y="88"/>
                    </a:lnTo>
                    <a:lnTo>
                      <a:pt x="269" y="101"/>
                    </a:lnTo>
                    <a:lnTo>
                      <a:pt x="271" y="96"/>
                    </a:lnTo>
                    <a:lnTo>
                      <a:pt x="276" y="90"/>
                    </a:lnTo>
                    <a:lnTo>
                      <a:pt x="278" y="88"/>
                    </a:lnTo>
                    <a:lnTo>
                      <a:pt x="284" y="96"/>
                    </a:lnTo>
                    <a:lnTo>
                      <a:pt x="290" y="96"/>
                    </a:lnTo>
                    <a:lnTo>
                      <a:pt x="286" y="101"/>
                    </a:lnTo>
                    <a:lnTo>
                      <a:pt x="290" y="109"/>
                    </a:lnTo>
                    <a:lnTo>
                      <a:pt x="282" y="103"/>
                    </a:lnTo>
                    <a:lnTo>
                      <a:pt x="276" y="105"/>
                    </a:lnTo>
                    <a:lnTo>
                      <a:pt x="275" y="113"/>
                    </a:lnTo>
                    <a:lnTo>
                      <a:pt x="278" y="120"/>
                    </a:lnTo>
                    <a:lnTo>
                      <a:pt x="278" y="113"/>
                    </a:lnTo>
                    <a:lnTo>
                      <a:pt x="286" y="111"/>
                    </a:lnTo>
                    <a:lnTo>
                      <a:pt x="290" y="113"/>
                    </a:lnTo>
                    <a:lnTo>
                      <a:pt x="291" y="120"/>
                    </a:lnTo>
                    <a:lnTo>
                      <a:pt x="301" y="122"/>
                    </a:lnTo>
                    <a:lnTo>
                      <a:pt x="307" y="120"/>
                    </a:lnTo>
                    <a:lnTo>
                      <a:pt x="303" y="126"/>
                    </a:lnTo>
                    <a:lnTo>
                      <a:pt x="286" y="124"/>
                    </a:lnTo>
                    <a:lnTo>
                      <a:pt x="284" y="131"/>
                    </a:lnTo>
                    <a:lnTo>
                      <a:pt x="291" y="128"/>
                    </a:lnTo>
                    <a:lnTo>
                      <a:pt x="288" y="141"/>
                    </a:lnTo>
                    <a:lnTo>
                      <a:pt x="288" y="148"/>
                    </a:lnTo>
                    <a:lnTo>
                      <a:pt x="293" y="156"/>
                    </a:lnTo>
                    <a:lnTo>
                      <a:pt x="291" y="148"/>
                    </a:lnTo>
                    <a:lnTo>
                      <a:pt x="299" y="152"/>
                    </a:lnTo>
                    <a:lnTo>
                      <a:pt x="305" y="158"/>
                    </a:lnTo>
                    <a:lnTo>
                      <a:pt x="312" y="160"/>
                    </a:lnTo>
                    <a:lnTo>
                      <a:pt x="310" y="154"/>
                    </a:lnTo>
                    <a:lnTo>
                      <a:pt x="312" y="146"/>
                    </a:lnTo>
                    <a:lnTo>
                      <a:pt x="312" y="154"/>
                    </a:lnTo>
                    <a:lnTo>
                      <a:pt x="316" y="156"/>
                    </a:lnTo>
                    <a:lnTo>
                      <a:pt x="322" y="143"/>
                    </a:lnTo>
                    <a:lnTo>
                      <a:pt x="322" y="156"/>
                    </a:lnTo>
                    <a:lnTo>
                      <a:pt x="325" y="158"/>
                    </a:lnTo>
                    <a:lnTo>
                      <a:pt x="320" y="165"/>
                    </a:lnTo>
                    <a:lnTo>
                      <a:pt x="322" y="171"/>
                    </a:lnTo>
                    <a:lnTo>
                      <a:pt x="327" y="167"/>
                    </a:lnTo>
                    <a:lnTo>
                      <a:pt x="331" y="173"/>
                    </a:lnTo>
                    <a:lnTo>
                      <a:pt x="337" y="169"/>
                    </a:lnTo>
                    <a:lnTo>
                      <a:pt x="335" y="177"/>
                    </a:lnTo>
                    <a:lnTo>
                      <a:pt x="329" y="184"/>
                    </a:lnTo>
                    <a:lnTo>
                      <a:pt x="329" y="188"/>
                    </a:lnTo>
                    <a:lnTo>
                      <a:pt x="344" y="184"/>
                    </a:lnTo>
                    <a:lnTo>
                      <a:pt x="350" y="184"/>
                    </a:lnTo>
                    <a:lnTo>
                      <a:pt x="355" y="177"/>
                    </a:lnTo>
                    <a:lnTo>
                      <a:pt x="370" y="171"/>
                    </a:lnTo>
                    <a:lnTo>
                      <a:pt x="370" y="165"/>
                    </a:lnTo>
                    <a:lnTo>
                      <a:pt x="374" y="158"/>
                    </a:lnTo>
                    <a:lnTo>
                      <a:pt x="378" y="145"/>
                    </a:lnTo>
                    <a:lnTo>
                      <a:pt x="382" y="146"/>
                    </a:lnTo>
                    <a:lnTo>
                      <a:pt x="385" y="133"/>
                    </a:lnTo>
                    <a:lnTo>
                      <a:pt x="378" y="126"/>
                    </a:lnTo>
                    <a:lnTo>
                      <a:pt x="382" y="124"/>
                    </a:lnTo>
                    <a:lnTo>
                      <a:pt x="384" y="122"/>
                    </a:lnTo>
                    <a:lnTo>
                      <a:pt x="335" y="133"/>
                    </a:lnTo>
                    <a:lnTo>
                      <a:pt x="329" y="12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7" name="Freeform 128">
                <a:extLst>
                  <a:ext uri="{FF2B5EF4-FFF2-40B4-BE49-F238E27FC236}">
                    <a16:creationId xmlns:a16="http://schemas.microsoft.com/office/drawing/2014/main" id="{873DCB43-830E-19D2-338B-58890759D348}"/>
                  </a:ext>
                </a:extLst>
              </p:cNvPr>
              <p:cNvSpPr>
                <a:spLocks/>
              </p:cNvSpPr>
              <p:nvPr/>
            </p:nvSpPr>
            <p:spPr bwMode="auto">
              <a:xfrm>
                <a:off x="4707183" y="2383256"/>
                <a:ext cx="14410" cy="14825"/>
              </a:xfrm>
              <a:custGeom>
                <a:avLst/>
                <a:gdLst>
                  <a:gd name="T0" fmla="*/ 15 w 15"/>
                  <a:gd name="T1" fmla="*/ 6 h 17"/>
                  <a:gd name="T2" fmla="*/ 7 w 15"/>
                  <a:gd name="T3" fmla="*/ 0 h 17"/>
                  <a:gd name="T4" fmla="*/ 0 w 15"/>
                  <a:gd name="T5" fmla="*/ 4 h 17"/>
                  <a:gd name="T6" fmla="*/ 6 w 15"/>
                  <a:gd name="T7" fmla="*/ 8 h 17"/>
                  <a:gd name="T8" fmla="*/ 9 w 15"/>
                  <a:gd name="T9" fmla="*/ 12 h 17"/>
                  <a:gd name="T10" fmla="*/ 11 w 15"/>
                  <a:gd name="T11" fmla="*/ 17 h 17"/>
                  <a:gd name="T12" fmla="*/ 15 w 15"/>
                  <a:gd name="T13" fmla="*/ 12 h 17"/>
                  <a:gd name="T14" fmla="*/ 15 w 15"/>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15" y="6"/>
                    </a:moveTo>
                    <a:lnTo>
                      <a:pt x="7" y="0"/>
                    </a:lnTo>
                    <a:lnTo>
                      <a:pt x="0" y="4"/>
                    </a:lnTo>
                    <a:lnTo>
                      <a:pt x="6" y="8"/>
                    </a:lnTo>
                    <a:lnTo>
                      <a:pt x="9" y="12"/>
                    </a:lnTo>
                    <a:lnTo>
                      <a:pt x="11" y="17"/>
                    </a:lnTo>
                    <a:lnTo>
                      <a:pt x="15" y="12"/>
                    </a:lnTo>
                    <a:lnTo>
                      <a:pt x="15"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8" name="Freeform 129">
                <a:extLst>
                  <a:ext uri="{FF2B5EF4-FFF2-40B4-BE49-F238E27FC236}">
                    <a16:creationId xmlns:a16="http://schemas.microsoft.com/office/drawing/2014/main" id="{1923720B-0962-9D64-D04B-1C471C536CAD}"/>
                  </a:ext>
                </a:extLst>
              </p:cNvPr>
              <p:cNvSpPr>
                <a:spLocks/>
              </p:cNvSpPr>
              <p:nvPr/>
            </p:nvSpPr>
            <p:spPr bwMode="auto">
              <a:xfrm>
                <a:off x="4707183" y="2383256"/>
                <a:ext cx="14410" cy="14825"/>
              </a:xfrm>
              <a:custGeom>
                <a:avLst/>
                <a:gdLst>
                  <a:gd name="T0" fmla="*/ 15 w 15"/>
                  <a:gd name="T1" fmla="*/ 6 h 17"/>
                  <a:gd name="T2" fmla="*/ 7 w 15"/>
                  <a:gd name="T3" fmla="*/ 0 h 17"/>
                  <a:gd name="T4" fmla="*/ 0 w 15"/>
                  <a:gd name="T5" fmla="*/ 4 h 17"/>
                  <a:gd name="T6" fmla="*/ 6 w 15"/>
                  <a:gd name="T7" fmla="*/ 8 h 17"/>
                  <a:gd name="T8" fmla="*/ 9 w 15"/>
                  <a:gd name="T9" fmla="*/ 12 h 17"/>
                  <a:gd name="T10" fmla="*/ 11 w 15"/>
                  <a:gd name="T11" fmla="*/ 17 h 17"/>
                  <a:gd name="T12" fmla="*/ 15 w 15"/>
                  <a:gd name="T13" fmla="*/ 12 h 17"/>
                  <a:gd name="T14" fmla="*/ 15 w 15"/>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15" y="6"/>
                    </a:moveTo>
                    <a:lnTo>
                      <a:pt x="7" y="0"/>
                    </a:lnTo>
                    <a:lnTo>
                      <a:pt x="0" y="4"/>
                    </a:lnTo>
                    <a:lnTo>
                      <a:pt x="6" y="8"/>
                    </a:lnTo>
                    <a:lnTo>
                      <a:pt x="9" y="12"/>
                    </a:lnTo>
                    <a:lnTo>
                      <a:pt x="11" y="17"/>
                    </a:lnTo>
                    <a:lnTo>
                      <a:pt x="15" y="12"/>
                    </a:lnTo>
                    <a:lnTo>
                      <a:pt x="15" y="6"/>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9" name="Freeform 140">
                <a:extLst>
                  <a:ext uri="{FF2B5EF4-FFF2-40B4-BE49-F238E27FC236}">
                    <a16:creationId xmlns:a16="http://schemas.microsoft.com/office/drawing/2014/main" id="{9473AB2C-1461-37DC-1143-28133832957A}"/>
                  </a:ext>
                </a:extLst>
              </p:cNvPr>
              <p:cNvSpPr>
                <a:spLocks/>
              </p:cNvSpPr>
              <p:nvPr/>
            </p:nvSpPr>
            <p:spPr bwMode="auto">
              <a:xfrm>
                <a:off x="4865697" y="2440811"/>
                <a:ext cx="9607" cy="18313"/>
              </a:xfrm>
              <a:custGeom>
                <a:avLst/>
                <a:gdLst>
                  <a:gd name="T0" fmla="*/ 4 w 10"/>
                  <a:gd name="T1" fmla="*/ 8 h 21"/>
                  <a:gd name="T2" fmla="*/ 4 w 10"/>
                  <a:gd name="T3" fmla="*/ 15 h 21"/>
                  <a:gd name="T4" fmla="*/ 0 w 10"/>
                  <a:gd name="T5" fmla="*/ 21 h 21"/>
                  <a:gd name="T6" fmla="*/ 6 w 10"/>
                  <a:gd name="T7" fmla="*/ 15 h 21"/>
                  <a:gd name="T8" fmla="*/ 10 w 10"/>
                  <a:gd name="T9" fmla="*/ 0 h 21"/>
                  <a:gd name="T10" fmla="*/ 8 w 10"/>
                  <a:gd name="T11" fmla="*/ 2 h 21"/>
                  <a:gd name="T12" fmla="*/ 4 w 10"/>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10" h="21">
                    <a:moveTo>
                      <a:pt x="4" y="8"/>
                    </a:moveTo>
                    <a:lnTo>
                      <a:pt x="4" y="15"/>
                    </a:lnTo>
                    <a:lnTo>
                      <a:pt x="0" y="21"/>
                    </a:lnTo>
                    <a:lnTo>
                      <a:pt x="6" y="15"/>
                    </a:lnTo>
                    <a:lnTo>
                      <a:pt x="10" y="0"/>
                    </a:lnTo>
                    <a:lnTo>
                      <a:pt x="8" y="2"/>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0" name="Freeform 141">
                <a:extLst>
                  <a:ext uri="{FF2B5EF4-FFF2-40B4-BE49-F238E27FC236}">
                    <a16:creationId xmlns:a16="http://schemas.microsoft.com/office/drawing/2014/main" id="{DE33AC99-4DF9-5078-CC65-ED7A7435E698}"/>
                  </a:ext>
                </a:extLst>
              </p:cNvPr>
              <p:cNvSpPr>
                <a:spLocks/>
              </p:cNvSpPr>
              <p:nvPr/>
            </p:nvSpPr>
            <p:spPr bwMode="auto">
              <a:xfrm>
                <a:off x="4865697" y="2440811"/>
                <a:ext cx="9607" cy="18313"/>
              </a:xfrm>
              <a:custGeom>
                <a:avLst/>
                <a:gdLst>
                  <a:gd name="T0" fmla="*/ 4 w 10"/>
                  <a:gd name="T1" fmla="*/ 8 h 21"/>
                  <a:gd name="T2" fmla="*/ 4 w 10"/>
                  <a:gd name="T3" fmla="*/ 15 h 21"/>
                  <a:gd name="T4" fmla="*/ 0 w 10"/>
                  <a:gd name="T5" fmla="*/ 21 h 21"/>
                  <a:gd name="T6" fmla="*/ 6 w 10"/>
                  <a:gd name="T7" fmla="*/ 15 h 21"/>
                  <a:gd name="T8" fmla="*/ 10 w 10"/>
                  <a:gd name="T9" fmla="*/ 0 h 21"/>
                  <a:gd name="T10" fmla="*/ 8 w 10"/>
                  <a:gd name="T11" fmla="*/ 2 h 21"/>
                  <a:gd name="T12" fmla="*/ 4 w 10"/>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10" h="21">
                    <a:moveTo>
                      <a:pt x="4" y="8"/>
                    </a:moveTo>
                    <a:lnTo>
                      <a:pt x="4" y="15"/>
                    </a:lnTo>
                    <a:lnTo>
                      <a:pt x="0" y="21"/>
                    </a:lnTo>
                    <a:lnTo>
                      <a:pt x="6" y="15"/>
                    </a:lnTo>
                    <a:lnTo>
                      <a:pt x="10" y="0"/>
                    </a:lnTo>
                    <a:lnTo>
                      <a:pt x="8" y="2"/>
                    </a:lnTo>
                    <a:lnTo>
                      <a:pt x="4" y="8"/>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1" name="Freeform 142">
                <a:extLst>
                  <a:ext uri="{FF2B5EF4-FFF2-40B4-BE49-F238E27FC236}">
                    <a16:creationId xmlns:a16="http://schemas.microsoft.com/office/drawing/2014/main" id="{D3BA2708-220A-7F8F-72B3-B1CA756B31F8}"/>
                  </a:ext>
                </a:extLst>
              </p:cNvPr>
              <p:cNvSpPr>
                <a:spLocks/>
              </p:cNvSpPr>
              <p:nvPr/>
            </p:nvSpPr>
            <p:spPr bwMode="auto">
              <a:xfrm>
                <a:off x="4873382" y="2416393"/>
                <a:ext cx="4803" cy="26161"/>
              </a:xfrm>
              <a:custGeom>
                <a:avLst/>
                <a:gdLst>
                  <a:gd name="T0" fmla="*/ 0 w 5"/>
                  <a:gd name="T1" fmla="*/ 30 h 30"/>
                  <a:gd name="T2" fmla="*/ 2 w 5"/>
                  <a:gd name="T3" fmla="*/ 28 h 30"/>
                  <a:gd name="T4" fmla="*/ 4 w 5"/>
                  <a:gd name="T5" fmla="*/ 21 h 30"/>
                  <a:gd name="T6" fmla="*/ 5 w 5"/>
                  <a:gd name="T7" fmla="*/ 0 h 30"/>
                  <a:gd name="T8" fmla="*/ 4 w 5"/>
                  <a:gd name="T9" fmla="*/ 7 h 30"/>
                  <a:gd name="T10" fmla="*/ 0 w 5"/>
                  <a:gd name="T11" fmla="*/ 30 h 30"/>
                </a:gdLst>
                <a:ahLst/>
                <a:cxnLst>
                  <a:cxn ang="0">
                    <a:pos x="T0" y="T1"/>
                  </a:cxn>
                  <a:cxn ang="0">
                    <a:pos x="T2" y="T3"/>
                  </a:cxn>
                  <a:cxn ang="0">
                    <a:pos x="T4" y="T5"/>
                  </a:cxn>
                  <a:cxn ang="0">
                    <a:pos x="T6" y="T7"/>
                  </a:cxn>
                  <a:cxn ang="0">
                    <a:pos x="T8" y="T9"/>
                  </a:cxn>
                  <a:cxn ang="0">
                    <a:pos x="T10" y="T11"/>
                  </a:cxn>
                </a:cxnLst>
                <a:rect l="0" t="0" r="r" b="b"/>
                <a:pathLst>
                  <a:path w="5" h="30">
                    <a:moveTo>
                      <a:pt x="0" y="30"/>
                    </a:moveTo>
                    <a:lnTo>
                      <a:pt x="2" y="28"/>
                    </a:lnTo>
                    <a:lnTo>
                      <a:pt x="4" y="21"/>
                    </a:lnTo>
                    <a:lnTo>
                      <a:pt x="5" y="0"/>
                    </a:lnTo>
                    <a:lnTo>
                      <a:pt x="4" y="7"/>
                    </a:lnTo>
                    <a:lnTo>
                      <a:pt x="0" y="3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12" name="Freeform 143">
                <a:extLst>
                  <a:ext uri="{FF2B5EF4-FFF2-40B4-BE49-F238E27FC236}">
                    <a16:creationId xmlns:a16="http://schemas.microsoft.com/office/drawing/2014/main" id="{4A2B5500-A4F1-3D9A-4BCA-79D8D83E58BC}"/>
                  </a:ext>
                </a:extLst>
              </p:cNvPr>
              <p:cNvSpPr>
                <a:spLocks/>
              </p:cNvSpPr>
              <p:nvPr/>
            </p:nvSpPr>
            <p:spPr bwMode="auto">
              <a:xfrm>
                <a:off x="4873382" y="2416393"/>
                <a:ext cx="4803" cy="26161"/>
              </a:xfrm>
              <a:custGeom>
                <a:avLst/>
                <a:gdLst>
                  <a:gd name="T0" fmla="*/ 0 w 5"/>
                  <a:gd name="T1" fmla="*/ 30 h 30"/>
                  <a:gd name="T2" fmla="*/ 2 w 5"/>
                  <a:gd name="T3" fmla="*/ 28 h 30"/>
                  <a:gd name="T4" fmla="*/ 4 w 5"/>
                  <a:gd name="T5" fmla="*/ 21 h 30"/>
                  <a:gd name="T6" fmla="*/ 5 w 5"/>
                  <a:gd name="T7" fmla="*/ 0 h 30"/>
                  <a:gd name="T8" fmla="*/ 4 w 5"/>
                  <a:gd name="T9" fmla="*/ 7 h 30"/>
                  <a:gd name="T10" fmla="*/ 0 w 5"/>
                  <a:gd name="T11" fmla="*/ 30 h 30"/>
                </a:gdLst>
                <a:ahLst/>
                <a:cxnLst>
                  <a:cxn ang="0">
                    <a:pos x="T0" y="T1"/>
                  </a:cxn>
                  <a:cxn ang="0">
                    <a:pos x="T2" y="T3"/>
                  </a:cxn>
                  <a:cxn ang="0">
                    <a:pos x="T4" y="T5"/>
                  </a:cxn>
                  <a:cxn ang="0">
                    <a:pos x="T6" y="T7"/>
                  </a:cxn>
                  <a:cxn ang="0">
                    <a:pos x="T8" y="T9"/>
                  </a:cxn>
                  <a:cxn ang="0">
                    <a:pos x="T10" y="T11"/>
                  </a:cxn>
                </a:cxnLst>
                <a:rect l="0" t="0" r="r" b="b"/>
                <a:pathLst>
                  <a:path w="5" h="30">
                    <a:moveTo>
                      <a:pt x="0" y="30"/>
                    </a:moveTo>
                    <a:lnTo>
                      <a:pt x="2" y="28"/>
                    </a:lnTo>
                    <a:lnTo>
                      <a:pt x="4" y="21"/>
                    </a:lnTo>
                    <a:lnTo>
                      <a:pt x="5" y="0"/>
                    </a:lnTo>
                    <a:lnTo>
                      <a:pt x="4" y="7"/>
                    </a:lnTo>
                    <a:lnTo>
                      <a:pt x="0" y="3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161" name="Freeform 145">
              <a:extLst>
                <a:ext uri="{FF2B5EF4-FFF2-40B4-BE49-F238E27FC236}">
                  <a16:creationId xmlns:a16="http://schemas.microsoft.com/office/drawing/2014/main" id="{3F459C00-CFB1-1152-3729-0FFCB6784888}"/>
                </a:ext>
              </a:extLst>
            </p:cNvPr>
            <p:cNvSpPr>
              <a:spLocks/>
            </p:cNvSpPr>
            <p:nvPr/>
          </p:nvSpPr>
          <p:spPr bwMode="auto">
            <a:xfrm>
              <a:off x="5239330" y="2091003"/>
              <a:ext cx="173195" cy="152936"/>
            </a:xfrm>
            <a:custGeom>
              <a:avLst/>
              <a:gdLst>
                <a:gd name="T0" fmla="*/ 145 w 147"/>
                <a:gd name="T1" fmla="*/ 68 h 143"/>
                <a:gd name="T2" fmla="*/ 147 w 147"/>
                <a:gd name="T3" fmla="*/ 62 h 143"/>
                <a:gd name="T4" fmla="*/ 145 w 147"/>
                <a:gd name="T5" fmla="*/ 55 h 143"/>
                <a:gd name="T6" fmla="*/ 130 w 147"/>
                <a:gd name="T7" fmla="*/ 0 h 143"/>
                <a:gd name="T8" fmla="*/ 126 w 147"/>
                <a:gd name="T9" fmla="*/ 0 h 143"/>
                <a:gd name="T10" fmla="*/ 117 w 147"/>
                <a:gd name="T11" fmla="*/ 2 h 143"/>
                <a:gd name="T12" fmla="*/ 77 w 147"/>
                <a:gd name="T13" fmla="*/ 11 h 143"/>
                <a:gd name="T14" fmla="*/ 70 w 147"/>
                <a:gd name="T15" fmla="*/ 15 h 143"/>
                <a:gd name="T16" fmla="*/ 66 w 147"/>
                <a:gd name="T17" fmla="*/ 15 h 143"/>
                <a:gd name="T18" fmla="*/ 53 w 147"/>
                <a:gd name="T19" fmla="*/ 19 h 143"/>
                <a:gd name="T20" fmla="*/ 45 w 147"/>
                <a:gd name="T21" fmla="*/ 19 h 143"/>
                <a:gd name="T22" fmla="*/ 0 w 147"/>
                <a:gd name="T23" fmla="*/ 30 h 143"/>
                <a:gd name="T24" fmla="*/ 13 w 147"/>
                <a:gd name="T25" fmla="*/ 107 h 143"/>
                <a:gd name="T26" fmla="*/ 19 w 147"/>
                <a:gd name="T27" fmla="*/ 115 h 143"/>
                <a:gd name="T28" fmla="*/ 19 w 147"/>
                <a:gd name="T29" fmla="*/ 120 h 143"/>
                <a:gd name="T30" fmla="*/ 8 w 147"/>
                <a:gd name="T31" fmla="*/ 132 h 143"/>
                <a:gd name="T32" fmla="*/ 8 w 147"/>
                <a:gd name="T33" fmla="*/ 135 h 143"/>
                <a:gd name="T34" fmla="*/ 13 w 147"/>
                <a:gd name="T35" fmla="*/ 143 h 143"/>
                <a:gd name="T36" fmla="*/ 21 w 147"/>
                <a:gd name="T37" fmla="*/ 139 h 143"/>
                <a:gd name="T38" fmla="*/ 34 w 147"/>
                <a:gd name="T39" fmla="*/ 126 h 143"/>
                <a:gd name="T40" fmla="*/ 42 w 147"/>
                <a:gd name="T41" fmla="*/ 122 h 143"/>
                <a:gd name="T42" fmla="*/ 45 w 147"/>
                <a:gd name="T43" fmla="*/ 115 h 143"/>
                <a:gd name="T44" fmla="*/ 49 w 147"/>
                <a:gd name="T45" fmla="*/ 117 h 143"/>
                <a:gd name="T46" fmla="*/ 60 w 147"/>
                <a:gd name="T47" fmla="*/ 103 h 143"/>
                <a:gd name="T48" fmla="*/ 68 w 147"/>
                <a:gd name="T49" fmla="*/ 102 h 143"/>
                <a:gd name="T50" fmla="*/ 74 w 147"/>
                <a:gd name="T51" fmla="*/ 98 h 143"/>
                <a:gd name="T52" fmla="*/ 81 w 147"/>
                <a:gd name="T53" fmla="*/ 98 h 143"/>
                <a:gd name="T54" fmla="*/ 85 w 147"/>
                <a:gd name="T55" fmla="*/ 94 h 143"/>
                <a:gd name="T56" fmla="*/ 106 w 147"/>
                <a:gd name="T57" fmla="*/ 90 h 143"/>
                <a:gd name="T58" fmla="*/ 106 w 147"/>
                <a:gd name="T59" fmla="*/ 85 h 143"/>
                <a:gd name="T60" fmla="*/ 104 w 147"/>
                <a:gd name="T61" fmla="*/ 81 h 143"/>
                <a:gd name="T62" fmla="*/ 107 w 147"/>
                <a:gd name="T63" fmla="*/ 81 h 143"/>
                <a:gd name="T64" fmla="*/ 107 w 147"/>
                <a:gd name="T65" fmla="*/ 85 h 143"/>
                <a:gd name="T66" fmla="*/ 115 w 147"/>
                <a:gd name="T67" fmla="*/ 85 h 143"/>
                <a:gd name="T68" fmla="*/ 128 w 147"/>
                <a:gd name="T69" fmla="*/ 77 h 143"/>
                <a:gd name="T70" fmla="*/ 141 w 147"/>
                <a:gd name="T71" fmla="*/ 72 h 143"/>
                <a:gd name="T72" fmla="*/ 147 w 147"/>
                <a:gd name="T73" fmla="*/ 73 h 143"/>
                <a:gd name="T74" fmla="*/ 145 w 147"/>
                <a:gd name="T75" fmla="*/ 70 h 143"/>
                <a:gd name="T76" fmla="*/ 145 w 147"/>
                <a:gd name="T77" fmla="*/ 6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 h="143">
                  <a:moveTo>
                    <a:pt x="145" y="68"/>
                  </a:moveTo>
                  <a:lnTo>
                    <a:pt x="147" y="62"/>
                  </a:lnTo>
                  <a:lnTo>
                    <a:pt x="145" y="55"/>
                  </a:lnTo>
                  <a:lnTo>
                    <a:pt x="130" y="0"/>
                  </a:lnTo>
                  <a:lnTo>
                    <a:pt x="126" y="0"/>
                  </a:lnTo>
                  <a:lnTo>
                    <a:pt x="117" y="2"/>
                  </a:lnTo>
                  <a:lnTo>
                    <a:pt x="77" y="11"/>
                  </a:lnTo>
                  <a:lnTo>
                    <a:pt x="70" y="15"/>
                  </a:lnTo>
                  <a:lnTo>
                    <a:pt x="66" y="15"/>
                  </a:lnTo>
                  <a:lnTo>
                    <a:pt x="53" y="19"/>
                  </a:lnTo>
                  <a:lnTo>
                    <a:pt x="45" y="19"/>
                  </a:lnTo>
                  <a:lnTo>
                    <a:pt x="0" y="30"/>
                  </a:lnTo>
                  <a:lnTo>
                    <a:pt x="13" y="107"/>
                  </a:lnTo>
                  <a:lnTo>
                    <a:pt x="19" y="115"/>
                  </a:lnTo>
                  <a:lnTo>
                    <a:pt x="19" y="120"/>
                  </a:lnTo>
                  <a:lnTo>
                    <a:pt x="8" y="132"/>
                  </a:lnTo>
                  <a:lnTo>
                    <a:pt x="8" y="135"/>
                  </a:lnTo>
                  <a:lnTo>
                    <a:pt x="13" y="143"/>
                  </a:lnTo>
                  <a:lnTo>
                    <a:pt x="21" y="139"/>
                  </a:lnTo>
                  <a:lnTo>
                    <a:pt x="34" y="126"/>
                  </a:lnTo>
                  <a:lnTo>
                    <a:pt x="42" y="122"/>
                  </a:lnTo>
                  <a:lnTo>
                    <a:pt x="45" y="115"/>
                  </a:lnTo>
                  <a:lnTo>
                    <a:pt x="49" y="117"/>
                  </a:lnTo>
                  <a:lnTo>
                    <a:pt x="60" y="103"/>
                  </a:lnTo>
                  <a:lnTo>
                    <a:pt x="68" y="102"/>
                  </a:lnTo>
                  <a:lnTo>
                    <a:pt x="74" y="98"/>
                  </a:lnTo>
                  <a:lnTo>
                    <a:pt x="81" y="98"/>
                  </a:lnTo>
                  <a:lnTo>
                    <a:pt x="85" y="94"/>
                  </a:lnTo>
                  <a:lnTo>
                    <a:pt x="106" y="90"/>
                  </a:lnTo>
                  <a:lnTo>
                    <a:pt x="106" y="85"/>
                  </a:lnTo>
                  <a:lnTo>
                    <a:pt x="104" y="81"/>
                  </a:lnTo>
                  <a:lnTo>
                    <a:pt x="107" y="81"/>
                  </a:lnTo>
                  <a:lnTo>
                    <a:pt x="107" y="85"/>
                  </a:lnTo>
                  <a:lnTo>
                    <a:pt x="115" y="85"/>
                  </a:lnTo>
                  <a:lnTo>
                    <a:pt x="128" y="77"/>
                  </a:lnTo>
                  <a:lnTo>
                    <a:pt x="141" y="72"/>
                  </a:lnTo>
                  <a:lnTo>
                    <a:pt x="147" y="73"/>
                  </a:lnTo>
                  <a:lnTo>
                    <a:pt x="145" y="70"/>
                  </a:lnTo>
                  <a:lnTo>
                    <a:pt x="145" y="6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2" name="Freeform 146">
              <a:extLst>
                <a:ext uri="{FF2B5EF4-FFF2-40B4-BE49-F238E27FC236}">
                  <a16:creationId xmlns:a16="http://schemas.microsoft.com/office/drawing/2014/main" id="{24917103-DE05-CF26-9733-8CADE4751069}"/>
                </a:ext>
              </a:extLst>
            </p:cNvPr>
            <p:cNvSpPr>
              <a:spLocks/>
            </p:cNvSpPr>
            <p:nvPr/>
          </p:nvSpPr>
          <p:spPr bwMode="auto">
            <a:xfrm>
              <a:off x="5288815" y="1709197"/>
              <a:ext cx="168483" cy="317636"/>
            </a:xfrm>
            <a:custGeom>
              <a:avLst/>
              <a:gdLst>
                <a:gd name="T0" fmla="*/ 129 w 143"/>
                <a:gd name="T1" fmla="*/ 216 h 297"/>
                <a:gd name="T2" fmla="*/ 127 w 143"/>
                <a:gd name="T3" fmla="*/ 209 h 297"/>
                <a:gd name="T4" fmla="*/ 120 w 143"/>
                <a:gd name="T5" fmla="*/ 205 h 297"/>
                <a:gd name="T6" fmla="*/ 114 w 143"/>
                <a:gd name="T7" fmla="*/ 199 h 297"/>
                <a:gd name="T8" fmla="*/ 111 w 143"/>
                <a:gd name="T9" fmla="*/ 194 h 297"/>
                <a:gd name="T10" fmla="*/ 109 w 143"/>
                <a:gd name="T11" fmla="*/ 186 h 297"/>
                <a:gd name="T12" fmla="*/ 109 w 143"/>
                <a:gd name="T13" fmla="*/ 178 h 297"/>
                <a:gd name="T14" fmla="*/ 101 w 143"/>
                <a:gd name="T15" fmla="*/ 158 h 297"/>
                <a:gd name="T16" fmla="*/ 50 w 143"/>
                <a:gd name="T17" fmla="*/ 4 h 297"/>
                <a:gd name="T18" fmla="*/ 49 w 143"/>
                <a:gd name="T19" fmla="*/ 0 h 297"/>
                <a:gd name="T20" fmla="*/ 41 w 143"/>
                <a:gd name="T21" fmla="*/ 7 h 297"/>
                <a:gd name="T22" fmla="*/ 35 w 143"/>
                <a:gd name="T23" fmla="*/ 6 h 297"/>
                <a:gd name="T24" fmla="*/ 28 w 143"/>
                <a:gd name="T25" fmla="*/ 11 h 297"/>
                <a:gd name="T26" fmla="*/ 28 w 143"/>
                <a:gd name="T27" fmla="*/ 17 h 297"/>
                <a:gd name="T28" fmla="*/ 26 w 143"/>
                <a:gd name="T29" fmla="*/ 32 h 297"/>
                <a:gd name="T30" fmla="*/ 26 w 143"/>
                <a:gd name="T31" fmla="*/ 37 h 297"/>
                <a:gd name="T32" fmla="*/ 26 w 143"/>
                <a:gd name="T33" fmla="*/ 39 h 297"/>
                <a:gd name="T34" fmla="*/ 24 w 143"/>
                <a:gd name="T35" fmla="*/ 41 h 297"/>
                <a:gd name="T36" fmla="*/ 28 w 143"/>
                <a:gd name="T37" fmla="*/ 53 h 297"/>
                <a:gd name="T38" fmla="*/ 24 w 143"/>
                <a:gd name="T39" fmla="*/ 66 h 297"/>
                <a:gd name="T40" fmla="*/ 26 w 143"/>
                <a:gd name="T41" fmla="*/ 73 h 297"/>
                <a:gd name="T42" fmla="*/ 32 w 143"/>
                <a:gd name="T43" fmla="*/ 79 h 297"/>
                <a:gd name="T44" fmla="*/ 34 w 143"/>
                <a:gd name="T45" fmla="*/ 86 h 297"/>
                <a:gd name="T46" fmla="*/ 34 w 143"/>
                <a:gd name="T47" fmla="*/ 92 h 297"/>
                <a:gd name="T48" fmla="*/ 28 w 143"/>
                <a:gd name="T49" fmla="*/ 103 h 297"/>
                <a:gd name="T50" fmla="*/ 17 w 143"/>
                <a:gd name="T51" fmla="*/ 116 h 297"/>
                <a:gd name="T52" fmla="*/ 13 w 143"/>
                <a:gd name="T53" fmla="*/ 116 h 297"/>
                <a:gd name="T54" fmla="*/ 7 w 143"/>
                <a:gd name="T55" fmla="*/ 124 h 297"/>
                <a:gd name="T56" fmla="*/ 7 w 143"/>
                <a:gd name="T57" fmla="*/ 130 h 297"/>
                <a:gd name="T58" fmla="*/ 11 w 143"/>
                <a:gd name="T59" fmla="*/ 145 h 297"/>
                <a:gd name="T60" fmla="*/ 9 w 143"/>
                <a:gd name="T61" fmla="*/ 156 h 297"/>
                <a:gd name="T62" fmla="*/ 11 w 143"/>
                <a:gd name="T63" fmla="*/ 163 h 297"/>
                <a:gd name="T64" fmla="*/ 7 w 143"/>
                <a:gd name="T65" fmla="*/ 171 h 297"/>
                <a:gd name="T66" fmla="*/ 7 w 143"/>
                <a:gd name="T67" fmla="*/ 178 h 297"/>
                <a:gd name="T68" fmla="*/ 5 w 143"/>
                <a:gd name="T69" fmla="*/ 184 h 297"/>
                <a:gd name="T70" fmla="*/ 2 w 143"/>
                <a:gd name="T71" fmla="*/ 192 h 297"/>
                <a:gd name="T72" fmla="*/ 3 w 143"/>
                <a:gd name="T73" fmla="*/ 203 h 297"/>
                <a:gd name="T74" fmla="*/ 0 w 143"/>
                <a:gd name="T75" fmla="*/ 209 h 297"/>
                <a:gd name="T76" fmla="*/ 5 w 143"/>
                <a:gd name="T77" fmla="*/ 233 h 297"/>
                <a:gd name="T78" fmla="*/ 5 w 143"/>
                <a:gd name="T79" fmla="*/ 246 h 297"/>
                <a:gd name="T80" fmla="*/ 11 w 143"/>
                <a:gd name="T81" fmla="*/ 267 h 297"/>
                <a:gd name="T82" fmla="*/ 7 w 143"/>
                <a:gd name="T83" fmla="*/ 274 h 297"/>
                <a:gd name="T84" fmla="*/ 7 w 143"/>
                <a:gd name="T85" fmla="*/ 282 h 297"/>
                <a:gd name="T86" fmla="*/ 11 w 143"/>
                <a:gd name="T87" fmla="*/ 289 h 297"/>
                <a:gd name="T88" fmla="*/ 17 w 143"/>
                <a:gd name="T89" fmla="*/ 297 h 297"/>
                <a:gd name="T90" fmla="*/ 105 w 143"/>
                <a:gd name="T91" fmla="*/ 276 h 297"/>
                <a:gd name="T92" fmla="*/ 114 w 143"/>
                <a:gd name="T93" fmla="*/ 265 h 297"/>
                <a:gd name="T94" fmla="*/ 118 w 143"/>
                <a:gd name="T95" fmla="*/ 259 h 297"/>
                <a:gd name="T96" fmla="*/ 120 w 143"/>
                <a:gd name="T97" fmla="*/ 259 h 297"/>
                <a:gd name="T98" fmla="*/ 124 w 143"/>
                <a:gd name="T99" fmla="*/ 252 h 297"/>
                <a:gd name="T100" fmla="*/ 131 w 143"/>
                <a:gd name="T101" fmla="*/ 248 h 297"/>
                <a:gd name="T102" fmla="*/ 135 w 143"/>
                <a:gd name="T103" fmla="*/ 246 h 297"/>
                <a:gd name="T104" fmla="*/ 139 w 143"/>
                <a:gd name="T105" fmla="*/ 246 h 297"/>
                <a:gd name="T106" fmla="*/ 139 w 143"/>
                <a:gd name="T107" fmla="*/ 241 h 297"/>
                <a:gd name="T108" fmla="*/ 143 w 143"/>
                <a:gd name="T109" fmla="*/ 225 h 297"/>
                <a:gd name="T110" fmla="*/ 139 w 143"/>
                <a:gd name="T111" fmla="*/ 224 h 297"/>
                <a:gd name="T112" fmla="*/ 135 w 143"/>
                <a:gd name="T113" fmla="*/ 222 h 297"/>
                <a:gd name="T114" fmla="*/ 129 w 143"/>
                <a:gd name="T115" fmla="*/ 21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 h="297">
                  <a:moveTo>
                    <a:pt x="129" y="216"/>
                  </a:moveTo>
                  <a:lnTo>
                    <a:pt x="127" y="209"/>
                  </a:lnTo>
                  <a:lnTo>
                    <a:pt x="120" y="205"/>
                  </a:lnTo>
                  <a:lnTo>
                    <a:pt x="114" y="199"/>
                  </a:lnTo>
                  <a:lnTo>
                    <a:pt x="111" y="194"/>
                  </a:lnTo>
                  <a:lnTo>
                    <a:pt x="109" y="186"/>
                  </a:lnTo>
                  <a:lnTo>
                    <a:pt x="109" y="178"/>
                  </a:lnTo>
                  <a:lnTo>
                    <a:pt x="101" y="158"/>
                  </a:lnTo>
                  <a:lnTo>
                    <a:pt x="50" y="4"/>
                  </a:lnTo>
                  <a:lnTo>
                    <a:pt x="49" y="0"/>
                  </a:lnTo>
                  <a:lnTo>
                    <a:pt x="41" y="7"/>
                  </a:lnTo>
                  <a:lnTo>
                    <a:pt x="35" y="6"/>
                  </a:lnTo>
                  <a:lnTo>
                    <a:pt x="28" y="11"/>
                  </a:lnTo>
                  <a:lnTo>
                    <a:pt x="28" y="17"/>
                  </a:lnTo>
                  <a:lnTo>
                    <a:pt x="26" y="32"/>
                  </a:lnTo>
                  <a:lnTo>
                    <a:pt x="26" y="37"/>
                  </a:lnTo>
                  <a:lnTo>
                    <a:pt x="26" y="39"/>
                  </a:lnTo>
                  <a:lnTo>
                    <a:pt x="24" y="41"/>
                  </a:lnTo>
                  <a:lnTo>
                    <a:pt x="28" y="53"/>
                  </a:lnTo>
                  <a:lnTo>
                    <a:pt x="24" y="66"/>
                  </a:lnTo>
                  <a:lnTo>
                    <a:pt x="26" y="73"/>
                  </a:lnTo>
                  <a:lnTo>
                    <a:pt x="32" y="79"/>
                  </a:lnTo>
                  <a:lnTo>
                    <a:pt x="34" y="86"/>
                  </a:lnTo>
                  <a:lnTo>
                    <a:pt x="34" y="92"/>
                  </a:lnTo>
                  <a:lnTo>
                    <a:pt x="28" y="103"/>
                  </a:lnTo>
                  <a:lnTo>
                    <a:pt x="17" y="116"/>
                  </a:lnTo>
                  <a:lnTo>
                    <a:pt x="13" y="116"/>
                  </a:lnTo>
                  <a:lnTo>
                    <a:pt x="7" y="124"/>
                  </a:lnTo>
                  <a:lnTo>
                    <a:pt x="7" y="130"/>
                  </a:lnTo>
                  <a:lnTo>
                    <a:pt x="11" y="145"/>
                  </a:lnTo>
                  <a:lnTo>
                    <a:pt x="9" y="156"/>
                  </a:lnTo>
                  <a:lnTo>
                    <a:pt x="11" y="163"/>
                  </a:lnTo>
                  <a:lnTo>
                    <a:pt x="7" y="171"/>
                  </a:lnTo>
                  <a:lnTo>
                    <a:pt x="7" y="178"/>
                  </a:lnTo>
                  <a:lnTo>
                    <a:pt x="5" y="184"/>
                  </a:lnTo>
                  <a:lnTo>
                    <a:pt x="2" y="192"/>
                  </a:lnTo>
                  <a:lnTo>
                    <a:pt x="3" y="203"/>
                  </a:lnTo>
                  <a:lnTo>
                    <a:pt x="0" y="209"/>
                  </a:lnTo>
                  <a:lnTo>
                    <a:pt x="5" y="233"/>
                  </a:lnTo>
                  <a:lnTo>
                    <a:pt x="5" y="246"/>
                  </a:lnTo>
                  <a:lnTo>
                    <a:pt x="11" y="267"/>
                  </a:lnTo>
                  <a:lnTo>
                    <a:pt x="7" y="274"/>
                  </a:lnTo>
                  <a:lnTo>
                    <a:pt x="7" y="282"/>
                  </a:lnTo>
                  <a:lnTo>
                    <a:pt x="11" y="289"/>
                  </a:lnTo>
                  <a:lnTo>
                    <a:pt x="17" y="297"/>
                  </a:lnTo>
                  <a:lnTo>
                    <a:pt x="105" y="276"/>
                  </a:lnTo>
                  <a:lnTo>
                    <a:pt x="114" y="265"/>
                  </a:lnTo>
                  <a:lnTo>
                    <a:pt x="118" y="259"/>
                  </a:lnTo>
                  <a:lnTo>
                    <a:pt x="120" y="259"/>
                  </a:lnTo>
                  <a:lnTo>
                    <a:pt x="124" y="252"/>
                  </a:lnTo>
                  <a:lnTo>
                    <a:pt x="131" y="248"/>
                  </a:lnTo>
                  <a:lnTo>
                    <a:pt x="135" y="246"/>
                  </a:lnTo>
                  <a:lnTo>
                    <a:pt x="139" y="246"/>
                  </a:lnTo>
                  <a:lnTo>
                    <a:pt x="139" y="241"/>
                  </a:lnTo>
                  <a:lnTo>
                    <a:pt x="143" y="225"/>
                  </a:lnTo>
                  <a:lnTo>
                    <a:pt x="139" y="224"/>
                  </a:lnTo>
                  <a:lnTo>
                    <a:pt x="135" y="222"/>
                  </a:lnTo>
                  <a:lnTo>
                    <a:pt x="129" y="216"/>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3" name="Freeform 148">
              <a:extLst>
                <a:ext uri="{FF2B5EF4-FFF2-40B4-BE49-F238E27FC236}">
                  <a16:creationId xmlns:a16="http://schemas.microsoft.com/office/drawing/2014/main" id="{928A5184-2E32-01EF-6433-F86B1A7CB995}"/>
                </a:ext>
              </a:extLst>
            </p:cNvPr>
            <p:cNvSpPr>
              <a:spLocks/>
            </p:cNvSpPr>
            <p:nvPr/>
          </p:nvSpPr>
          <p:spPr bwMode="auto">
            <a:xfrm>
              <a:off x="5392497" y="2083517"/>
              <a:ext cx="53019" cy="85558"/>
            </a:xfrm>
            <a:custGeom>
              <a:avLst/>
              <a:gdLst>
                <a:gd name="T0" fmla="*/ 41 w 45"/>
                <a:gd name="T1" fmla="*/ 18 h 80"/>
                <a:gd name="T2" fmla="*/ 39 w 45"/>
                <a:gd name="T3" fmla="*/ 13 h 80"/>
                <a:gd name="T4" fmla="*/ 36 w 45"/>
                <a:gd name="T5" fmla="*/ 11 h 80"/>
                <a:gd name="T6" fmla="*/ 34 w 45"/>
                <a:gd name="T7" fmla="*/ 5 h 80"/>
                <a:gd name="T8" fmla="*/ 26 w 45"/>
                <a:gd name="T9" fmla="*/ 0 h 80"/>
                <a:gd name="T10" fmla="*/ 0 w 45"/>
                <a:gd name="T11" fmla="*/ 7 h 80"/>
                <a:gd name="T12" fmla="*/ 15 w 45"/>
                <a:gd name="T13" fmla="*/ 62 h 80"/>
                <a:gd name="T14" fmla="*/ 17 w 45"/>
                <a:gd name="T15" fmla="*/ 69 h 80"/>
                <a:gd name="T16" fmla="*/ 15 w 45"/>
                <a:gd name="T17" fmla="*/ 75 h 80"/>
                <a:gd name="T18" fmla="*/ 15 w 45"/>
                <a:gd name="T19" fmla="*/ 77 h 80"/>
                <a:gd name="T20" fmla="*/ 17 w 45"/>
                <a:gd name="T21" fmla="*/ 80 h 80"/>
                <a:gd name="T22" fmla="*/ 23 w 45"/>
                <a:gd name="T23" fmla="*/ 77 h 80"/>
                <a:gd name="T24" fmla="*/ 43 w 45"/>
                <a:gd name="T25" fmla="*/ 63 h 80"/>
                <a:gd name="T26" fmla="*/ 43 w 45"/>
                <a:gd name="T27" fmla="*/ 56 h 80"/>
                <a:gd name="T28" fmla="*/ 41 w 45"/>
                <a:gd name="T29" fmla="*/ 48 h 80"/>
                <a:gd name="T30" fmla="*/ 41 w 45"/>
                <a:gd name="T31" fmla="*/ 41 h 80"/>
                <a:gd name="T32" fmla="*/ 36 w 45"/>
                <a:gd name="T33" fmla="*/ 33 h 80"/>
                <a:gd name="T34" fmla="*/ 39 w 45"/>
                <a:gd name="T35" fmla="*/ 28 h 80"/>
                <a:gd name="T36" fmla="*/ 38 w 45"/>
                <a:gd name="T37" fmla="*/ 20 h 80"/>
                <a:gd name="T38" fmla="*/ 43 w 45"/>
                <a:gd name="T39" fmla="*/ 28 h 80"/>
                <a:gd name="T40" fmla="*/ 45 w 45"/>
                <a:gd name="T41" fmla="*/ 24 h 80"/>
                <a:gd name="T42" fmla="*/ 45 w 45"/>
                <a:gd name="T43" fmla="*/ 22 h 80"/>
                <a:gd name="T44" fmla="*/ 41 w 45"/>
                <a:gd name="T45"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80">
                  <a:moveTo>
                    <a:pt x="41" y="18"/>
                  </a:moveTo>
                  <a:lnTo>
                    <a:pt x="39" y="13"/>
                  </a:lnTo>
                  <a:lnTo>
                    <a:pt x="36" y="11"/>
                  </a:lnTo>
                  <a:lnTo>
                    <a:pt x="34" y="5"/>
                  </a:lnTo>
                  <a:lnTo>
                    <a:pt x="26" y="0"/>
                  </a:lnTo>
                  <a:lnTo>
                    <a:pt x="0" y="7"/>
                  </a:lnTo>
                  <a:lnTo>
                    <a:pt x="15" y="62"/>
                  </a:lnTo>
                  <a:lnTo>
                    <a:pt x="17" y="69"/>
                  </a:lnTo>
                  <a:lnTo>
                    <a:pt x="15" y="75"/>
                  </a:lnTo>
                  <a:lnTo>
                    <a:pt x="15" y="77"/>
                  </a:lnTo>
                  <a:lnTo>
                    <a:pt x="17" y="80"/>
                  </a:lnTo>
                  <a:lnTo>
                    <a:pt x="23" y="77"/>
                  </a:lnTo>
                  <a:lnTo>
                    <a:pt x="43" y="63"/>
                  </a:lnTo>
                  <a:lnTo>
                    <a:pt x="43" y="56"/>
                  </a:lnTo>
                  <a:lnTo>
                    <a:pt x="41" y="48"/>
                  </a:lnTo>
                  <a:lnTo>
                    <a:pt x="41" y="41"/>
                  </a:lnTo>
                  <a:lnTo>
                    <a:pt x="36" y="33"/>
                  </a:lnTo>
                  <a:lnTo>
                    <a:pt x="39" y="28"/>
                  </a:lnTo>
                  <a:lnTo>
                    <a:pt x="38" y="20"/>
                  </a:lnTo>
                  <a:lnTo>
                    <a:pt x="43" y="28"/>
                  </a:lnTo>
                  <a:lnTo>
                    <a:pt x="45" y="24"/>
                  </a:lnTo>
                  <a:lnTo>
                    <a:pt x="45" y="22"/>
                  </a:lnTo>
                  <a:lnTo>
                    <a:pt x="41" y="1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4" name="Freeform 149">
              <a:extLst>
                <a:ext uri="{FF2B5EF4-FFF2-40B4-BE49-F238E27FC236}">
                  <a16:creationId xmlns:a16="http://schemas.microsoft.com/office/drawing/2014/main" id="{1EA2C6FB-F77D-9D97-0824-F723A59B58AD}"/>
                </a:ext>
              </a:extLst>
            </p:cNvPr>
            <p:cNvSpPr>
              <a:spLocks/>
            </p:cNvSpPr>
            <p:nvPr/>
          </p:nvSpPr>
          <p:spPr bwMode="auto">
            <a:xfrm>
              <a:off x="5445516" y="2109184"/>
              <a:ext cx="7069" cy="8556"/>
            </a:xfrm>
            <a:custGeom>
              <a:avLst/>
              <a:gdLst>
                <a:gd name="T0" fmla="*/ 2 w 6"/>
                <a:gd name="T1" fmla="*/ 8 h 8"/>
                <a:gd name="T2" fmla="*/ 6 w 6"/>
                <a:gd name="T3" fmla="*/ 4 h 8"/>
                <a:gd name="T4" fmla="*/ 0 w 6"/>
                <a:gd name="T5" fmla="*/ 0 h 8"/>
                <a:gd name="T6" fmla="*/ 2 w 6"/>
                <a:gd name="T7" fmla="*/ 8 h 8"/>
              </a:gdLst>
              <a:ahLst/>
              <a:cxnLst>
                <a:cxn ang="0">
                  <a:pos x="T0" y="T1"/>
                </a:cxn>
                <a:cxn ang="0">
                  <a:pos x="T2" y="T3"/>
                </a:cxn>
                <a:cxn ang="0">
                  <a:pos x="T4" y="T5"/>
                </a:cxn>
                <a:cxn ang="0">
                  <a:pos x="T6" y="T7"/>
                </a:cxn>
              </a:cxnLst>
              <a:rect l="0" t="0" r="r" b="b"/>
              <a:pathLst>
                <a:path w="6" h="8">
                  <a:moveTo>
                    <a:pt x="2" y="8"/>
                  </a:moveTo>
                  <a:lnTo>
                    <a:pt x="6" y="4"/>
                  </a:lnTo>
                  <a:lnTo>
                    <a:pt x="0" y="0"/>
                  </a:lnTo>
                  <a:lnTo>
                    <a:pt x="2"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5" name="Freeform 150">
              <a:extLst>
                <a:ext uri="{FF2B5EF4-FFF2-40B4-BE49-F238E27FC236}">
                  <a16:creationId xmlns:a16="http://schemas.microsoft.com/office/drawing/2014/main" id="{43517650-AF27-26B1-C9BD-F36862D04F8F}"/>
                </a:ext>
              </a:extLst>
            </p:cNvPr>
            <p:cNvSpPr>
              <a:spLocks/>
            </p:cNvSpPr>
            <p:nvPr/>
          </p:nvSpPr>
          <p:spPr bwMode="auto">
            <a:xfrm>
              <a:off x="5445516" y="2109184"/>
              <a:ext cx="7069" cy="8556"/>
            </a:xfrm>
            <a:custGeom>
              <a:avLst/>
              <a:gdLst>
                <a:gd name="T0" fmla="*/ 2 w 6"/>
                <a:gd name="T1" fmla="*/ 8 h 8"/>
                <a:gd name="T2" fmla="*/ 6 w 6"/>
                <a:gd name="T3" fmla="*/ 4 h 8"/>
                <a:gd name="T4" fmla="*/ 0 w 6"/>
                <a:gd name="T5" fmla="*/ 0 h 8"/>
                <a:gd name="T6" fmla="*/ 2 w 6"/>
                <a:gd name="T7" fmla="*/ 8 h 8"/>
              </a:gdLst>
              <a:ahLst/>
              <a:cxnLst>
                <a:cxn ang="0">
                  <a:pos x="T0" y="T1"/>
                </a:cxn>
                <a:cxn ang="0">
                  <a:pos x="T2" y="T3"/>
                </a:cxn>
                <a:cxn ang="0">
                  <a:pos x="T4" y="T5"/>
                </a:cxn>
                <a:cxn ang="0">
                  <a:pos x="T6" y="T7"/>
                </a:cxn>
              </a:cxnLst>
              <a:rect l="0" t="0" r="r" b="b"/>
              <a:pathLst>
                <a:path w="6" h="8">
                  <a:moveTo>
                    <a:pt x="2" y="8"/>
                  </a:moveTo>
                  <a:lnTo>
                    <a:pt x="6" y="4"/>
                  </a:lnTo>
                  <a:lnTo>
                    <a:pt x="0" y="0"/>
                  </a:lnTo>
                  <a:lnTo>
                    <a:pt x="2" y="8"/>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6" name="Freeform 151">
              <a:extLst>
                <a:ext uri="{FF2B5EF4-FFF2-40B4-BE49-F238E27FC236}">
                  <a16:creationId xmlns:a16="http://schemas.microsoft.com/office/drawing/2014/main" id="{56834A1D-02F5-F226-F3EE-9719E3DA87B7}"/>
                </a:ext>
              </a:extLst>
            </p:cNvPr>
            <p:cNvSpPr>
              <a:spLocks/>
            </p:cNvSpPr>
            <p:nvPr/>
          </p:nvSpPr>
          <p:spPr bwMode="auto">
            <a:xfrm>
              <a:off x="5452585" y="2100627"/>
              <a:ext cx="8248" cy="14973"/>
            </a:xfrm>
            <a:custGeom>
              <a:avLst/>
              <a:gdLst>
                <a:gd name="T0" fmla="*/ 7 w 7"/>
                <a:gd name="T1" fmla="*/ 0 h 14"/>
                <a:gd name="T2" fmla="*/ 5 w 7"/>
                <a:gd name="T3" fmla="*/ 6 h 14"/>
                <a:gd name="T4" fmla="*/ 0 w 7"/>
                <a:gd name="T5" fmla="*/ 12 h 14"/>
                <a:gd name="T6" fmla="*/ 5 w 7"/>
                <a:gd name="T7" fmla="*/ 14 h 14"/>
                <a:gd name="T8" fmla="*/ 7 w 7"/>
                <a:gd name="T9" fmla="*/ 8 h 14"/>
                <a:gd name="T10" fmla="*/ 7 w 7"/>
                <a:gd name="T11" fmla="*/ 0 h 14"/>
              </a:gdLst>
              <a:ahLst/>
              <a:cxnLst>
                <a:cxn ang="0">
                  <a:pos x="T0" y="T1"/>
                </a:cxn>
                <a:cxn ang="0">
                  <a:pos x="T2" y="T3"/>
                </a:cxn>
                <a:cxn ang="0">
                  <a:pos x="T4" y="T5"/>
                </a:cxn>
                <a:cxn ang="0">
                  <a:pos x="T6" y="T7"/>
                </a:cxn>
                <a:cxn ang="0">
                  <a:pos x="T8" y="T9"/>
                </a:cxn>
                <a:cxn ang="0">
                  <a:pos x="T10" y="T11"/>
                </a:cxn>
              </a:cxnLst>
              <a:rect l="0" t="0" r="r" b="b"/>
              <a:pathLst>
                <a:path w="7" h="14">
                  <a:moveTo>
                    <a:pt x="7" y="0"/>
                  </a:moveTo>
                  <a:lnTo>
                    <a:pt x="5" y="6"/>
                  </a:lnTo>
                  <a:lnTo>
                    <a:pt x="0" y="12"/>
                  </a:lnTo>
                  <a:lnTo>
                    <a:pt x="5" y="14"/>
                  </a:lnTo>
                  <a:lnTo>
                    <a:pt x="7" y="8"/>
                  </a:lnTo>
                  <a:lnTo>
                    <a:pt x="7"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7" name="Freeform 152">
              <a:extLst>
                <a:ext uri="{FF2B5EF4-FFF2-40B4-BE49-F238E27FC236}">
                  <a16:creationId xmlns:a16="http://schemas.microsoft.com/office/drawing/2014/main" id="{E26FC3F2-2BC2-6CA9-BCD5-D6626DCA384A}"/>
                </a:ext>
              </a:extLst>
            </p:cNvPr>
            <p:cNvSpPr>
              <a:spLocks/>
            </p:cNvSpPr>
            <p:nvPr/>
          </p:nvSpPr>
          <p:spPr bwMode="auto">
            <a:xfrm>
              <a:off x="5452585" y="2100627"/>
              <a:ext cx="8248" cy="14973"/>
            </a:xfrm>
            <a:custGeom>
              <a:avLst/>
              <a:gdLst>
                <a:gd name="T0" fmla="*/ 7 w 7"/>
                <a:gd name="T1" fmla="*/ 0 h 14"/>
                <a:gd name="T2" fmla="*/ 5 w 7"/>
                <a:gd name="T3" fmla="*/ 6 h 14"/>
                <a:gd name="T4" fmla="*/ 0 w 7"/>
                <a:gd name="T5" fmla="*/ 12 h 14"/>
                <a:gd name="T6" fmla="*/ 5 w 7"/>
                <a:gd name="T7" fmla="*/ 14 h 14"/>
                <a:gd name="T8" fmla="*/ 7 w 7"/>
                <a:gd name="T9" fmla="*/ 8 h 14"/>
                <a:gd name="T10" fmla="*/ 7 w 7"/>
                <a:gd name="T11" fmla="*/ 0 h 14"/>
              </a:gdLst>
              <a:ahLst/>
              <a:cxnLst>
                <a:cxn ang="0">
                  <a:pos x="T0" y="T1"/>
                </a:cxn>
                <a:cxn ang="0">
                  <a:pos x="T2" y="T3"/>
                </a:cxn>
                <a:cxn ang="0">
                  <a:pos x="T4" y="T5"/>
                </a:cxn>
                <a:cxn ang="0">
                  <a:pos x="T6" y="T7"/>
                </a:cxn>
                <a:cxn ang="0">
                  <a:pos x="T8" y="T9"/>
                </a:cxn>
                <a:cxn ang="0">
                  <a:pos x="T10" y="T11"/>
                </a:cxn>
              </a:cxnLst>
              <a:rect l="0" t="0" r="r" b="b"/>
              <a:pathLst>
                <a:path w="7" h="14">
                  <a:moveTo>
                    <a:pt x="7" y="0"/>
                  </a:moveTo>
                  <a:lnTo>
                    <a:pt x="5" y="6"/>
                  </a:lnTo>
                  <a:lnTo>
                    <a:pt x="0" y="12"/>
                  </a:lnTo>
                  <a:lnTo>
                    <a:pt x="5" y="14"/>
                  </a:lnTo>
                  <a:lnTo>
                    <a:pt x="7" y="8"/>
                  </a:lnTo>
                  <a:lnTo>
                    <a:pt x="7" y="0"/>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8" name="Freeform 153">
              <a:extLst>
                <a:ext uri="{FF2B5EF4-FFF2-40B4-BE49-F238E27FC236}">
                  <a16:creationId xmlns:a16="http://schemas.microsoft.com/office/drawing/2014/main" id="{15949C53-E12C-B262-C9A2-701481E6B4C6}"/>
                </a:ext>
              </a:extLst>
            </p:cNvPr>
            <p:cNvSpPr>
              <a:spLocks/>
            </p:cNvSpPr>
            <p:nvPr/>
          </p:nvSpPr>
          <p:spPr bwMode="auto">
            <a:xfrm>
              <a:off x="5458476" y="2115600"/>
              <a:ext cx="11782" cy="23529"/>
            </a:xfrm>
            <a:custGeom>
              <a:avLst/>
              <a:gdLst>
                <a:gd name="T0" fmla="*/ 6 w 10"/>
                <a:gd name="T1" fmla="*/ 2 h 22"/>
                <a:gd name="T2" fmla="*/ 0 w 10"/>
                <a:gd name="T3" fmla="*/ 0 h 22"/>
                <a:gd name="T4" fmla="*/ 2 w 10"/>
                <a:gd name="T5" fmla="*/ 15 h 22"/>
                <a:gd name="T6" fmla="*/ 6 w 10"/>
                <a:gd name="T7" fmla="*/ 22 h 22"/>
                <a:gd name="T8" fmla="*/ 10 w 10"/>
                <a:gd name="T9" fmla="*/ 17 h 22"/>
                <a:gd name="T10" fmla="*/ 10 w 10"/>
                <a:gd name="T11" fmla="*/ 13 h 22"/>
                <a:gd name="T12" fmla="*/ 6 w 10"/>
                <a:gd name="T13" fmla="*/ 2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6" y="2"/>
                  </a:moveTo>
                  <a:lnTo>
                    <a:pt x="0" y="0"/>
                  </a:lnTo>
                  <a:lnTo>
                    <a:pt x="2" y="15"/>
                  </a:lnTo>
                  <a:lnTo>
                    <a:pt x="6" y="22"/>
                  </a:lnTo>
                  <a:lnTo>
                    <a:pt x="10" y="17"/>
                  </a:lnTo>
                  <a:lnTo>
                    <a:pt x="10" y="13"/>
                  </a:lnTo>
                  <a:lnTo>
                    <a:pt x="6"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69" name="Freeform 154">
              <a:extLst>
                <a:ext uri="{FF2B5EF4-FFF2-40B4-BE49-F238E27FC236}">
                  <a16:creationId xmlns:a16="http://schemas.microsoft.com/office/drawing/2014/main" id="{5767FF04-6F94-9EF3-6488-38F9DF41AC28}"/>
                </a:ext>
              </a:extLst>
            </p:cNvPr>
            <p:cNvSpPr>
              <a:spLocks/>
            </p:cNvSpPr>
            <p:nvPr/>
          </p:nvSpPr>
          <p:spPr bwMode="auto">
            <a:xfrm>
              <a:off x="5458476" y="2115600"/>
              <a:ext cx="11782" cy="23529"/>
            </a:xfrm>
            <a:custGeom>
              <a:avLst/>
              <a:gdLst>
                <a:gd name="T0" fmla="*/ 6 w 10"/>
                <a:gd name="T1" fmla="*/ 2 h 22"/>
                <a:gd name="T2" fmla="*/ 0 w 10"/>
                <a:gd name="T3" fmla="*/ 0 h 22"/>
                <a:gd name="T4" fmla="*/ 2 w 10"/>
                <a:gd name="T5" fmla="*/ 15 h 22"/>
                <a:gd name="T6" fmla="*/ 6 w 10"/>
                <a:gd name="T7" fmla="*/ 22 h 22"/>
                <a:gd name="T8" fmla="*/ 10 w 10"/>
                <a:gd name="T9" fmla="*/ 17 h 22"/>
                <a:gd name="T10" fmla="*/ 10 w 10"/>
                <a:gd name="T11" fmla="*/ 13 h 22"/>
                <a:gd name="T12" fmla="*/ 6 w 10"/>
                <a:gd name="T13" fmla="*/ 2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6" y="2"/>
                  </a:moveTo>
                  <a:lnTo>
                    <a:pt x="0" y="0"/>
                  </a:lnTo>
                  <a:lnTo>
                    <a:pt x="2" y="15"/>
                  </a:lnTo>
                  <a:lnTo>
                    <a:pt x="6" y="22"/>
                  </a:lnTo>
                  <a:lnTo>
                    <a:pt x="10" y="17"/>
                  </a:lnTo>
                  <a:lnTo>
                    <a:pt x="10" y="13"/>
                  </a:lnTo>
                  <a:lnTo>
                    <a:pt x="6" y="2"/>
                  </a:lnTo>
                  <a:close/>
                </a:path>
              </a:pathLst>
            </a:custGeom>
            <a:grpFill/>
            <a:ln w="3175"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nvGrpSpPr>
            <p:cNvPr id="170" name="Group 71">
              <a:extLst>
                <a:ext uri="{FF2B5EF4-FFF2-40B4-BE49-F238E27FC236}">
                  <a16:creationId xmlns:a16="http://schemas.microsoft.com/office/drawing/2014/main" id="{C161F970-2CBB-FB8A-0CC2-3F9C4524D5CD}"/>
                </a:ext>
              </a:extLst>
            </p:cNvPr>
            <p:cNvGrpSpPr/>
            <p:nvPr/>
          </p:nvGrpSpPr>
          <p:grpSpPr>
            <a:xfrm>
              <a:off x="5120332" y="2225757"/>
              <a:ext cx="133137" cy="276996"/>
              <a:chOff x="4813819" y="2127748"/>
              <a:chExt cx="108558" cy="225859"/>
            </a:xfrm>
            <a:grpFill/>
            <a:effectLst/>
          </p:grpSpPr>
          <p:sp>
            <p:nvSpPr>
              <p:cNvPr id="203" name="Freeform 131">
                <a:extLst>
                  <a:ext uri="{FF2B5EF4-FFF2-40B4-BE49-F238E27FC236}">
                    <a16:creationId xmlns:a16="http://schemas.microsoft.com/office/drawing/2014/main" id="{24A83A18-28F5-79EA-BE29-097AE874FD2A}"/>
                  </a:ext>
                </a:extLst>
              </p:cNvPr>
              <p:cNvSpPr>
                <a:spLocks/>
              </p:cNvSpPr>
              <p:nvPr/>
            </p:nvSpPr>
            <p:spPr bwMode="auto">
              <a:xfrm>
                <a:off x="4813819" y="2127748"/>
                <a:ext cx="108558" cy="225859"/>
              </a:xfrm>
              <a:custGeom>
                <a:avLst/>
                <a:gdLst>
                  <a:gd name="T0" fmla="*/ 15 w 113"/>
                  <a:gd name="T1" fmla="*/ 15 h 259"/>
                  <a:gd name="T2" fmla="*/ 5 w 113"/>
                  <a:gd name="T3" fmla="*/ 40 h 259"/>
                  <a:gd name="T4" fmla="*/ 2 w 113"/>
                  <a:gd name="T5" fmla="*/ 51 h 259"/>
                  <a:gd name="T6" fmla="*/ 7 w 113"/>
                  <a:gd name="T7" fmla="*/ 60 h 259"/>
                  <a:gd name="T8" fmla="*/ 0 w 113"/>
                  <a:gd name="T9" fmla="*/ 73 h 259"/>
                  <a:gd name="T10" fmla="*/ 9 w 113"/>
                  <a:gd name="T11" fmla="*/ 92 h 259"/>
                  <a:gd name="T12" fmla="*/ 17 w 113"/>
                  <a:gd name="T13" fmla="*/ 102 h 259"/>
                  <a:gd name="T14" fmla="*/ 28 w 113"/>
                  <a:gd name="T15" fmla="*/ 107 h 259"/>
                  <a:gd name="T16" fmla="*/ 51 w 113"/>
                  <a:gd name="T17" fmla="*/ 126 h 259"/>
                  <a:gd name="T18" fmla="*/ 39 w 113"/>
                  <a:gd name="T19" fmla="*/ 139 h 259"/>
                  <a:gd name="T20" fmla="*/ 32 w 113"/>
                  <a:gd name="T21" fmla="*/ 147 h 259"/>
                  <a:gd name="T22" fmla="*/ 30 w 113"/>
                  <a:gd name="T23" fmla="*/ 149 h 259"/>
                  <a:gd name="T24" fmla="*/ 28 w 113"/>
                  <a:gd name="T25" fmla="*/ 162 h 259"/>
                  <a:gd name="T26" fmla="*/ 19 w 113"/>
                  <a:gd name="T27" fmla="*/ 169 h 259"/>
                  <a:gd name="T28" fmla="*/ 7 w 113"/>
                  <a:gd name="T29" fmla="*/ 177 h 259"/>
                  <a:gd name="T30" fmla="*/ 2 w 113"/>
                  <a:gd name="T31" fmla="*/ 194 h 259"/>
                  <a:gd name="T32" fmla="*/ 0 w 113"/>
                  <a:gd name="T33" fmla="*/ 199 h 259"/>
                  <a:gd name="T34" fmla="*/ 4 w 113"/>
                  <a:gd name="T35" fmla="*/ 207 h 259"/>
                  <a:gd name="T36" fmla="*/ 17 w 113"/>
                  <a:gd name="T37" fmla="*/ 222 h 259"/>
                  <a:gd name="T38" fmla="*/ 30 w 113"/>
                  <a:gd name="T39" fmla="*/ 228 h 259"/>
                  <a:gd name="T40" fmla="*/ 49 w 113"/>
                  <a:gd name="T41" fmla="*/ 233 h 259"/>
                  <a:gd name="T42" fmla="*/ 66 w 113"/>
                  <a:gd name="T43" fmla="*/ 241 h 259"/>
                  <a:gd name="T44" fmla="*/ 64 w 113"/>
                  <a:gd name="T45" fmla="*/ 259 h 259"/>
                  <a:gd name="T46" fmla="*/ 73 w 113"/>
                  <a:gd name="T47" fmla="*/ 254 h 259"/>
                  <a:gd name="T48" fmla="*/ 79 w 113"/>
                  <a:gd name="T49" fmla="*/ 239 h 259"/>
                  <a:gd name="T50" fmla="*/ 86 w 113"/>
                  <a:gd name="T51" fmla="*/ 218 h 259"/>
                  <a:gd name="T52" fmla="*/ 83 w 113"/>
                  <a:gd name="T53" fmla="*/ 214 h 259"/>
                  <a:gd name="T54" fmla="*/ 96 w 113"/>
                  <a:gd name="T55" fmla="*/ 207 h 259"/>
                  <a:gd name="T56" fmla="*/ 96 w 113"/>
                  <a:gd name="T57" fmla="*/ 194 h 259"/>
                  <a:gd name="T58" fmla="*/ 99 w 113"/>
                  <a:gd name="T59" fmla="*/ 184 h 259"/>
                  <a:gd name="T60" fmla="*/ 105 w 113"/>
                  <a:gd name="T61" fmla="*/ 169 h 259"/>
                  <a:gd name="T62" fmla="*/ 105 w 113"/>
                  <a:gd name="T63" fmla="*/ 156 h 259"/>
                  <a:gd name="T64" fmla="*/ 105 w 113"/>
                  <a:gd name="T65" fmla="*/ 139 h 259"/>
                  <a:gd name="T66" fmla="*/ 105 w 113"/>
                  <a:gd name="T67" fmla="*/ 132 h 259"/>
                  <a:gd name="T68" fmla="*/ 111 w 113"/>
                  <a:gd name="T69" fmla="*/ 130 h 259"/>
                  <a:gd name="T70" fmla="*/ 111 w 113"/>
                  <a:gd name="T71" fmla="*/ 150 h 259"/>
                  <a:gd name="T72" fmla="*/ 111 w 113"/>
                  <a:gd name="T73" fmla="*/ 124 h 259"/>
                  <a:gd name="T74" fmla="*/ 109 w 113"/>
                  <a:gd name="T75" fmla="*/ 96 h 259"/>
                  <a:gd name="T76" fmla="*/ 92 w 113"/>
                  <a:gd name="T77" fmla="*/ 85 h 259"/>
                  <a:gd name="T78" fmla="*/ 81 w 113"/>
                  <a:gd name="T79" fmla="*/ 85 h 259"/>
                  <a:gd name="T80" fmla="*/ 84 w 113"/>
                  <a:gd name="T81" fmla="*/ 58 h 259"/>
                  <a:gd name="T82" fmla="*/ 94 w 113"/>
                  <a:gd name="T83" fmla="*/ 53 h 259"/>
                  <a:gd name="T84" fmla="*/ 96 w 113"/>
                  <a:gd name="T85" fmla="*/ 38 h 259"/>
                  <a:gd name="T86" fmla="*/ 96 w 113"/>
                  <a:gd name="T87" fmla="*/ 23 h 259"/>
                  <a:gd name="T88" fmla="*/ 17 w 113"/>
                  <a:gd name="T89" fmla="*/ 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3" h="259">
                    <a:moveTo>
                      <a:pt x="17" y="9"/>
                    </a:moveTo>
                    <a:lnTo>
                      <a:pt x="15" y="15"/>
                    </a:lnTo>
                    <a:lnTo>
                      <a:pt x="15" y="23"/>
                    </a:lnTo>
                    <a:lnTo>
                      <a:pt x="5" y="40"/>
                    </a:lnTo>
                    <a:lnTo>
                      <a:pt x="0" y="47"/>
                    </a:lnTo>
                    <a:lnTo>
                      <a:pt x="2" y="51"/>
                    </a:lnTo>
                    <a:lnTo>
                      <a:pt x="5" y="53"/>
                    </a:lnTo>
                    <a:lnTo>
                      <a:pt x="7" y="60"/>
                    </a:lnTo>
                    <a:lnTo>
                      <a:pt x="5" y="66"/>
                    </a:lnTo>
                    <a:lnTo>
                      <a:pt x="0" y="73"/>
                    </a:lnTo>
                    <a:lnTo>
                      <a:pt x="4" y="85"/>
                    </a:lnTo>
                    <a:lnTo>
                      <a:pt x="9" y="92"/>
                    </a:lnTo>
                    <a:lnTo>
                      <a:pt x="17" y="94"/>
                    </a:lnTo>
                    <a:lnTo>
                      <a:pt x="17" y="102"/>
                    </a:lnTo>
                    <a:lnTo>
                      <a:pt x="24" y="105"/>
                    </a:lnTo>
                    <a:lnTo>
                      <a:pt x="28" y="107"/>
                    </a:lnTo>
                    <a:lnTo>
                      <a:pt x="34" y="113"/>
                    </a:lnTo>
                    <a:lnTo>
                      <a:pt x="51" y="126"/>
                    </a:lnTo>
                    <a:lnTo>
                      <a:pt x="47" y="132"/>
                    </a:lnTo>
                    <a:lnTo>
                      <a:pt x="39" y="139"/>
                    </a:lnTo>
                    <a:lnTo>
                      <a:pt x="34" y="147"/>
                    </a:lnTo>
                    <a:lnTo>
                      <a:pt x="32" y="147"/>
                    </a:lnTo>
                    <a:lnTo>
                      <a:pt x="32" y="149"/>
                    </a:lnTo>
                    <a:lnTo>
                      <a:pt x="30" y="149"/>
                    </a:lnTo>
                    <a:lnTo>
                      <a:pt x="28" y="156"/>
                    </a:lnTo>
                    <a:lnTo>
                      <a:pt x="28" y="162"/>
                    </a:lnTo>
                    <a:lnTo>
                      <a:pt x="20" y="167"/>
                    </a:lnTo>
                    <a:lnTo>
                      <a:pt x="19" y="169"/>
                    </a:lnTo>
                    <a:lnTo>
                      <a:pt x="13" y="171"/>
                    </a:lnTo>
                    <a:lnTo>
                      <a:pt x="7" y="177"/>
                    </a:lnTo>
                    <a:lnTo>
                      <a:pt x="4" y="184"/>
                    </a:lnTo>
                    <a:lnTo>
                      <a:pt x="2" y="194"/>
                    </a:lnTo>
                    <a:lnTo>
                      <a:pt x="0" y="197"/>
                    </a:lnTo>
                    <a:lnTo>
                      <a:pt x="0" y="199"/>
                    </a:lnTo>
                    <a:lnTo>
                      <a:pt x="4" y="207"/>
                    </a:lnTo>
                    <a:lnTo>
                      <a:pt x="4" y="207"/>
                    </a:lnTo>
                    <a:lnTo>
                      <a:pt x="4" y="211"/>
                    </a:lnTo>
                    <a:lnTo>
                      <a:pt x="17" y="222"/>
                    </a:lnTo>
                    <a:lnTo>
                      <a:pt x="22" y="224"/>
                    </a:lnTo>
                    <a:lnTo>
                      <a:pt x="30" y="228"/>
                    </a:lnTo>
                    <a:lnTo>
                      <a:pt x="41" y="237"/>
                    </a:lnTo>
                    <a:lnTo>
                      <a:pt x="49" y="233"/>
                    </a:lnTo>
                    <a:lnTo>
                      <a:pt x="62" y="233"/>
                    </a:lnTo>
                    <a:lnTo>
                      <a:pt x="66" y="241"/>
                    </a:lnTo>
                    <a:lnTo>
                      <a:pt x="62" y="252"/>
                    </a:lnTo>
                    <a:lnTo>
                      <a:pt x="64" y="259"/>
                    </a:lnTo>
                    <a:lnTo>
                      <a:pt x="69" y="258"/>
                    </a:lnTo>
                    <a:lnTo>
                      <a:pt x="73" y="254"/>
                    </a:lnTo>
                    <a:lnTo>
                      <a:pt x="75" y="246"/>
                    </a:lnTo>
                    <a:lnTo>
                      <a:pt x="79" y="239"/>
                    </a:lnTo>
                    <a:lnTo>
                      <a:pt x="83" y="226"/>
                    </a:lnTo>
                    <a:lnTo>
                      <a:pt x="86" y="218"/>
                    </a:lnTo>
                    <a:lnTo>
                      <a:pt x="83" y="218"/>
                    </a:lnTo>
                    <a:lnTo>
                      <a:pt x="83" y="214"/>
                    </a:lnTo>
                    <a:lnTo>
                      <a:pt x="88" y="207"/>
                    </a:lnTo>
                    <a:lnTo>
                      <a:pt x="96" y="207"/>
                    </a:lnTo>
                    <a:lnTo>
                      <a:pt x="92" y="201"/>
                    </a:lnTo>
                    <a:lnTo>
                      <a:pt x="96" y="194"/>
                    </a:lnTo>
                    <a:lnTo>
                      <a:pt x="94" y="188"/>
                    </a:lnTo>
                    <a:lnTo>
                      <a:pt x="99" y="184"/>
                    </a:lnTo>
                    <a:lnTo>
                      <a:pt x="101" y="177"/>
                    </a:lnTo>
                    <a:lnTo>
                      <a:pt x="105" y="169"/>
                    </a:lnTo>
                    <a:lnTo>
                      <a:pt x="109" y="164"/>
                    </a:lnTo>
                    <a:lnTo>
                      <a:pt x="105" y="156"/>
                    </a:lnTo>
                    <a:lnTo>
                      <a:pt x="107" y="150"/>
                    </a:lnTo>
                    <a:lnTo>
                      <a:pt x="105" y="139"/>
                    </a:lnTo>
                    <a:lnTo>
                      <a:pt x="103" y="132"/>
                    </a:lnTo>
                    <a:lnTo>
                      <a:pt x="105" y="132"/>
                    </a:lnTo>
                    <a:lnTo>
                      <a:pt x="107" y="124"/>
                    </a:lnTo>
                    <a:lnTo>
                      <a:pt x="111" y="130"/>
                    </a:lnTo>
                    <a:lnTo>
                      <a:pt x="109" y="137"/>
                    </a:lnTo>
                    <a:lnTo>
                      <a:pt x="111" y="150"/>
                    </a:lnTo>
                    <a:lnTo>
                      <a:pt x="113" y="143"/>
                    </a:lnTo>
                    <a:lnTo>
                      <a:pt x="111" y="124"/>
                    </a:lnTo>
                    <a:lnTo>
                      <a:pt x="109" y="117"/>
                    </a:lnTo>
                    <a:lnTo>
                      <a:pt x="109" y="96"/>
                    </a:lnTo>
                    <a:lnTo>
                      <a:pt x="107" y="87"/>
                    </a:lnTo>
                    <a:lnTo>
                      <a:pt x="92" y="85"/>
                    </a:lnTo>
                    <a:lnTo>
                      <a:pt x="86" y="87"/>
                    </a:lnTo>
                    <a:lnTo>
                      <a:pt x="81" y="85"/>
                    </a:lnTo>
                    <a:lnTo>
                      <a:pt x="81" y="66"/>
                    </a:lnTo>
                    <a:lnTo>
                      <a:pt x="84" y="58"/>
                    </a:lnTo>
                    <a:lnTo>
                      <a:pt x="86" y="58"/>
                    </a:lnTo>
                    <a:lnTo>
                      <a:pt x="94" y="53"/>
                    </a:lnTo>
                    <a:lnTo>
                      <a:pt x="92" y="47"/>
                    </a:lnTo>
                    <a:lnTo>
                      <a:pt x="96" y="38"/>
                    </a:lnTo>
                    <a:lnTo>
                      <a:pt x="96" y="30"/>
                    </a:lnTo>
                    <a:lnTo>
                      <a:pt x="96" y="23"/>
                    </a:lnTo>
                    <a:lnTo>
                      <a:pt x="24" y="0"/>
                    </a:lnTo>
                    <a:lnTo>
                      <a:pt x="17" y="9"/>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4" name="Freeform 324">
                <a:extLst>
                  <a:ext uri="{FF2B5EF4-FFF2-40B4-BE49-F238E27FC236}">
                    <a16:creationId xmlns:a16="http://schemas.microsoft.com/office/drawing/2014/main" id="{8E017696-1049-1FAA-654F-92ADAC0CB6EB}"/>
                  </a:ext>
                </a:extLst>
              </p:cNvPr>
              <p:cNvSpPr>
                <a:spLocks/>
              </p:cNvSpPr>
              <p:nvPr/>
            </p:nvSpPr>
            <p:spPr bwMode="auto">
              <a:xfrm>
                <a:off x="4914692" y="2269019"/>
                <a:ext cx="5764" cy="17441"/>
              </a:xfrm>
              <a:custGeom>
                <a:avLst/>
                <a:gdLst>
                  <a:gd name="T0" fmla="*/ 6 w 6"/>
                  <a:gd name="T1" fmla="*/ 0 h 20"/>
                  <a:gd name="T2" fmla="*/ 0 w 6"/>
                  <a:gd name="T3" fmla="*/ 20 h 20"/>
                  <a:gd name="T4" fmla="*/ 6 w 6"/>
                  <a:gd name="T5" fmla="*/ 5 h 20"/>
                  <a:gd name="T6" fmla="*/ 6 w 6"/>
                  <a:gd name="T7" fmla="*/ 0 h 20"/>
                </a:gdLst>
                <a:ahLst/>
                <a:cxnLst>
                  <a:cxn ang="0">
                    <a:pos x="T0" y="T1"/>
                  </a:cxn>
                  <a:cxn ang="0">
                    <a:pos x="T2" y="T3"/>
                  </a:cxn>
                  <a:cxn ang="0">
                    <a:pos x="T4" y="T5"/>
                  </a:cxn>
                  <a:cxn ang="0">
                    <a:pos x="T6" y="T7"/>
                  </a:cxn>
                </a:cxnLst>
                <a:rect l="0" t="0" r="r" b="b"/>
                <a:pathLst>
                  <a:path w="6" h="20">
                    <a:moveTo>
                      <a:pt x="6" y="0"/>
                    </a:moveTo>
                    <a:lnTo>
                      <a:pt x="0" y="20"/>
                    </a:lnTo>
                    <a:lnTo>
                      <a:pt x="6" y="5"/>
                    </a:lnTo>
                    <a:lnTo>
                      <a:pt x="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5" name="Freeform 325">
                <a:extLst>
                  <a:ext uri="{FF2B5EF4-FFF2-40B4-BE49-F238E27FC236}">
                    <a16:creationId xmlns:a16="http://schemas.microsoft.com/office/drawing/2014/main" id="{306934E0-BCCE-C9B9-321D-66CBD52B3CF7}"/>
                  </a:ext>
                </a:extLst>
              </p:cNvPr>
              <p:cNvSpPr>
                <a:spLocks/>
              </p:cNvSpPr>
              <p:nvPr/>
            </p:nvSpPr>
            <p:spPr bwMode="auto">
              <a:xfrm>
                <a:off x="4914692" y="2269019"/>
                <a:ext cx="5764" cy="17441"/>
              </a:xfrm>
              <a:custGeom>
                <a:avLst/>
                <a:gdLst>
                  <a:gd name="T0" fmla="*/ 6 w 6"/>
                  <a:gd name="T1" fmla="*/ 0 h 20"/>
                  <a:gd name="T2" fmla="*/ 0 w 6"/>
                  <a:gd name="T3" fmla="*/ 20 h 20"/>
                  <a:gd name="T4" fmla="*/ 6 w 6"/>
                  <a:gd name="T5" fmla="*/ 5 h 20"/>
                  <a:gd name="T6" fmla="*/ 6 w 6"/>
                  <a:gd name="T7" fmla="*/ 0 h 20"/>
                </a:gdLst>
                <a:ahLst/>
                <a:cxnLst>
                  <a:cxn ang="0">
                    <a:pos x="T0" y="T1"/>
                  </a:cxn>
                  <a:cxn ang="0">
                    <a:pos x="T2" y="T3"/>
                  </a:cxn>
                  <a:cxn ang="0">
                    <a:pos x="T4" y="T5"/>
                  </a:cxn>
                  <a:cxn ang="0">
                    <a:pos x="T6" y="T7"/>
                  </a:cxn>
                </a:cxnLst>
                <a:rect l="0" t="0" r="r" b="b"/>
                <a:pathLst>
                  <a:path w="6" h="20">
                    <a:moveTo>
                      <a:pt x="6" y="0"/>
                    </a:moveTo>
                    <a:lnTo>
                      <a:pt x="0" y="20"/>
                    </a:lnTo>
                    <a:lnTo>
                      <a:pt x="6" y="5"/>
                    </a:lnTo>
                    <a:lnTo>
                      <a:pt x="6"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grpSp>
          <p:nvGrpSpPr>
            <p:cNvPr id="171" name="Group 72">
              <a:extLst>
                <a:ext uri="{FF2B5EF4-FFF2-40B4-BE49-F238E27FC236}">
                  <a16:creationId xmlns:a16="http://schemas.microsoft.com/office/drawing/2014/main" id="{6AD158D4-5E2D-689F-1BED-2F62ED0D1E4E}"/>
                </a:ext>
              </a:extLst>
            </p:cNvPr>
            <p:cNvGrpSpPr/>
            <p:nvPr/>
          </p:nvGrpSpPr>
          <p:grpSpPr>
            <a:xfrm>
              <a:off x="4659655" y="1789410"/>
              <a:ext cx="752871" cy="509073"/>
              <a:chOff x="4438189" y="1771956"/>
              <a:chExt cx="613881" cy="415091"/>
            </a:xfrm>
            <a:grpFill/>
            <a:effectLst/>
          </p:grpSpPr>
          <p:sp>
            <p:nvSpPr>
              <p:cNvPr id="201" name="Freeform 326">
                <a:extLst>
                  <a:ext uri="{FF2B5EF4-FFF2-40B4-BE49-F238E27FC236}">
                    <a16:creationId xmlns:a16="http://schemas.microsoft.com/office/drawing/2014/main" id="{2FCF8BCD-F55D-F490-2822-2B1D0895FC64}"/>
                  </a:ext>
                </a:extLst>
              </p:cNvPr>
              <p:cNvSpPr>
                <a:spLocks/>
              </p:cNvSpPr>
              <p:nvPr/>
            </p:nvSpPr>
            <p:spPr bwMode="auto">
              <a:xfrm>
                <a:off x="4438189" y="1771956"/>
                <a:ext cx="490913" cy="398523"/>
              </a:xfrm>
              <a:custGeom>
                <a:avLst/>
                <a:gdLst>
                  <a:gd name="T0" fmla="*/ 511 w 511"/>
                  <a:gd name="T1" fmla="*/ 402 h 457"/>
                  <a:gd name="T2" fmla="*/ 505 w 511"/>
                  <a:gd name="T3" fmla="*/ 389 h 457"/>
                  <a:gd name="T4" fmla="*/ 489 w 511"/>
                  <a:gd name="T5" fmla="*/ 307 h 457"/>
                  <a:gd name="T6" fmla="*/ 490 w 511"/>
                  <a:gd name="T7" fmla="*/ 233 h 457"/>
                  <a:gd name="T8" fmla="*/ 487 w 511"/>
                  <a:gd name="T9" fmla="*/ 222 h 457"/>
                  <a:gd name="T10" fmla="*/ 460 w 511"/>
                  <a:gd name="T11" fmla="*/ 143 h 457"/>
                  <a:gd name="T12" fmla="*/ 455 w 511"/>
                  <a:gd name="T13" fmla="*/ 145 h 457"/>
                  <a:gd name="T14" fmla="*/ 453 w 511"/>
                  <a:gd name="T15" fmla="*/ 119 h 457"/>
                  <a:gd name="T16" fmla="*/ 443 w 511"/>
                  <a:gd name="T17" fmla="*/ 98 h 457"/>
                  <a:gd name="T18" fmla="*/ 445 w 511"/>
                  <a:gd name="T19" fmla="*/ 81 h 457"/>
                  <a:gd name="T20" fmla="*/ 443 w 511"/>
                  <a:gd name="T21" fmla="*/ 66 h 457"/>
                  <a:gd name="T22" fmla="*/ 442 w 511"/>
                  <a:gd name="T23" fmla="*/ 53 h 457"/>
                  <a:gd name="T24" fmla="*/ 432 w 511"/>
                  <a:gd name="T25" fmla="*/ 40 h 457"/>
                  <a:gd name="T26" fmla="*/ 427 w 511"/>
                  <a:gd name="T27" fmla="*/ 15 h 457"/>
                  <a:gd name="T28" fmla="*/ 425 w 511"/>
                  <a:gd name="T29" fmla="*/ 4 h 457"/>
                  <a:gd name="T30" fmla="*/ 372 w 511"/>
                  <a:gd name="T31" fmla="*/ 15 h 457"/>
                  <a:gd name="T32" fmla="*/ 317 w 511"/>
                  <a:gd name="T33" fmla="*/ 25 h 457"/>
                  <a:gd name="T34" fmla="*/ 278 w 511"/>
                  <a:gd name="T35" fmla="*/ 58 h 457"/>
                  <a:gd name="T36" fmla="*/ 257 w 511"/>
                  <a:gd name="T37" fmla="*/ 103 h 457"/>
                  <a:gd name="T38" fmla="*/ 244 w 511"/>
                  <a:gd name="T39" fmla="*/ 122 h 457"/>
                  <a:gd name="T40" fmla="*/ 223 w 511"/>
                  <a:gd name="T41" fmla="*/ 143 h 457"/>
                  <a:gd name="T42" fmla="*/ 229 w 511"/>
                  <a:gd name="T43" fmla="*/ 154 h 457"/>
                  <a:gd name="T44" fmla="*/ 229 w 511"/>
                  <a:gd name="T45" fmla="*/ 150 h 457"/>
                  <a:gd name="T46" fmla="*/ 237 w 511"/>
                  <a:gd name="T47" fmla="*/ 158 h 457"/>
                  <a:gd name="T48" fmla="*/ 242 w 511"/>
                  <a:gd name="T49" fmla="*/ 160 h 457"/>
                  <a:gd name="T50" fmla="*/ 235 w 511"/>
                  <a:gd name="T51" fmla="*/ 169 h 457"/>
                  <a:gd name="T52" fmla="*/ 242 w 511"/>
                  <a:gd name="T53" fmla="*/ 188 h 457"/>
                  <a:gd name="T54" fmla="*/ 246 w 511"/>
                  <a:gd name="T55" fmla="*/ 201 h 457"/>
                  <a:gd name="T56" fmla="*/ 233 w 511"/>
                  <a:gd name="T57" fmla="*/ 209 h 457"/>
                  <a:gd name="T58" fmla="*/ 218 w 511"/>
                  <a:gd name="T59" fmla="*/ 222 h 457"/>
                  <a:gd name="T60" fmla="*/ 208 w 511"/>
                  <a:gd name="T61" fmla="*/ 237 h 457"/>
                  <a:gd name="T62" fmla="*/ 197 w 511"/>
                  <a:gd name="T63" fmla="*/ 246 h 457"/>
                  <a:gd name="T64" fmla="*/ 177 w 511"/>
                  <a:gd name="T65" fmla="*/ 246 h 457"/>
                  <a:gd name="T66" fmla="*/ 148 w 511"/>
                  <a:gd name="T67" fmla="*/ 258 h 457"/>
                  <a:gd name="T68" fmla="*/ 103 w 511"/>
                  <a:gd name="T69" fmla="*/ 250 h 457"/>
                  <a:gd name="T70" fmla="*/ 62 w 511"/>
                  <a:gd name="T71" fmla="*/ 261 h 457"/>
                  <a:gd name="T72" fmla="*/ 49 w 511"/>
                  <a:gd name="T73" fmla="*/ 269 h 457"/>
                  <a:gd name="T74" fmla="*/ 36 w 511"/>
                  <a:gd name="T75" fmla="*/ 276 h 457"/>
                  <a:gd name="T76" fmla="*/ 39 w 511"/>
                  <a:gd name="T77" fmla="*/ 290 h 457"/>
                  <a:gd name="T78" fmla="*/ 52 w 511"/>
                  <a:gd name="T79" fmla="*/ 297 h 457"/>
                  <a:gd name="T80" fmla="*/ 51 w 511"/>
                  <a:gd name="T81" fmla="*/ 305 h 457"/>
                  <a:gd name="T82" fmla="*/ 58 w 511"/>
                  <a:gd name="T83" fmla="*/ 327 h 457"/>
                  <a:gd name="T84" fmla="*/ 43 w 511"/>
                  <a:gd name="T85" fmla="*/ 348 h 457"/>
                  <a:gd name="T86" fmla="*/ 30 w 511"/>
                  <a:gd name="T87" fmla="*/ 363 h 457"/>
                  <a:gd name="T88" fmla="*/ 4 w 511"/>
                  <a:gd name="T89" fmla="*/ 393 h 457"/>
                  <a:gd name="T90" fmla="*/ 2 w 511"/>
                  <a:gd name="T91" fmla="*/ 397 h 457"/>
                  <a:gd name="T92" fmla="*/ 69 w 511"/>
                  <a:gd name="T93" fmla="*/ 410 h 457"/>
                  <a:gd name="T94" fmla="*/ 276 w 511"/>
                  <a:gd name="T95" fmla="*/ 369 h 457"/>
                  <a:gd name="T96" fmla="*/ 349 w 511"/>
                  <a:gd name="T97" fmla="*/ 354 h 457"/>
                  <a:gd name="T98" fmla="*/ 361 w 511"/>
                  <a:gd name="T99" fmla="*/ 363 h 457"/>
                  <a:gd name="T100" fmla="*/ 374 w 511"/>
                  <a:gd name="T101" fmla="*/ 367 h 457"/>
                  <a:gd name="T102" fmla="*/ 381 w 511"/>
                  <a:gd name="T103" fmla="*/ 389 h 457"/>
                  <a:gd name="T104" fmla="*/ 400 w 511"/>
                  <a:gd name="T105" fmla="*/ 401 h 457"/>
                  <a:gd name="T106" fmla="*/ 415 w 511"/>
                  <a:gd name="T107" fmla="*/ 406 h 457"/>
                  <a:gd name="T108" fmla="*/ 487 w 511"/>
                  <a:gd name="T109" fmla="*/ 431 h 457"/>
                  <a:gd name="T110" fmla="*/ 475 w 511"/>
                  <a:gd name="T111" fmla="*/ 408 h 457"/>
                  <a:gd name="T112" fmla="*/ 475 w 511"/>
                  <a:gd name="T113" fmla="*/ 399 h 457"/>
                  <a:gd name="T114" fmla="*/ 483 w 511"/>
                  <a:gd name="T115" fmla="*/ 410 h 457"/>
                  <a:gd name="T116" fmla="*/ 489 w 511"/>
                  <a:gd name="T117" fmla="*/ 442 h 457"/>
                  <a:gd name="T118" fmla="*/ 489 w 511"/>
                  <a:gd name="T119" fmla="*/ 457 h 457"/>
                  <a:gd name="T120" fmla="*/ 498 w 511"/>
                  <a:gd name="T121" fmla="*/ 448 h 457"/>
                  <a:gd name="T122" fmla="*/ 505 w 511"/>
                  <a:gd name="T123" fmla="*/ 425 h 457"/>
                  <a:gd name="T124" fmla="*/ 500 w 511"/>
                  <a:gd name="T125" fmla="*/ 414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1" h="457">
                    <a:moveTo>
                      <a:pt x="500" y="414"/>
                    </a:moveTo>
                    <a:lnTo>
                      <a:pt x="511" y="402"/>
                    </a:lnTo>
                    <a:lnTo>
                      <a:pt x="511" y="397"/>
                    </a:lnTo>
                    <a:lnTo>
                      <a:pt x="505" y="389"/>
                    </a:lnTo>
                    <a:lnTo>
                      <a:pt x="492" y="312"/>
                    </a:lnTo>
                    <a:lnTo>
                      <a:pt x="489" y="307"/>
                    </a:lnTo>
                    <a:lnTo>
                      <a:pt x="490" y="241"/>
                    </a:lnTo>
                    <a:lnTo>
                      <a:pt x="490" y="233"/>
                    </a:lnTo>
                    <a:lnTo>
                      <a:pt x="487" y="228"/>
                    </a:lnTo>
                    <a:lnTo>
                      <a:pt x="487" y="222"/>
                    </a:lnTo>
                    <a:lnTo>
                      <a:pt x="472" y="152"/>
                    </a:lnTo>
                    <a:lnTo>
                      <a:pt x="460" y="143"/>
                    </a:lnTo>
                    <a:lnTo>
                      <a:pt x="458" y="152"/>
                    </a:lnTo>
                    <a:lnTo>
                      <a:pt x="455" y="145"/>
                    </a:lnTo>
                    <a:lnTo>
                      <a:pt x="457" y="132"/>
                    </a:lnTo>
                    <a:lnTo>
                      <a:pt x="453" y="119"/>
                    </a:lnTo>
                    <a:lnTo>
                      <a:pt x="447" y="111"/>
                    </a:lnTo>
                    <a:lnTo>
                      <a:pt x="443" y="98"/>
                    </a:lnTo>
                    <a:lnTo>
                      <a:pt x="443" y="85"/>
                    </a:lnTo>
                    <a:lnTo>
                      <a:pt x="445" y="81"/>
                    </a:lnTo>
                    <a:lnTo>
                      <a:pt x="445" y="73"/>
                    </a:lnTo>
                    <a:lnTo>
                      <a:pt x="443" y="66"/>
                    </a:lnTo>
                    <a:lnTo>
                      <a:pt x="443" y="60"/>
                    </a:lnTo>
                    <a:lnTo>
                      <a:pt x="442" y="53"/>
                    </a:lnTo>
                    <a:lnTo>
                      <a:pt x="434" y="47"/>
                    </a:lnTo>
                    <a:lnTo>
                      <a:pt x="432" y="40"/>
                    </a:lnTo>
                    <a:lnTo>
                      <a:pt x="432" y="23"/>
                    </a:lnTo>
                    <a:lnTo>
                      <a:pt x="427" y="15"/>
                    </a:lnTo>
                    <a:lnTo>
                      <a:pt x="427" y="8"/>
                    </a:lnTo>
                    <a:lnTo>
                      <a:pt x="425" y="4"/>
                    </a:lnTo>
                    <a:lnTo>
                      <a:pt x="425" y="0"/>
                    </a:lnTo>
                    <a:lnTo>
                      <a:pt x="372" y="15"/>
                    </a:lnTo>
                    <a:lnTo>
                      <a:pt x="323" y="25"/>
                    </a:lnTo>
                    <a:lnTo>
                      <a:pt x="317" y="25"/>
                    </a:lnTo>
                    <a:lnTo>
                      <a:pt x="302" y="32"/>
                    </a:lnTo>
                    <a:lnTo>
                      <a:pt x="278" y="58"/>
                    </a:lnTo>
                    <a:lnTo>
                      <a:pt x="257" y="96"/>
                    </a:lnTo>
                    <a:lnTo>
                      <a:pt x="257" y="103"/>
                    </a:lnTo>
                    <a:lnTo>
                      <a:pt x="246" y="119"/>
                    </a:lnTo>
                    <a:lnTo>
                      <a:pt x="244" y="122"/>
                    </a:lnTo>
                    <a:lnTo>
                      <a:pt x="237" y="130"/>
                    </a:lnTo>
                    <a:lnTo>
                      <a:pt x="223" y="143"/>
                    </a:lnTo>
                    <a:lnTo>
                      <a:pt x="223" y="149"/>
                    </a:lnTo>
                    <a:lnTo>
                      <a:pt x="229" y="154"/>
                    </a:lnTo>
                    <a:lnTo>
                      <a:pt x="231" y="158"/>
                    </a:lnTo>
                    <a:lnTo>
                      <a:pt x="229" y="150"/>
                    </a:lnTo>
                    <a:lnTo>
                      <a:pt x="237" y="147"/>
                    </a:lnTo>
                    <a:lnTo>
                      <a:pt x="237" y="158"/>
                    </a:lnTo>
                    <a:lnTo>
                      <a:pt x="246" y="152"/>
                    </a:lnTo>
                    <a:lnTo>
                      <a:pt x="242" y="160"/>
                    </a:lnTo>
                    <a:lnTo>
                      <a:pt x="240" y="166"/>
                    </a:lnTo>
                    <a:lnTo>
                      <a:pt x="235" y="169"/>
                    </a:lnTo>
                    <a:lnTo>
                      <a:pt x="240" y="182"/>
                    </a:lnTo>
                    <a:lnTo>
                      <a:pt x="242" y="188"/>
                    </a:lnTo>
                    <a:lnTo>
                      <a:pt x="244" y="194"/>
                    </a:lnTo>
                    <a:lnTo>
                      <a:pt x="246" y="201"/>
                    </a:lnTo>
                    <a:lnTo>
                      <a:pt x="240" y="209"/>
                    </a:lnTo>
                    <a:lnTo>
                      <a:pt x="233" y="209"/>
                    </a:lnTo>
                    <a:lnTo>
                      <a:pt x="225" y="216"/>
                    </a:lnTo>
                    <a:lnTo>
                      <a:pt x="218" y="222"/>
                    </a:lnTo>
                    <a:lnTo>
                      <a:pt x="214" y="229"/>
                    </a:lnTo>
                    <a:lnTo>
                      <a:pt x="208" y="237"/>
                    </a:lnTo>
                    <a:lnTo>
                      <a:pt x="201" y="241"/>
                    </a:lnTo>
                    <a:lnTo>
                      <a:pt x="197" y="246"/>
                    </a:lnTo>
                    <a:lnTo>
                      <a:pt x="192" y="244"/>
                    </a:lnTo>
                    <a:lnTo>
                      <a:pt x="177" y="246"/>
                    </a:lnTo>
                    <a:lnTo>
                      <a:pt x="163" y="248"/>
                    </a:lnTo>
                    <a:lnTo>
                      <a:pt x="148" y="258"/>
                    </a:lnTo>
                    <a:lnTo>
                      <a:pt x="131" y="250"/>
                    </a:lnTo>
                    <a:lnTo>
                      <a:pt x="103" y="250"/>
                    </a:lnTo>
                    <a:lnTo>
                      <a:pt x="77" y="256"/>
                    </a:lnTo>
                    <a:lnTo>
                      <a:pt x="62" y="261"/>
                    </a:lnTo>
                    <a:lnTo>
                      <a:pt x="56" y="267"/>
                    </a:lnTo>
                    <a:lnTo>
                      <a:pt x="49" y="269"/>
                    </a:lnTo>
                    <a:lnTo>
                      <a:pt x="41" y="273"/>
                    </a:lnTo>
                    <a:lnTo>
                      <a:pt x="36" y="276"/>
                    </a:lnTo>
                    <a:lnTo>
                      <a:pt x="36" y="276"/>
                    </a:lnTo>
                    <a:lnTo>
                      <a:pt x="39" y="290"/>
                    </a:lnTo>
                    <a:lnTo>
                      <a:pt x="37" y="295"/>
                    </a:lnTo>
                    <a:lnTo>
                      <a:pt x="52" y="297"/>
                    </a:lnTo>
                    <a:lnTo>
                      <a:pt x="52" y="301"/>
                    </a:lnTo>
                    <a:lnTo>
                      <a:pt x="51" y="305"/>
                    </a:lnTo>
                    <a:lnTo>
                      <a:pt x="58" y="320"/>
                    </a:lnTo>
                    <a:lnTo>
                      <a:pt x="58" y="327"/>
                    </a:lnTo>
                    <a:lnTo>
                      <a:pt x="47" y="340"/>
                    </a:lnTo>
                    <a:lnTo>
                      <a:pt x="43" y="348"/>
                    </a:lnTo>
                    <a:lnTo>
                      <a:pt x="37" y="354"/>
                    </a:lnTo>
                    <a:lnTo>
                      <a:pt x="30" y="363"/>
                    </a:lnTo>
                    <a:lnTo>
                      <a:pt x="19" y="376"/>
                    </a:lnTo>
                    <a:lnTo>
                      <a:pt x="4" y="393"/>
                    </a:lnTo>
                    <a:lnTo>
                      <a:pt x="0" y="395"/>
                    </a:lnTo>
                    <a:lnTo>
                      <a:pt x="2" y="397"/>
                    </a:lnTo>
                    <a:lnTo>
                      <a:pt x="5" y="421"/>
                    </a:lnTo>
                    <a:lnTo>
                      <a:pt x="69" y="410"/>
                    </a:lnTo>
                    <a:lnTo>
                      <a:pt x="167" y="391"/>
                    </a:lnTo>
                    <a:lnTo>
                      <a:pt x="276" y="369"/>
                    </a:lnTo>
                    <a:lnTo>
                      <a:pt x="349" y="352"/>
                    </a:lnTo>
                    <a:lnTo>
                      <a:pt x="349" y="354"/>
                    </a:lnTo>
                    <a:lnTo>
                      <a:pt x="357" y="355"/>
                    </a:lnTo>
                    <a:lnTo>
                      <a:pt x="361" y="363"/>
                    </a:lnTo>
                    <a:lnTo>
                      <a:pt x="366" y="361"/>
                    </a:lnTo>
                    <a:lnTo>
                      <a:pt x="374" y="367"/>
                    </a:lnTo>
                    <a:lnTo>
                      <a:pt x="380" y="382"/>
                    </a:lnTo>
                    <a:lnTo>
                      <a:pt x="381" y="389"/>
                    </a:lnTo>
                    <a:lnTo>
                      <a:pt x="387" y="397"/>
                    </a:lnTo>
                    <a:lnTo>
                      <a:pt x="400" y="401"/>
                    </a:lnTo>
                    <a:lnTo>
                      <a:pt x="408" y="402"/>
                    </a:lnTo>
                    <a:lnTo>
                      <a:pt x="415" y="406"/>
                    </a:lnTo>
                    <a:lnTo>
                      <a:pt x="415" y="408"/>
                    </a:lnTo>
                    <a:lnTo>
                      <a:pt x="487" y="431"/>
                    </a:lnTo>
                    <a:lnTo>
                      <a:pt x="481" y="414"/>
                    </a:lnTo>
                    <a:lnTo>
                      <a:pt x="475" y="408"/>
                    </a:lnTo>
                    <a:lnTo>
                      <a:pt x="474" y="401"/>
                    </a:lnTo>
                    <a:lnTo>
                      <a:pt x="475" y="399"/>
                    </a:lnTo>
                    <a:lnTo>
                      <a:pt x="477" y="406"/>
                    </a:lnTo>
                    <a:lnTo>
                      <a:pt x="483" y="410"/>
                    </a:lnTo>
                    <a:lnTo>
                      <a:pt x="487" y="421"/>
                    </a:lnTo>
                    <a:lnTo>
                      <a:pt x="489" y="442"/>
                    </a:lnTo>
                    <a:lnTo>
                      <a:pt x="485" y="457"/>
                    </a:lnTo>
                    <a:lnTo>
                      <a:pt x="489" y="457"/>
                    </a:lnTo>
                    <a:lnTo>
                      <a:pt x="490" y="449"/>
                    </a:lnTo>
                    <a:lnTo>
                      <a:pt x="498" y="448"/>
                    </a:lnTo>
                    <a:lnTo>
                      <a:pt x="500" y="440"/>
                    </a:lnTo>
                    <a:lnTo>
                      <a:pt x="505" y="425"/>
                    </a:lnTo>
                    <a:lnTo>
                      <a:pt x="500" y="417"/>
                    </a:lnTo>
                    <a:lnTo>
                      <a:pt x="500" y="41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2" name="Freeform 329">
                <a:extLst>
                  <a:ext uri="{FF2B5EF4-FFF2-40B4-BE49-F238E27FC236}">
                    <a16:creationId xmlns:a16="http://schemas.microsoft.com/office/drawing/2014/main" id="{13A5F1B9-1603-A9A8-5914-927DE50E7202}"/>
                  </a:ext>
                </a:extLst>
              </p:cNvPr>
              <p:cNvSpPr>
                <a:spLocks/>
              </p:cNvSpPr>
              <p:nvPr/>
            </p:nvSpPr>
            <p:spPr bwMode="auto">
              <a:xfrm>
                <a:off x="4906045" y="2105075"/>
                <a:ext cx="146025" cy="81972"/>
              </a:xfrm>
              <a:custGeom>
                <a:avLst/>
                <a:gdLst>
                  <a:gd name="T0" fmla="*/ 139 w 152"/>
                  <a:gd name="T1" fmla="*/ 11 h 94"/>
                  <a:gd name="T2" fmla="*/ 135 w 152"/>
                  <a:gd name="T3" fmla="*/ 9 h 94"/>
                  <a:gd name="T4" fmla="*/ 129 w 152"/>
                  <a:gd name="T5" fmla="*/ 11 h 94"/>
                  <a:gd name="T6" fmla="*/ 122 w 152"/>
                  <a:gd name="T7" fmla="*/ 15 h 94"/>
                  <a:gd name="T8" fmla="*/ 112 w 152"/>
                  <a:gd name="T9" fmla="*/ 28 h 94"/>
                  <a:gd name="T10" fmla="*/ 109 w 152"/>
                  <a:gd name="T11" fmla="*/ 30 h 94"/>
                  <a:gd name="T12" fmla="*/ 101 w 152"/>
                  <a:gd name="T13" fmla="*/ 32 h 94"/>
                  <a:gd name="T14" fmla="*/ 107 w 152"/>
                  <a:gd name="T15" fmla="*/ 24 h 94"/>
                  <a:gd name="T16" fmla="*/ 114 w 152"/>
                  <a:gd name="T17" fmla="*/ 19 h 94"/>
                  <a:gd name="T18" fmla="*/ 114 w 152"/>
                  <a:gd name="T19" fmla="*/ 11 h 94"/>
                  <a:gd name="T20" fmla="*/ 120 w 152"/>
                  <a:gd name="T21" fmla="*/ 0 h 94"/>
                  <a:gd name="T22" fmla="*/ 99 w 152"/>
                  <a:gd name="T23" fmla="*/ 24 h 94"/>
                  <a:gd name="T24" fmla="*/ 86 w 152"/>
                  <a:gd name="T25" fmla="*/ 30 h 94"/>
                  <a:gd name="T26" fmla="*/ 65 w 152"/>
                  <a:gd name="T27" fmla="*/ 35 h 94"/>
                  <a:gd name="T28" fmla="*/ 60 w 152"/>
                  <a:gd name="T29" fmla="*/ 37 h 94"/>
                  <a:gd name="T30" fmla="*/ 56 w 152"/>
                  <a:gd name="T31" fmla="*/ 43 h 94"/>
                  <a:gd name="T32" fmla="*/ 49 w 152"/>
                  <a:gd name="T33" fmla="*/ 43 h 94"/>
                  <a:gd name="T34" fmla="*/ 35 w 152"/>
                  <a:gd name="T35" fmla="*/ 50 h 94"/>
                  <a:gd name="T36" fmla="*/ 30 w 152"/>
                  <a:gd name="T37" fmla="*/ 50 h 94"/>
                  <a:gd name="T38" fmla="*/ 22 w 152"/>
                  <a:gd name="T39" fmla="*/ 54 h 94"/>
                  <a:gd name="T40" fmla="*/ 24 w 152"/>
                  <a:gd name="T41" fmla="*/ 62 h 94"/>
                  <a:gd name="T42" fmla="*/ 17 w 152"/>
                  <a:gd name="T43" fmla="*/ 60 h 94"/>
                  <a:gd name="T44" fmla="*/ 15 w 152"/>
                  <a:gd name="T45" fmla="*/ 67 h 94"/>
                  <a:gd name="T46" fmla="*/ 2 w 152"/>
                  <a:gd name="T47" fmla="*/ 75 h 94"/>
                  <a:gd name="T48" fmla="*/ 0 w 152"/>
                  <a:gd name="T49" fmla="*/ 84 h 94"/>
                  <a:gd name="T50" fmla="*/ 0 w 152"/>
                  <a:gd name="T51" fmla="*/ 90 h 94"/>
                  <a:gd name="T52" fmla="*/ 2 w 152"/>
                  <a:gd name="T53" fmla="*/ 92 h 94"/>
                  <a:gd name="T54" fmla="*/ 15 w 152"/>
                  <a:gd name="T55" fmla="*/ 88 h 94"/>
                  <a:gd name="T56" fmla="*/ 7 w 152"/>
                  <a:gd name="T57" fmla="*/ 94 h 94"/>
                  <a:gd name="T58" fmla="*/ 22 w 152"/>
                  <a:gd name="T59" fmla="*/ 88 h 94"/>
                  <a:gd name="T60" fmla="*/ 47 w 152"/>
                  <a:gd name="T61" fmla="*/ 73 h 94"/>
                  <a:gd name="T62" fmla="*/ 49 w 152"/>
                  <a:gd name="T63" fmla="*/ 73 h 94"/>
                  <a:gd name="T64" fmla="*/ 58 w 152"/>
                  <a:gd name="T65" fmla="*/ 67 h 94"/>
                  <a:gd name="T66" fmla="*/ 64 w 152"/>
                  <a:gd name="T67" fmla="*/ 64 h 94"/>
                  <a:gd name="T68" fmla="*/ 79 w 152"/>
                  <a:gd name="T69" fmla="*/ 56 h 94"/>
                  <a:gd name="T70" fmla="*/ 86 w 152"/>
                  <a:gd name="T71" fmla="*/ 52 h 94"/>
                  <a:gd name="T72" fmla="*/ 94 w 152"/>
                  <a:gd name="T73" fmla="*/ 49 h 94"/>
                  <a:gd name="T74" fmla="*/ 99 w 152"/>
                  <a:gd name="T75" fmla="*/ 47 h 94"/>
                  <a:gd name="T76" fmla="*/ 112 w 152"/>
                  <a:gd name="T77" fmla="*/ 37 h 94"/>
                  <a:gd name="T78" fmla="*/ 114 w 152"/>
                  <a:gd name="T79" fmla="*/ 32 h 94"/>
                  <a:gd name="T80" fmla="*/ 122 w 152"/>
                  <a:gd name="T81" fmla="*/ 30 h 94"/>
                  <a:gd name="T82" fmla="*/ 135 w 152"/>
                  <a:gd name="T83" fmla="*/ 19 h 94"/>
                  <a:gd name="T84" fmla="*/ 143 w 152"/>
                  <a:gd name="T85" fmla="*/ 15 h 94"/>
                  <a:gd name="T86" fmla="*/ 152 w 152"/>
                  <a:gd name="T87" fmla="*/ 3 h 94"/>
                  <a:gd name="T88" fmla="*/ 144 w 152"/>
                  <a:gd name="T89" fmla="*/ 7 h 94"/>
                  <a:gd name="T90" fmla="*/ 139 w 152"/>
                  <a:gd name="T91" fmla="*/ 1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2" h="94">
                    <a:moveTo>
                      <a:pt x="139" y="11"/>
                    </a:moveTo>
                    <a:lnTo>
                      <a:pt x="135" y="9"/>
                    </a:lnTo>
                    <a:lnTo>
                      <a:pt x="129" y="11"/>
                    </a:lnTo>
                    <a:lnTo>
                      <a:pt x="122" y="15"/>
                    </a:lnTo>
                    <a:lnTo>
                      <a:pt x="112" y="28"/>
                    </a:lnTo>
                    <a:lnTo>
                      <a:pt x="109" y="30"/>
                    </a:lnTo>
                    <a:lnTo>
                      <a:pt x="101" y="32"/>
                    </a:lnTo>
                    <a:lnTo>
                      <a:pt x="107" y="24"/>
                    </a:lnTo>
                    <a:lnTo>
                      <a:pt x="114" y="19"/>
                    </a:lnTo>
                    <a:lnTo>
                      <a:pt x="114" y="11"/>
                    </a:lnTo>
                    <a:lnTo>
                      <a:pt x="120" y="0"/>
                    </a:lnTo>
                    <a:lnTo>
                      <a:pt x="99" y="24"/>
                    </a:lnTo>
                    <a:lnTo>
                      <a:pt x="86" y="30"/>
                    </a:lnTo>
                    <a:lnTo>
                      <a:pt x="65" y="35"/>
                    </a:lnTo>
                    <a:lnTo>
                      <a:pt x="60" y="37"/>
                    </a:lnTo>
                    <a:lnTo>
                      <a:pt x="56" y="43"/>
                    </a:lnTo>
                    <a:lnTo>
                      <a:pt x="49" y="43"/>
                    </a:lnTo>
                    <a:lnTo>
                      <a:pt x="35" y="50"/>
                    </a:lnTo>
                    <a:lnTo>
                      <a:pt x="30" y="50"/>
                    </a:lnTo>
                    <a:lnTo>
                      <a:pt x="22" y="54"/>
                    </a:lnTo>
                    <a:lnTo>
                      <a:pt x="24" y="62"/>
                    </a:lnTo>
                    <a:lnTo>
                      <a:pt x="17" y="60"/>
                    </a:lnTo>
                    <a:lnTo>
                      <a:pt x="15" y="67"/>
                    </a:lnTo>
                    <a:lnTo>
                      <a:pt x="2" y="75"/>
                    </a:lnTo>
                    <a:lnTo>
                      <a:pt x="0" y="84"/>
                    </a:lnTo>
                    <a:lnTo>
                      <a:pt x="0" y="90"/>
                    </a:lnTo>
                    <a:lnTo>
                      <a:pt x="2" y="92"/>
                    </a:lnTo>
                    <a:lnTo>
                      <a:pt x="15" y="88"/>
                    </a:lnTo>
                    <a:lnTo>
                      <a:pt x="7" y="94"/>
                    </a:lnTo>
                    <a:lnTo>
                      <a:pt x="22" y="88"/>
                    </a:lnTo>
                    <a:lnTo>
                      <a:pt x="47" y="73"/>
                    </a:lnTo>
                    <a:lnTo>
                      <a:pt x="49" y="73"/>
                    </a:lnTo>
                    <a:lnTo>
                      <a:pt x="58" y="67"/>
                    </a:lnTo>
                    <a:lnTo>
                      <a:pt x="64" y="64"/>
                    </a:lnTo>
                    <a:lnTo>
                      <a:pt x="79" y="56"/>
                    </a:lnTo>
                    <a:lnTo>
                      <a:pt x="86" y="52"/>
                    </a:lnTo>
                    <a:lnTo>
                      <a:pt x="94" y="49"/>
                    </a:lnTo>
                    <a:lnTo>
                      <a:pt x="99" y="47"/>
                    </a:lnTo>
                    <a:lnTo>
                      <a:pt x="112" y="37"/>
                    </a:lnTo>
                    <a:lnTo>
                      <a:pt x="114" y="32"/>
                    </a:lnTo>
                    <a:lnTo>
                      <a:pt x="122" y="30"/>
                    </a:lnTo>
                    <a:lnTo>
                      <a:pt x="135" y="19"/>
                    </a:lnTo>
                    <a:lnTo>
                      <a:pt x="143" y="15"/>
                    </a:lnTo>
                    <a:lnTo>
                      <a:pt x="152" y="3"/>
                    </a:lnTo>
                    <a:lnTo>
                      <a:pt x="144" y="7"/>
                    </a:lnTo>
                    <a:lnTo>
                      <a:pt x="139" y="11"/>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grpSp>
          <p:nvGrpSpPr>
            <p:cNvPr id="172" name="Group 73">
              <a:extLst>
                <a:ext uri="{FF2B5EF4-FFF2-40B4-BE49-F238E27FC236}">
                  <a16:creationId xmlns:a16="http://schemas.microsoft.com/office/drawing/2014/main" id="{7F5A6992-671E-58FB-9553-4A322DAF18FE}"/>
                </a:ext>
              </a:extLst>
            </p:cNvPr>
            <p:cNvGrpSpPr/>
            <p:nvPr/>
          </p:nvGrpSpPr>
          <p:grpSpPr>
            <a:xfrm>
              <a:off x="5235796" y="1972291"/>
              <a:ext cx="349926" cy="173258"/>
              <a:chOff x="4907967" y="1921074"/>
              <a:chExt cx="285325" cy="141272"/>
            </a:xfrm>
            <a:grpFill/>
            <a:effectLst/>
          </p:grpSpPr>
          <p:sp>
            <p:nvSpPr>
              <p:cNvPr id="194" name="Freeform 144">
                <a:extLst>
                  <a:ext uri="{FF2B5EF4-FFF2-40B4-BE49-F238E27FC236}">
                    <a16:creationId xmlns:a16="http://schemas.microsoft.com/office/drawing/2014/main" id="{0826FB2D-B574-D0BD-41EC-9506C2E90D83}"/>
                  </a:ext>
                </a:extLst>
              </p:cNvPr>
              <p:cNvSpPr>
                <a:spLocks/>
              </p:cNvSpPr>
              <p:nvPr/>
            </p:nvSpPr>
            <p:spPr bwMode="auto">
              <a:xfrm>
                <a:off x="4907967" y="1921074"/>
                <a:ext cx="273797" cy="131678"/>
              </a:xfrm>
              <a:custGeom>
                <a:avLst/>
                <a:gdLst>
                  <a:gd name="T0" fmla="*/ 169 w 285"/>
                  <a:gd name="T1" fmla="*/ 6 h 151"/>
                  <a:gd name="T2" fmla="*/ 163 w 285"/>
                  <a:gd name="T3" fmla="*/ 13 h 151"/>
                  <a:gd name="T4" fmla="*/ 150 w 285"/>
                  <a:gd name="T5" fmla="*/ 30 h 151"/>
                  <a:gd name="T6" fmla="*/ 1 w 285"/>
                  <a:gd name="T7" fmla="*/ 62 h 151"/>
                  <a:gd name="T8" fmla="*/ 0 w 285"/>
                  <a:gd name="T9" fmla="*/ 136 h 151"/>
                  <a:gd name="T10" fmla="*/ 48 w 285"/>
                  <a:gd name="T11" fmla="*/ 130 h 151"/>
                  <a:gd name="T12" fmla="*/ 69 w 285"/>
                  <a:gd name="T13" fmla="*/ 126 h 151"/>
                  <a:gd name="T14" fmla="*/ 80 w 285"/>
                  <a:gd name="T15" fmla="*/ 122 h 151"/>
                  <a:gd name="T16" fmla="*/ 129 w 285"/>
                  <a:gd name="T17" fmla="*/ 111 h 151"/>
                  <a:gd name="T18" fmla="*/ 159 w 285"/>
                  <a:gd name="T19" fmla="*/ 104 h 151"/>
                  <a:gd name="T20" fmla="*/ 169 w 285"/>
                  <a:gd name="T21" fmla="*/ 115 h 151"/>
                  <a:gd name="T22" fmla="*/ 174 w 285"/>
                  <a:gd name="T23" fmla="*/ 122 h 151"/>
                  <a:gd name="T24" fmla="*/ 178 w 285"/>
                  <a:gd name="T25" fmla="*/ 128 h 151"/>
                  <a:gd name="T26" fmla="*/ 189 w 285"/>
                  <a:gd name="T27" fmla="*/ 126 h 151"/>
                  <a:gd name="T28" fmla="*/ 191 w 285"/>
                  <a:gd name="T29" fmla="*/ 128 h 151"/>
                  <a:gd name="T30" fmla="*/ 195 w 285"/>
                  <a:gd name="T31" fmla="*/ 136 h 151"/>
                  <a:gd name="T32" fmla="*/ 199 w 285"/>
                  <a:gd name="T33" fmla="*/ 151 h 151"/>
                  <a:gd name="T34" fmla="*/ 210 w 285"/>
                  <a:gd name="T35" fmla="*/ 143 h 151"/>
                  <a:gd name="T36" fmla="*/ 221 w 285"/>
                  <a:gd name="T37" fmla="*/ 126 h 151"/>
                  <a:gd name="T38" fmla="*/ 231 w 285"/>
                  <a:gd name="T39" fmla="*/ 115 h 151"/>
                  <a:gd name="T40" fmla="*/ 235 w 285"/>
                  <a:gd name="T41" fmla="*/ 136 h 151"/>
                  <a:gd name="T42" fmla="*/ 248 w 285"/>
                  <a:gd name="T43" fmla="*/ 130 h 151"/>
                  <a:gd name="T44" fmla="*/ 253 w 285"/>
                  <a:gd name="T45" fmla="*/ 122 h 151"/>
                  <a:gd name="T46" fmla="*/ 282 w 285"/>
                  <a:gd name="T47" fmla="*/ 109 h 151"/>
                  <a:gd name="T48" fmla="*/ 282 w 285"/>
                  <a:gd name="T49" fmla="*/ 89 h 151"/>
                  <a:gd name="T50" fmla="*/ 265 w 285"/>
                  <a:gd name="T51" fmla="*/ 72 h 151"/>
                  <a:gd name="T52" fmla="*/ 250 w 285"/>
                  <a:gd name="T53" fmla="*/ 70 h 151"/>
                  <a:gd name="T54" fmla="*/ 265 w 285"/>
                  <a:gd name="T55" fmla="*/ 75 h 151"/>
                  <a:gd name="T56" fmla="*/ 274 w 285"/>
                  <a:gd name="T57" fmla="*/ 83 h 151"/>
                  <a:gd name="T58" fmla="*/ 270 w 285"/>
                  <a:gd name="T59" fmla="*/ 100 h 151"/>
                  <a:gd name="T60" fmla="*/ 250 w 285"/>
                  <a:gd name="T61" fmla="*/ 109 h 151"/>
                  <a:gd name="T62" fmla="*/ 238 w 285"/>
                  <a:gd name="T63" fmla="*/ 107 h 151"/>
                  <a:gd name="T64" fmla="*/ 225 w 285"/>
                  <a:gd name="T65" fmla="*/ 92 h 151"/>
                  <a:gd name="T66" fmla="*/ 219 w 285"/>
                  <a:gd name="T67" fmla="*/ 83 h 151"/>
                  <a:gd name="T68" fmla="*/ 219 w 285"/>
                  <a:gd name="T69" fmla="*/ 79 h 151"/>
                  <a:gd name="T70" fmla="*/ 199 w 285"/>
                  <a:gd name="T71" fmla="*/ 64 h 151"/>
                  <a:gd name="T72" fmla="*/ 186 w 285"/>
                  <a:gd name="T73" fmla="*/ 64 h 151"/>
                  <a:gd name="T74" fmla="*/ 188 w 285"/>
                  <a:gd name="T75" fmla="*/ 58 h 151"/>
                  <a:gd name="T76" fmla="*/ 191 w 285"/>
                  <a:gd name="T77" fmla="*/ 43 h 151"/>
                  <a:gd name="T78" fmla="*/ 193 w 285"/>
                  <a:gd name="T79" fmla="*/ 34 h 151"/>
                  <a:gd name="T80" fmla="*/ 208 w 285"/>
                  <a:gd name="T81" fmla="*/ 19 h 151"/>
                  <a:gd name="T82" fmla="*/ 203 w 285"/>
                  <a:gd name="T83" fmla="*/ 21 h 151"/>
                  <a:gd name="T84" fmla="*/ 189 w 285"/>
                  <a:gd name="T85" fmla="*/ 17 h 151"/>
                  <a:gd name="T86" fmla="*/ 182 w 285"/>
                  <a:gd name="T87" fmla="*/ 8 h 151"/>
                  <a:gd name="T88" fmla="*/ 180 w 285"/>
                  <a:gd name="T8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5" h="151">
                    <a:moveTo>
                      <a:pt x="176" y="2"/>
                    </a:moveTo>
                    <a:lnTo>
                      <a:pt x="169" y="6"/>
                    </a:lnTo>
                    <a:lnTo>
                      <a:pt x="165" y="13"/>
                    </a:lnTo>
                    <a:lnTo>
                      <a:pt x="163" y="13"/>
                    </a:lnTo>
                    <a:lnTo>
                      <a:pt x="159" y="19"/>
                    </a:lnTo>
                    <a:lnTo>
                      <a:pt x="150" y="30"/>
                    </a:lnTo>
                    <a:lnTo>
                      <a:pt x="62" y="51"/>
                    </a:lnTo>
                    <a:lnTo>
                      <a:pt x="1" y="62"/>
                    </a:lnTo>
                    <a:lnTo>
                      <a:pt x="1" y="70"/>
                    </a:lnTo>
                    <a:lnTo>
                      <a:pt x="0" y="136"/>
                    </a:lnTo>
                    <a:lnTo>
                      <a:pt x="3" y="141"/>
                    </a:lnTo>
                    <a:lnTo>
                      <a:pt x="48" y="130"/>
                    </a:lnTo>
                    <a:lnTo>
                      <a:pt x="56" y="130"/>
                    </a:lnTo>
                    <a:lnTo>
                      <a:pt x="69" y="126"/>
                    </a:lnTo>
                    <a:lnTo>
                      <a:pt x="73" y="126"/>
                    </a:lnTo>
                    <a:lnTo>
                      <a:pt x="80" y="122"/>
                    </a:lnTo>
                    <a:lnTo>
                      <a:pt x="120" y="113"/>
                    </a:lnTo>
                    <a:lnTo>
                      <a:pt x="129" y="111"/>
                    </a:lnTo>
                    <a:lnTo>
                      <a:pt x="133" y="111"/>
                    </a:lnTo>
                    <a:lnTo>
                      <a:pt x="159" y="104"/>
                    </a:lnTo>
                    <a:lnTo>
                      <a:pt x="167" y="109"/>
                    </a:lnTo>
                    <a:lnTo>
                      <a:pt x="169" y="115"/>
                    </a:lnTo>
                    <a:lnTo>
                      <a:pt x="172" y="117"/>
                    </a:lnTo>
                    <a:lnTo>
                      <a:pt x="174" y="122"/>
                    </a:lnTo>
                    <a:lnTo>
                      <a:pt x="178" y="126"/>
                    </a:lnTo>
                    <a:lnTo>
                      <a:pt x="178" y="128"/>
                    </a:lnTo>
                    <a:lnTo>
                      <a:pt x="184" y="132"/>
                    </a:lnTo>
                    <a:lnTo>
                      <a:pt x="189" y="126"/>
                    </a:lnTo>
                    <a:lnTo>
                      <a:pt x="191" y="120"/>
                    </a:lnTo>
                    <a:lnTo>
                      <a:pt x="191" y="128"/>
                    </a:lnTo>
                    <a:lnTo>
                      <a:pt x="189" y="134"/>
                    </a:lnTo>
                    <a:lnTo>
                      <a:pt x="195" y="136"/>
                    </a:lnTo>
                    <a:lnTo>
                      <a:pt x="199" y="147"/>
                    </a:lnTo>
                    <a:lnTo>
                      <a:pt x="199" y="151"/>
                    </a:lnTo>
                    <a:lnTo>
                      <a:pt x="203" y="143"/>
                    </a:lnTo>
                    <a:lnTo>
                      <a:pt x="210" y="143"/>
                    </a:lnTo>
                    <a:lnTo>
                      <a:pt x="214" y="132"/>
                    </a:lnTo>
                    <a:lnTo>
                      <a:pt x="221" y="126"/>
                    </a:lnTo>
                    <a:lnTo>
                      <a:pt x="223" y="120"/>
                    </a:lnTo>
                    <a:lnTo>
                      <a:pt x="231" y="115"/>
                    </a:lnTo>
                    <a:lnTo>
                      <a:pt x="231" y="122"/>
                    </a:lnTo>
                    <a:lnTo>
                      <a:pt x="235" y="136"/>
                    </a:lnTo>
                    <a:lnTo>
                      <a:pt x="242" y="134"/>
                    </a:lnTo>
                    <a:lnTo>
                      <a:pt x="248" y="130"/>
                    </a:lnTo>
                    <a:lnTo>
                      <a:pt x="250" y="122"/>
                    </a:lnTo>
                    <a:lnTo>
                      <a:pt x="253" y="122"/>
                    </a:lnTo>
                    <a:lnTo>
                      <a:pt x="272" y="111"/>
                    </a:lnTo>
                    <a:lnTo>
                      <a:pt x="282" y="109"/>
                    </a:lnTo>
                    <a:lnTo>
                      <a:pt x="285" y="102"/>
                    </a:lnTo>
                    <a:lnTo>
                      <a:pt x="282" y="89"/>
                    </a:lnTo>
                    <a:lnTo>
                      <a:pt x="272" y="75"/>
                    </a:lnTo>
                    <a:lnTo>
                      <a:pt x="265" y="72"/>
                    </a:lnTo>
                    <a:lnTo>
                      <a:pt x="257" y="68"/>
                    </a:lnTo>
                    <a:lnTo>
                      <a:pt x="250" y="70"/>
                    </a:lnTo>
                    <a:lnTo>
                      <a:pt x="257" y="72"/>
                    </a:lnTo>
                    <a:lnTo>
                      <a:pt x="265" y="75"/>
                    </a:lnTo>
                    <a:lnTo>
                      <a:pt x="268" y="83"/>
                    </a:lnTo>
                    <a:lnTo>
                      <a:pt x="274" y="83"/>
                    </a:lnTo>
                    <a:lnTo>
                      <a:pt x="278" y="94"/>
                    </a:lnTo>
                    <a:lnTo>
                      <a:pt x="270" y="100"/>
                    </a:lnTo>
                    <a:lnTo>
                      <a:pt x="257" y="111"/>
                    </a:lnTo>
                    <a:lnTo>
                      <a:pt x="250" y="109"/>
                    </a:lnTo>
                    <a:lnTo>
                      <a:pt x="244" y="109"/>
                    </a:lnTo>
                    <a:lnTo>
                      <a:pt x="238" y="107"/>
                    </a:lnTo>
                    <a:lnTo>
                      <a:pt x="233" y="94"/>
                    </a:lnTo>
                    <a:lnTo>
                      <a:pt x="225" y="92"/>
                    </a:lnTo>
                    <a:lnTo>
                      <a:pt x="219" y="89"/>
                    </a:lnTo>
                    <a:lnTo>
                      <a:pt x="219" y="83"/>
                    </a:lnTo>
                    <a:lnTo>
                      <a:pt x="225" y="87"/>
                    </a:lnTo>
                    <a:lnTo>
                      <a:pt x="219" y="79"/>
                    </a:lnTo>
                    <a:lnTo>
                      <a:pt x="206" y="66"/>
                    </a:lnTo>
                    <a:lnTo>
                      <a:pt x="199" y="64"/>
                    </a:lnTo>
                    <a:lnTo>
                      <a:pt x="191" y="68"/>
                    </a:lnTo>
                    <a:lnTo>
                      <a:pt x="186" y="64"/>
                    </a:lnTo>
                    <a:lnTo>
                      <a:pt x="180" y="58"/>
                    </a:lnTo>
                    <a:lnTo>
                      <a:pt x="188" y="58"/>
                    </a:lnTo>
                    <a:lnTo>
                      <a:pt x="186" y="51"/>
                    </a:lnTo>
                    <a:lnTo>
                      <a:pt x="191" y="43"/>
                    </a:lnTo>
                    <a:lnTo>
                      <a:pt x="189" y="42"/>
                    </a:lnTo>
                    <a:lnTo>
                      <a:pt x="193" y="34"/>
                    </a:lnTo>
                    <a:lnTo>
                      <a:pt x="206" y="26"/>
                    </a:lnTo>
                    <a:lnTo>
                      <a:pt x="208" y="19"/>
                    </a:lnTo>
                    <a:lnTo>
                      <a:pt x="201" y="19"/>
                    </a:lnTo>
                    <a:lnTo>
                      <a:pt x="203" y="21"/>
                    </a:lnTo>
                    <a:lnTo>
                      <a:pt x="195" y="23"/>
                    </a:lnTo>
                    <a:lnTo>
                      <a:pt x="189" y="17"/>
                    </a:lnTo>
                    <a:lnTo>
                      <a:pt x="188" y="10"/>
                    </a:lnTo>
                    <a:lnTo>
                      <a:pt x="182" y="8"/>
                    </a:lnTo>
                    <a:lnTo>
                      <a:pt x="184" y="0"/>
                    </a:lnTo>
                    <a:lnTo>
                      <a:pt x="180" y="0"/>
                    </a:lnTo>
                    <a:lnTo>
                      <a:pt x="176" y="2"/>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5" name="Freeform 330">
                <a:extLst>
                  <a:ext uri="{FF2B5EF4-FFF2-40B4-BE49-F238E27FC236}">
                    <a16:creationId xmlns:a16="http://schemas.microsoft.com/office/drawing/2014/main" id="{E53ED4B8-517A-C238-CF42-810379863640}"/>
                  </a:ext>
                </a:extLst>
              </p:cNvPr>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6" name="Freeform 331">
                <a:extLst>
                  <a:ext uri="{FF2B5EF4-FFF2-40B4-BE49-F238E27FC236}">
                    <a16:creationId xmlns:a16="http://schemas.microsoft.com/office/drawing/2014/main" id="{A56C0A73-DD23-375A-2425-7E49477D3255}"/>
                  </a:ext>
                </a:extLst>
              </p:cNvPr>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7" name="Freeform 332">
                <a:extLst>
                  <a:ext uri="{FF2B5EF4-FFF2-40B4-BE49-F238E27FC236}">
                    <a16:creationId xmlns:a16="http://schemas.microsoft.com/office/drawing/2014/main" id="{565BD52A-0B63-531F-DDF4-DBC30EA5D279}"/>
                  </a:ext>
                </a:extLst>
              </p:cNvPr>
              <p:cNvSpPr>
                <a:spLocks/>
              </p:cNvSpPr>
              <p:nvPr/>
            </p:nvSpPr>
            <p:spPr bwMode="auto">
              <a:xfrm>
                <a:off x="5127965" y="2045777"/>
                <a:ext cx="20174" cy="16569"/>
              </a:xfrm>
              <a:custGeom>
                <a:avLst/>
                <a:gdLst>
                  <a:gd name="T0" fmla="*/ 9 w 21"/>
                  <a:gd name="T1" fmla="*/ 0 h 19"/>
                  <a:gd name="T2" fmla="*/ 6 w 21"/>
                  <a:gd name="T3" fmla="*/ 6 h 19"/>
                  <a:gd name="T4" fmla="*/ 0 w 21"/>
                  <a:gd name="T5" fmla="*/ 19 h 19"/>
                  <a:gd name="T6" fmla="*/ 13 w 21"/>
                  <a:gd name="T7" fmla="*/ 11 h 19"/>
                  <a:gd name="T8" fmla="*/ 21 w 21"/>
                  <a:gd name="T9" fmla="*/ 6 h 19"/>
                  <a:gd name="T10" fmla="*/ 15 w 21"/>
                  <a:gd name="T11" fmla="*/ 0 h 19"/>
                  <a:gd name="T12" fmla="*/ 9 w 2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1" h="19">
                    <a:moveTo>
                      <a:pt x="9" y="0"/>
                    </a:moveTo>
                    <a:lnTo>
                      <a:pt x="6" y="6"/>
                    </a:lnTo>
                    <a:lnTo>
                      <a:pt x="0" y="19"/>
                    </a:lnTo>
                    <a:lnTo>
                      <a:pt x="13" y="11"/>
                    </a:lnTo>
                    <a:lnTo>
                      <a:pt x="21" y="6"/>
                    </a:lnTo>
                    <a:lnTo>
                      <a:pt x="15" y="0"/>
                    </a:lnTo>
                    <a:lnTo>
                      <a:pt x="9"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8" name="Freeform 333">
                <a:extLst>
                  <a:ext uri="{FF2B5EF4-FFF2-40B4-BE49-F238E27FC236}">
                    <a16:creationId xmlns:a16="http://schemas.microsoft.com/office/drawing/2014/main" id="{B3AABEDF-3036-1AB8-C91C-478880816003}"/>
                  </a:ext>
                </a:extLst>
              </p:cNvPr>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9" name="Freeform 334">
                <a:extLst>
                  <a:ext uri="{FF2B5EF4-FFF2-40B4-BE49-F238E27FC236}">
                    <a16:creationId xmlns:a16="http://schemas.microsoft.com/office/drawing/2014/main" id="{6978247F-176D-EFC3-472E-CDE4FCC9B5D1}"/>
                  </a:ext>
                </a:extLst>
              </p:cNvPr>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200" name="Freeform 335">
                <a:extLst>
                  <a:ext uri="{FF2B5EF4-FFF2-40B4-BE49-F238E27FC236}">
                    <a16:creationId xmlns:a16="http://schemas.microsoft.com/office/drawing/2014/main" id="{D1A32155-971B-5B0C-1264-639F70BE072B}"/>
                  </a:ext>
                </a:extLst>
              </p:cNvPr>
              <p:cNvSpPr>
                <a:spLocks/>
              </p:cNvSpPr>
              <p:nvPr/>
            </p:nvSpPr>
            <p:spPr bwMode="auto">
              <a:xfrm>
                <a:off x="5176960" y="2042288"/>
                <a:ext cx="16332" cy="13081"/>
              </a:xfrm>
              <a:custGeom>
                <a:avLst/>
                <a:gdLst>
                  <a:gd name="T0" fmla="*/ 7 w 17"/>
                  <a:gd name="T1" fmla="*/ 0 h 15"/>
                  <a:gd name="T2" fmla="*/ 7 w 17"/>
                  <a:gd name="T3" fmla="*/ 2 h 15"/>
                  <a:gd name="T4" fmla="*/ 7 w 17"/>
                  <a:gd name="T5" fmla="*/ 10 h 15"/>
                  <a:gd name="T6" fmla="*/ 0 w 17"/>
                  <a:gd name="T7" fmla="*/ 15 h 15"/>
                  <a:gd name="T8" fmla="*/ 13 w 17"/>
                  <a:gd name="T9" fmla="*/ 13 h 15"/>
                  <a:gd name="T10" fmla="*/ 17 w 17"/>
                  <a:gd name="T11" fmla="*/ 12 h 15"/>
                  <a:gd name="T12" fmla="*/ 11 w 17"/>
                  <a:gd name="T13" fmla="*/ 4 h 15"/>
                  <a:gd name="T14" fmla="*/ 7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7" y="0"/>
                    </a:moveTo>
                    <a:lnTo>
                      <a:pt x="7" y="2"/>
                    </a:lnTo>
                    <a:lnTo>
                      <a:pt x="7" y="10"/>
                    </a:lnTo>
                    <a:lnTo>
                      <a:pt x="0" y="15"/>
                    </a:lnTo>
                    <a:lnTo>
                      <a:pt x="13" y="13"/>
                    </a:lnTo>
                    <a:lnTo>
                      <a:pt x="17" y="12"/>
                    </a:lnTo>
                    <a:lnTo>
                      <a:pt x="11" y="4"/>
                    </a:lnTo>
                    <a:lnTo>
                      <a:pt x="7"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grpSp>
          <p:nvGrpSpPr>
            <p:cNvPr id="173" name="Group 74">
              <a:extLst>
                <a:ext uri="{FF2B5EF4-FFF2-40B4-BE49-F238E27FC236}">
                  <a16:creationId xmlns:a16="http://schemas.microsoft.com/office/drawing/2014/main" id="{D97A800D-A042-4A8B-12F4-314462AD0D4A}"/>
                </a:ext>
              </a:extLst>
            </p:cNvPr>
            <p:cNvGrpSpPr/>
            <p:nvPr/>
          </p:nvGrpSpPr>
          <p:grpSpPr>
            <a:xfrm>
              <a:off x="5346548" y="1421506"/>
              <a:ext cx="393519" cy="527254"/>
              <a:chOff x="4998272" y="1471973"/>
              <a:chExt cx="320870" cy="429916"/>
            </a:xfrm>
            <a:grpFill/>
            <a:effectLst/>
          </p:grpSpPr>
          <p:sp>
            <p:nvSpPr>
              <p:cNvPr id="189" name="Freeform 147">
                <a:extLst>
                  <a:ext uri="{FF2B5EF4-FFF2-40B4-BE49-F238E27FC236}">
                    <a16:creationId xmlns:a16="http://schemas.microsoft.com/office/drawing/2014/main" id="{304DB01F-206B-A510-5501-DAD6529AA2F7}"/>
                  </a:ext>
                </a:extLst>
              </p:cNvPr>
              <p:cNvSpPr>
                <a:spLocks/>
              </p:cNvSpPr>
              <p:nvPr/>
            </p:nvSpPr>
            <p:spPr bwMode="auto">
              <a:xfrm>
                <a:off x="4998272" y="1471973"/>
                <a:ext cx="299735" cy="429916"/>
              </a:xfrm>
              <a:custGeom>
                <a:avLst/>
                <a:gdLst>
                  <a:gd name="T0" fmla="*/ 295 w 312"/>
                  <a:gd name="T1" fmla="*/ 226 h 493"/>
                  <a:gd name="T2" fmla="*/ 291 w 312"/>
                  <a:gd name="T3" fmla="*/ 199 h 493"/>
                  <a:gd name="T4" fmla="*/ 280 w 312"/>
                  <a:gd name="T5" fmla="*/ 197 h 493"/>
                  <a:gd name="T6" fmla="*/ 263 w 312"/>
                  <a:gd name="T7" fmla="*/ 190 h 493"/>
                  <a:gd name="T8" fmla="*/ 255 w 312"/>
                  <a:gd name="T9" fmla="*/ 171 h 493"/>
                  <a:gd name="T10" fmla="*/ 246 w 312"/>
                  <a:gd name="T11" fmla="*/ 162 h 493"/>
                  <a:gd name="T12" fmla="*/ 225 w 312"/>
                  <a:gd name="T13" fmla="*/ 158 h 493"/>
                  <a:gd name="T14" fmla="*/ 219 w 312"/>
                  <a:gd name="T15" fmla="*/ 139 h 493"/>
                  <a:gd name="T16" fmla="*/ 182 w 312"/>
                  <a:gd name="T17" fmla="*/ 19 h 493"/>
                  <a:gd name="T18" fmla="*/ 148 w 312"/>
                  <a:gd name="T19" fmla="*/ 2 h 493"/>
                  <a:gd name="T20" fmla="*/ 127 w 312"/>
                  <a:gd name="T21" fmla="*/ 9 h 493"/>
                  <a:gd name="T22" fmla="*/ 109 w 312"/>
                  <a:gd name="T23" fmla="*/ 23 h 493"/>
                  <a:gd name="T24" fmla="*/ 86 w 312"/>
                  <a:gd name="T25" fmla="*/ 23 h 493"/>
                  <a:gd name="T26" fmla="*/ 69 w 312"/>
                  <a:gd name="T27" fmla="*/ 9 h 493"/>
                  <a:gd name="T28" fmla="*/ 35 w 312"/>
                  <a:gd name="T29" fmla="*/ 141 h 493"/>
                  <a:gd name="T30" fmla="*/ 35 w 312"/>
                  <a:gd name="T31" fmla="*/ 182 h 493"/>
                  <a:gd name="T32" fmla="*/ 37 w 312"/>
                  <a:gd name="T33" fmla="*/ 209 h 493"/>
                  <a:gd name="T34" fmla="*/ 20 w 312"/>
                  <a:gd name="T35" fmla="*/ 237 h 493"/>
                  <a:gd name="T36" fmla="*/ 20 w 312"/>
                  <a:gd name="T37" fmla="*/ 248 h 493"/>
                  <a:gd name="T38" fmla="*/ 18 w 312"/>
                  <a:gd name="T39" fmla="*/ 263 h 493"/>
                  <a:gd name="T40" fmla="*/ 0 w 312"/>
                  <a:gd name="T41" fmla="*/ 269 h 493"/>
                  <a:gd name="T42" fmla="*/ 60 w 312"/>
                  <a:gd name="T43" fmla="*/ 447 h 493"/>
                  <a:gd name="T44" fmla="*/ 65 w 312"/>
                  <a:gd name="T45" fmla="*/ 468 h 493"/>
                  <a:gd name="T46" fmla="*/ 80 w 312"/>
                  <a:gd name="T47" fmla="*/ 485 h 493"/>
                  <a:gd name="T48" fmla="*/ 95 w 312"/>
                  <a:gd name="T49" fmla="*/ 487 h 493"/>
                  <a:gd name="T50" fmla="*/ 95 w 312"/>
                  <a:gd name="T51" fmla="*/ 464 h 493"/>
                  <a:gd name="T52" fmla="*/ 105 w 312"/>
                  <a:gd name="T53" fmla="*/ 440 h 493"/>
                  <a:gd name="T54" fmla="*/ 109 w 312"/>
                  <a:gd name="T55" fmla="*/ 417 h 493"/>
                  <a:gd name="T56" fmla="*/ 125 w 312"/>
                  <a:gd name="T57" fmla="*/ 408 h 493"/>
                  <a:gd name="T58" fmla="*/ 129 w 312"/>
                  <a:gd name="T59" fmla="*/ 400 h 493"/>
                  <a:gd name="T60" fmla="*/ 139 w 312"/>
                  <a:gd name="T61" fmla="*/ 408 h 493"/>
                  <a:gd name="T62" fmla="*/ 129 w 312"/>
                  <a:gd name="T63" fmla="*/ 382 h 493"/>
                  <a:gd name="T64" fmla="*/ 131 w 312"/>
                  <a:gd name="T65" fmla="*/ 376 h 493"/>
                  <a:gd name="T66" fmla="*/ 139 w 312"/>
                  <a:gd name="T67" fmla="*/ 385 h 493"/>
                  <a:gd name="T68" fmla="*/ 148 w 312"/>
                  <a:gd name="T69" fmla="*/ 382 h 493"/>
                  <a:gd name="T70" fmla="*/ 150 w 312"/>
                  <a:gd name="T71" fmla="*/ 378 h 493"/>
                  <a:gd name="T72" fmla="*/ 152 w 312"/>
                  <a:gd name="T73" fmla="*/ 376 h 493"/>
                  <a:gd name="T74" fmla="*/ 159 w 312"/>
                  <a:gd name="T75" fmla="*/ 380 h 493"/>
                  <a:gd name="T76" fmla="*/ 169 w 312"/>
                  <a:gd name="T77" fmla="*/ 367 h 493"/>
                  <a:gd name="T78" fmla="*/ 184 w 312"/>
                  <a:gd name="T79" fmla="*/ 355 h 493"/>
                  <a:gd name="T80" fmla="*/ 182 w 312"/>
                  <a:gd name="T81" fmla="*/ 335 h 493"/>
                  <a:gd name="T82" fmla="*/ 180 w 312"/>
                  <a:gd name="T83" fmla="*/ 314 h 493"/>
                  <a:gd name="T84" fmla="*/ 193 w 312"/>
                  <a:gd name="T85" fmla="*/ 303 h 493"/>
                  <a:gd name="T86" fmla="*/ 199 w 312"/>
                  <a:gd name="T87" fmla="*/ 316 h 493"/>
                  <a:gd name="T88" fmla="*/ 219 w 312"/>
                  <a:gd name="T89" fmla="*/ 323 h 493"/>
                  <a:gd name="T90" fmla="*/ 216 w 312"/>
                  <a:gd name="T91" fmla="*/ 303 h 493"/>
                  <a:gd name="T92" fmla="*/ 227 w 312"/>
                  <a:gd name="T93" fmla="*/ 297 h 493"/>
                  <a:gd name="T94" fmla="*/ 248 w 312"/>
                  <a:gd name="T95" fmla="*/ 303 h 493"/>
                  <a:gd name="T96" fmla="*/ 253 w 312"/>
                  <a:gd name="T97" fmla="*/ 286 h 493"/>
                  <a:gd name="T98" fmla="*/ 257 w 312"/>
                  <a:gd name="T99" fmla="*/ 291 h 493"/>
                  <a:gd name="T100" fmla="*/ 261 w 312"/>
                  <a:gd name="T101" fmla="*/ 271 h 493"/>
                  <a:gd name="T102" fmla="*/ 272 w 312"/>
                  <a:gd name="T103" fmla="*/ 271 h 493"/>
                  <a:gd name="T104" fmla="*/ 283 w 312"/>
                  <a:gd name="T105" fmla="*/ 261 h 493"/>
                  <a:gd name="T106" fmla="*/ 291 w 312"/>
                  <a:gd name="T107" fmla="*/ 258 h 493"/>
                  <a:gd name="T108" fmla="*/ 304 w 312"/>
                  <a:gd name="T109" fmla="*/ 248 h 493"/>
                  <a:gd name="T110" fmla="*/ 304 w 312"/>
                  <a:gd name="T111" fmla="*/ 2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2" h="493">
                    <a:moveTo>
                      <a:pt x="306" y="224"/>
                    </a:moveTo>
                    <a:lnTo>
                      <a:pt x="302" y="231"/>
                    </a:lnTo>
                    <a:lnTo>
                      <a:pt x="295" y="226"/>
                    </a:lnTo>
                    <a:lnTo>
                      <a:pt x="304" y="214"/>
                    </a:lnTo>
                    <a:lnTo>
                      <a:pt x="291" y="201"/>
                    </a:lnTo>
                    <a:lnTo>
                      <a:pt x="291" y="199"/>
                    </a:lnTo>
                    <a:lnTo>
                      <a:pt x="289" y="199"/>
                    </a:lnTo>
                    <a:lnTo>
                      <a:pt x="285" y="197"/>
                    </a:lnTo>
                    <a:lnTo>
                      <a:pt x="280" y="197"/>
                    </a:lnTo>
                    <a:lnTo>
                      <a:pt x="274" y="205"/>
                    </a:lnTo>
                    <a:lnTo>
                      <a:pt x="266" y="197"/>
                    </a:lnTo>
                    <a:lnTo>
                      <a:pt x="263" y="190"/>
                    </a:lnTo>
                    <a:lnTo>
                      <a:pt x="263" y="184"/>
                    </a:lnTo>
                    <a:lnTo>
                      <a:pt x="257" y="177"/>
                    </a:lnTo>
                    <a:lnTo>
                      <a:pt x="255" y="171"/>
                    </a:lnTo>
                    <a:lnTo>
                      <a:pt x="257" y="164"/>
                    </a:lnTo>
                    <a:lnTo>
                      <a:pt x="253" y="160"/>
                    </a:lnTo>
                    <a:lnTo>
                      <a:pt x="246" y="162"/>
                    </a:lnTo>
                    <a:lnTo>
                      <a:pt x="240" y="162"/>
                    </a:lnTo>
                    <a:lnTo>
                      <a:pt x="233" y="158"/>
                    </a:lnTo>
                    <a:lnTo>
                      <a:pt x="225" y="158"/>
                    </a:lnTo>
                    <a:lnTo>
                      <a:pt x="223" y="152"/>
                    </a:lnTo>
                    <a:lnTo>
                      <a:pt x="223" y="147"/>
                    </a:lnTo>
                    <a:lnTo>
                      <a:pt x="219" y="139"/>
                    </a:lnTo>
                    <a:lnTo>
                      <a:pt x="219" y="132"/>
                    </a:lnTo>
                    <a:lnTo>
                      <a:pt x="212" y="109"/>
                    </a:lnTo>
                    <a:lnTo>
                      <a:pt x="182" y="19"/>
                    </a:lnTo>
                    <a:lnTo>
                      <a:pt x="176" y="17"/>
                    </a:lnTo>
                    <a:lnTo>
                      <a:pt x="161" y="8"/>
                    </a:lnTo>
                    <a:lnTo>
                      <a:pt x="148" y="2"/>
                    </a:lnTo>
                    <a:lnTo>
                      <a:pt x="141" y="0"/>
                    </a:lnTo>
                    <a:lnTo>
                      <a:pt x="133" y="2"/>
                    </a:lnTo>
                    <a:lnTo>
                      <a:pt x="127" y="9"/>
                    </a:lnTo>
                    <a:lnTo>
                      <a:pt x="120" y="13"/>
                    </a:lnTo>
                    <a:lnTo>
                      <a:pt x="114" y="21"/>
                    </a:lnTo>
                    <a:lnTo>
                      <a:pt x="109" y="23"/>
                    </a:lnTo>
                    <a:lnTo>
                      <a:pt x="101" y="30"/>
                    </a:lnTo>
                    <a:lnTo>
                      <a:pt x="94" y="28"/>
                    </a:lnTo>
                    <a:lnTo>
                      <a:pt x="86" y="23"/>
                    </a:lnTo>
                    <a:lnTo>
                      <a:pt x="82" y="8"/>
                    </a:lnTo>
                    <a:lnTo>
                      <a:pt x="75" y="8"/>
                    </a:lnTo>
                    <a:lnTo>
                      <a:pt x="69" y="9"/>
                    </a:lnTo>
                    <a:lnTo>
                      <a:pt x="37" y="103"/>
                    </a:lnTo>
                    <a:lnTo>
                      <a:pt x="41" y="132"/>
                    </a:lnTo>
                    <a:lnTo>
                      <a:pt x="35" y="141"/>
                    </a:lnTo>
                    <a:lnTo>
                      <a:pt x="31" y="162"/>
                    </a:lnTo>
                    <a:lnTo>
                      <a:pt x="35" y="169"/>
                    </a:lnTo>
                    <a:lnTo>
                      <a:pt x="35" y="182"/>
                    </a:lnTo>
                    <a:lnTo>
                      <a:pt x="43" y="188"/>
                    </a:lnTo>
                    <a:lnTo>
                      <a:pt x="33" y="203"/>
                    </a:lnTo>
                    <a:lnTo>
                      <a:pt x="37" y="209"/>
                    </a:lnTo>
                    <a:lnTo>
                      <a:pt x="26" y="222"/>
                    </a:lnTo>
                    <a:lnTo>
                      <a:pt x="22" y="229"/>
                    </a:lnTo>
                    <a:lnTo>
                      <a:pt x="20" y="237"/>
                    </a:lnTo>
                    <a:lnTo>
                      <a:pt x="20" y="239"/>
                    </a:lnTo>
                    <a:lnTo>
                      <a:pt x="26" y="252"/>
                    </a:lnTo>
                    <a:lnTo>
                      <a:pt x="20" y="248"/>
                    </a:lnTo>
                    <a:lnTo>
                      <a:pt x="18" y="250"/>
                    </a:lnTo>
                    <a:lnTo>
                      <a:pt x="16" y="256"/>
                    </a:lnTo>
                    <a:lnTo>
                      <a:pt x="18" y="263"/>
                    </a:lnTo>
                    <a:lnTo>
                      <a:pt x="11" y="265"/>
                    </a:lnTo>
                    <a:lnTo>
                      <a:pt x="5" y="263"/>
                    </a:lnTo>
                    <a:lnTo>
                      <a:pt x="0" y="269"/>
                    </a:lnTo>
                    <a:lnTo>
                      <a:pt x="1" y="273"/>
                    </a:lnTo>
                    <a:lnTo>
                      <a:pt x="52" y="427"/>
                    </a:lnTo>
                    <a:lnTo>
                      <a:pt x="60" y="447"/>
                    </a:lnTo>
                    <a:lnTo>
                      <a:pt x="60" y="455"/>
                    </a:lnTo>
                    <a:lnTo>
                      <a:pt x="62" y="463"/>
                    </a:lnTo>
                    <a:lnTo>
                      <a:pt x="65" y="468"/>
                    </a:lnTo>
                    <a:lnTo>
                      <a:pt x="71" y="474"/>
                    </a:lnTo>
                    <a:lnTo>
                      <a:pt x="78" y="478"/>
                    </a:lnTo>
                    <a:lnTo>
                      <a:pt x="80" y="485"/>
                    </a:lnTo>
                    <a:lnTo>
                      <a:pt x="86" y="491"/>
                    </a:lnTo>
                    <a:lnTo>
                      <a:pt x="90" y="493"/>
                    </a:lnTo>
                    <a:lnTo>
                      <a:pt x="95" y="487"/>
                    </a:lnTo>
                    <a:lnTo>
                      <a:pt x="97" y="479"/>
                    </a:lnTo>
                    <a:lnTo>
                      <a:pt x="95" y="472"/>
                    </a:lnTo>
                    <a:lnTo>
                      <a:pt x="95" y="464"/>
                    </a:lnTo>
                    <a:lnTo>
                      <a:pt x="103" y="459"/>
                    </a:lnTo>
                    <a:lnTo>
                      <a:pt x="109" y="446"/>
                    </a:lnTo>
                    <a:lnTo>
                      <a:pt x="105" y="440"/>
                    </a:lnTo>
                    <a:lnTo>
                      <a:pt x="114" y="425"/>
                    </a:lnTo>
                    <a:lnTo>
                      <a:pt x="109" y="423"/>
                    </a:lnTo>
                    <a:lnTo>
                      <a:pt x="109" y="417"/>
                    </a:lnTo>
                    <a:lnTo>
                      <a:pt x="110" y="410"/>
                    </a:lnTo>
                    <a:lnTo>
                      <a:pt x="122" y="395"/>
                    </a:lnTo>
                    <a:lnTo>
                      <a:pt x="125" y="408"/>
                    </a:lnTo>
                    <a:lnTo>
                      <a:pt x="125" y="400"/>
                    </a:lnTo>
                    <a:lnTo>
                      <a:pt x="125" y="408"/>
                    </a:lnTo>
                    <a:lnTo>
                      <a:pt x="129" y="400"/>
                    </a:lnTo>
                    <a:lnTo>
                      <a:pt x="131" y="393"/>
                    </a:lnTo>
                    <a:lnTo>
                      <a:pt x="133" y="395"/>
                    </a:lnTo>
                    <a:lnTo>
                      <a:pt x="139" y="408"/>
                    </a:lnTo>
                    <a:lnTo>
                      <a:pt x="141" y="400"/>
                    </a:lnTo>
                    <a:lnTo>
                      <a:pt x="131" y="380"/>
                    </a:lnTo>
                    <a:lnTo>
                      <a:pt x="129" y="382"/>
                    </a:lnTo>
                    <a:lnTo>
                      <a:pt x="129" y="376"/>
                    </a:lnTo>
                    <a:lnTo>
                      <a:pt x="133" y="369"/>
                    </a:lnTo>
                    <a:lnTo>
                      <a:pt x="131" y="376"/>
                    </a:lnTo>
                    <a:lnTo>
                      <a:pt x="142" y="399"/>
                    </a:lnTo>
                    <a:lnTo>
                      <a:pt x="144" y="393"/>
                    </a:lnTo>
                    <a:lnTo>
                      <a:pt x="139" y="385"/>
                    </a:lnTo>
                    <a:lnTo>
                      <a:pt x="141" y="376"/>
                    </a:lnTo>
                    <a:lnTo>
                      <a:pt x="144" y="374"/>
                    </a:lnTo>
                    <a:lnTo>
                      <a:pt x="148" y="382"/>
                    </a:lnTo>
                    <a:lnTo>
                      <a:pt x="146" y="387"/>
                    </a:lnTo>
                    <a:lnTo>
                      <a:pt x="154" y="391"/>
                    </a:lnTo>
                    <a:lnTo>
                      <a:pt x="150" y="378"/>
                    </a:lnTo>
                    <a:lnTo>
                      <a:pt x="150" y="370"/>
                    </a:lnTo>
                    <a:lnTo>
                      <a:pt x="152" y="369"/>
                    </a:lnTo>
                    <a:lnTo>
                      <a:pt x="152" y="376"/>
                    </a:lnTo>
                    <a:lnTo>
                      <a:pt x="154" y="384"/>
                    </a:lnTo>
                    <a:lnTo>
                      <a:pt x="159" y="387"/>
                    </a:lnTo>
                    <a:lnTo>
                      <a:pt x="159" y="380"/>
                    </a:lnTo>
                    <a:lnTo>
                      <a:pt x="159" y="372"/>
                    </a:lnTo>
                    <a:lnTo>
                      <a:pt x="161" y="367"/>
                    </a:lnTo>
                    <a:lnTo>
                      <a:pt x="169" y="367"/>
                    </a:lnTo>
                    <a:lnTo>
                      <a:pt x="176" y="370"/>
                    </a:lnTo>
                    <a:lnTo>
                      <a:pt x="178" y="363"/>
                    </a:lnTo>
                    <a:lnTo>
                      <a:pt x="184" y="355"/>
                    </a:lnTo>
                    <a:lnTo>
                      <a:pt x="182" y="348"/>
                    </a:lnTo>
                    <a:lnTo>
                      <a:pt x="182" y="340"/>
                    </a:lnTo>
                    <a:lnTo>
                      <a:pt x="182" y="335"/>
                    </a:lnTo>
                    <a:lnTo>
                      <a:pt x="184" y="327"/>
                    </a:lnTo>
                    <a:lnTo>
                      <a:pt x="184" y="320"/>
                    </a:lnTo>
                    <a:lnTo>
                      <a:pt x="180" y="314"/>
                    </a:lnTo>
                    <a:lnTo>
                      <a:pt x="189" y="308"/>
                    </a:lnTo>
                    <a:lnTo>
                      <a:pt x="188" y="297"/>
                    </a:lnTo>
                    <a:lnTo>
                      <a:pt x="193" y="303"/>
                    </a:lnTo>
                    <a:lnTo>
                      <a:pt x="193" y="310"/>
                    </a:lnTo>
                    <a:lnTo>
                      <a:pt x="199" y="308"/>
                    </a:lnTo>
                    <a:lnTo>
                      <a:pt x="199" y="316"/>
                    </a:lnTo>
                    <a:lnTo>
                      <a:pt x="195" y="320"/>
                    </a:lnTo>
                    <a:lnTo>
                      <a:pt x="208" y="320"/>
                    </a:lnTo>
                    <a:lnTo>
                      <a:pt x="219" y="323"/>
                    </a:lnTo>
                    <a:lnTo>
                      <a:pt x="214" y="316"/>
                    </a:lnTo>
                    <a:lnTo>
                      <a:pt x="214" y="310"/>
                    </a:lnTo>
                    <a:lnTo>
                      <a:pt x="216" y="303"/>
                    </a:lnTo>
                    <a:lnTo>
                      <a:pt x="214" y="297"/>
                    </a:lnTo>
                    <a:lnTo>
                      <a:pt x="221" y="303"/>
                    </a:lnTo>
                    <a:lnTo>
                      <a:pt x="227" y="297"/>
                    </a:lnTo>
                    <a:lnTo>
                      <a:pt x="225" y="290"/>
                    </a:lnTo>
                    <a:lnTo>
                      <a:pt x="244" y="295"/>
                    </a:lnTo>
                    <a:lnTo>
                      <a:pt x="248" y="303"/>
                    </a:lnTo>
                    <a:lnTo>
                      <a:pt x="251" y="295"/>
                    </a:lnTo>
                    <a:lnTo>
                      <a:pt x="248" y="290"/>
                    </a:lnTo>
                    <a:lnTo>
                      <a:pt x="253" y="286"/>
                    </a:lnTo>
                    <a:lnTo>
                      <a:pt x="255" y="291"/>
                    </a:lnTo>
                    <a:lnTo>
                      <a:pt x="255" y="286"/>
                    </a:lnTo>
                    <a:lnTo>
                      <a:pt x="257" y="291"/>
                    </a:lnTo>
                    <a:lnTo>
                      <a:pt x="259" y="286"/>
                    </a:lnTo>
                    <a:lnTo>
                      <a:pt x="257" y="278"/>
                    </a:lnTo>
                    <a:lnTo>
                      <a:pt x="261" y="271"/>
                    </a:lnTo>
                    <a:lnTo>
                      <a:pt x="266" y="278"/>
                    </a:lnTo>
                    <a:lnTo>
                      <a:pt x="270" y="278"/>
                    </a:lnTo>
                    <a:lnTo>
                      <a:pt x="272" y="271"/>
                    </a:lnTo>
                    <a:lnTo>
                      <a:pt x="278" y="271"/>
                    </a:lnTo>
                    <a:lnTo>
                      <a:pt x="278" y="265"/>
                    </a:lnTo>
                    <a:lnTo>
                      <a:pt x="283" y="261"/>
                    </a:lnTo>
                    <a:lnTo>
                      <a:pt x="285" y="261"/>
                    </a:lnTo>
                    <a:lnTo>
                      <a:pt x="285" y="258"/>
                    </a:lnTo>
                    <a:lnTo>
                      <a:pt x="291" y="258"/>
                    </a:lnTo>
                    <a:lnTo>
                      <a:pt x="287" y="252"/>
                    </a:lnTo>
                    <a:lnTo>
                      <a:pt x="298" y="252"/>
                    </a:lnTo>
                    <a:lnTo>
                      <a:pt x="304" y="248"/>
                    </a:lnTo>
                    <a:lnTo>
                      <a:pt x="312" y="235"/>
                    </a:lnTo>
                    <a:lnTo>
                      <a:pt x="312" y="228"/>
                    </a:lnTo>
                    <a:lnTo>
                      <a:pt x="304" y="222"/>
                    </a:lnTo>
                    <a:lnTo>
                      <a:pt x="306" y="224"/>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0" name="Freeform 336">
                <a:extLst>
                  <a:ext uri="{FF2B5EF4-FFF2-40B4-BE49-F238E27FC236}">
                    <a16:creationId xmlns:a16="http://schemas.microsoft.com/office/drawing/2014/main" id="{5942B19A-9E14-A5FB-5A75-73B5798E7953}"/>
                  </a:ext>
                </a:extLst>
              </p:cNvPr>
              <p:cNvSpPr>
                <a:spLocks/>
              </p:cNvSpPr>
              <p:nvPr/>
            </p:nvSpPr>
            <p:spPr bwMode="auto">
              <a:xfrm>
                <a:off x="5212505" y="1730970"/>
                <a:ext cx="16332" cy="18313"/>
              </a:xfrm>
              <a:custGeom>
                <a:avLst/>
                <a:gdLst>
                  <a:gd name="T0" fmla="*/ 8 w 17"/>
                  <a:gd name="T1" fmla="*/ 0 h 21"/>
                  <a:gd name="T2" fmla="*/ 0 w 17"/>
                  <a:gd name="T3" fmla="*/ 13 h 21"/>
                  <a:gd name="T4" fmla="*/ 2 w 17"/>
                  <a:gd name="T5" fmla="*/ 21 h 21"/>
                  <a:gd name="T6" fmla="*/ 17 w 17"/>
                  <a:gd name="T7" fmla="*/ 13 h 21"/>
                  <a:gd name="T8" fmla="*/ 17 w 17"/>
                  <a:gd name="T9" fmla="*/ 6 h 21"/>
                  <a:gd name="T10" fmla="*/ 10 w 17"/>
                  <a:gd name="T11" fmla="*/ 2 h 21"/>
                  <a:gd name="T12" fmla="*/ 8 w 1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7" h="21">
                    <a:moveTo>
                      <a:pt x="8" y="0"/>
                    </a:moveTo>
                    <a:lnTo>
                      <a:pt x="0" y="13"/>
                    </a:lnTo>
                    <a:lnTo>
                      <a:pt x="2" y="21"/>
                    </a:lnTo>
                    <a:lnTo>
                      <a:pt x="17" y="13"/>
                    </a:lnTo>
                    <a:lnTo>
                      <a:pt x="17" y="6"/>
                    </a:lnTo>
                    <a:lnTo>
                      <a:pt x="10" y="2"/>
                    </a:lnTo>
                    <a:lnTo>
                      <a:pt x="8"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1" name="Freeform 337">
                <a:extLst>
                  <a:ext uri="{FF2B5EF4-FFF2-40B4-BE49-F238E27FC236}">
                    <a16:creationId xmlns:a16="http://schemas.microsoft.com/office/drawing/2014/main" id="{63E32E35-5BB0-56BA-74CE-1B2E574A6AD4}"/>
                  </a:ext>
                </a:extLst>
              </p:cNvPr>
              <p:cNvSpPr>
                <a:spLocks/>
              </p:cNvSpPr>
              <p:nvPr/>
            </p:nvSpPr>
            <p:spPr bwMode="auto">
              <a:xfrm>
                <a:off x="5212505" y="1730970"/>
                <a:ext cx="16332" cy="18313"/>
              </a:xfrm>
              <a:custGeom>
                <a:avLst/>
                <a:gdLst>
                  <a:gd name="T0" fmla="*/ 8 w 17"/>
                  <a:gd name="T1" fmla="*/ 0 h 21"/>
                  <a:gd name="T2" fmla="*/ 0 w 17"/>
                  <a:gd name="T3" fmla="*/ 13 h 21"/>
                  <a:gd name="T4" fmla="*/ 2 w 17"/>
                  <a:gd name="T5" fmla="*/ 21 h 21"/>
                  <a:gd name="T6" fmla="*/ 17 w 17"/>
                  <a:gd name="T7" fmla="*/ 13 h 21"/>
                  <a:gd name="T8" fmla="*/ 17 w 17"/>
                  <a:gd name="T9" fmla="*/ 6 h 21"/>
                  <a:gd name="T10" fmla="*/ 10 w 17"/>
                  <a:gd name="T11" fmla="*/ 2 h 21"/>
                  <a:gd name="T12" fmla="*/ 8 w 1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7" h="21">
                    <a:moveTo>
                      <a:pt x="8" y="0"/>
                    </a:moveTo>
                    <a:lnTo>
                      <a:pt x="0" y="13"/>
                    </a:lnTo>
                    <a:lnTo>
                      <a:pt x="2" y="21"/>
                    </a:lnTo>
                    <a:lnTo>
                      <a:pt x="17" y="13"/>
                    </a:lnTo>
                    <a:lnTo>
                      <a:pt x="17" y="6"/>
                    </a:lnTo>
                    <a:lnTo>
                      <a:pt x="10" y="2"/>
                    </a:lnTo>
                    <a:lnTo>
                      <a:pt x="8"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2" name="Freeform 338">
                <a:extLst>
                  <a:ext uri="{FF2B5EF4-FFF2-40B4-BE49-F238E27FC236}">
                    <a16:creationId xmlns:a16="http://schemas.microsoft.com/office/drawing/2014/main" id="{C02B0AD3-8947-CAE0-6353-43BAF782C8FE}"/>
                  </a:ext>
                </a:extLst>
              </p:cNvPr>
              <p:cNvSpPr>
                <a:spLocks/>
              </p:cNvSpPr>
              <p:nvPr/>
            </p:nvSpPr>
            <p:spPr bwMode="auto">
              <a:xfrm>
                <a:off x="5310496" y="1669055"/>
                <a:ext cx="8646" cy="17441"/>
              </a:xfrm>
              <a:custGeom>
                <a:avLst/>
                <a:gdLst>
                  <a:gd name="T0" fmla="*/ 4 w 9"/>
                  <a:gd name="T1" fmla="*/ 0 h 20"/>
                  <a:gd name="T2" fmla="*/ 0 w 9"/>
                  <a:gd name="T3" fmla="*/ 7 h 20"/>
                  <a:gd name="T4" fmla="*/ 0 w 9"/>
                  <a:gd name="T5" fmla="*/ 15 h 20"/>
                  <a:gd name="T6" fmla="*/ 4 w 9"/>
                  <a:gd name="T7" fmla="*/ 20 h 20"/>
                  <a:gd name="T8" fmla="*/ 9 w 9"/>
                  <a:gd name="T9" fmla="*/ 15 h 20"/>
                  <a:gd name="T10" fmla="*/ 9 w 9"/>
                  <a:gd name="T11" fmla="*/ 7 h 20"/>
                  <a:gd name="T12" fmla="*/ 4 w 9"/>
                  <a:gd name="T13" fmla="*/ 2 h 20"/>
                  <a:gd name="T14" fmla="*/ 4 w 9"/>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0">
                    <a:moveTo>
                      <a:pt x="4" y="0"/>
                    </a:moveTo>
                    <a:lnTo>
                      <a:pt x="0" y="7"/>
                    </a:lnTo>
                    <a:lnTo>
                      <a:pt x="0" y="15"/>
                    </a:lnTo>
                    <a:lnTo>
                      <a:pt x="4" y="20"/>
                    </a:lnTo>
                    <a:lnTo>
                      <a:pt x="9" y="15"/>
                    </a:lnTo>
                    <a:lnTo>
                      <a:pt x="9" y="7"/>
                    </a:lnTo>
                    <a:lnTo>
                      <a:pt x="4" y="2"/>
                    </a:lnTo>
                    <a:lnTo>
                      <a:pt x="4"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93" name="Freeform 339">
                <a:extLst>
                  <a:ext uri="{FF2B5EF4-FFF2-40B4-BE49-F238E27FC236}">
                    <a16:creationId xmlns:a16="http://schemas.microsoft.com/office/drawing/2014/main" id="{CEBE0270-BA97-7930-10D2-F81C1D88F0EE}"/>
                  </a:ext>
                </a:extLst>
              </p:cNvPr>
              <p:cNvSpPr>
                <a:spLocks/>
              </p:cNvSpPr>
              <p:nvPr/>
            </p:nvSpPr>
            <p:spPr bwMode="auto">
              <a:xfrm>
                <a:off x="5310496" y="1669055"/>
                <a:ext cx="8646" cy="17441"/>
              </a:xfrm>
              <a:custGeom>
                <a:avLst/>
                <a:gdLst>
                  <a:gd name="T0" fmla="*/ 4 w 9"/>
                  <a:gd name="T1" fmla="*/ 0 h 20"/>
                  <a:gd name="T2" fmla="*/ 0 w 9"/>
                  <a:gd name="T3" fmla="*/ 7 h 20"/>
                  <a:gd name="T4" fmla="*/ 0 w 9"/>
                  <a:gd name="T5" fmla="*/ 15 h 20"/>
                  <a:gd name="T6" fmla="*/ 4 w 9"/>
                  <a:gd name="T7" fmla="*/ 20 h 20"/>
                  <a:gd name="T8" fmla="*/ 9 w 9"/>
                  <a:gd name="T9" fmla="*/ 15 h 20"/>
                  <a:gd name="T10" fmla="*/ 9 w 9"/>
                  <a:gd name="T11" fmla="*/ 7 h 20"/>
                  <a:gd name="T12" fmla="*/ 4 w 9"/>
                  <a:gd name="T13" fmla="*/ 2 h 20"/>
                  <a:gd name="T14" fmla="*/ 4 w 9"/>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0">
                    <a:moveTo>
                      <a:pt x="4" y="0"/>
                    </a:moveTo>
                    <a:lnTo>
                      <a:pt x="0" y="7"/>
                    </a:lnTo>
                    <a:lnTo>
                      <a:pt x="0" y="15"/>
                    </a:lnTo>
                    <a:lnTo>
                      <a:pt x="4" y="20"/>
                    </a:lnTo>
                    <a:lnTo>
                      <a:pt x="9" y="15"/>
                    </a:lnTo>
                    <a:lnTo>
                      <a:pt x="9" y="7"/>
                    </a:lnTo>
                    <a:lnTo>
                      <a:pt x="4" y="2"/>
                    </a:lnTo>
                    <a:lnTo>
                      <a:pt x="4" y="0"/>
                    </a:lnTo>
                    <a:close/>
                  </a:path>
                </a:pathLst>
              </a:custGeom>
              <a:grpFill/>
              <a:ln w="3175" cap="rnd">
                <a:solidFill>
                  <a:schemeClr val="bg1"/>
                </a:solidFill>
              </a:ln>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sp>
          <p:nvSpPr>
            <p:cNvPr id="174" name="Freeform 21">
              <a:extLst>
                <a:ext uri="{FF2B5EF4-FFF2-40B4-BE49-F238E27FC236}">
                  <a16:creationId xmlns:a16="http://schemas.microsoft.com/office/drawing/2014/main" id="{53A2ED56-952A-8CCD-5279-77A7B1D75CEB}"/>
                </a:ext>
              </a:extLst>
            </p:cNvPr>
            <p:cNvSpPr>
              <a:spLocks/>
            </p:cNvSpPr>
            <p:nvPr/>
          </p:nvSpPr>
          <p:spPr bwMode="auto">
            <a:xfrm>
              <a:off x="3615067" y="1782747"/>
              <a:ext cx="10019" cy="6669"/>
            </a:xfrm>
            <a:custGeom>
              <a:avLst/>
              <a:gdLst>
                <a:gd name="T0" fmla="*/ 0 w 14"/>
                <a:gd name="T1" fmla="*/ 10 h 10"/>
                <a:gd name="T2" fmla="*/ 0 w 14"/>
                <a:gd name="T3" fmla="*/ 10 h 10"/>
                <a:gd name="T4" fmla="*/ 14 w 14"/>
                <a:gd name="T5" fmla="*/ 3 h 10"/>
                <a:gd name="T6" fmla="*/ 14 w 14"/>
                <a:gd name="T7" fmla="*/ 0 h 10"/>
                <a:gd name="T8" fmla="*/ 0 w 14"/>
                <a:gd name="T9" fmla="*/ 10 h 10"/>
              </a:gdLst>
              <a:ahLst/>
              <a:cxnLst>
                <a:cxn ang="0">
                  <a:pos x="T0" y="T1"/>
                </a:cxn>
                <a:cxn ang="0">
                  <a:pos x="T2" y="T3"/>
                </a:cxn>
                <a:cxn ang="0">
                  <a:pos x="T4" y="T5"/>
                </a:cxn>
                <a:cxn ang="0">
                  <a:pos x="T6" y="T7"/>
                </a:cxn>
                <a:cxn ang="0">
                  <a:pos x="T8" y="T9"/>
                </a:cxn>
              </a:cxnLst>
              <a:rect l="0" t="0" r="r" b="b"/>
              <a:pathLst>
                <a:path w="14" h="10">
                  <a:moveTo>
                    <a:pt x="0" y="10"/>
                  </a:moveTo>
                  <a:lnTo>
                    <a:pt x="0" y="10"/>
                  </a:lnTo>
                  <a:lnTo>
                    <a:pt x="14" y="3"/>
                  </a:lnTo>
                  <a:lnTo>
                    <a:pt x="14" y="0"/>
                  </a:lnTo>
                  <a:lnTo>
                    <a:pt x="0" y="1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5" name="Freeform 22">
              <a:extLst>
                <a:ext uri="{FF2B5EF4-FFF2-40B4-BE49-F238E27FC236}">
                  <a16:creationId xmlns:a16="http://schemas.microsoft.com/office/drawing/2014/main" id="{E4F86F89-7FC5-CCAA-3613-5394ACC3F842}"/>
                </a:ext>
              </a:extLst>
            </p:cNvPr>
            <p:cNvSpPr>
              <a:spLocks/>
            </p:cNvSpPr>
            <p:nvPr/>
          </p:nvSpPr>
          <p:spPr bwMode="auto">
            <a:xfrm>
              <a:off x="3629539" y="1770521"/>
              <a:ext cx="3340" cy="8891"/>
            </a:xfrm>
            <a:custGeom>
              <a:avLst/>
              <a:gdLst>
                <a:gd name="T0" fmla="*/ 0 w 5"/>
                <a:gd name="T1" fmla="*/ 0 h 12"/>
                <a:gd name="T2" fmla="*/ 0 w 5"/>
                <a:gd name="T3" fmla="*/ 0 h 12"/>
                <a:gd name="T4" fmla="*/ 3 w 5"/>
                <a:gd name="T5" fmla="*/ 12 h 12"/>
                <a:gd name="T6" fmla="*/ 5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0" y="0"/>
                  </a:lnTo>
                  <a:lnTo>
                    <a:pt x="3" y="12"/>
                  </a:lnTo>
                  <a:lnTo>
                    <a:pt x="5" y="0"/>
                  </a:lnTo>
                  <a:lnTo>
                    <a:pt x="0"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6" name="Freeform 25">
              <a:extLst>
                <a:ext uri="{FF2B5EF4-FFF2-40B4-BE49-F238E27FC236}">
                  <a16:creationId xmlns:a16="http://schemas.microsoft.com/office/drawing/2014/main" id="{7AD6BEDE-5556-8C0A-0E1B-EB42CD5F68F6}"/>
                </a:ext>
              </a:extLst>
            </p:cNvPr>
            <p:cNvSpPr>
              <a:spLocks/>
            </p:cNvSpPr>
            <p:nvPr/>
          </p:nvSpPr>
          <p:spPr bwMode="auto">
            <a:xfrm>
              <a:off x="3918957" y="1949455"/>
              <a:ext cx="33394" cy="56682"/>
            </a:xfrm>
            <a:custGeom>
              <a:avLst/>
              <a:gdLst>
                <a:gd name="T0" fmla="*/ 46 w 49"/>
                <a:gd name="T1" fmla="*/ 0 h 84"/>
                <a:gd name="T2" fmla="*/ 46 w 49"/>
                <a:gd name="T3" fmla="*/ 0 h 84"/>
                <a:gd name="T4" fmla="*/ 37 w 49"/>
                <a:gd name="T5" fmla="*/ 9 h 84"/>
                <a:gd name="T6" fmla="*/ 30 w 49"/>
                <a:gd name="T7" fmla="*/ 22 h 84"/>
                <a:gd name="T8" fmla="*/ 16 w 49"/>
                <a:gd name="T9" fmla="*/ 30 h 84"/>
                <a:gd name="T10" fmla="*/ 16 w 49"/>
                <a:gd name="T11" fmla="*/ 43 h 84"/>
                <a:gd name="T12" fmla="*/ 7 w 49"/>
                <a:gd name="T13" fmla="*/ 54 h 84"/>
                <a:gd name="T14" fmla="*/ 0 w 49"/>
                <a:gd name="T15" fmla="*/ 70 h 84"/>
                <a:gd name="T16" fmla="*/ 7 w 49"/>
                <a:gd name="T17" fmla="*/ 81 h 84"/>
                <a:gd name="T18" fmla="*/ 19 w 49"/>
                <a:gd name="T19" fmla="*/ 84 h 84"/>
                <a:gd name="T20" fmla="*/ 26 w 49"/>
                <a:gd name="T21" fmla="*/ 73 h 84"/>
                <a:gd name="T22" fmla="*/ 33 w 49"/>
                <a:gd name="T23" fmla="*/ 63 h 84"/>
                <a:gd name="T24" fmla="*/ 33 w 49"/>
                <a:gd name="T25" fmla="*/ 51 h 84"/>
                <a:gd name="T26" fmla="*/ 42 w 49"/>
                <a:gd name="T27" fmla="*/ 36 h 84"/>
                <a:gd name="T28" fmla="*/ 40 w 49"/>
                <a:gd name="T29" fmla="*/ 27 h 84"/>
                <a:gd name="T30" fmla="*/ 49 w 49"/>
                <a:gd name="T31" fmla="*/ 3 h 84"/>
                <a:gd name="T32" fmla="*/ 46 w 49"/>
                <a:gd name="T3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4">
                  <a:moveTo>
                    <a:pt x="46" y="0"/>
                  </a:moveTo>
                  <a:lnTo>
                    <a:pt x="46" y="0"/>
                  </a:lnTo>
                  <a:lnTo>
                    <a:pt x="37" y="9"/>
                  </a:lnTo>
                  <a:lnTo>
                    <a:pt x="30" y="22"/>
                  </a:lnTo>
                  <a:lnTo>
                    <a:pt x="16" y="30"/>
                  </a:lnTo>
                  <a:lnTo>
                    <a:pt x="16" y="43"/>
                  </a:lnTo>
                  <a:lnTo>
                    <a:pt x="7" y="54"/>
                  </a:lnTo>
                  <a:lnTo>
                    <a:pt x="0" y="70"/>
                  </a:lnTo>
                  <a:lnTo>
                    <a:pt x="7" y="81"/>
                  </a:lnTo>
                  <a:lnTo>
                    <a:pt x="19" y="84"/>
                  </a:lnTo>
                  <a:lnTo>
                    <a:pt x="26" y="73"/>
                  </a:lnTo>
                  <a:lnTo>
                    <a:pt x="33" y="63"/>
                  </a:lnTo>
                  <a:lnTo>
                    <a:pt x="33" y="51"/>
                  </a:lnTo>
                  <a:lnTo>
                    <a:pt x="42" y="36"/>
                  </a:lnTo>
                  <a:lnTo>
                    <a:pt x="40" y="27"/>
                  </a:lnTo>
                  <a:lnTo>
                    <a:pt x="49" y="3"/>
                  </a:lnTo>
                  <a:lnTo>
                    <a:pt x="46"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7" name="Freeform 26">
              <a:extLst>
                <a:ext uri="{FF2B5EF4-FFF2-40B4-BE49-F238E27FC236}">
                  <a16:creationId xmlns:a16="http://schemas.microsoft.com/office/drawing/2014/main" id="{7EF0B19A-77B5-88FB-0E2B-0C12397003C7}"/>
                </a:ext>
              </a:extLst>
            </p:cNvPr>
            <p:cNvSpPr>
              <a:spLocks/>
            </p:cNvSpPr>
            <p:nvPr/>
          </p:nvSpPr>
          <p:spPr bwMode="auto">
            <a:xfrm>
              <a:off x="4216167" y="1824979"/>
              <a:ext cx="33394" cy="21117"/>
            </a:xfrm>
            <a:custGeom>
              <a:avLst/>
              <a:gdLst>
                <a:gd name="T0" fmla="*/ 12 w 49"/>
                <a:gd name="T1" fmla="*/ 31 h 31"/>
                <a:gd name="T2" fmla="*/ 12 w 49"/>
                <a:gd name="T3" fmla="*/ 31 h 31"/>
                <a:gd name="T4" fmla="*/ 37 w 49"/>
                <a:gd name="T5" fmla="*/ 27 h 31"/>
                <a:gd name="T6" fmla="*/ 49 w 49"/>
                <a:gd name="T7" fmla="*/ 21 h 31"/>
                <a:gd name="T8" fmla="*/ 42 w 49"/>
                <a:gd name="T9" fmla="*/ 10 h 31"/>
                <a:gd name="T10" fmla="*/ 29 w 49"/>
                <a:gd name="T11" fmla="*/ 0 h 31"/>
                <a:gd name="T12" fmla="*/ 19 w 49"/>
                <a:gd name="T13" fmla="*/ 0 h 31"/>
                <a:gd name="T14" fmla="*/ 22 w 49"/>
                <a:gd name="T15" fmla="*/ 10 h 31"/>
                <a:gd name="T16" fmla="*/ 12 w 49"/>
                <a:gd name="T17" fmla="*/ 18 h 31"/>
                <a:gd name="T18" fmla="*/ 0 w 49"/>
                <a:gd name="T19" fmla="*/ 21 h 31"/>
                <a:gd name="T20" fmla="*/ 12 w 49"/>
                <a:gd name="T21" fmla="*/ 27 h 31"/>
                <a:gd name="T22" fmla="*/ 12 w 49"/>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31">
                  <a:moveTo>
                    <a:pt x="12" y="31"/>
                  </a:moveTo>
                  <a:lnTo>
                    <a:pt x="12" y="31"/>
                  </a:lnTo>
                  <a:lnTo>
                    <a:pt x="37" y="27"/>
                  </a:lnTo>
                  <a:lnTo>
                    <a:pt x="49" y="21"/>
                  </a:lnTo>
                  <a:lnTo>
                    <a:pt x="42" y="10"/>
                  </a:lnTo>
                  <a:lnTo>
                    <a:pt x="29" y="0"/>
                  </a:lnTo>
                  <a:lnTo>
                    <a:pt x="19" y="0"/>
                  </a:lnTo>
                  <a:lnTo>
                    <a:pt x="22" y="10"/>
                  </a:lnTo>
                  <a:lnTo>
                    <a:pt x="12" y="18"/>
                  </a:lnTo>
                  <a:lnTo>
                    <a:pt x="0" y="21"/>
                  </a:lnTo>
                  <a:lnTo>
                    <a:pt x="12" y="27"/>
                  </a:lnTo>
                  <a:lnTo>
                    <a:pt x="12" y="3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8" name="Freeform 27">
              <a:extLst>
                <a:ext uri="{FF2B5EF4-FFF2-40B4-BE49-F238E27FC236}">
                  <a16:creationId xmlns:a16="http://schemas.microsoft.com/office/drawing/2014/main" id="{E83C9CFC-87B4-6374-5F9C-130E55B24885}"/>
                </a:ext>
              </a:extLst>
            </p:cNvPr>
            <p:cNvSpPr>
              <a:spLocks/>
            </p:cNvSpPr>
            <p:nvPr/>
          </p:nvSpPr>
          <p:spPr bwMode="auto">
            <a:xfrm>
              <a:off x="3730835" y="1631598"/>
              <a:ext cx="56771" cy="44456"/>
            </a:xfrm>
            <a:custGeom>
              <a:avLst/>
              <a:gdLst>
                <a:gd name="T0" fmla="*/ 18 w 86"/>
                <a:gd name="T1" fmla="*/ 61 h 67"/>
                <a:gd name="T2" fmla="*/ 18 w 86"/>
                <a:gd name="T3" fmla="*/ 61 h 67"/>
                <a:gd name="T4" fmla="*/ 27 w 86"/>
                <a:gd name="T5" fmla="*/ 51 h 67"/>
                <a:gd name="T6" fmla="*/ 34 w 86"/>
                <a:gd name="T7" fmla="*/ 43 h 67"/>
                <a:gd name="T8" fmla="*/ 60 w 86"/>
                <a:gd name="T9" fmla="*/ 33 h 67"/>
                <a:gd name="T10" fmla="*/ 71 w 86"/>
                <a:gd name="T11" fmla="*/ 24 h 67"/>
                <a:gd name="T12" fmla="*/ 76 w 86"/>
                <a:gd name="T13" fmla="*/ 13 h 67"/>
                <a:gd name="T14" fmla="*/ 86 w 86"/>
                <a:gd name="T15" fmla="*/ 3 h 67"/>
                <a:gd name="T16" fmla="*/ 83 w 86"/>
                <a:gd name="T17" fmla="*/ 0 h 67"/>
                <a:gd name="T18" fmla="*/ 71 w 86"/>
                <a:gd name="T19" fmla="*/ 6 h 67"/>
                <a:gd name="T20" fmla="*/ 50 w 86"/>
                <a:gd name="T21" fmla="*/ 22 h 67"/>
                <a:gd name="T22" fmla="*/ 23 w 86"/>
                <a:gd name="T23" fmla="*/ 33 h 67"/>
                <a:gd name="T24" fmla="*/ 0 w 86"/>
                <a:gd name="T25" fmla="*/ 49 h 67"/>
                <a:gd name="T26" fmla="*/ 0 w 86"/>
                <a:gd name="T27" fmla="*/ 54 h 67"/>
                <a:gd name="T28" fmla="*/ 4 w 86"/>
                <a:gd name="T29" fmla="*/ 67 h 67"/>
                <a:gd name="T30" fmla="*/ 18 w 86"/>
                <a:gd name="T31" fmla="*/ 6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67">
                  <a:moveTo>
                    <a:pt x="18" y="61"/>
                  </a:moveTo>
                  <a:lnTo>
                    <a:pt x="18" y="61"/>
                  </a:lnTo>
                  <a:lnTo>
                    <a:pt x="27" y="51"/>
                  </a:lnTo>
                  <a:lnTo>
                    <a:pt x="34" y="43"/>
                  </a:lnTo>
                  <a:lnTo>
                    <a:pt x="60" y="33"/>
                  </a:lnTo>
                  <a:lnTo>
                    <a:pt x="71" y="24"/>
                  </a:lnTo>
                  <a:lnTo>
                    <a:pt x="76" y="13"/>
                  </a:lnTo>
                  <a:lnTo>
                    <a:pt x="86" y="3"/>
                  </a:lnTo>
                  <a:lnTo>
                    <a:pt x="83" y="0"/>
                  </a:lnTo>
                  <a:lnTo>
                    <a:pt x="71" y="6"/>
                  </a:lnTo>
                  <a:lnTo>
                    <a:pt x="50" y="22"/>
                  </a:lnTo>
                  <a:lnTo>
                    <a:pt x="23" y="33"/>
                  </a:lnTo>
                  <a:lnTo>
                    <a:pt x="0" y="49"/>
                  </a:lnTo>
                  <a:lnTo>
                    <a:pt x="0" y="54"/>
                  </a:lnTo>
                  <a:lnTo>
                    <a:pt x="4" y="67"/>
                  </a:lnTo>
                  <a:lnTo>
                    <a:pt x="18" y="6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79" name="Freeform 28">
              <a:extLst>
                <a:ext uri="{FF2B5EF4-FFF2-40B4-BE49-F238E27FC236}">
                  <a16:creationId xmlns:a16="http://schemas.microsoft.com/office/drawing/2014/main" id="{54FE755C-0982-3528-D6AD-A7005D05B938}"/>
                </a:ext>
              </a:extLst>
            </p:cNvPr>
            <p:cNvSpPr>
              <a:spLocks/>
            </p:cNvSpPr>
            <p:nvPr/>
          </p:nvSpPr>
          <p:spPr bwMode="auto">
            <a:xfrm>
              <a:off x="3787605" y="1707173"/>
              <a:ext cx="74582" cy="58904"/>
            </a:xfrm>
            <a:custGeom>
              <a:avLst/>
              <a:gdLst>
                <a:gd name="T0" fmla="*/ 4 w 110"/>
                <a:gd name="T1" fmla="*/ 65 h 88"/>
                <a:gd name="T2" fmla="*/ 4 w 110"/>
                <a:gd name="T3" fmla="*/ 65 h 88"/>
                <a:gd name="T4" fmla="*/ 27 w 110"/>
                <a:gd name="T5" fmla="*/ 65 h 88"/>
                <a:gd name="T6" fmla="*/ 16 w 110"/>
                <a:gd name="T7" fmla="*/ 78 h 88"/>
                <a:gd name="T8" fmla="*/ 30 w 110"/>
                <a:gd name="T9" fmla="*/ 88 h 88"/>
                <a:gd name="T10" fmla="*/ 46 w 110"/>
                <a:gd name="T11" fmla="*/ 57 h 88"/>
                <a:gd name="T12" fmla="*/ 67 w 110"/>
                <a:gd name="T13" fmla="*/ 37 h 88"/>
                <a:gd name="T14" fmla="*/ 80 w 110"/>
                <a:gd name="T15" fmla="*/ 27 h 88"/>
                <a:gd name="T16" fmla="*/ 83 w 110"/>
                <a:gd name="T17" fmla="*/ 14 h 88"/>
                <a:gd name="T18" fmla="*/ 99 w 110"/>
                <a:gd name="T19" fmla="*/ 14 h 88"/>
                <a:gd name="T20" fmla="*/ 110 w 110"/>
                <a:gd name="T21" fmla="*/ 6 h 88"/>
                <a:gd name="T22" fmla="*/ 99 w 110"/>
                <a:gd name="T23" fmla="*/ 0 h 88"/>
                <a:gd name="T24" fmla="*/ 73 w 110"/>
                <a:gd name="T25" fmla="*/ 0 h 88"/>
                <a:gd name="T26" fmla="*/ 46 w 110"/>
                <a:gd name="T27" fmla="*/ 9 h 88"/>
                <a:gd name="T28" fmla="*/ 23 w 110"/>
                <a:gd name="T29" fmla="*/ 21 h 88"/>
                <a:gd name="T30" fmla="*/ 8 w 110"/>
                <a:gd name="T31" fmla="*/ 45 h 88"/>
                <a:gd name="T32" fmla="*/ 0 w 110"/>
                <a:gd name="T33" fmla="*/ 54 h 88"/>
                <a:gd name="T34" fmla="*/ 4 w 110"/>
                <a:gd name="T35" fmla="*/ 6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88">
                  <a:moveTo>
                    <a:pt x="4" y="65"/>
                  </a:moveTo>
                  <a:lnTo>
                    <a:pt x="4" y="65"/>
                  </a:lnTo>
                  <a:lnTo>
                    <a:pt x="27" y="65"/>
                  </a:lnTo>
                  <a:lnTo>
                    <a:pt x="16" y="78"/>
                  </a:lnTo>
                  <a:lnTo>
                    <a:pt x="30" y="88"/>
                  </a:lnTo>
                  <a:lnTo>
                    <a:pt x="46" y="57"/>
                  </a:lnTo>
                  <a:lnTo>
                    <a:pt x="67" y="37"/>
                  </a:lnTo>
                  <a:lnTo>
                    <a:pt x="80" y="27"/>
                  </a:lnTo>
                  <a:lnTo>
                    <a:pt x="83" y="14"/>
                  </a:lnTo>
                  <a:lnTo>
                    <a:pt x="99" y="14"/>
                  </a:lnTo>
                  <a:lnTo>
                    <a:pt x="110" y="6"/>
                  </a:lnTo>
                  <a:lnTo>
                    <a:pt x="99" y="0"/>
                  </a:lnTo>
                  <a:lnTo>
                    <a:pt x="73" y="0"/>
                  </a:lnTo>
                  <a:lnTo>
                    <a:pt x="46" y="9"/>
                  </a:lnTo>
                  <a:lnTo>
                    <a:pt x="23" y="21"/>
                  </a:lnTo>
                  <a:lnTo>
                    <a:pt x="8" y="45"/>
                  </a:lnTo>
                  <a:lnTo>
                    <a:pt x="0" y="54"/>
                  </a:lnTo>
                  <a:lnTo>
                    <a:pt x="4" y="65"/>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0" name="Freeform 29">
              <a:extLst>
                <a:ext uri="{FF2B5EF4-FFF2-40B4-BE49-F238E27FC236}">
                  <a16:creationId xmlns:a16="http://schemas.microsoft.com/office/drawing/2014/main" id="{AB6DA528-311E-27E6-66D0-DBDEEF0AAFE4}"/>
                </a:ext>
              </a:extLst>
            </p:cNvPr>
            <p:cNvSpPr>
              <a:spLocks/>
            </p:cNvSpPr>
            <p:nvPr/>
          </p:nvSpPr>
          <p:spPr bwMode="auto">
            <a:xfrm>
              <a:off x="4070345" y="1882772"/>
              <a:ext cx="7792" cy="18894"/>
            </a:xfrm>
            <a:custGeom>
              <a:avLst/>
              <a:gdLst>
                <a:gd name="T0" fmla="*/ 4 w 13"/>
                <a:gd name="T1" fmla="*/ 7 h 28"/>
                <a:gd name="T2" fmla="*/ 4 w 13"/>
                <a:gd name="T3" fmla="*/ 7 h 28"/>
                <a:gd name="T4" fmla="*/ 0 w 13"/>
                <a:gd name="T5" fmla="*/ 16 h 28"/>
                <a:gd name="T6" fmla="*/ 0 w 13"/>
                <a:gd name="T7" fmla="*/ 28 h 28"/>
                <a:gd name="T8" fmla="*/ 13 w 13"/>
                <a:gd name="T9" fmla="*/ 24 h 28"/>
                <a:gd name="T10" fmla="*/ 13 w 13"/>
                <a:gd name="T11" fmla="*/ 4 h 28"/>
                <a:gd name="T12" fmla="*/ 13 w 13"/>
                <a:gd name="T13" fmla="*/ 0 h 28"/>
                <a:gd name="T14" fmla="*/ 4 w 13"/>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8">
                  <a:moveTo>
                    <a:pt x="4" y="7"/>
                  </a:moveTo>
                  <a:lnTo>
                    <a:pt x="4" y="7"/>
                  </a:lnTo>
                  <a:lnTo>
                    <a:pt x="0" y="16"/>
                  </a:lnTo>
                  <a:lnTo>
                    <a:pt x="0" y="28"/>
                  </a:lnTo>
                  <a:lnTo>
                    <a:pt x="13" y="24"/>
                  </a:lnTo>
                  <a:lnTo>
                    <a:pt x="13" y="4"/>
                  </a:lnTo>
                  <a:lnTo>
                    <a:pt x="13" y="0"/>
                  </a:lnTo>
                  <a:lnTo>
                    <a:pt x="4" y="7"/>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1" name="Freeform 43">
              <a:extLst>
                <a:ext uri="{FF2B5EF4-FFF2-40B4-BE49-F238E27FC236}">
                  <a16:creationId xmlns:a16="http://schemas.microsoft.com/office/drawing/2014/main" id="{965AE499-5F17-8286-A31A-582D09A421F4}"/>
                </a:ext>
              </a:extLst>
            </p:cNvPr>
            <p:cNvSpPr>
              <a:spLocks/>
            </p:cNvSpPr>
            <p:nvPr/>
          </p:nvSpPr>
          <p:spPr bwMode="auto">
            <a:xfrm>
              <a:off x="5183493" y="2609621"/>
              <a:ext cx="11132" cy="22228"/>
            </a:xfrm>
            <a:custGeom>
              <a:avLst/>
              <a:gdLst>
                <a:gd name="T0" fmla="*/ 7 w 17"/>
                <a:gd name="T1" fmla="*/ 12 h 33"/>
                <a:gd name="T2" fmla="*/ 7 w 17"/>
                <a:gd name="T3" fmla="*/ 12 h 33"/>
                <a:gd name="T4" fmla="*/ 7 w 17"/>
                <a:gd name="T5" fmla="*/ 23 h 33"/>
                <a:gd name="T6" fmla="*/ 0 w 17"/>
                <a:gd name="T7" fmla="*/ 33 h 33"/>
                <a:gd name="T8" fmla="*/ 10 w 17"/>
                <a:gd name="T9" fmla="*/ 23 h 33"/>
                <a:gd name="T10" fmla="*/ 17 w 17"/>
                <a:gd name="T11" fmla="*/ 0 h 33"/>
                <a:gd name="T12" fmla="*/ 14 w 17"/>
                <a:gd name="T13" fmla="*/ 3 h 33"/>
                <a:gd name="T14" fmla="*/ 7 w 17"/>
                <a:gd name="T15" fmla="*/ 12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3">
                  <a:moveTo>
                    <a:pt x="7" y="12"/>
                  </a:moveTo>
                  <a:lnTo>
                    <a:pt x="7" y="12"/>
                  </a:lnTo>
                  <a:lnTo>
                    <a:pt x="7" y="23"/>
                  </a:lnTo>
                  <a:lnTo>
                    <a:pt x="0" y="33"/>
                  </a:lnTo>
                  <a:lnTo>
                    <a:pt x="10" y="23"/>
                  </a:lnTo>
                  <a:lnTo>
                    <a:pt x="17" y="0"/>
                  </a:lnTo>
                  <a:lnTo>
                    <a:pt x="14" y="3"/>
                  </a:lnTo>
                  <a:lnTo>
                    <a:pt x="7" y="1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2" name="Freeform 44">
              <a:extLst>
                <a:ext uri="{FF2B5EF4-FFF2-40B4-BE49-F238E27FC236}">
                  <a16:creationId xmlns:a16="http://schemas.microsoft.com/office/drawing/2014/main" id="{BB50C8EF-402F-971A-BEEC-C6BD769F5FF1}"/>
                </a:ext>
              </a:extLst>
            </p:cNvPr>
            <p:cNvSpPr>
              <a:spLocks/>
            </p:cNvSpPr>
            <p:nvPr/>
          </p:nvSpPr>
          <p:spPr bwMode="auto">
            <a:xfrm>
              <a:off x="5192397" y="2579614"/>
              <a:ext cx="6679" cy="32230"/>
            </a:xfrm>
            <a:custGeom>
              <a:avLst/>
              <a:gdLst>
                <a:gd name="T0" fmla="*/ 7 w 9"/>
                <a:gd name="T1" fmla="*/ 11 h 48"/>
                <a:gd name="T2" fmla="*/ 7 w 9"/>
                <a:gd name="T3" fmla="*/ 11 h 48"/>
                <a:gd name="T4" fmla="*/ 0 w 9"/>
                <a:gd name="T5" fmla="*/ 48 h 48"/>
                <a:gd name="T6" fmla="*/ 3 w 9"/>
                <a:gd name="T7" fmla="*/ 45 h 48"/>
                <a:gd name="T8" fmla="*/ 7 w 9"/>
                <a:gd name="T9" fmla="*/ 33 h 48"/>
                <a:gd name="T10" fmla="*/ 9 w 9"/>
                <a:gd name="T11" fmla="*/ 0 h 48"/>
                <a:gd name="T12" fmla="*/ 7 w 9"/>
                <a:gd name="T13" fmla="*/ 11 h 48"/>
              </a:gdLst>
              <a:ahLst/>
              <a:cxnLst>
                <a:cxn ang="0">
                  <a:pos x="T0" y="T1"/>
                </a:cxn>
                <a:cxn ang="0">
                  <a:pos x="T2" y="T3"/>
                </a:cxn>
                <a:cxn ang="0">
                  <a:pos x="T4" y="T5"/>
                </a:cxn>
                <a:cxn ang="0">
                  <a:pos x="T6" y="T7"/>
                </a:cxn>
                <a:cxn ang="0">
                  <a:pos x="T8" y="T9"/>
                </a:cxn>
                <a:cxn ang="0">
                  <a:pos x="T10" y="T11"/>
                </a:cxn>
                <a:cxn ang="0">
                  <a:pos x="T12" y="T13"/>
                </a:cxn>
              </a:cxnLst>
              <a:rect l="0" t="0" r="r" b="b"/>
              <a:pathLst>
                <a:path w="9" h="48">
                  <a:moveTo>
                    <a:pt x="7" y="11"/>
                  </a:moveTo>
                  <a:lnTo>
                    <a:pt x="7" y="11"/>
                  </a:lnTo>
                  <a:lnTo>
                    <a:pt x="0" y="48"/>
                  </a:lnTo>
                  <a:lnTo>
                    <a:pt x="3" y="45"/>
                  </a:lnTo>
                  <a:lnTo>
                    <a:pt x="7" y="33"/>
                  </a:lnTo>
                  <a:lnTo>
                    <a:pt x="9" y="0"/>
                  </a:lnTo>
                  <a:lnTo>
                    <a:pt x="7"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3" name="Freeform 45">
              <a:extLst>
                <a:ext uri="{FF2B5EF4-FFF2-40B4-BE49-F238E27FC236}">
                  <a16:creationId xmlns:a16="http://schemas.microsoft.com/office/drawing/2014/main" id="{03E252ED-1F1F-5ADD-51F9-FEF2C6F984CA}"/>
                </a:ext>
              </a:extLst>
            </p:cNvPr>
            <p:cNvSpPr>
              <a:spLocks/>
            </p:cNvSpPr>
            <p:nvPr/>
          </p:nvSpPr>
          <p:spPr bwMode="auto">
            <a:xfrm>
              <a:off x="5457326" y="2115052"/>
              <a:ext cx="12246" cy="23340"/>
            </a:xfrm>
            <a:custGeom>
              <a:avLst/>
              <a:gdLst>
                <a:gd name="T0" fmla="*/ 4 w 18"/>
                <a:gd name="T1" fmla="*/ 24 h 35"/>
                <a:gd name="T2" fmla="*/ 4 w 18"/>
                <a:gd name="T3" fmla="*/ 24 h 35"/>
                <a:gd name="T4" fmla="*/ 11 w 18"/>
                <a:gd name="T5" fmla="*/ 35 h 35"/>
                <a:gd name="T6" fmla="*/ 18 w 18"/>
                <a:gd name="T7" fmla="*/ 27 h 35"/>
                <a:gd name="T8" fmla="*/ 18 w 18"/>
                <a:gd name="T9" fmla="*/ 21 h 35"/>
                <a:gd name="T10" fmla="*/ 11 w 18"/>
                <a:gd name="T11" fmla="*/ 3 h 35"/>
                <a:gd name="T12" fmla="*/ 0 w 18"/>
                <a:gd name="T13" fmla="*/ 0 h 35"/>
                <a:gd name="T14" fmla="*/ 4 w 18"/>
                <a:gd name="T15" fmla="*/ 2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35">
                  <a:moveTo>
                    <a:pt x="4" y="24"/>
                  </a:moveTo>
                  <a:lnTo>
                    <a:pt x="4" y="24"/>
                  </a:lnTo>
                  <a:lnTo>
                    <a:pt x="11" y="35"/>
                  </a:lnTo>
                  <a:lnTo>
                    <a:pt x="18" y="27"/>
                  </a:lnTo>
                  <a:lnTo>
                    <a:pt x="18" y="21"/>
                  </a:lnTo>
                  <a:lnTo>
                    <a:pt x="11" y="3"/>
                  </a:lnTo>
                  <a:lnTo>
                    <a:pt x="0" y="0"/>
                  </a:lnTo>
                  <a:lnTo>
                    <a:pt x="4" y="24"/>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4" name="Freeform 51">
              <a:extLst>
                <a:ext uri="{FF2B5EF4-FFF2-40B4-BE49-F238E27FC236}">
                  <a16:creationId xmlns:a16="http://schemas.microsoft.com/office/drawing/2014/main" id="{11A6B444-D192-65B9-A832-55A5016BF13C}"/>
                </a:ext>
              </a:extLst>
            </p:cNvPr>
            <p:cNvSpPr>
              <a:spLocks/>
            </p:cNvSpPr>
            <p:nvPr/>
          </p:nvSpPr>
          <p:spPr bwMode="auto">
            <a:xfrm>
              <a:off x="5243602" y="2398457"/>
              <a:ext cx="6679" cy="22228"/>
            </a:xfrm>
            <a:custGeom>
              <a:avLst/>
              <a:gdLst>
                <a:gd name="T0" fmla="*/ 0 w 10"/>
                <a:gd name="T1" fmla="*/ 32 h 32"/>
                <a:gd name="T2" fmla="*/ 0 w 10"/>
                <a:gd name="T3" fmla="*/ 32 h 32"/>
                <a:gd name="T4" fmla="*/ 10 w 10"/>
                <a:gd name="T5" fmla="*/ 8 h 32"/>
                <a:gd name="T6" fmla="*/ 10 w 10"/>
                <a:gd name="T7" fmla="*/ 0 h 32"/>
                <a:gd name="T8" fmla="*/ 0 w 10"/>
                <a:gd name="T9" fmla="*/ 32 h 32"/>
              </a:gdLst>
              <a:ahLst/>
              <a:cxnLst>
                <a:cxn ang="0">
                  <a:pos x="T0" y="T1"/>
                </a:cxn>
                <a:cxn ang="0">
                  <a:pos x="T2" y="T3"/>
                </a:cxn>
                <a:cxn ang="0">
                  <a:pos x="T4" y="T5"/>
                </a:cxn>
                <a:cxn ang="0">
                  <a:pos x="T6" y="T7"/>
                </a:cxn>
                <a:cxn ang="0">
                  <a:pos x="T8" y="T9"/>
                </a:cxn>
              </a:cxnLst>
              <a:rect l="0" t="0" r="r" b="b"/>
              <a:pathLst>
                <a:path w="10" h="32">
                  <a:moveTo>
                    <a:pt x="0" y="32"/>
                  </a:moveTo>
                  <a:lnTo>
                    <a:pt x="0" y="32"/>
                  </a:lnTo>
                  <a:lnTo>
                    <a:pt x="10" y="8"/>
                  </a:lnTo>
                  <a:lnTo>
                    <a:pt x="10" y="0"/>
                  </a:lnTo>
                  <a:lnTo>
                    <a:pt x="0" y="32"/>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5" name="Freeform 52">
              <a:extLst>
                <a:ext uri="{FF2B5EF4-FFF2-40B4-BE49-F238E27FC236}">
                  <a16:creationId xmlns:a16="http://schemas.microsoft.com/office/drawing/2014/main" id="{3F4CA25D-5295-AFCF-10DD-40ED8CE85F78}"/>
                </a:ext>
              </a:extLst>
            </p:cNvPr>
            <p:cNvSpPr>
              <a:spLocks/>
            </p:cNvSpPr>
            <p:nvPr/>
          </p:nvSpPr>
          <p:spPr bwMode="auto">
            <a:xfrm>
              <a:off x="5505191" y="2125055"/>
              <a:ext cx="24490" cy="20005"/>
            </a:xfrm>
            <a:custGeom>
              <a:avLst/>
              <a:gdLst>
                <a:gd name="T0" fmla="*/ 15 w 36"/>
                <a:gd name="T1" fmla="*/ 0 h 30"/>
                <a:gd name="T2" fmla="*/ 15 w 36"/>
                <a:gd name="T3" fmla="*/ 0 h 30"/>
                <a:gd name="T4" fmla="*/ 10 w 36"/>
                <a:gd name="T5" fmla="*/ 9 h 30"/>
                <a:gd name="T6" fmla="*/ 0 w 36"/>
                <a:gd name="T7" fmla="*/ 30 h 30"/>
                <a:gd name="T8" fmla="*/ 22 w 36"/>
                <a:gd name="T9" fmla="*/ 17 h 30"/>
                <a:gd name="T10" fmla="*/ 36 w 36"/>
                <a:gd name="T11" fmla="*/ 9 h 30"/>
                <a:gd name="T12" fmla="*/ 26 w 36"/>
                <a:gd name="T13" fmla="*/ 0 h 30"/>
                <a:gd name="T14" fmla="*/ 15 w 36"/>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0">
                  <a:moveTo>
                    <a:pt x="15" y="0"/>
                  </a:moveTo>
                  <a:lnTo>
                    <a:pt x="15" y="0"/>
                  </a:lnTo>
                  <a:lnTo>
                    <a:pt x="10" y="9"/>
                  </a:lnTo>
                  <a:lnTo>
                    <a:pt x="0" y="30"/>
                  </a:lnTo>
                  <a:lnTo>
                    <a:pt x="22" y="17"/>
                  </a:lnTo>
                  <a:lnTo>
                    <a:pt x="36" y="9"/>
                  </a:lnTo>
                  <a:lnTo>
                    <a:pt x="26" y="0"/>
                  </a:lnTo>
                  <a:lnTo>
                    <a:pt x="15"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6" name="Freeform 53">
              <a:extLst>
                <a:ext uri="{FF2B5EF4-FFF2-40B4-BE49-F238E27FC236}">
                  <a16:creationId xmlns:a16="http://schemas.microsoft.com/office/drawing/2014/main" id="{AFDAAB28-FD24-12A2-D001-A72EA76235D0}"/>
                </a:ext>
              </a:extLst>
            </p:cNvPr>
            <p:cNvSpPr>
              <a:spLocks/>
            </p:cNvSpPr>
            <p:nvPr/>
          </p:nvSpPr>
          <p:spPr bwMode="auto">
            <a:xfrm>
              <a:off x="5565302" y="2120610"/>
              <a:ext cx="20037" cy="15559"/>
            </a:xfrm>
            <a:custGeom>
              <a:avLst/>
              <a:gdLst>
                <a:gd name="T0" fmla="*/ 13 w 30"/>
                <a:gd name="T1" fmla="*/ 0 h 24"/>
                <a:gd name="T2" fmla="*/ 13 w 30"/>
                <a:gd name="T3" fmla="*/ 0 h 24"/>
                <a:gd name="T4" fmla="*/ 13 w 30"/>
                <a:gd name="T5" fmla="*/ 3 h 24"/>
                <a:gd name="T6" fmla="*/ 13 w 30"/>
                <a:gd name="T7" fmla="*/ 16 h 24"/>
                <a:gd name="T8" fmla="*/ 0 w 30"/>
                <a:gd name="T9" fmla="*/ 24 h 24"/>
                <a:gd name="T10" fmla="*/ 23 w 30"/>
                <a:gd name="T11" fmla="*/ 21 h 24"/>
                <a:gd name="T12" fmla="*/ 30 w 30"/>
                <a:gd name="T13" fmla="*/ 19 h 24"/>
                <a:gd name="T14" fmla="*/ 20 w 30"/>
                <a:gd name="T15" fmla="*/ 7 h 24"/>
                <a:gd name="T16" fmla="*/ 13 w 30"/>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4">
                  <a:moveTo>
                    <a:pt x="13" y="0"/>
                  </a:moveTo>
                  <a:lnTo>
                    <a:pt x="13" y="0"/>
                  </a:lnTo>
                  <a:lnTo>
                    <a:pt x="13" y="3"/>
                  </a:lnTo>
                  <a:lnTo>
                    <a:pt x="13" y="16"/>
                  </a:lnTo>
                  <a:lnTo>
                    <a:pt x="0" y="24"/>
                  </a:lnTo>
                  <a:lnTo>
                    <a:pt x="23" y="21"/>
                  </a:lnTo>
                  <a:lnTo>
                    <a:pt x="30" y="19"/>
                  </a:lnTo>
                  <a:lnTo>
                    <a:pt x="20" y="7"/>
                  </a:lnTo>
                  <a:lnTo>
                    <a:pt x="13"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7" name="Freeform 55">
              <a:extLst>
                <a:ext uri="{FF2B5EF4-FFF2-40B4-BE49-F238E27FC236}">
                  <a16:creationId xmlns:a16="http://schemas.microsoft.com/office/drawing/2014/main" id="{B2C697E6-4281-444A-7A94-A3B12CE6C4D0}"/>
                </a:ext>
              </a:extLst>
            </p:cNvPr>
            <p:cNvSpPr>
              <a:spLocks/>
            </p:cNvSpPr>
            <p:nvPr/>
          </p:nvSpPr>
          <p:spPr bwMode="auto">
            <a:xfrm>
              <a:off x="5608717" y="1738292"/>
              <a:ext cx="20037" cy="22228"/>
            </a:xfrm>
            <a:custGeom>
              <a:avLst/>
              <a:gdLst>
                <a:gd name="T0" fmla="*/ 15 w 30"/>
                <a:gd name="T1" fmla="*/ 0 h 33"/>
                <a:gd name="T2" fmla="*/ 15 w 30"/>
                <a:gd name="T3" fmla="*/ 0 h 33"/>
                <a:gd name="T4" fmla="*/ 0 w 30"/>
                <a:gd name="T5" fmla="*/ 20 h 33"/>
                <a:gd name="T6" fmla="*/ 4 w 30"/>
                <a:gd name="T7" fmla="*/ 33 h 33"/>
                <a:gd name="T8" fmla="*/ 30 w 30"/>
                <a:gd name="T9" fmla="*/ 20 h 33"/>
                <a:gd name="T10" fmla="*/ 30 w 30"/>
                <a:gd name="T11" fmla="*/ 9 h 33"/>
                <a:gd name="T12" fmla="*/ 18 w 30"/>
                <a:gd name="T13" fmla="*/ 3 h 33"/>
                <a:gd name="T14" fmla="*/ 15 w 30"/>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3">
                  <a:moveTo>
                    <a:pt x="15" y="0"/>
                  </a:moveTo>
                  <a:lnTo>
                    <a:pt x="15" y="0"/>
                  </a:lnTo>
                  <a:lnTo>
                    <a:pt x="0" y="20"/>
                  </a:lnTo>
                  <a:lnTo>
                    <a:pt x="4" y="33"/>
                  </a:lnTo>
                  <a:lnTo>
                    <a:pt x="30" y="20"/>
                  </a:lnTo>
                  <a:lnTo>
                    <a:pt x="30" y="9"/>
                  </a:lnTo>
                  <a:lnTo>
                    <a:pt x="18" y="3"/>
                  </a:lnTo>
                  <a:lnTo>
                    <a:pt x="15" y="0"/>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sp>
          <p:nvSpPr>
            <p:cNvPr id="188" name="Freeform 56">
              <a:extLst>
                <a:ext uri="{FF2B5EF4-FFF2-40B4-BE49-F238E27FC236}">
                  <a16:creationId xmlns:a16="http://schemas.microsoft.com/office/drawing/2014/main" id="{E11113F9-78FA-0360-DFBB-4FD4CC6B05CE}"/>
                </a:ext>
              </a:extLst>
            </p:cNvPr>
            <p:cNvSpPr>
              <a:spLocks/>
            </p:cNvSpPr>
            <p:nvPr/>
          </p:nvSpPr>
          <p:spPr bwMode="auto">
            <a:xfrm>
              <a:off x="5729022" y="1662714"/>
              <a:ext cx="11132" cy="21117"/>
            </a:xfrm>
            <a:custGeom>
              <a:avLst/>
              <a:gdLst>
                <a:gd name="T0" fmla="*/ 0 w 16"/>
                <a:gd name="T1" fmla="*/ 11 h 32"/>
                <a:gd name="T2" fmla="*/ 0 w 16"/>
                <a:gd name="T3" fmla="*/ 11 h 32"/>
                <a:gd name="T4" fmla="*/ 0 w 16"/>
                <a:gd name="T5" fmla="*/ 24 h 32"/>
                <a:gd name="T6" fmla="*/ 7 w 16"/>
                <a:gd name="T7" fmla="*/ 32 h 32"/>
                <a:gd name="T8" fmla="*/ 16 w 16"/>
                <a:gd name="T9" fmla="*/ 24 h 32"/>
                <a:gd name="T10" fmla="*/ 16 w 16"/>
                <a:gd name="T11" fmla="*/ 11 h 32"/>
                <a:gd name="T12" fmla="*/ 7 w 16"/>
                <a:gd name="T13" fmla="*/ 3 h 32"/>
                <a:gd name="T14" fmla="*/ 7 w 16"/>
                <a:gd name="T15" fmla="*/ 0 h 32"/>
                <a:gd name="T16" fmla="*/ 0 w 16"/>
                <a:gd name="T17"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2">
                  <a:moveTo>
                    <a:pt x="0" y="11"/>
                  </a:moveTo>
                  <a:lnTo>
                    <a:pt x="0" y="11"/>
                  </a:lnTo>
                  <a:lnTo>
                    <a:pt x="0" y="24"/>
                  </a:lnTo>
                  <a:lnTo>
                    <a:pt x="7" y="32"/>
                  </a:lnTo>
                  <a:lnTo>
                    <a:pt x="16" y="24"/>
                  </a:lnTo>
                  <a:lnTo>
                    <a:pt x="16" y="11"/>
                  </a:lnTo>
                  <a:lnTo>
                    <a:pt x="7" y="3"/>
                  </a:lnTo>
                  <a:lnTo>
                    <a:pt x="7" y="0"/>
                  </a:lnTo>
                  <a:lnTo>
                    <a:pt x="0" y="11"/>
                  </a:lnTo>
                  <a:close/>
                </a:path>
              </a:pathLst>
            </a:custGeom>
            <a:grpFill/>
            <a:ln w="12700" cap="rnd">
              <a:solidFill>
                <a:schemeClr val="bg1"/>
              </a:solidFill>
            </a:ln>
            <a:effectLst/>
          </p:spPr>
          <p:txBody>
            <a:bodyPr vert="horz" wrap="square" lIns="34286" tIns="17143" rIns="34286" bIns="17143" numCol="1" anchor="t" anchorCtr="0" compatLnSpc="1">
              <a:prstTxWarp prst="textNoShape">
                <a:avLst/>
              </a:prstTxWarp>
            </a:bodyPr>
            <a:lstStyle/>
            <a:p>
              <a:pPr defTabSz="171450">
                <a:buClrTx/>
              </a:pPr>
              <a:endParaRPr lang="en-US" sz="675" kern="1200">
                <a:solidFill>
                  <a:srgbClr val="172144"/>
                </a:solidFill>
                <a:latin typeface="Open Sans Light"/>
                <a:ea typeface="+mn-ea"/>
                <a:cs typeface="+mn-cs"/>
              </a:endParaRPr>
            </a:p>
          </p:txBody>
        </p:sp>
      </p:grpSp>
      <p:grpSp>
        <p:nvGrpSpPr>
          <p:cNvPr id="238" name="Group 281">
            <a:extLst>
              <a:ext uri="{FF2B5EF4-FFF2-40B4-BE49-F238E27FC236}">
                <a16:creationId xmlns:a16="http://schemas.microsoft.com/office/drawing/2014/main" id="{F56CBC2F-176B-DC92-4ACF-EB8A455AF978}"/>
              </a:ext>
            </a:extLst>
          </p:cNvPr>
          <p:cNvGrpSpPr/>
          <p:nvPr/>
        </p:nvGrpSpPr>
        <p:grpSpPr>
          <a:xfrm>
            <a:off x="2112662" y="1880851"/>
            <a:ext cx="617023" cy="617023"/>
            <a:chOff x="4256851" y="3202417"/>
            <a:chExt cx="1290898" cy="1290898"/>
          </a:xfrm>
        </p:grpSpPr>
        <p:sp>
          <p:nvSpPr>
            <p:cNvPr id="239" name="Oval 282">
              <a:extLst>
                <a:ext uri="{FF2B5EF4-FFF2-40B4-BE49-F238E27FC236}">
                  <a16:creationId xmlns:a16="http://schemas.microsoft.com/office/drawing/2014/main" id="{608E359A-8331-750F-1AC4-51B631069538}"/>
                </a:ext>
              </a:extLst>
            </p:cNvPr>
            <p:cNvSpPr/>
            <p:nvPr/>
          </p:nvSpPr>
          <p:spPr>
            <a:xfrm>
              <a:off x="4256851" y="3202417"/>
              <a:ext cx="1290898" cy="1290898"/>
            </a:xfrm>
            <a:prstGeom prst="ellipse">
              <a:avLst/>
            </a:prstGeom>
            <a:solidFill>
              <a:srgbClr val="92D05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buClrTx/>
              </a:pPr>
              <a:endParaRPr lang="en-US" sz="1513" kern="1200">
                <a:solidFill>
                  <a:srgbClr val="FFFFFF"/>
                </a:solidFill>
                <a:latin typeface="Open Sans Light"/>
              </a:endParaRPr>
            </a:p>
          </p:txBody>
        </p:sp>
        <p:sp>
          <p:nvSpPr>
            <p:cNvPr id="240" name="Oval 283">
              <a:extLst>
                <a:ext uri="{FF2B5EF4-FFF2-40B4-BE49-F238E27FC236}">
                  <a16:creationId xmlns:a16="http://schemas.microsoft.com/office/drawing/2014/main" id="{61AA7826-8BA7-55E6-9E36-7D9448EA7852}"/>
                </a:ext>
              </a:extLst>
            </p:cNvPr>
            <p:cNvSpPr/>
            <p:nvPr/>
          </p:nvSpPr>
          <p:spPr>
            <a:xfrm>
              <a:off x="4841328" y="3786894"/>
              <a:ext cx="121944" cy="121944"/>
            </a:xfrm>
            <a:prstGeom prst="ellipse">
              <a:avLst/>
            </a:prstGeom>
            <a:solidFill>
              <a:schemeClr val="accent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buClrTx/>
              </a:pPr>
              <a:endParaRPr lang="en-US" sz="1513" kern="1200">
                <a:solidFill>
                  <a:srgbClr val="FFFFFF"/>
                </a:solidFill>
                <a:latin typeface="Open Sans Light"/>
              </a:endParaRPr>
            </a:p>
          </p:txBody>
        </p:sp>
      </p:grpSp>
      <p:cxnSp>
        <p:nvCxnSpPr>
          <p:cNvPr id="242" name="Connettore 2 241">
            <a:extLst>
              <a:ext uri="{FF2B5EF4-FFF2-40B4-BE49-F238E27FC236}">
                <a16:creationId xmlns:a16="http://schemas.microsoft.com/office/drawing/2014/main" id="{994CFC06-7278-E283-97D6-D656BD3BEF86}"/>
              </a:ext>
            </a:extLst>
          </p:cNvPr>
          <p:cNvCxnSpPr>
            <a:cxnSpLocks/>
          </p:cNvCxnSpPr>
          <p:nvPr/>
        </p:nvCxnSpPr>
        <p:spPr>
          <a:xfrm>
            <a:off x="1957137" y="1291908"/>
            <a:ext cx="306880" cy="565236"/>
          </a:xfrm>
          <a:prstGeom prst="straightConnector1">
            <a:avLst/>
          </a:prstGeom>
          <a:ln>
            <a:solidFill>
              <a:srgbClr val="92D050"/>
            </a:solidFill>
            <a:tailEnd type="triangle"/>
          </a:ln>
        </p:spPr>
        <p:style>
          <a:lnRef idx="2">
            <a:schemeClr val="accent2"/>
          </a:lnRef>
          <a:fillRef idx="0">
            <a:schemeClr val="accent2"/>
          </a:fillRef>
          <a:effectRef idx="1">
            <a:schemeClr val="accent2"/>
          </a:effectRef>
          <a:fontRef idx="minor">
            <a:schemeClr val="tx1"/>
          </a:fontRef>
        </p:style>
      </p:cxnSp>
      <p:sp>
        <p:nvSpPr>
          <p:cNvPr id="257" name="CasellaDiTesto 256">
            <a:extLst>
              <a:ext uri="{FF2B5EF4-FFF2-40B4-BE49-F238E27FC236}">
                <a16:creationId xmlns:a16="http://schemas.microsoft.com/office/drawing/2014/main" id="{AA6E0E93-6F44-0701-88BB-6B1CF794D4E8}"/>
              </a:ext>
            </a:extLst>
          </p:cNvPr>
          <p:cNvSpPr txBox="1"/>
          <p:nvPr/>
        </p:nvSpPr>
        <p:spPr>
          <a:xfrm>
            <a:off x="6823864" y="4430861"/>
            <a:ext cx="1422675" cy="307777"/>
          </a:xfrm>
          <a:prstGeom prst="rect">
            <a:avLst/>
          </a:prstGeom>
          <a:noFill/>
        </p:spPr>
        <p:txBody>
          <a:bodyPr wrap="square" rtlCol="0">
            <a:spAutoFit/>
          </a:bodyPr>
          <a:lstStyle/>
          <a:p>
            <a:r>
              <a:rPr lang="en-US" b="1">
                <a:solidFill>
                  <a:srgbClr val="FF0000"/>
                </a:solidFill>
                <a:latin typeface="Helvetica" pitchFamily="2" charset="0"/>
              </a:rPr>
              <a:t>High-risk zone</a:t>
            </a:r>
          </a:p>
        </p:txBody>
      </p:sp>
      <p:grpSp>
        <p:nvGrpSpPr>
          <p:cNvPr id="258" name="Group 278">
            <a:extLst>
              <a:ext uri="{FF2B5EF4-FFF2-40B4-BE49-F238E27FC236}">
                <a16:creationId xmlns:a16="http://schemas.microsoft.com/office/drawing/2014/main" id="{9699EAFB-3302-3405-8C05-ABEBA0BFC31C}"/>
              </a:ext>
            </a:extLst>
          </p:cNvPr>
          <p:cNvGrpSpPr/>
          <p:nvPr/>
        </p:nvGrpSpPr>
        <p:grpSpPr>
          <a:xfrm>
            <a:off x="4766121" y="2560789"/>
            <a:ext cx="704376" cy="685232"/>
            <a:chOff x="4256851" y="3202417"/>
            <a:chExt cx="1290898" cy="1290898"/>
          </a:xfrm>
          <a:solidFill>
            <a:schemeClr val="accent5">
              <a:lumMod val="60000"/>
              <a:lumOff val="40000"/>
              <a:alpha val="83801"/>
            </a:schemeClr>
          </a:solidFill>
        </p:grpSpPr>
        <p:sp>
          <p:nvSpPr>
            <p:cNvPr id="259" name="Oval 279">
              <a:extLst>
                <a:ext uri="{FF2B5EF4-FFF2-40B4-BE49-F238E27FC236}">
                  <a16:creationId xmlns:a16="http://schemas.microsoft.com/office/drawing/2014/main" id="{C0A7FCD3-5419-52F6-B506-C9C30BED5F3F}"/>
                </a:ext>
              </a:extLst>
            </p:cNvPr>
            <p:cNvSpPr/>
            <p:nvPr/>
          </p:nvSpPr>
          <p:spPr>
            <a:xfrm>
              <a:off x="4256851" y="3202417"/>
              <a:ext cx="1290898" cy="12908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buClrTx/>
              </a:pPr>
              <a:endParaRPr lang="en-US" sz="1513" kern="1200">
                <a:solidFill>
                  <a:srgbClr val="FFFFFF"/>
                </a:solidFill>
                <a:latin typeface="Open Sans Light"/>
              </a:endParaRPr>
            </a:p>
          </p:txBody>
        </p:sp>
        <p:sp>
          <p:nvSpPr>
            <p:cNvPr id="260" name="Oval 280">
              <a:extLst>
                <a:ext uri="{FF2B5EF4-FFF2-40B4-BE49-F238E27FC236}">
                  <a16:creationId xmlns:a16="http://schemas.microsoft.com/office/drawing/2014/main" id="{B6925058-DD72-2C52-FEC9-9EA2C016102C}"/>
                </a:ext>
              </a:extLst>
            </p:cNvPr>
            <p:cNvSpPr/>
            <p:nvPr/>
          </p:nvSpPr>
          <p:spPr>
            <a:xfrm>
              <a:off x="4841328" y="3786894"/>
              <a:ext cx="121944" cy="121944"/>
            </a:xfrm>
            <a:prstGeom prst="ellipse">
              <a:avLst/>
            </a:prstGeom>
            <a:gr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buClrTx/>
              </a:pPr>
              <a:endParaRPr lang="en-US" sz="1513" kern="1200">
                <a:solidFill>
                  <a:srgbClr val="FFFFFF"/>
                </a:solidFill>
                <a:latin typeface="Open Sans Light"/>
              </a:endParaRPr>
            </a:p>
          </p:txBody>
        </p:sp>
      </p:grpSp>
      <p:grpSp>
        <p:nvGrpSpPr>
          <p:cNvPr id="261" name="Group 275">
            <a:extLst>
              <a:ext uri="{FF2B5EF4-FFF2-40B4-BE49-F238E27FC236}">
                <a16:creationId xmlns:a16="http://schemas.microsoft.com/office/drawing/2014/main" id="{70B8964B-9888-2315-9635-68DECBF8B217}"/>
              </a:ext>
            </a:extLst>
          </p:cNvPr>
          <p:cNvGrpSpPr/>
          <p:nvPr/>
        </p:nvGrpSpPr>
        <p:grpSpPr>
          <a:xfrm>
            <a:off x="2230987" y="2895916"/>
            <a:ext cx="963921" cy="963921"/>
            <a:chOff x="4256851" y="3202417"/>
            <a:chExt cx="1290898" cy="1290898"/>
          </a:xfrm>
          <a:solidFill>
            <a:srgbClr val="FF0000">
              <a:alpha val="75072"/>
            </a:srgbClr>
          </a:solidFill>
        </p:grpSpPr>
        <p:sp>
          <p:nvSpPr>
            <p:cNvPr id="262" name="Oval 276">
              <a:extLst>
                <a:ext uri="{FF2B5EF4-FFF2-40B4-BE49-F238E27FC236}">
                  <a16:creationId xmlns:a16="http://schemas.microsoft.com/office/drawing/2014/main" id="{5C4F1D95-280B-D835-9E83-C7C5FCE26B80}"/>
                </a:ext>
              </a:extLst>
            </p:cNvPr>
            <p:cNvSpPr/>
            <p:nvPr/>
          </p:nvSpPr>
          <p:spPr>
            <a:xfrm>
              <a:off x="4256851" y="3202417"/>
              <a:ext cx="1290898" cy="12908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buClrTx/>
              </a:pPr>
              <a:endParaRPr lang="en-US" sz="1513" kern="1200">
                <a:solidFill>
                  <a:srgbClr val="FFFFFF"/>
                </a:solidFill>
                <a:latin typeface="Open Sans Light"/>
              </a:endParaRPr>
            </a:p>
          </p:txBody>
        </p:sp>
        <p:sp>
          <p:nvSpPr>
            <p:cNvPr id="263" name="Oval 277">
              <a:extLst>
                <a:ext uri="{FF2B5EF4-FFF2-40B4-BE49-F238E27FC236}">
                  <a16:creationId xmlns:a16="http://schemas.microsoft.com/office/drawing/2014/main" id="{DB3FC672-293C-D91D-DF44-E0F5696C40D7}"/>
                </a:ext>
              </a:extLst>
            </p:cNvPr>
            <p:cNvSpPr/>
            <p:nvPr/>
          </p:nvSpPr>
          <p:spPr>
            <a:xfrm>
              <a:off x="4841328" y="3786894"/>
              <a:ext cx="121944" cy="121944"/>
            </a:xfrm>
            <a:prstGeom prst="ellipse">
              <a:avLst/>
            </a:prstGeom>
            <a:gr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a:buClrTx/>
              </a:pPr>
              <a:endParaRPr lang="en-US" sz="1513" kern="1200">
                <a:solidFill>
                  <a:srgbClr val="FFFFFF"/>
                </a:solidFill>
                <a:latin typeface="Open Sans Light"/>
              </a:endParaRPr>
            </a:p>
          </p:txBody>
        </p:sp>
      </p:grpSp>
      <p:sp>
        <p:nvSpPr>
          <p:cNvPr id="264" name="CasellaDiTesto 263">
            <a:extLst>
              <a:ext uri="{FF2B5EF4-FFF2-40B4-BE49-F238E27FC236}">
                <a16:creationId xmlns:a16="http://schemas.microsoft.com/office/drawing/2014/main" id="{86F942CC-E098-5FC0-061F-996157221FC9}"/>
              </a:ext>
            </a:extLst>
          </p:cNvPr>
          <p:cNvSpPr txBox="1"/>
          <p:nvPr/>
        </p:nvSpPr>
        <p:spPr>
          <a:xfrm>
            <a:off x="6823931" y="4130099"/>
            <a:ext cx="2113494" cy="307777"/>
          </a:xfrm>
          <a:prstGeom prst="rect">
            <a:avLst/>
          </a:prstGeom>
          <a:noFill/>
        </p:spPr>
        <p:txBody>
          <a:bodyPr wrap="square" rtlCol="0">
            <a:spAutoFit/>
          </a:bodyPr>
          <a:lstStyle/>
          <a:p>
            <a:r>
              <a:rPr lang="en-US" b="1">
                <a:solidFill>
                  <a:srgbClr val="92D050"/>
                </a:solidFill>
                <a:latin typeface="Helvetica" pitchFamily="2" charset="0"/>
              </a:rPr>
              <a:t>Reduced-risk zone</a:t>
            </a:r>
          </a:p>
        </p:txBody>
      </p:sp>
      <p:sp>
        <p:nvSpPr>
          <p:cNvPr id="266" name="CasellaDiTesto 265">
            <a:extLst>
              <a:ext uri="{FF2B5EF4-FFF2-40B4-BE49-F238E27FC236}">
                <a16:creationId xmlns:a16="http://schemas.microsoft.com/office/drawing/2014/main" id="{F3A65C8C-FBA4-78AD-8EB2-BA71A5AC2D0D}"/>
              </a:ext>
            </a:extLst>
          </p:cNvPr>
          <p:cNvSpPr txBox="1"/>
          <p:nvPr/>
        </p:nvSpPr>
        <p:spPr>
          <a:xfrm>
            <a:off x="1072628" y="650801"/>
            <a:ext cx="2791783" cy="954107"/>
          </a:xfrm>
          <a:prstGeom prst="rect">
            <a:avLst/>
          </a:prstGeom>
          <a:noFill/>
        </p:spPr>
        <p:txBody>
          <a:bodyPr wrap="square" rtlCol="0">
            <a:spAutoFit/>
          </a:bodyPr>
          <a:lstStyle/>
          <a:p>
            <a:r>
              <a:rPr lang="en-US">
                <a:solidFill>
                  <a:srgbClr val="593700"/>
                </a:solidFill>
                <a:latin typeface="Helvetica" pitchFamily="2" charset="0"/>
              </a:rPr>
              <a:t>Good level of precipitation</a:t>
            </a:r>
          </a:p>
          <a:p>
            <a:r>
              <a:rPr lang="en-US">
                <a:solidFill>
                  <a:srgbClr val="593700"/>
                </a:solidFill>
                <a:latin typeface="Helvetica" pitchFamily="2" charset="0"/>
              </a:rPr>
              <a:t>Cold fall</a:t>
            </a:r>
          </a:p>
          <a:p>
            <a:r>
              <a:rPr lang="en-US">
                <a:solidFill>
                  <a:srgbClr val="593700"/>
                </a:solidFill>
                <a:latin typeface="Helvetica" pitchFamily="2" charset="0"/>
              </a:rPr>
              <a:t>Medium level of Varroa-Mites</a:t>
            </a:r>
          </a:p>
          <a:p>
            <a:endParaRPr lang="en-US">
              <a:solidFill>
                <a:srgbClr val="593700"/>
              </a:solidFill>
              <a:latin typeface="Helvetica" pitchFamily="2" charset="0"/>
            </a:endParaRPr>
          </a:p>
        </p:txBody>
      </p:sp>
      <p:sp>
        <p:nvSpPr>
          <p:cNvPr id="267" name="CasellaDiTesto 266">
            <a:extLst>
              <a:ext uri="{FF2B5EF4-FFF2-40B4-BE49-F238E27FC236}">
                <a16:creationId xmlns:a16="http://schemas.microsoft.com/office/drawing/2014/main" id="{B4876E5C-ED5E-F166-A382-6A252680C123}"/>
              </a:ext>
            </a:extLst>
          </p:cNvPr>
          <p:cNvSpPr txBox="1"/>
          <p:nvPr/>
        </p:nvSpPr>
        <p:spPr>
          <a:xfrm>
            <a:off x="3765733" y="4435164"/>
            <a:ext cx="2301035" cy="738664"/>
          </a:xfrm>
          <a:prstGeom prst="rect">
            <a:avLst/>
          </a:prstGeom>
          <a:noFill/>
        </p:spPr>
        <p:txBody>
          <a:bodyPr wrap="square" rtlCol="0">
            <a:spAutoFit/>
          </a:bodyPr>
          <a:lstStyle/>
          <a:p>
            <a:r>
              <a:rPr lang="en-US">
                <a:solidFill>
                  <a:srgbClr val="593700"/>
                </a:solidFill>
                <a:latin typeface="Helvetica" pitchFamily="2" charset="0"/>
              </a:rPr>
              <a:t>Avg level of precipitation</a:t>
            </a:r>
          </a:p>
          <a:p>
            <a:r>
              <a:rPr lang="en-US">
                <a:solidFill>
                  <a:srgbClr val="593700"/>
                </a:solidFill>
                <a:latin typeface="Helvetica" pitchFamily="2" charset="0"/>
              </a:rPr>
              <a:t>Warm fall</a:t>
            </a:r>
          </a:p>
          <a:p>
            <a:r>
              <a:rPr lang="en-US">
                <a:solidFill>
                  <a:srgbClr val="593700"/>
                </a:solidFill>
                <a:latin typeface="Helvetica" pitchFamily="2" charset="0"/>
              </a:rPr>
              <a:t>High level of Varroa-Mites</a:t>
            </a:r>
          </a:p>
        </p:txBody>
      </p:sp>
      <p:sp>
        <p:nvSpPr>
          <p:cNvPr id="268" name="CasellaDiTesto 267">
            <a:extLst>
              <a:ext uri="{FF2B5EF4-FFF2-40B4-BE49-F238E27FC236}">
                <a16:creationId xmlns:a16="http://schemas.microsoft.com/office/drawing/2014/main" id="{E33B4140-71DC-299D-F8F7-E20EB6C9944D}"/>
              </a:ext>
            </a:extLst>
          </p:cNvPr>
          <p:cNvSpPr txBox="1"/>
          <p:nvPr/>
        </p:nvSpPr>
        <p:spPr>
          <a:xfrm>
            <a:off x="6565425" y="2012936"/>
            <a:ext cx="2617378" cy="738664"/>
          </a:xfrm>
          <a:prstGeom prst="rect">
            <a:avLst/>
          </a:prstGeom>
          <a:noFill/>
        </p:spPr>
        <p:txBody>
          <a:bodyPr wrap="square" rtlCol="0">
            <a:spAutoFit/>
          </a:bodyPr>
          <a:lstStyle/>
          <a:p>
            <a:r>
              <a:rPr lang="en-US">
                <a:solidFill>
                  <a:srgbClr val="593700"/>
                </a:solidFill>
                <a:latin typeface="Helvetica" pitchFamily="2" charset="0"/>
              </a:rPr>
              <a:t>high level of precipitation</a:t>
            </a:r>
          </a:p>
          <a:p>
            <a:r>
              <a:rPr lang="en-US">
                <a:solidFill>
                  <a:srgbClr val="593700"/>
                </a:solidFill>
                <a:latin typeface="Helvetica" pitchFamily="2" charset="0"/>
              </a:rPr>
              <a:t>mild fall</a:t>
            </a:r>
          </a:p>
          <a:p>
            <a:r>
              <a:rPr lang="en-US">
                <a:solidFill>
                  <a:srgbClr val="593700"/>
                </a:solidFill>
                <a:latin typeface="Helvetica" pitchFamily="2" charset="0"/>
              </a:rPr>
              <a:t>Medium level of Varroa-Mites</a:t>
            </a:r>
          </a:p>
        </p:txBody>
      </p:sp>
      <p:cxnSp>
        <p:nvCxnSpPr>
          <p:cNvPr id="269" name="Connettore 2 268">
            <a:extLst>
              <a:ext uri="{FF2B5EF4-FFF2-40B4-BE49-F238E27FC236}">
                <a16:creationId xmlns:a16="http://schemas.microsoft.com/office/drawing/2014/main" id="{436C679F-BA02-FB0D-E2DC-7364722589C9}"/>
              </a:ext>
            </a:extLst>
          </p:cNvPr>
          <p:cNvCxnSpPr>
            <a:cxnSpLocks/>
            <a:stCxn id="268" idx="1"/>
          </p:cNvCxnSpPr>
          <p:nvPr/>
        </p:nvCxnSpPr>
        <p:spPr>
          <a:xfrm flipH="1">
            <a:off x="5260089" y="2382268"/>
            <a:ext cx="1305336" cy="468328"/>
          </a:xfrm>
          <a:prstGeom prst="straightConnector1">
            <a:avLst/>
          </a:prstGeom>
          <a:ln>
            <a:solidFill>
              <a:schemeClr val="dk1">
                <a:alpha val="47000"/>
              </a:schemeClr>
            </a:solidFill>
            <a:tailEnd type="triangle"/>
          </a:ln>
        </p:spPr>
        <p:style>
          <a:lnRef idx="2">
            <a:schemeClr val="dk1"/>
          </a:lnRef>
          <a:fillRef idx="0">
            <a:schemeClr val="dk1"/>
          </a:fillRef>
          <a:effectRef idx="1">
            <a:schemeClr val="dk1"/>
          </a:effectRef>
          <a:fontRef idx="minor">
            <a:schemeClr val="tx1"/>
          </a:fontRef>
        </p:style>
      </p:cxnSp>
      <p:cxnSp>
        <p:nvCxnSpPr>
          <p:cNvPr id="271" name="Connettore 2 270">
            <a:extLst>
              <a:ext uri="{FF2B5EF4-FFF2-40B4-BE49-F238E27FC236}">
                <a16:creationId xmlns:a16="http://schemas.microsoft.com/office/drawing/2014/main" id="{DA71FE7F-114E-B842-6344-2D3781A6A919}"/>
              </a:ext>
            </a:extLst>
          </p:cNvPr>
          <p:cNvCxnSpPr>
            <a:cxnSpLocks/>
          </p:cNvCxnSpPr>
          <p:nvPr/>
        </p:nvCxnSpPr>
        <p:spPr>
          <a:xfrm flipH="1" flipV="1">
            <a:off x="2766137" y="3513158"/>
            <a:ext cx="1498595" cy="967636"/>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pic>
        <p:nvPicPr>
          <p:cNvPr id="275" name="Immagine 274">
            <a:extLst>
              <a:ext uri="{FF2B5EF4-FFF2-40B4-BE49-F238E27FC236}">
                <a16:creationId xmlns:a16="http://schemas.microsoft.com/office/drawing/2014/main" id="{47D733F6-6F33-A37B-2E40-C454AF74B204}"/>
              </a:ext>
            </a:extLst>
          </p:cNvPr>
          <p:cNvPicPr>
            <a:picLocks noChangeAspect="1"/>
          </p:cNvPicPr>
          <p:nvPr/>
        </p:nvPicPr>
        <p:blipFill rotWithShape="1">
          <a:blip r:embed="rId3"/>
          <a:srcRect t="2872" b="1"/>
          <a:stretch/>
        </p:blipFill>
        <p:spPr>
          <a:xfrm>
            <a:off x="6216936" y="379007"/>
            <a:ext cx="2680515" cy="1314576"/>
          </a:xfrm>
          <a:prstGeom prst="rect">
            <a:avLst/>
          </a:prstGeom>
        </p:spPr>
      </p:pic>
      <p:sp>
        <p:nvSpPr>
          <p:cNvPr id="237" name="CasellaDiTesto 236">
            <a:extLst>
              <a:ext uri="{FF2B5EF4-FFF2-40B4-BE49-F238E27FC236}">
                <a16:creationId xmlns:a16="http://schemas.microsoft.com/office/drawing/2014/main" id="{47B09DEB-8B94-D80E-8901-2BCF0FEB0132}"/>
              </a:ext>
            </a:extLst>
          </p:cNvPr>
          <p:cNvSpPr txBox="1"/>
          <p:nvPr/>
        </p:nvSpPr>
        <p:spPr>
          <a:xfrm>
            <a:off x="6334700" y="45833"/>
            <a:ext cx="2389640" cy="307777"/>
          </a:xfrm>
          <a:prstGeom prst="rect">
            <a:avLst/>
          </a:prstGeom>
          <a:noFill/>
        </p:spPr>
        <p:txBody>
          <a:bodyPr wrap="square" rtlCol="0">
            <a:spAutoFit/>
          </a:bodyPr>
          <a:lstStyle/>
          <a:p>
            <a:r>
              <a:rPr lang="it-IT">
                <a:solidFill>
                  <a:srgbClr val="593700"/>
                </a:solidFill>
              </a:rPr>
              <a:t>2017 </a:t>
            </a:r>
            <a:r>
              <a:rPr lang="it-IT" err="1">
                <a:solidFill>
                  <a:srgbClr val="593700"/>
                </a:solidFill>
              </a:rPr>
              <a:t>Colony</a:t>
            </a:r>
            <a:r>
              <a:rPr lang="it-IT">
                <a:solidFill>
                  <a:srgbClr val="593700"/>
                </a:solidFill>
              </a:rPr>
              <a:t> </a:t>
            </a:r>
            <a:r>
              <a:rPr lang="it-IT" err="1">
                <a:solidFill>
                  <a:srgbClr val="593700"/>
                </a:solidFill>
              </a:rPr>
              <a:t>loss</a:t>
            </a:r>
            <a:r>
              <a:rPr lang="it-IT">
                <a:solidFill>
                  <a:srgbClr val="593700"/>
                </a:solidFill>
              </a:rPr>
              <a:t> (%)</a:t>
            </a:r>
          </a:p>
        </p:txBody>
      </p:sp>
    </p:spTree>
    <p:extLst>
      <p:ext uri="{BB962C8B-B14F-4D97-AF65-F5344CB8AC3E}">
        <p14:creationId xmlns:p14="http://schemas.microsoft.com/office/powerpoint/2010/main" val="219832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238"/>
                                        </p:tgtEl>
                                        <p:attrNameLst>
                                          <p:attrName>style.visibility</p:attrName>
                                        </p:attrNameLst>
                                      </p:cBhvr>
                                      <p:to>
                                        <p:strVal val="visible"/>
                                      </p:to>
                                    </p:set>
                                    <p:anim calcmode="lin" valueType="num">
                                      <p:cBhvr>
                                        <p:cTn id="7" dur="300" fill="hold"/>
                                        <p:tgtEl>
                                          <p:spTgt spid="238"/>
                                        </p:tgtEl>
                                        <p:attrNameLst>
                                          <p:attrName>ppt_w</p:attrName>
                                        </p:attrNameLst>
                                      </p:cBhvr>
                                      <p:tavLst>
                                        <p:tav tm="0">
                                          <p:val>
                                            <p:fltVal val="0"/>
                                          </p:val>
                                        </p:tav>
                                        <p:tav tm="100000">
                                          <p:val>
                                            <p:strVal val="#ppt_w"/>
                                          </p:val>
                                        </p:tav>
                                      </p:tavLst>
                                    </p:anim>
                                    <p:anim calcmode="lin" valueType="num">
                                      <p:cBhvr>
                                        <p:cTn id="8" dur="300" fill="hold"/>
                                        <p:tgtEl>
                                          <p:spTgt spid="238"/>
                                        </p:tgtEl>
                                        <p:attrNameLst>
                                          <p:attrName>ppt_h</p:attrName>
                                        </p:attrNameLst>
                                      </p:cBhvr>
                                      <p:tavLst>
                                        <p:tav tm="0">
                                          <p:val>
                                            <p:fltVal val="0"/>
                                          </p:val>
                                        </p:tav>
                                        <p:tav tm="100000">
                                          <p:val>
                                            <p:strVal val="#ppt_h"/>
                                          </p:val>
                                        </p:tav>
                                      </p:tavLst>
                                    </p:anim>
                                    <p:anim calcmode="lin" valueType="num">
                                      <p:cBhvr>
                                        <p:cTn id="9" dur="300" fill="hold"/>
                                        <p:tgtEl>
                                          <p:spTgt spid="238"/>
                                        </p:tgtEl>
                                        <p:attrNameLst>
                                          <p:attrName>style.rotation</p:attrName>
                                        </p:attrNameLst>
                                      </p:cBhvr>
                                      <p:tavLst>
                                        <p:tav tm="0">
                                          <p:val>
                                            <p:fltVal val="360"/>
                                          </p:val>
                                        </p:tav>
                                        <p:tav tm="100000">
                                          <p:val>
                                            <p:fltVal val="0"/>
                                          </p:val>
                                        </p:tav>
                                      </p:tavLst>
                                    </p:anim>
                                    <p:animEffect transition="in" filter="fade">
                                      <p:cBhvr>
                                        <p:cTn id="10" dur="300"/>
                                        <p:tgtEl>
                                          <p:spTgt spid="238"/>
                                        </p:tgtEl>
                                      </p:cBhvr>
                                    </p:animEffect>
                                  </p:childTnLst>
                                </p:cTn>
                              </p:par>
                            </p:childTnLst>
                          </p:cTn>
                        </p:par>
                        <p:par>
                          <p:cTn id="11" fill="hold">
                            <p:stCondLst>
                              <p:cond delay="300"/>
                            </p:stCondLst>
                            <p:childTnLst>
                              <p:par>
                                <p:cTn id="12" presetID="49" presetClass="entr" presetSubtype="0" decel="100000" fill="hold" nodeType="afterEffect">
                                  <p:stCondLst>
                                    <p:cond delay="0"/>
                                  </p:stCondLst>
                                  <p:childTnLst>
                                    <p:set>
                                      <p:cBhvr>
                                        <p:cTn id="13" dur="1" fill="hold">
                                          <p:stCondLst>
                                            <p:cond delay="0"/>
                                          </p:stCondLst>
                                        </p:cTn>
                                        <p:tgtEl>
                                          <p:spTgt spid="258"/>
                                        </p:tgtEl>
                                        <p:attrNameLst>
                                          <p:attrName>style.visibility</p:attrName>
                                        </p:attrNameLst>
                                      </p:cBhvr>
                                      <p:to>
                                        <p:strVal val="visible"/>
                                      </p:to>
                                    </p:set>
                                    <p:anim calcmode="lin" valueType="num">
                                      <p:cBhvr>
                                        <p:cTn id="14" dur="300" fill="hold"/>
                                        <p:tgtEl>
                                          <p:spTgt spid="258"/>
                                        </p:tgtEl>
                                        <p:attrNameLst>
                                          <p:attrName>ppt_w</p:attrName>
                                        </p:attrNameLst>
                                      </p:cBhvr>
                                      <p:tavLst>
                                        <p:tav tm="0">
                                          <p:val>
                                            <p:fltVal val="0"/>
                                          </p:val>
                                        </p:tav>
                                        <p:tav tm="100000">
                                          <p:val>
                                            <p:strVal val="#ppt_w"/>
                                          </p:val>
                                        </p:tav>
                                      </p:tavLst>
                                    </p:anim>
                                    <p:anim calcmode="lin" valueType="num">
                                      <p:cBhvr>
                                        <p:cTn id="15" dur="300" fill="hold"/>
                                        <p:tgtEl>
                                          <p:spTgt spid="258"/>
                                        </p:tgtEl>
                                        <p:attrNameLst>
                                          <p:attrName>ppt_h</p:attrName>
                                        </p:attrNameLst>
                                      </p:cBhvr>
                                      <p:tavLst>
                                        <p:tav tm="0">
                                          <p:val>
                                            <p:fltVal val="0"/>
                                          </p:val>
                                        </p:tav>
                                        <p:tav tm="100000">
                                          <p:val>
                                            <p:strVal val="#ppt_h"/>
                                          </p:val>
                                        </p:tav>
                                      </p:tavLst>
                                    </p:anim>
                                    <p:anim calcmode="lin" valueType="num">
                                      <p:cBhvr>
                                        <p:cTn id="16" dur="300" fill="hold"/>
                                        <p:tgtEl>
                                          <p:spTgt spid="258"/>
                                        </p:tgtEl>
                                        <p:attrNameLst>
                                          <p:attrName>style.rotation</p:attrName>
                                        </p:attrNameLst>
                                      </p:cBhvr>
                                      <p:tavLst>
                                        <p:tav tm="0">
                                          <p:val>
                                            <p:fltVal val="360"/>
                                          </p:val>
                                        </p:tav>
                                        <p:tav tm="100000">
                                          <p:val>
                                            <p:fltVal val="0"/>
                                          </p:val>
                                        </p:tav>
                                      </p:tavLst>
                                    </p:anim>
                                    <p:animEffect transition="in" filter="fade">
                                      <p:cBhvr>
                                        <p:cTn id="17" dur="300"/>
                                        <p:tgtEl>
                                          <p:spTgt spid="258"/>
                                        </p:tgtEl>
                                      </p:cBhvr>
                                    </p:animEffect>
                                  </p:childTnLst>
                                </p:cTn>
                              </p:par>
                            </p:childTnLst>
                          </p:cTn>
                        </p:par>
                        <p:par>
                          <p:cTn id="18" fill="hold">
                            <p:stCondLst>
                              <p:cond delay="600"/>
                            </p:stCondLst>
                            <p:childTnLst>
                              <p:par>
                                <p:cTn id="19" presetID="49" presetClass="entr" presetSubtype="0" decel="100000" fill="hold" nodeType="afterEffect">
                                  <p:stCondLst>
                                    <p:cond delay="0"/>
                                  </p:stCondLst>
                                  <p:childTnLst>
                                    <p:set>
                                      <p:cBhvr>
                                        <p:cTn id="20" dur="1" fill="hold">
                                          <p:stCondLst>
                                            <p:cond delay="0"/>
                                          </p:stCondLst>
                                        </p:cTn>
                                        <p:tgtEl>
                                          <p:spTgt spid="261"/>
                                        </p:tgtEl>
                                        <p:attrNameLst>
                                          <p:attrName>style.visibility</p:attrName>
                                        </p:attrNameLst>
                                      </p:cBhvr>
                                      <p:to>
                                        <p:strVal val="visible"/>
                                      </p:to>
                                    </p:set>
                                    <p:anim calcmode="lin" valueType="num">
                                      <p:cBhvr>
                                        <p:cTn id="21" dur="300" fill="hold"/>
                                        <p:tgtEl>
                                          <p:spTgt spid="261"/>
                                        </p:tgtEl>
                                        <p:attrNameLst>
                                          <p:attrName>ppt_w</p:attrName>
                                        </p:attrNameLst>
                                      </p:cBhvr>
                                      <p:tavLst>
                                        <p:tav tm="0">
                                          <p:val>
                                            <p:fltVal val="0"/>
                                          </p:val>
                                        </p:tav>
                                        <p:tav tm="100000">
                                          <p:val>
                                            <p:strVal val="#ppt_w"/>
                                          </p:val>
                                        </p:tav>
                                      </p:tavLst>
                                    </p:anim>
                                    <p:anim calcmode="lin" valueType="num">
                                      <p:cBhvr>
                                        <p:cTn id="22" dur="300" fill="hold"/>
                                        <p:tgtEl>
                                          <p:spTgt spid="261"/>
                                        </p:tgtEl>
                                        <p:attrNameLst>
                                          <p:attrName>ppt_h</p:attrName>
                                        </p:attrNameLst>
                                      </p:cBhvr>
                                      <p:tavLst>
                                        <p:tav tm="0">
                                          <p:val>
                                            <p:fltVal val="0"/>
                                          </p:val>
                                        </p:tav>
                                        <p:tav tm="100000">
                                          <p:val>
                                            <p:strVal val="#ppt_h"/>
                                          </p:val>
                                        </p:tav>
                                      </p:tavLst>
                                    </p:anim>
                                    <p:anim calcmode="lin" valueType="num">
                                      <p:cBhvr>
                                        <p:cTn id="23" dur="300" fill="hold"/>
                                        <p:tgtEl>
                                          <p:spTgt spid="261"/>
                                        </p:tgtEl>
                                        <p:attrNameLst>
                                          <p:attrName>style.rotation</p:attrName>
                                        </p:attrNameLst>
                                      </p:cBhvr>
                                      <p:tavLst>
                                        <p:tav tm="0">
                                          <p:val>
                                            <p:fltVal val="360"/>
                                          </p:val>
                                        </p:tav>
                                        <p:tav tm="100000">
                                          <p:val>
                                            <p:fltVal val="0"/>
                                          </p:val>
                                        </p:tav>
                                      </p:tavLst>
                                    </p:anim>
                                    <p:animEffect transition="in" filter="fade">
                                      <p:cBhvr>
                                        <p:cTn id="24" dur="3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4" name="CasellaDiTesto 3">
            <a:extLst>
              <a:ext uri="{FF2B5EF4-FFF2-40B4-BE49-F238E27FC236}">
                <a16:creationId xmlns:a16="http://schemas.microsoft.com/office/drawing/2014/main" id="{A0194732-9F32-1B7A-A643-83EC30E77064}"/>
              </a:ext>
            </a:extLst>
          </p:cNvPr>
          <p:cNvSpPr txBox="1"/>
          <p:nvPr/>
        </p:nvSpPr>
        <p:spPr>
          <a:xfrm>
            <a:off x="0" y="408148"/>
            <a:ext cx="9144000" cy="523220"/>
          </a:xfrm>
          <a:prstGeom prst="rect">
            <a:avLst/>
          </a:prstGeom>
          <a:noFill/>
        </p:spPr>
        <p:txBody>
          <a:bodyPr wrap="square">
            <a:spAutoFit/>
          </a:bodyPr>
          <a:lstStyle/>
          <a:p>
            <a:pPr algn="ctr"/>
            <a:r>
              <a:rPr lang="en-AU" sz="2800" b="1">
                <a:solidFill>
                  <a:srgbClr val="593700"/>
                </a:solidFill>
                <a:latin typeface="Helvetica"/>
                <a:ea typeface="Hiragino Maru Gothic Pro W4"/>
                <a:cs typeface="Poppins"/>
              </a:rPr>
              <a:t>MAIN REFERENCES</a:t>
            </a:r>
          </a:p>
        </p:txBody>
      </p:sp>
      <p:sp>
        <p:nvSpPr>
          <p:cNvPr id="5" name="CasellaDiTesto 4">
            <a:extLst>
              <a:ext uri="{FF2B5EF4-FFF2-40B4-BE49-F238E27FC236}">
                <a16:creationId xmlns:a16="http://schemas.microsoft.com/office/drawing/2014/main" id="{D7327501-E8AF-3775-0287-A64A8E59A5D0}"/>
              </a:ext>
            </a:extLst>
          </p:cNvPr>
          <p:cNvSpPr txBox="1"/>
          <p:nvPr/>
        </p:nvSpPr>
        <p:spPr>
          <a:xfrm>
            <a:off x="960420" y="1405617"/>
            <a:ext cx="7436044" cy="252376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it-IT" sz="1600" b="0" i="0">
                <a:effectLst/>
                <a:latin typeface="Helvetica"/>
              </a:rPr>
              <a:t>Mara S Bernardi et al. </a:t>
            </a:r>
            <a:r>
              <a:rPr lang="it-IT" sz="1600" b="0" i="1">
                <a:effectLst/>
                <a:latin typeface="Helvetica"/>
              </a:rPr>
              <a:t>‘A </a:t>
            </a:r>
            <a:r>
              <a:rPr lang="it-IT" sz="1600" b="0" i="1" err="1">
                <a:effectLst/>
                <a:latin typeface="Helvetica"/>
              </a:rPr>
              <a:t>penalized</a:t>
            </a:r>
            <a:r>
              <a:rPr lang="it-IT" sz="1600" b="0" i="1">
                <a:effectLst/>
                <a:latin typeface="Helvetica"/>
              </a:rPr>
              <a:t> </a:t>
            </a:r>
            <a:r>
              <a:rPr lang="it-IT" sz="1600" b="0" i="1" err="1">
                <a:effectLst/>
                <a:latin typeface="Helvetica"/>
              </a:rPr>
              <a:t>regression</a:t>
            </a:r>
            <a:r>
              <a:rPr lang="it-IT" sz="1600" b="0" i="1">
                <a:effectLst/>
                <a:latin typeface="Helvetica"/>
              </a:rPr>
              <a:t> model for </a:t>
            </a:r>
            <a:r>
              <a:rPr lang="it-IT" sz="1600" b="0" i="1" err="1">
                <a:effectLst/>
                <a:latin typeface="Helvetica"/>
              </a:rPr>
              <a:t>spatial</a:t>
            </a:r>
            <a:r>
              <a:rPr lang="it-IT" sz="1600" b="0" i="1">
                <a:effectLst/>
                <a:latin typeface="Helvetica"/>
              </a:rPr>
              <a:t> </a:t>
            </a:r>
            <a:r>
              <a:rPr lang="it-IT" sz="1600" b="0" i="1" err="1">
                <a:effectLst/>
                <a:latin typeface="Helvetica"/>
              </a:rPr>
              <a:t>functional</a:t>
            </a:r>
            <a:r>
              <a:rPr lang="it-IT" sz="1600" b="0" i="1">
                <a:effectLst/>
                <a:latin typeface="Helvetica"/>
              </a:rPr>
              <a:t> data with </a:t>
            </a:r>
            <a:r>
              <a:rPr lang="it-IT" sz="1600" b="0" i="1" err="1">
                <a:effectLst/>
                <a:latin typeface="Helvetica"/>
              </a:rPr>
              <a:t>application</a:t>
            </a:r>
            <a:r>
              <a:rPr lang="it-IT" sz="1600" b="0" i="1">
                <a:effectLst/>
                <a:latin typeface="Helvetica"/>
              </a:rPr>
              <a:t> to the </a:t>
            </a:r>
            <a:r>
              <a:rPr lang="it-IT" sz="1600" b="0" i="1" err="1">
                <a:effectLst/>
                <a:latin typeface="Helvetica"/>
              </a:rPr>
              <a:t>analysis</a:t>
            </a:r>
            <a:r>
              <a:rPr lang="it-IT" sz="1600" b="0" i="1">
                <a:effectLst/>
                <a:latin typeface="Helvetica"/>
              </a:rPr>
              <a:t> of the production of </a:t>
            </a:r>
            <a:r>
              <a:rPr lang="it-IT" sz="1600" b="0" i="1" err="1">
                <a:effectLst/>
                <a:latin typeface="Helvetica"/>
              </a:rPr>
              <a:t>waste</a:t>
            </a:r>
            <a:r>
              <a:rPr lang="it-IT" sz="1600" b="0" i="1">
                <a:effectLst/>
                <a:latin typeface="Helvetica"/>
              </a:rPr>
              <a:t> in </a:t>
            </a:r>
            <a:r>
              <a:rPr lang="it-IT" sz="1600" b="0" i="1" err="1">
                <a:effectLst/>
                <a:latin typeface="Helvetica"/>
              </a:rPr>
              <a:t>Venice</a:t>
            </a:r>
            <a:r>
              <a:rPr lang="it-IT" sz="1600" b="0" i="1">
                <a:effectLst/>
                <a:latin typeface="Helvetica"/>
              </a:rPr>
              <a:t> province’.</a:t>
            </a:r>
          </a:p>
          <a:p>
            <a:pPr marL="285750" indent="-285750">
              <a:buFont typeface="Arial" panose="020B0604020202020204" pitchFamily="34" charset="0"/>
              <a:buChar char="•"/>
            </a:pPr>
            <a:r>
              <a:rPr lang="it-IT" sz="1600" b="0" i="0">
                <a:effectLst/>
                <a:latin typeface="Helvetica"/>
              </a:rPr>
              <a:t>Eleonora Arnone et al. </a:t>
            </a:r>
            <a:r>
              <a:rPr lang="it-IT" sz="1600" b="0" i="1">
                <a:effectLst/>
                <a:latin typeface="Helvetica"/>
              </a:rPr>
              <a:t>‘</a:t>
            </a:r>
            <a:r>
              <a:rPr lang="it-IT" sz="1600" b="0" i="1" err="1">
                <a:effectLst/>
                <a:latin typeface="Helvetica"/>
              </a:rPr>
              <a:t>Modeling</a:t>
            </a:r>
            <a:r>
              <a:rPr lang="it-IT" sz="1600" b="0" i="1">
                <a:effectLst/>
                <a:latin typeface="Helvetica"/>
              </a:rPr>
              <a:t> </a:t>
            </a:r>
            <a:r>
              <a:rPr lang="it-IT" sz="1600" b="0" i="1" err="1">
                <a:effectLst/>
                <a:latin typeface="Helvetica"/>
              </a:rPr>
              <a:t>spatially</a:t>
            </a:r>
            <a:r>
              <a:rPr lang="it-IT" sz="1600" b="0" i="1">
                <a:effectLst/>
                <a:latin typeface="Helvetica"/>
              </a:rPr>
              <a:t> </a:t>
            </a:r>
            <a:r>
              <a:rPr lang="it-IT" sz="1600" b="0" i="1" err="1">
                <a:effectLst/>
                <a:latin typeface="Helvetica"/>
              </a:rPr>
              <a:t>dependent</a:t>
            </a:r>
            <a:r>
              <a:rPr lang="it-IT" sz="1600" b="0" i="1">
                <a:effectLst/>
                <a:latin typeface="Helvetica"/>
              </a:rPr>
              <a:t> </a:t>
            </a:r>
            <a:r>
              <a:rPr lang="it-IT" sz="1600" b="0" i="1" err="1">
                <a:effectLst/>
                <a:latin typeface="Helvetica"/>
              </a:rPr>
              <a:t>functional</a:t>
            </a:r>
            <a:r>
              <a:rPr lang="it-IT" sz="1600" b="0" i="1">
                <a:effectLst/>
                <a:latin typeface="Helvetica"/>
              </a:rPr>
              <a:t> data via </a:t>
            </a:r>
            <a:r>
              <a:rPr lang="it-IT" sz="1600" b="0" i="1" err="1">
                <a:effectLst/>
                <a:latin typeface="Helvetica"/>
              </a:rPr>
              <a:t>regression</a:t>
            </a:r>
            <a:r>
              <a:rPr lang="it-IT" sz="1600" b="0" i="1">
                <a:effectLst/>
                <a:latin typeface="Helvetica"/>
              </a:rPr>
              <a:t> with </a:t>
            </a:r>
            <a:r>
              <a:rPr lang="it-IT" sz="1600" b="0" i="1" err="1">
                <a:effectLst/>
                <a:latin typeface="Helvetica"/>
              </a:rPr>
              <a:t>differential</a:t>
            </a:r>
            <a:r>
              <a:rPr lang="it-IT" sz="1600" b="0" i="1">
                <a:effectLst/>
                <a:latin typeface="Helvetica"/>
              </a:rPr>
              <a:t> </a:t>
            </a:r>
            <a:r>
              <a:rPr lang="it-IT" sz="1600" b="0" i="1" err="1">
                <a:effectLst/>
                <a:latin typeface="Helvetica"/>
              </a:rPr>
              <a:t>regularization</a:t>
            </a:r>
            <a:r>
              <a:rPr lang="it-IT" sz="1600" b="0" i="1">
                <a:effectLst/>
                <a:latin typeface="Helvetica"/>
              </a:rPr>
              <a:t>’</a:t>
            </a:r>
          </a:p>
          <a:p>
            <a:pPr marL="285750" indent="-285750">
              <a:buFont typeface="Arial" panose="020B0604020202020204" pitchFamily="34" charset="0"/>
              <a:buChar char="•"/>
            </a:pPr>
            <a:r>
              <a:rPr lang="it-IT" sz="1600" b="0" i="0">
                <a:effectLst/>
                <a:latin typeface="Helvetica"/>
              </a:rPr>
              <a:t>Federico </a:t>
            </a:r>
            <a:r>
              <a:rPr lang="it-IT" sz="1600" b="0" i="0" err="1">
                <a:effectLst/>
                <a:latin typeface="Helvetica"/>
              </a:rPr>
              <a:t>Ferraccioli</a:t>
            </a:r>
            <a:r>
              <a:rPr lang="it-IT" sz="1600" b="0" i="0">
                <a:effectLst/>
                <a:latin typeface="Helvetica"/>
              </a:rPr>
              <a:t>, Laura M Sangalli and Livio </a:t>
            </a:r>
            <a:r>
              <a:rPr lang="it-IT" sz="1600" b="0" i="0" err="1">
                <a:effectLst/>
                <a:latin typeface="Helvetica"/>
              </a:rPr>
              <a:t>Finos</a:t>
            </a:r>
            <a:r>
              <a:rPr lang="it-IT" sz="1600" b="0" i="0">
                <a:effectLst/>
                <a:latin typeface="Helvetica"/>
              </a:rPr>
              <a:t>. </a:t>
            </a:r>
            <a:r>
              <a:rPr lang="it-IT" sz="1600" b="0" i="1">
                <a:effectLst/>
                <a:latin typeface="Helvetica"/>
              </a:rPr>
              <a:t>‘Some first </a:t>
            </a:r>
            <a:r>
              <a:rPr lang="it-IT" sz="1600" b="0" i="1" err="1">
                <a:effectLst/>
                <a:latin typeface="Helvetica"/>
              </a:rPr>
              <a:t>inferential</a:t>
            </a:r>
            <a:r>
              <a:rPr lang="it-IT" sz="1600" b="0" i="1">
                <a:effectLst/>
                <a:latin typeface="Helvetica"/>
              </a:rPr>
              <a:t> tools for </a:t>
            </a:r>
            <a:r>
              <a:rPr lang="it-IT" sz="1600" b="0" i="1" err="1">
                <a:effectLst/>
                <a:latin typeface="Helvetica"/>
              </a:rPr>
              <a:t>spatial</a:t>
            </a:r>
            <a:r>
              <a:rPr lang="it-IT" sz="1600" b="0" i="1">
                <a:effectLst/>
                <a:latin typeface="Helvetica"/>
              </a:rPr>
              <a:t> </a:t>
            </a:r>
            <a:r>
              <a:rPr lang="it-IT" sz="1600" b="0" i="1" err="1">
                <a:effectLst/>
                <a:latin typeface="Helvetica"/>
              </a:rPr>
              <a:t>regression</a:t>
            </a:r>
            <a:r>
              <a:rPr lang="it-IT" sz="1600" b="0" i="1">
                <a:effectLst/>
                <a:latin typeface="Helvetica"/>
              </a:rPr>
              <a:t> with </a:t>
            </a:r>
            <a:r>
              <a:rPr lang="it-IT" sz="1600" b="0" i="1" err="1">
                <a:effectLst/>
                <a:latin typeface="Helvetica"/>
              </a:rPr>
              <a:t>differential</a:t>
            </a:r>
            <a:r>
              <a:rPr lang="it-IT" sz="1600" b="0" i="1">
                <a:effectLst/>
                <a:latin typeface="Helvetica"/>
              </a:rPr>
              <a:t> </a:t>
            </a:r>
            <a:r>
              <a:rPr lang="it-IT" sz="1600" b="0" i="1" err="1">
                <a:effectLst/>
                <a:latin typeface="Helvetica"/>
              </a:rPr>
              <a:t>regularization</a:t>
            </a:r>
            <a:r>
              <a:rPr lang="it-IT" sz="1600" b="0" i="1">
                <a:effectLst/>
                <a:latin typeface="Helvetica"/>
              </a:rPr>
              <a:t>’.</a:t>
            </a:r>
            <a:endParaRPr lang="it-IT" b="0" i="1">
              <a:effectLst/>
            </a:endParaRPr>
          </a:p>
          <a:p>
            <a:pPr marL="285750" indent="-285750">
              <a:buFont typeface="Arial" panose="020B0604020202020204" pitchFamily="34" charset="0"/>
              <a:buChar char="•"/>
            </a:pPr>
            <a:r>
              <a:rPr lang="it-IT" sz="1600"/>
              <a:t>Alain F. </a:t>
            </a:r>
            <a:r>
              <a:rPr lang="it-IT" sz="1600" err="1"/>
              <a:t>Zuur</a:t>
            </a:r>
            <a:r>
              <a:rPr lang="it-IT" sz="1600"/>
              <a:t>, Elena N. </a:t>
            </a:r>
            <a:r>
              <a:rPr lang="it-IT" sz="1600" err="1"/>
              <a:t>Ieno</a:t>
            </a:r>
            <a:r>
              <a:rPr lang="it-IT" sz="1600"/>
              <a:t>, Neil J. Walker, Anatoly A. Saveliev, Graham M. Smith. </a:t>
            </a:r>
            <a:r>
              <a:rPr lang="it-IT" sz="1600" i="1"/>
              <a:t>"Mixed </a:t>
            </a:r>
            <a:r>
              <a:rPr lang="it-IT" sz="1600" i="1" err="1"/>
              <a:t>Effects</a:t>
            </a:r>
            <a:r>
              <a:rPr lang="it-IT" sz="1600" i="1"/>
              <a:t> Models and Extensions in </a:t>
            </a:r>
            <a:r>
              <a:rPr lang="it-IT" sz="1600" i="1" err="1"/>
              <a:t>Ecology</a:t>
            </a:r>
            <a:r>
              <a:rPr lang="it-IT" sz="1600" i="1"/>
              <a:t> with R"</a:t>
            </a:r>
            <a:endParaRPr lang="it-IT" i="1"/>
          </a:p>
          <a:p>
            <a:pPr marL="285750" indent="-285750">
              <a:buFont typeface="Arial" panose="020B0604020202020204" pitchFamily="34" charset="0"/>
              <a:buChar char="•"/>
            </a:pPr>
            <a:endParaRPr lang="it-IT" i="1"/>
          </a:p>
        </p:txBody>
      </p:sp>
    </p:spTree>
    <p:extLst>
      <p:ext uri="{BB962C8B-B14F-4D97-AF65-F5344CB8AC3E}">
        <p14:creationId xmlns:p14="http://schemas.microsoft.com/office/powerpoint/2010/main" val="7896406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2597" y="0"/>
            <a:ext cx="8931593" cy="5143500"/>
          </a:xfrm>
          <a:custGeom>
            <a:avLst/>
            <a:gdLst/>
            <a:ahLst/>
            <a:cxnLst/>
            <a:rect l="l" t="t" r="r" b="b"/>
            <a:pathLst>
              <a:path w="11908790" h="6858000">
                <a:moveTo>
                  <a:pt x="0" y="6858000"/>
                </a:moveTo>
                <a:lnTo>
                  <a:pt x="11908536" y="6858000"/>
                </a:lnTo>
                <a:lnTo>
                  <a:pt x="11908536" y="0"/>
                </a:lnTo>
                <a:lnTo>
                  <a:pt x="0" y="0"/>
                </a:lnTo>
                <a:lnTo>
                  <a:pt x="0" y="6858000"/>
                </a:lnTo>
                <a:close/>
              </a:path>
            </a:pathLst>
          </a:custGeom>
          <a:solidFill>
            <a:srgbClr val="F8B322"/>
          </a:solidFill>
        </p:spPr>
        <p:txBody>
          <a:bodyPr wrap="square" lIns="0" tIns="0" rIns="0" bIns="0" rtlCol="0"/>
          <a:lstStyle/>
          <a:p>
            <a:endParaRPr sz="1050"/>
          </a:p>
        </p:txBody>
      </p:sp>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2A1A00"/>
          </a:solidFill>
        </p:spPr>
        <p:txBody>
          <a:bodyPr wrap="square" lIns="0" tIns="0" rIns="0" bIns="0" rtlCol="0"/>
          <a:lstStyle/>
          <a:p>
            <a:endParaRPr sz="1050"/>
          </a:p>
        </p:txBody>
      </p:sp>
      <p:pic>
        <p:nvPicPr>
          <p:cNvPr id="4" name="object 4"/>
          <p:cNvPicPr/>
          <p:nvPr/>
        </p:nvPicPr>
        <p:blipFill>
          <a:blip r:embed="rId2" cstate="print"/>
          <a:stretch>
            <a:fillRect/>
          </a:stretch>
        </p:blipFill>
        <p:spPr>
          <a:xfrm>
            <a:off x="6006464" y="1331213"/>
            <a:ext cx="3137534" cy="3659696"/>
          </a:xfrm>
          <a:prstGeom prst="rect">
            <a:avLst/>
          </a:prstGeom>
        </p:spPr>
      </p:pic>
      <p:grpSp>
        <p:nvGrpSpPr>
          <p:cNvPr id="5" name="object 5"/>
          <p:cNvGrpSpPr/>
          <p:nvPr/>
        </p:nvGrpSpPr>
        <p:grpSpPr>
          <a:xfrm>
            <a:off x="967168" y="1188721"/>
            <a:ext cx="8176926" cy="2164556"/>
            <a:chOff x="1289558" y="1584960"/>
            <a:chExt cx="10902568" cy="2886075"/>
          </a:xfrm>
        </p:grpSpPr>
        <p:pic>
          <p:nvPicPr>
            <p:cNvPr id="6" name="object 6"/>
            <p:cNvPicPr/>
            <p:nvPr/>
          </p:nvPicPr>
          <p:blipFill>
            <a:blip r:embed="rId3" cstate="print"/>
            <a:stretch>
              <a:fillRect/>
            </a:stretch>
          </p:blipFill>
          <p:spPr>
            <a:xfrm>
              <a:off x="1289558" y="1584960"/>
              <a:ext cx="4963541" cy="1463294"/>
            </a:xfrm>
            <a:prstGeom prst="rect">
              <a:avLst/>
            </a:prstGeom>
          </p:spPr>
        </p:pic>
        <p:pic>
          <p:nvPicPr>
            <p:cNvPr id="7" name="object 7"/>
            <p:cNvPicPr/>
            <p:nvPr/>
          </p:nvPicPr>
          <p:blipFill>
            <a:blip r:embed="rId4" cstate="print"/>
            <a:stretch>
              <a:fillRect/>
            </a:stretch>
          </p:blipFill>
          <p:spPr>
            <a:xfrm>
              <a:off x="5544058" y="1584960"/>
              <a:ext cx="3285109" cy="1463294"/>
            </a:xfrm>
            <a:prstGeom prst="rect">
              <a:avLst/>
            </a:prstGeom>
          </p:spPr>
        </p:pic>
        <p:pic>
          <p:nvPicPr>
            <p:cNvPr id="8" name="object 8"/>
            <p:cNvPicPr/>
            <p:nvPr/>
          </p:nvPicPr>
          <p:blipFill>
            <a:blip r:embed="rId5" cstate="print"/>
            <a:stretch>
              <a:fillRect/>
            </a:stretch>
          </p:blipFill>
          <p:spPr>
            <a:xfrm>
              <a:off x="1348740" y="2642362"/>
              <a:ext cx="2980055" cy="1104138"/>
            </a:xfrm>
            <a:prstGeom prst="rect">
              <a:avLst/>
            </a:prstGeom>
          </p:spPr>
        </p:pic>
        <p:pic>
          <p:nvPicPr>
            <p:cNvPr id="9" name="object 9"/>
            <p:cNvPicPr/>
            <p:nvPr/>
          </p:nvPicPr>
          <p:blipFill>
            <a:blip r:embed="rId6" cstate="print"/>
            <a:stretch>
              <a:fillRect/>
            </a:stretch>
          </p:blipFill>
          <p:spPr>
            <a:xfrm>
              <a:off x="4126484" y="2642362"/>
              <a:ext cx="3138805" cy="1104138"/>
            </a:xfrm>
            <a:prstGeom prst="rect">
              <a:avLst/>
            </a:prstGeom>
          </p:spPr>
        </p:pic>
        <p:sp>
          <p:nvSpPr>
            <p:cNvPr id="10" name="object 10"/>
            <p:cNvSpPr/>
            <p:nvPr/>
          </p:nvSpPr>
          <p:spPr>
            <a:xfrm>
              <a:off x="7587106" y="3185795"/>
              <a:ext cx="4605020" cy="1285240"/>
            </a:xfrm>
            <a:custGeom>
              <a:avLst/>
              <a:gdLst/>
              <a:ahLst/>
              <a:cxnLst/>
              <a:rect l="l" t="t" r="r" b="b"/>
              <a:pathLst>
                <a:path w="4605020" h="1285239">
                  <a:moveTo>
                    <a:pt x="65913" y="0"/>
                  </a:moveTo>
                  <a:lnTo>
                    <a:pt x="0" y="924686"/>
                  </a:lnTo>
                  <a:lnTo>
                    <a:pt x="4604893" y="1285147"/>
                  </a:lnTo>
                  <a:lnTo>
                    <a:pt x="4604893" y="321043"/>
                  </a:lnTo>
                  <a:lnTo>
                    <a:pt x="65913" y="0"/>
                  </a:lnTo>
                  <a:close/>
                </a:path>
              </a:pathLst>
            </a:custGeom>
            <a:solidFill>
              <a:srgbClr val="000000"/>
            </a:solidFill>
          </p:spPr>
          <p:txBody>
            <a:bodyPr wrap="square" lIns="0" tIns="0" rIns="0" bIns="0" rtlCol="0"/>
            <a:lstStyle/>
            <a:p>
              <a:endParaRPr sz="1050"/>
            </a:p>
          </p:txBody>
        </p:sp>
        <p:pic>
          <p:nvPicPr>
            <p:cNvPr id="11" name="object 11"/>
            <p:cNvPicPr/>
            <p:nvPr/>
          </p:nvPicPr>
          <p:blipFill>
            <a:blip r:embed="rId7" cstate="print"/>
            <a:stretch>
              <a:fillRect/>
            </a:stretch>
          </p:blipFill>
          <p:spPr>
            <a:xfrm>
              <a:off x="8112251" y="3540527"/>
              <a:ext cx="3714750" cy="623869"/>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1"/>
        </a:solidFill>
        <a:effectLst/>
      </p:bgPr>
    </p:bg>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grpSp>
        <p:nvGrpSpPr>
          <p:cNvPr id="7" name="object 7"/>
          <p:cNvGrpSpPr/>
          <p:nvPr/>
        </p:nvGrpSpPr>
        <p:grpSpPr>
          <a:xfrm>
            <a:off x="885644" y="761237"/>
            <a:ext cx="2628424" cy="3612833"/>
            <a:chOff x="1180858" y="1014983"/>
            <a:chExt cx="3504565" cy="4817110"/>
          </a:xfrm>
        </p:grpSpPr>
        <p:pic>
          <p:nvPicPr>
            <p:cNvPr id="8" name="object 8"/>
            <p:cNvPicPr/>
            <p:nvPr/>
          </p:nvPicPr>
          <p:blipFill>
            <a:blip r:embed="rId3" cstate="print"/>
            <a:stretch>
              <a:fillRect/>
            </a:stretch>
          </p:blipFill>
          <p:spPr>
            <a:xfrm>
              <a:off x="3322573" y="1404670"/>
              <a:ext cx="1362303" cy="1362303"/>
            </a:xfrm>
            <a:prstGeom prst="rect">
              <a:avLst/>
            </a:prstGeom>
          </p:spPr>
        </p:pic>
        <p:pic>
          <p:nvPicPr>
            <p:cNvPr id="9" name="object 9"/>
            <p:cNvPicPr/>
            <p:nvPr/>
          </p:nvPicPr>
          <p:blipFill>
            <a:blip r:embed="rId4" cstate="print"/>
            <a:stretch>
              <a:fillRect/>
            </a:stretch>
          </p:blipFill>
          <p:spPr>
            <a:xfrm>
              <a:off x="2908554" y="1290243"/>
              <a:ext cx="1025436" cy="1242669"/>
            </a:xfrm>
            <a:prstGeom prst="rect">
              <a:avLst/>
            </a:prstGeom>
          </p:spPr>
        </p:pic>
        <p:pic>
          <p:nvPicPr>
            <p:cNvPr id="10" name="object 10"/>
            <p:cNvPicPr/>
            <p:nvPr/>
          </p:nvPicPr>
          <p:blipFill>
            <a:blip r:embed="rId5" cstate="print"/>
            <a:stretch>
              <a:fillRect/>
            </a:stretch>
          </p:blipFill>
          <p:spPr>
            <a:xfrm>
              <a:off x="2609088" y="1354073"/>
              <a:ext cx="1066800" cy="1066800"/>
            </a:xfrm>
            <a:prstGeom prst="rect">
              <a:avLst/>
            </a:prstGeom>
          </p:spPr>
        </p:pic>
        <p:pic>
          <p:nvPicPr>
            <p:cNvPr id="11" name="object 11"/>
            <p:cNvPicPr/>
            <p:nvPr/>
          </p:nvPicPr>
          <p:blipFill>
            <a:blip r:embed="rId6" cstate="print"/>
            <a:stretch>
              <a:fillRect/>
            </a:stretch>
          </p:blipFill>
          <p:spPr>
            <a:xfrm>
              <a:off x="2001951" y="1202448"/>
              <a:ext cx="1371714" cy="1371714"/>
            </a:xfrm>
            <a:prstGeom prst="rect">
              <a:avLst/>
            </a:prstGeom>
          </p:spPr>
        </p:pic>
        <p:pic>
          <p:nvPicPr>
            <p:cNvPr id="12" name="object 12"/>
            <p:cNvPicPr/>
            <p:nvPr/>
          </p:nvPicPr>
          <p:blipFill>
            <a:blip r:embed="rId7" cstate="print"/>
            <a:stretch>
              <a:fillRect/>
            </a:stretch>
          </p:blipFill>
          <p:spPr>
            <a:xfrm>
              <a:off x="1666151" y="1447431"/>
              <a:ext cx="1478521" cy="1478521"/>
            </a:xfrm>
            <a:prstGeom prst="rect">
              <a:avLst/>
            </a:prstGeom>
          </p:spPr>
        </p:pic>
        <p:pic>
          <p:nvPicPr>
            <p:cNvPr id="13" name="object 13"/>
            <p:cNvPicPr/>
            <p:nvPr/>
          </p:nvPicPr>
          <p:blipFill>
            <a:blip r:embed="rId8" cstate="print"/>
            <a:stretch>
              <a:fillRect/>
            </a:stretch>
          </p:blipFill>
          <p:spPr>
            <a:xfrm>
              <a:off x="1549869" y="1904669"/>
              <a:ext cx="1243914" cy="1243914"/>
            </a:xfrm>
            <a:prstGeom prst="rect">
              <a:avLst/>
            </a:prstGeom>
          </p:spPr>
        </p:pic>
        <p:pic>
          <p:nvPicPr>
            <p:cNvPr id="14" name="object 14"/>
            <p:cNvPicPr/>
            <p:nvPr/>
          </p:nvPicPr>
          <p:blipFill>
            <a:blip r:embed="rId9" cstate="print"/>
            <a:stretch>
              <a:fillRect/>
            </a:stretch>
          </p:blipFill>
          <p:spPr>
            <a:xfrm>
              <a:off x="1550149" y="2255647"/>
              <a:ext cx="1399044" cy="1399044"/>
            </a:xfrm>
            <a:prstGeom prst="rect">
              <a:avLst/>
            </a:prstGeom>
          </p:spPr>
        </p:pic>
        <p:pic>
          <p:nvPicPr>
            <p:cNvPr id="15" name="object 15"/>
            <p:cNvPicPr/>
            <p:nvPr/>
          </p:nvPicPr>
          <p:blipFill>
            <a:blip r:embed="rId10" cstate="print"/>
            <a:stretch>
              <a:fillRect/>
            </a:stretch>
          </p:blipFill>
          <p:spPr>
            <a:xfrm>
              <a:off x="1812620" y="2509989"/>
              <a:ext cx="1466519" cy="1466519"/>
            </a:xfrm>
            <a:prstGeom prst="rect">
              <a:avLst/>
            </a:prstGeom>
          </p:spPr>
        </p:pic>
        <p:pic>
          <p:nvPicPr>
            <p:cNvPr id="16" name="object 16"/>
            <p:cNvPicPr/>
            <p:nvPr/>
          </p:nvPicPr>
          <p:blipFill>
            <a:blip r:embed="rId11" cstate="print"/>
            <a:stretch>
              <a:fillRect/>
            </a:stretch>
          </p:blipFill>
          <p:spPr>
            <a:xfrm>
              <a:off x="2390394" y="2854451"/>
              <a:ext cx="1066800" cy="1066800"/>
            </a:xfrm>
            <a:prstGeom prst="rect">
              <a:avLst/>
            </a:prstGeom>
          </p:spPr>
        </p:pic>
        <p:pic>
          <p:nvPicPr>
            <p:cNvPr id="17" name="object 17"/>
            <p:cNvPicPr/>
            <p:nvPr/>
          </p:nvPicPr>
          <p:blipFill>
            <a:blip r:embed="rId12" cstate="print"/>
            <a:stretch>
              <a:fillRect/>
            </a:stretch>
          </p:blipFill>
          <p:spPr>
            <a:xfrm>
              <a:off x="2753994" y="2971711"/>
              <a:ext cx="1269784" cy="1269784"/>
            </a:xfrm>
            <a:prstGeom prst="rect">
              <a:avLst/>
            </a:prstGeom>
          </p:spPr>
        </p:pic>
        <p:pic>
          <p:nvPicPr>
            <p:cNvPr id="18" name="object 18"/>
            <p:cNvPicPr/>
            <p:nvPr/>
          </p:nvPicPr>
          <p:blipFill>
            <a:blip r:embed="rId13" cstate="print"/>
            <a:stretch>
              <a:fillRect/>
            </a:stretch>
          </p:blipFill>
          <p:spPr>
            <a:xfrm>
              <a:off x="2964052" y="3048253"/>
              <a:ext cx="1498917" cy="1498917"/>
            </a:xfrm>
            <a:prstGeom prst="rect">
              <a:avLst/>
            </a:prstGeom>
          </p:spPr>
        </p:pic>
        <p:pic>
          <p:nvPicPr>
            <p:cNvPr id="19" name="object 19"/>
            <p:cNvPicPr/>
            <p:nvPr/>
          </p:nvPicPr>
          <p:blipFill>
            <a:blip r:embed="rId14" cstate="print"/>
            <a:stretch>
              <a:fillRect/>
            </a:stretch>
          </p:blipFill>
          <p:spPr>
            <a:xfrm>
              <a:off x="3279139" y="3522281"/>
              <a:ext cx="1232369" cy="1232369"/>
            </a:xfrm>
            <a:prstGeom prst="rect">
              <a:avLst/>
            </a:prstGeom>
          </p:spPr>
        </p:pic>
        <p:pic>
          <p:nvPicPr>
            <p:cNvPr id="20" name="object 20"/>
            <p:cNvPicPr/>
            <p:nvPr/>
          </p:nvPicPr>
          <p:blipFill>
            <a:blip r:embed="rId15" cstate="print"/>
            <a:stretch>
              <a:fillRect/>
            </a:stretch>
          </p:blipFill>
          <p:spPr>
            <a:xfrm>
              <a:off x="3058883" y="3812539"/>
              <a:ext cx="1450860" cy="1450860"/>
            </a:xfrm>
            <a:prstGeom prst="rect">
              <a:avLst/>
            </a:prstGeom>
          </p:spPr>
        </p:pic>
        <p:pic>
          <p:nvPicPr>
            <p:cNvPr id="21" name="object 21"/>
            <p:cNvPicPr/>
            <p:nvPr/>
          </p:nvPicPr>
          <p:blipFill>
            <a:blip r:embed="rId16" cstate="print"/>
            <a:stretch>
              <a:fillRect/>
            </a:stretch>
          </p:blipFill>
          <p:spPr>
            <a:xfrm>
              <a:off x="2827362" y="4180966"/>
              <a:ext cx="1478813" cy="1478813"/>
            </a:xfrm>
            <a:prstGeom prst="rect">
              <a:avLst/>
            </a:prstGeom>
          </p:spPr>
        </p:pic>
        <p:pic>
          <p:nvPicPr>
            <p:cNvPr id="22" name="object 22"/>
            <p:cNvPicPr/>
            <p:nvPr/>
          </p:nvPicPr>
          <p:blipFill>
            <a:blip r:embed="rId17" cstate="print"/>
            <a:stretch>
              <a:fillRect/>
            </a:stretch>
          </p:blipFill>
          <p:spPr>
            <a:xfrm>
              <a:off x="2493327" y="4408931"/>
              <a:ext cx="1249260" cy="1249260"/>
            </a:xfrm>
            <a:prstGeom prst="rect">
              <a:avLst/>
            </a:prstGeom>
          </p:spPr>
        </p:pic>
        <p:pic>
          <p:nvPicPr>
            <p:cNvPr id="23" name="object 23"/>
            <p:cNvPicPr/>
            <p:nvPr/>
          </p:nvPicPr>
          <p:blipFill>
            <a:blip r:embed="rId18" cstate="print"/>
            <a:stretch>
              <a:fillRect/>
            </a:stretch>
          </p:blipFill>
          <p:spPr>
            <a:xfrm>
              <a:off x="2062060" y="4451642"/>
              <a:ext cx="1250226" cy="1250238"/>
            </a:xfrm>
            <a:prstGeom prst="rect">
              <a:avLst/>
            </a:prstGeom>
          </p:spPr>
        </p:pic>
        <p:pic>
          <p:nvPicPr>
            <p:cNvPr id="24" name="object 24"/>
            <p:cNvPicPr/>
            <p:nvPr/>
          </p:nvPicPr>
          <p:blipFill>
            <a:blip r:embed="rId19" cstate="print"/>
            <a:stretch>
              <a:fillRect/>
            </a:stretch>
          </p:blipFill>
          <p:spPr>
            <a:xfrm>
              <a:off x="1578749" y="4262348"/>
              <a:ext cx="1410068" cy="1410068"/>
            </a:xfrm>
            <a:prstGeom prst="rect">
              <a:avLst/>
            </a:prstGeom>
          </p:spPr>
        </p:pic>
        <p:pic>
          <p:nvPicPr>
            <p:cNvPr id="25" name="object 25"/>
            <p:cNvPicPr/>
            <p:nvPr/>
          </p:nvPicPr>
          <p:blipFill>
            <a:blip r:embed="rId20" cstate="print"/>
            <a:stretch>
              <a:fillRect/>
            </a:stretch>
          </p:blipFill>
          <p:spPr>
            <a:xfrm>
              <a:off x="1180858" y="4084078"/>
              <a:ext cx="1422260" cy="1422260"/>
            </a:xfrm>
            <a:prstGeom prst="rect">
              <a:avLst/>
            </a:prstGeom>
          </p:spPr>
        </p:pic>
        <p:pic>
          <p:nvPicPr>
            <p:cNvPr id="26" name="object 26"/>
            <p:cNvPicPr/>
            <p:nvPr/>
          </p:nvPicPr>
          <p:blipFill>
            <a:blip r:embed="rId21" cstate="print"/>
            <a:stretch>
              <a:fillRect/>
            </a:stretch>
          </p:blipFill>
          <p:spPr>
            <a:xfrm>
              <a:off x="2811779" y="1014983"/>
              <a:ext cx="304038" cy="405384"/>
            </a:xfrm>
            <a:prstGeom prst="rect">
              <a:avLst/>
            </a:prstGeom>
          </p:spPr>
        </p:pic>
        <p:pic>
          <p:nvPicPr>
            <p:cNvPr id="27" name="object 27"/>
            <p:cNvPicPr/>
            <p:nvPr/>
          </p:nvPicPr>
          <p:blipFill>
            <a:blip r:embed="rId22" cstate="print"/>
            <a:stretch>
              <a:fillRect/>
            </a:stretch>
          </p:blipFill>
          <p:spPr>
            <a:xfrm>
              <a:off x="3021329" y="1014983"/>
              <a:ext cx="571499" cy="405384"/>
            </a:xfrm>
            <a:prstGeom prst="rect">
              <a:avLst/>
            </a:prstGeom>
          </p:spPr>
        </p:pic>
        <p:pic>
          <p:nvPicPr>
            <p:cNvPr id="28" name="object 28"/>
            <p:cNvPicPr/>
            <p:nvPr/>
          </p:nvPicPr>
          <p:blipFill>
            <a:blip r:embed="rId23" cstate="print"/>
            <a:stretch>
              <a:fillRect/>
            </a:stretch>
          </p:blipFill>
          <p:spPr>
            <a:xfrm>
              <a:off x="3259836" y="5407913"/>
              <a:ext cx="304038" cy="405384"/>
            </a:xfrm>
            <a:prstGeom prst="rect">
              <a:avLst/>
            </a:prstGeom>
          </p:spPr>
        </p:pic>
        <p:pic>
          <p:nvPicPr>
            <p:cNvPr id="29" name="object 29"/>
            <p:cNvPicPr/>
            <p:nvPr/>
          </p:nvPicPr>
          <p:blipFill>
            <a:blip r:embed="rId23" cstate="print"/>
            <a:stretch>
              <a:fillRect/>
            </a:stretch>
          </p:blipFill>
          <p:spPr>
            <a:xfrm>
              <a:off x="3024377" y="5426201"/>
              <a:ext cx="304038" cy="405384"/>
            </a:xfrm>
            <a:prstGeom prst="rect">
              <a:avLst/>
            </a:prstGeom>
          </p:spPr>
        </p:pic>
        <p:pic>
          <p:nvPicPr>
            <p:cNvPr id="30" name="object 30"/>
            <p:cNvPicPr/>
            <p:nvPr/>
          </p:nvPicPr>
          <p:blipFill>
            <a:blip r:embed="rId23" cstate="print"/>
            <a:stretch>
              <a:fillRect/>
            </a:stretch>
          </p:blipFill>
          <p:spPr>
            <a:xfrm>
              <a:off x="2795777" y="5426201"/>
              <a:ext cx="304038" cy="405384"/>
            </a:xfrm>
            <a:prstGeom prst="rect">
              <a:avLst/>
            </a:prstGeom>
          </p:spPr>
        </p:pic>
      </p:grpSp>
      <p:sp>
        <p:nvSpPr>
          <p:cNvPr id="35" name="CasellaDiTesto 34">
            <a:extLst>
              <a:ext uri="{FF2B5EF4-FFF2-40B4-BE49-F238E27FC236}">
                <a16:creationId xmlns:a16="http://schemas.microsoft.com/office/drawing/2014/main" id="{41B0A364-1641-5141-3F14-87FEAFB00C2A}"/>
              </a:ext>
            </a:extLst>
          </p:cNvPr>
          <p:cNvSpPr txBox="1"/>
          <p:nvPr/>
        </p:nvSpPr>
        <p:spPr>
          <a:xfrm>
            <a:off x="3494152" y="1507421"/>
            <a:ext cx="4933792" cy="646331"/>
          </a:xfrm>
          <a:prstGeom prst="rect">
            <a:avLst/>
          </a:prstGeom>
          <a:noFill/>
        </p:spPr>
        <p:txBody>
          <a:bodyPr wrap="square">
            <a:spAutoFit/>
          </a:bodyPr>
          <a:lstStyle/>
          <a:p>
            <a:pPr algn="r"/>
            <a:r>
              <a:rPr lang="en-US" sz="3600" b="1">
                <a:solidFill>
                  <a:srgbClr val="FFC000"/>
                </a:solidFill>
                <a:latin typeface="Helvetica" pitchFamily="2" charset="0"/>
                <a:ea typeface="Hiragino Maru Gothic Pro W4" panose="020F0400000000000000" pitchFamily="34" charset="-128"/>
                <a:cs typeface="Poppins" pitchFamily="2" charset="77"/>
              </a:rPr>
              <a:t>are responsible for</a:t>
            </a:r>
          </a:p>
        </p:txBody>
      </p:sp>
      <p:sp>
        <p:nvSpPr>
          <p:cNvPr id="36" name="CasellaDiTesto 35">
            <a:extLst>
              <a:ext uri="{FF2B5EF4-FFF2-40B4-BE49-F238E27FC236}">
                <a16:creationId xmlns:a16="http://schemas.microsoft.com/office/drawing/2014/main" id="{712A3966-B260-2D34-2092-7AAF664A920D}"/>
              </a:ext>
            </a:extLst>
          </p:cNvPr>
          <p:cNvSpPr txBox="1"/>
          <p:nvPr/>
        </p:nvSpPr>
        <p:spPr>
          <a:xfrm>
            <a:off x="3633227" y="3536747"/>
            <a:ext cx="4933792" cy="646331"/>
          </a:xfrm>
          <a:prstGeom prst="rect">
            <a:avLst/>
          </a:prstGeom>
          <a:noFill/>
        </p:spPr>
        <p:txBody>
          <a:bodyPr wrap="square">
            <a:spAutoFit/>
          </a:bodyPr>
          <a:lstStyle/>
          <a:p>
            <a:pPr algn="r"/>
            <a:r>
              <a:rPr lang="en-US" sz="3600" b="1">
                <a:solidFill>
                  <a:srgbClr val="FFC000"/>
                </a:solidFill>
                <a:latin typeface="Helvetica" pitchFamily="2" charset="0"/>
                <a:ea typeface="Hiragino Maru Gothic Pro W4" panose="020F0400000000000000" pitchFamily="34" charset="-128"/>
                <a:cs typeface="Poppins" pitchFamily="2" charset="77"/>
              </a:rPr>
              <a:t>a year in crops</a:t>
            </a:r>
          </a:p>
        </p:txBody>
      </p:sp>
      <p:sp>
        <p:nvSpPr>
          <p:cNvPr id="2" name="CasellaDiTesto 1">
            <a:extLst>
              <a:ext uri="{FF2B5EF4-FFF2-40B4-BE49-F238E27FC236}">
                <a16:creationId xmlns:a16="http://schemas.microsoft.com/office/drawing/2014/main" id="{AAF5B8DC-3CFB-4FDA-D0FE-05B941D7518B}"/>
              </a:ext>
            </a:extLst>
          </p:cNvPr>
          <p:cNvSpPr txBox="1"/>
          <p:nvPr/>
        </p:nvSpPr>
        <p:spPr>
          <a:xfrm>
            <a:off x="3849439" y="676072"/>
            <a:ext cx="4717580" cy="1015663"/>
          </a:xfrm>
          <a:prstGeom prst="rect">
            <a:avLst/>
          </a:prstGeom>
          <a:noFill/>
        </p:spPr>
        <p:txBody>
          <a:bodyPr wrap="square">
            <a:spAutoFit/>
          </a:bodyPr>
          <a:lstStyle/>
          <a:p>
            <a:pPr algn="ctr"/>
            <a:r>
              <a:rPr lang="en-AU" sz="6000" b="1">
                <a:latin typeface="Poppins" pitchFamily="2" charset="77"/>
                <a:ea typeface="Hiragino Maru Gothic Pro W4" panose="020F0400000000000000" pitchFamily="34" charset="-128"/>
                <a:cs typeface="Poppins" pitchFamily="2" charset="77"/>
              </a:rPr>
              <a:t>HONEYBEES</a:t>
            </a:r>
          </a:p>
        </p:txBody>
      </p:sp>
      <p:sp>
        <p:nvSpPr>
          <p:cNvPr id="4" name="CasellaDiTesto 3">
            <a:extLst>
              <a:ext uri="{FF2B5EF4-FFF2-40B4-BE49-F238E27FC236}">
                <a16:creationId xmlns:a16="http://schemas.microsoft.com/office/drawing/2014/main" id="{561908F0-B4FE-0B2E-62CC-D1C0862A70B6}"/>
              </a:ext>
            </a:extLst>
          </p:cNvPr>
          <p:cNvSpPr txBox="1"/>
          <p:nvPr/>
        </p:nvSpPr>
        <p:spPr>
          <a:xfrm>
            <a:off x="3817877" y="2665517"/>
            <a:ext cx="5152737" cy="1015663"/>
          </a:xfrm>
          <a:prstGeom prst="rect">
            <a:avLst/>
          </a:prstGeom>
          <a:noFill/>
        </p:spPr>
        <p:txBody>
          <a:bodyPr wrap="square">
            <a:spAutoFit/>
          </a:bodyPr>
          <a:lstStyle/>
          <a:p>
            <a:pPr algn="ctr"/>
            <a:r>
              <a:rPr lang="en-AU" sz="6000" b="1">
                <a:latin typeface="Poppins" pitchFamily="2" charset="77"/>
                <a:ea typeface="Hiragino Maru Gothic Pro W4" panose="020F0400000000000000" pitchFamily="34" charset="-128"/>
                <a:cs typeface="Poppins" pitchFamily="2" charset="77"/>
              </a:rPr>
              <a:t>$170 billion* </a:t>
            </a:r>
          </a:p>
        </p:txBody>
      </p:sp>
      <p:sp>
        <p:nvSpPr>
          <p:cNvPr id="6" name="CasellaDiTesto 5">
            <a:extLst>
              <a:ext uri="{FF2B5EF4-FFF2-40B4-BE49-F238E27FC236}">
                <a16:creationId xmlns:a16="http://schemas.microsoft.com/office/drawing/2014/main" id="{752D8275-BA4B-C5AF-4B08-FF6EAC55DC9A}"/>
              </a:ext>
            </a:extLst>
          </p:cNvPr>
          <p:cNvSpPr txBox="1"/>
          <p:nvPr/>
        </p:nvSpPr>
        <p:spPr>
          <a:xfrm>
            <a:off x="3991263" y="4664065"/>
            <a:ext cx="5152737" cy="400110"/>
          </a:xfrm>
          <a:prstGeom prst="rect">
            <a:avLst/>
          </a:prstGeom>
          <a:noFill/>
        </p:spPr>
        <p:txBody>
          <a:bodyPr wrap="square">
            <a:spAutoFit/>
          </a:bodyPr>
          <a:lstStyle/>
          <a:p>
            <a:pPr algn="ctr"/>
            <a:r>
              <a:rPr lang="en-AU" sz="2000" b="1">
                <a:latin typeface="Poppins" pitchFamily="2" charset="77"/>
                <a:ea typeface="Hiragino Maru Gothic Pro W4" panose="020F0400000000000000" pitchFamily="34" charset="-128"/>
                <a:cs typeface="Poppins" pitchFamily="2" charset="77"/>
              </a:rPr>
              <a:t>* $20 </a:t>
            </a:r>
            <a:r>
              <a:rPr lang="en-AU" sz="2000" b="1" err="1">
                <a:latin typeface="Poppins" pitchFamily="2" charset="77"/>
                <a:ea typeface="Hiragino Maru Gothic Pro W4" panose="020F0400000000000000" pitchFamily="34" charset="-128"/>
                <a:cs typeface="Poppins" pitchFamily="2" charset="77"/>
              </a:rPr>
              <a:t>Bln</a:t>
            </a:r>
            <a:r>
              <a:rPr lang="en-AU" sz="2000" b="1">
                <a:latin typeface="Poppins" pitchFamily="2" charset="77"/>
                <a:ea typeface="Hiragino Maru Gothic Pro W4" panose="020F0400000000000000" pitchFamily="34" charset="-128"/>
                <a:cs typeface="Poppins" pitchFamily="2" charset="77"/>
              </a:rPr>
              <a:t> only in US (2019, Scott </a:t>
            </a:r>
            <a:r>
              <a:rPr lang="en-AU" sz="2000" b="1" err="1">
                <a:latin typeface="Poppins" pitchFamily="2" charset="77"/>
                <a:ea typeface="Hiragino Maru Gothic Pro W4" panose="020F0400000000000000" pitchFamily="34" charset="-128"/>
                <a:cs typeface="Poppins" pitchFamily="2" charset="77"/>
              </a:rPr>
              <a:t>McArt</a:t>
            </a:r>
            <a:r>
              <a:rPr lang="en-AU" sz="2000" b="1">
                <a:latin typeface="Poppins" pitchFamily="2" charset="77"/>
                <a:ea typeface="Hiragino Maru Gothic Pro W4" panose="020F0400000000000000" pitchFamily="34" charset="-128"/>
                <a:cs typeface="Poppins" pitchFamily="2" charset="77"/>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5143500"/>
            <a:chOff x="0" y="0"/>
            <a:chExt cx="12192000" cy="6858000"/>
          </a:xfrm>
        </p:grpSpPr>
        <p:pic>
          <p:nvPicPr>
            <p:cNvPr id="3" name="object 3"/>
            <p:cNvPicPr/>
            <p:nvPr/>
          </p:nvPicPr>
          <p:blipFill>
            <a:blip r:embed="rId3" cstate="print"/>
            <a:stretch>
              <a:fillRect/>
            </a:stretch>
          </p:blipFill>
          <p:spPr>
            <a:xfrm>
              <a:off x="0" y="0"/>
              <a:ext cx="12192000" cy="6857998"/>
            </a:xfrm>
            <a:prstGeom prst="rect">
              <a:avLst/>
            </a:prstGeom>
          </p:spPr>
        </p:pic>
        <p:pic>
          <p:nvPicPr>
            <p:cNvPr id="4" name="object 4"/>
            <p:cNvPicPr/>
            <p:nvPr/>
          </p:nvPicPr>
          <p:blipFill>
            <a:blip r:embed="rId4" cstate="print"/>
            <a:stretch>
              <a:fillRect/>
            </a:stretch>
          </p:blipFill>
          <p:spPr>
            <a:xfrm>
              <a:off x="6117335" y="5325617"/>
              <a:ext cx="5103748" cy="731519"/>
            </a:xfrm>
            <a:prstGeom prst="rect">
              <a:avLst/>
            </a:prstGeom>
          </p:spPr>
        </p:pic>
        <p:pic>
          <p:nvPicPr>
            <p:cNvPr id="5" name="object 5"/>
            <p:cNvPicPr/>
            <p:nvPr/>
          </p:nvPicPr>
          <p:blipFill>
            <a:blip r:embed="rId5" cstate="print"/>
            <a:stretch>
              <a:fillRect/>
            </a:stretch>
          </p:blipFill>
          <p:spPr>
            <a:xfrm>
              <a:off x="1701292" y="3917188"/>
              <a:ext cx="4135247" cy="1341120"/>
            </a:xfrm>
            <a:prstGeom prst="rect">
              <a:avLst/>
            </a:prstGeom>
          </p:spPr>
        </p:pic>
        <p:pic>
          <p:nvPicPr>
            <p:cNvPr id="6" name="object 6"/>
            <p:cNvPicPr/>
            <p:nvPr/>
          </p:nvPicPr>
          <p:blipFill>
            <a:blip r:embed="rId6" cstate="print"/>
            <a:stretch>
              <a:fillRect/>
            </a:stretch>
          </p:blipFill>
          <p:spPr>
            <a:xfrm>
              <a:off x="1701292" y="4855717"/>
              <a:ext cx="4771516" cy="1341374"/>
            </a:xfrm>
            <a:prstGeom prst="rect">
              <a:avLst/>
            </a:prstGeom>
          </p:spPr>
        </p:pic>
        <p:pic>
          <p:nvPicPr>
            <p:cNvPr id="7" name="object 7"/>
            <p:cNvPicPr/>
            <p:nvPr/>
          </p:nvPicPr>
          <p:blipFill>
            <a:blip r:embed="rId7" cstate="print"/>
            <a:stretch>
              <a:fillRect/>
            </a:stretch>
          </p:blipFill>
          <p:spPr>
            <a:xfrm>
              <a:off x="6088888" y="4628641"/>
              <a:ext cx="5019929" cy="883412"/>
            </a:xfrm>
            <a:prstGeom prst="rect">
              <a:avLst/>
            </a:prstGeom>
          </p:spPr>
        </p:pic>
      </p:grpSp>
      <p:pic>
        <p:nvPicPr>
          <p:cNvPr id="8" name="object 4">
            <a:extLst>
              <a:ext uri="{FF2B5EF4-FFF2-40B4-BE49-F238E27FC236}">
                <a16:creationId xmlns:a16="http://schemas.microsoft.com/office/drawing/2014/main" id="{D79112A8-C632-7ED7-9B08-91669DDFAB43}"/>
              </a:ext>
            </a:extLst>
          </p:cNvPr>
          <p:cNvPicPr/>
          <p:nvPr/>
        </p:nvPicPr>
        <p:blipFill>
          <a:blip r:embed="rId8" cstate="print"/>
          <a:stretch>
            <a:fillRect/>
          </a:stretch>
        </p:blipFill>
        <p:spPr>
          <a:xfrm>
            <a:off x="360584" y="193929"/>
            <a:ext cx="4494022" cy="1005840"/>
          </a:xfrm>
          <a:prstGeom prst="rect">
            <a:avLst/>
          </a:prstGeom>
        </p:spPr>
      </p:pic>
      <p:pic>
        <p:nvPicPr>
          <p:cNvPr id="9" name="object 5">
            <a:extLst>
              <a:ext uri="{FF2B5EF4-FFF2-40B4-BE49-F238E27FC236}">
                <a16:creationId xmlns:a16="http://schemas.microsoft.com/office/drawing/2014/main" id="{C97D8B0B-EB80-66D5-38BD-341BC081DB4A}"/>
              </a:ext>
            </a:extLst>
          </p:cNvPr>
          <p:cNvPicPr/>
          <p:nvPr/>
        </p:nvPicPr>
        <p:blipFill>
          <a:blip r:embed="rId9" cstate="print">
            <a:duotone>
              <a:schemeClr val="accent2">
                <a:shade val="45000"/>
                <a:satMod val="135000"/>
              </a:schemeClr>
              <a:prstClr val="white"/>
            </a:duotone>
          </a:blip>
          <a:stretch>
            <a:fillRect/>
          </a:stretch>
        </p:blipFill>
        <p:spPr>
          <a:xfrm>
            <a:off x="4566666" y="11933"/>
            <a:ext cx="4280916" cy="1752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3F1"/>
        </a:solidFill>
        <a:effectLst/>
      </p:bgPr>
    </p:bg>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10" name="CasellaDiTesto 9">
            <a:extLst>
              <a:ext uri="{FF2B5EF4-FFF2-40B4-BE49-F238E27FC236}">
                <a16:creationId xmlns:a16="http://schemas.microsoft.com/office/drawing/2014/main" id="{878C077E-2F1B-F947-BC0D-E28DCB754066}"/>
              </a:ext>
            </a:extLst>
          </p:cNvPr>
          <p:cNvSpPr txBox="1"/>
          <p:nvPr/>
        </p:nvSpPr>
        <p:spPr>
          <a:xfrm>
            <a:off x="705394" y="409520"/>
            <a:ext cx="7772400" cy="892552"/>
          </a:xfrm>
          <a:prstGeom prst="rect">
            <a:avLst/>
          </a:prstGeom>
          <a:noFill/>
        </p:spPr>
        <p:txBody>
          <a:bodyPr wrap="square">
            <a:spAutoFit/>
          </a:bodyPr>
          <a:lstStyle/>
          <a:p>
            <a:r>
              <a:rPr lang="en-AU" sz="2600" b="1">
                <a:solidFill>
                  <a:srgbClr val="593700"/>
                </a:solidFill>
                <a:latin typeface="Helvetica" pitchFamily="2" charset="0"/>
                <a:ea typeface="Hiragino Maru Gothic Pro W4" panose="020F0400000000000000" pitchFamily="34" charset="-128"/>
                <a:cs typeface="Poppins" pitchFamily="2" charset="77"/>
              </a:rPr>
              <a:t>There are significant gaps in our understanding of </a:t>
            </a:r>
            <a:r>
              <a:rPr lang="en-AU" sz="2600" b="1" i="1">
                <a:solidFill>
                  <a:srgbClr val="FFA805"/>
                </a:solidFill>
                <a:latin typeface="Helvetica" pitchFamily="2" charset="0"/>
                <a:ea typeface="Hiragino Maru Gothic Pro W4" panose="020F0400000000000000" pitchFamily="34" charset="-128"/>
                <a:cs typeface="Poppins" pitchFamily="2" charset="77"/>
              </a:rPr>
              <a:t>honey bee</a:t>
            </a:r>
            <a:r>
              <a:rPr lang="en-AU" sz="2600" b="1">
                <a:solidFill>
                  <a:srgbClr val="593700"/>
                </a:solidFill>
                <a:latin typeface="Helvetica" pitchFamily="2" charset="0"/>
                <a:ea typeface="Hiragino Maru Gothic Pro W4" panose="020F0400000000000000" pitchFamily="34" charset="-128"/>
                <a:cs typeface="Poppins" pitchFamily="2" charset="77"/>
              </a:rPr>
              <a:t> behaviour </a:t>
            </a:r>
          </a:p>
        </p:txBody>
      </p:sp>
      <p:grpSp>
        <p:nvGrpSpPr>
          <p:cNvPr id="20" name="Gruppo 19">
            <a:extLst>
              <a:ext uri="{FF2B5EF4-FFF2-40B4-BE49-F238E27FC236}">
                <a16:creationId xmlns:a16="http://schemas.microsoft.com/office/drawing/2014/main" id="{43D8D67F-D829-21DE-9EF3-B74ACD065D88}"/>
              </a:ext>
            </a:extLst>
          </p:cNvPr>
          <p:cNvGrpSpPr/>
          <p:nvPr/>
        </p:nvGrpSpPr>
        <p:grpSpPr>
          <a:xfrm>
            <a:off x="1559475" y="1711592"/>
            <a:ext cx="6025049" cy="3161987"/>
            <a:chOff x="3370502" y="2197490"/>
            <a:chExt cx="5561736" cy="2894026"/>
          </a:xfrm>
        </p:grpSpPr>
        <p:pic>
          <p:nvPicPr>
            <p:cNvPr id="11" name="Picture 2">
              <a:extLst>
                <a:ext uri="{FF2B5EF4-FFF2-40B4-BE49-F238E27FC236}">
                  <a16:creationId xmlns:a16="http://schemas.microsoft.com/office/drawing/2014/main" id="{16AD49E2-86EC-5C9E-C13C-655E9036A3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94"/>
            <a:stretch/>
          </p:blipFill>
          <p:spPr bwMode="auto">
            <a:xfrm>
              <a:off x="3370502" y="2197490"/>
              <a:ext cx="5561736" cy="2894026"/>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uppo 18">
              <a:extLst>
                <a:ext uri="{FF2B5EF4-FFF2-40B4-BE49-F238E27FC236}">
                  <a16:creationId xmlns:a16="http://schemas.microsoft.com/office/drawing/2014/main" id="{50111AF1-4BD8-3F0E-B737-537A49EE745C}"/>
                </a:ext>
              </a:extLst>
            </p:cNvPr>
            <p:cNvGrpSpPr/>
            <p:nvPr/>
          </p:nvGrpSpPr>
          <p:grpSpPr>
            <a:xfrm>
              <a:off x="6848073" y="2566065"/>
              <a:ext cx="1114697" cy="1809165"/>
              <a:chOff x="6848073" y="2579128"/>
              <a:chExt cx="1114697" cy="1809165"/>
            </a:xfrm>
          </p:grpSpPr>
          <p:cxnSp>
            <p:nvCxnSpPr>
              <p:cNvPr id="13" name="Connettore 2 12">
                <a:extLst>
                  <a:ext uri="{FF2B5EF4-FFF2-40B4-BE49-F238E27FC236}">
                    <a16:creationId xmlns:a16="http://schemas.microsoft.com/office/drawing/2014/main" id="{DC2240AF-5E4F-EF74-92F5-E1AD8531D794}"/>
                  </a:ext>
                </a:extLst>
              </p:cNvPr>
              <p:cNvCxnSpPr>
                <a:cxnSpLocks/>
              </p:cNvCxnSpPr>
              <p:nvPr/>
            </p:nvCxnSpPr>
            <p:spPr>
              <a:xfrm flipH="1">
                <a:off x="7001691" y="3043646"/>
                <a:ext cx="182880" cy="134464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 name="CasellaDiTesto 14">
                <a:extLst>
                  <a:ext uri="{FF2B5EF4-FFF2-40B4-BE49-F238E27FC236}">
                    <a16:creationId xmlns:a16="http://schemas.microsoft.com/office/drawing/2014/main" id="{5D089851-5D9C-5D0C-DBB0-EF0BAD1A73AC}"/>
                  </a:ext>
                </a:extLst>
              </p:cNvPr>
              <p:cNvSpPr txBox="1"/>
              <p:nvPr/>
            </p:nvSpPr>
            <p:spPr>
              <a:xfrm>
                <a:off x="6848073" y="2579128"/>
                <a:ext cx="1114697" cy="400110"/>
              </a:xfrm>
              <a:prstGeom prst="rect">
                <a:avLst/>
              </a:prstGeom>
              <a:noFill/>
            </p:spPr>
            <p:txBody>
              <a:bodyPr wrap="square">
                <a:spAutoFit/>
              </a:bodyPr>
              <a:lstStyle/>
              <a:p>
                <a:r>
                  <a:rPr lang="en-AU" sz="2000" b="1">
                    <a:solidFill>
                      <a:srgbClr val="593700"/>
                    </a:solidFill>
                    <a:latin typeface="Helvetica" pitchFamily="2" charset="0"/>
                    <a:ea typeface="Hiragino Maru Gothic Pro W4" panose="020F0400000000000000" pitchFamily="34" charset="-128"/>
                    <a:cs typeface="Poppins" pitchFamily="2" charset="77"/>
                  </a:rPr>
                  <a:t>CCD</a:t>
                </a: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A1A00"/>
        </a:solidFill>
        <a:effectLst/>
      </p:bgPr>
    </p:bg>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F78D31EE-8CC2-8C2E-9E76-AD9F93B353EA}"/>
              </a:ext>
            </a:extLst>
          </p:cNvPr>
          <p:cNvSpPr txBox="1"/>
          <p:nvPr/>
        </p:nvSpPr>
        <p:spPr>
          <a:xfrm>
            <a:off x="1" y="1417588"/>
            <a:ext cx="9143999" cy="2308324"/>
          </a:xfrm>
          <a:prstGeom prst="rect">
            <a:avLst/>
          </a:prstGeom>
          <a:noFill/>
        </p:spPr>
        <p:txBody>
          <a:bodyPr wrap="square" rtlCol="0">
            <a:spAutoFit/>
          </a:bodyPr>
          <a:lstStyle/>
          <a:p>
            <a:pPr algn="ctr"/>
            <a:r>
              <a:rPr lang="en-US" sz="3600" b="1">
                <a:solidFill>
                  <a:schemeClr val="bg1"/>
                </a:solidFill>
                <a:latin typeface="Helvetica" pitchFamily="2" charset="0"/>
                <a:cs typeface="Poppins" pitchFamily="2" charset="77"/>
              </a:rPr>
              <a:t>Our project addresses </a:t>
            </a:r>
          </a:p>
          <a:p>
            <a:pPr algn="ctr"/>
            <a:r>
              <a:rPr lang="en-US" sz="3600" b="1">
                <a:solidFill>
                  <a:srgbClr val="FFA805"/>
                </a:solidFill>
                <a:latin typeface="Helvetica" pitchFamily="2" charset="0"/>
                <a:ea typeface="Hiragino Maru Gothic Pro W4" panose="020F0400000000000000" pitchFamily="34" charset="-128"/>
                <a:cs typeface="Poppins" pitchFamily="2" charset="77"/>
              </a:rPr>
              <a:t>PUBLIC OPINION </a:t>
            </a:r>
          </a:p>
          <a:p>
            <a:pPr algn="ctr"/>
            <a:r>
              <a:rPr lang="en-US" sz="3600" b="1">
                <a:solidFill>
                  <a:schemeClr val="bg1"/>
                </a:solidFill>
                <a:latin typeface="Helvetica" pitchFamily="2" charset="0"/>
                <a:cs typeface="Poppins" pitchFamily="2" charset="77"/>
              </a:rPr>
              <a:t>and </a:t>
            </a:r>
          </a:p>
          <a:p>
            <a:pPr algn="ctr"/>
            <a:r>
              <a:rPr lang="en-US" sz="3600" b="1">
                <a:solidFill>
                  <a:srgbClr val="FFA805"/>
                </a:solidFill>
                <a:latin typeface="Helvetica" pitchFamily="2" charset="0"/>
                <a:ea typeface="Hiragino Maru Gothic Pro W4" panose="020F0400000000000000" pitchFamily="34" charset="-128"/>
                <a:cs typeface="Poppins" pitchFamily="2" charset="77"/>
              </a:rPr>
              <a:t>GOVERNMENT AUTHORITIES</a:t>
            </a:r>
          </a:p>
        </p:txBody>
      </p:sp>
    </p:spTree>
    <p:extLst>
      <p:ext uri="{BB962C8B-B14F-4D97-AF65-F5344CB8AC3E}">
        <p14:creationId xmlns:p14="http://schemas.microsoft.com/office/powerpoint/2010/main" val="723038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3F1"/>
        </a:solidFill>
        <a:effectLst/>
      </p:bgPr>
    </p:bg>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F8B322"/>
          </a:solidFill>
        </p:spPr>
        <p:txBody>
          <a:bodyPr wrap="square" lIns="0" tIns="0" rIns="0" bIns="0" rtlCol="0"/>
          <a:lstStyle/>
          <a:p>
            <a:endParaRPr sz="1050"/>
          </a:p>
        </p:txBody>
      </p:sp>
      <p:sp>
        <p:nvSpPr>
          <p:cNvPr id="10" name="CasellaDiTesto 9">
            <a:extLst>
              <a:ext uri="{FF2B5EF4-FFF2-40B4-BE49-F238E27FC236}">
                <a16:creationId xmlns:a16="http://schemas.microsoft.com/office/drawing/2014/main" id="{878C077E-2F1B-F947-BC0D-E28DCB754066}"/>
              </a:ext>
            </a:extLst>
          </p:cNvPr>
          <p:cNvSpPr txBox="1"/>
          <p:nvPr/>
        </p:nvSpPr>
        <p:spPr>
          <a:xfrm>
            <a:off x="104600" y="361154"/>
            <a:ext cx="8931116" cy="646331"/>
          </a:xfrm>
          <a:prstGeom prst="rect">
            <a:avLst/>
          </a:prstGeom>
          <a:noFill/>
        </p:spPr>
        <p:txBody>
          <a:bodyPr wrap="square" lIns="91440" tIns="45720" rIns="91440" bIns="45720" anchor="t">
            <a:spAutoFit/>
          </a:bodyPr>
          <a:lstStyle/>
          <a:p>
            <a:pPr algn="ctr"/>
            <a:r>
              <a:rPr lang="en-AU" sz="3600" b="1">
                <a:solidFill>
                  <a:srgbClr val="F9B321"/>
                </a:solidFill>
                <a:latin typeface="Helvetica"/>
                <a:ea typeface="Hiragino Maru Gothic Pro W4"/>
                <a:cs typeface="Poppins"/>
              </a:rPr>
              <a:t>RESEARCH QUESTIONS</a:t>
            </a:r>
            <a:endParaRPr lang="en-AU" sz="3600" b="1">
              <a:solidFill>
                <a:srgbClr val="F9B321"/>
              </a:solidFill>
              <a:latin typeface="Helvetica" pitchFamily="2" charset="0"/>
              <a:ea typeface="Hiragino Maru Gothic Pro W4" panose="020F0400000000000000" pitchFamily="34" charset="-128"/>
              <a:cs typeface="Poppins" pitchFamily="2" charset="77"/>
            </a:endParaRPr>
          </a:p>
        </p:txBody>
      </p:sp>
      <p:pic>
        <p:nvPicPr>
          <p:cNvPr id="2" name="object 5">
            <a:extLst>
              <a:ext uri="{FF2B5EF4-FFF2-40B4-BE49-F238E27FC236}">
                <a16:creationId xmlns:a16="http://schemas.microsoft.com/office/drawing/2014/main" id="{88A68333-EF5A-888F-1C2A-2C62D03095F0}"/>
              </a:ext>
            </a:extLst>
          </p:cNvPr>
          <p:cNvPicPr/>
          <p:nvPr/>
        </p:nvPicPr>
        <p:blipFill>
          <a:blip r:embed="rId3" cstate="print"/>
          <a:stretch>
            <a:fillRect/>
          </a:stretch>
        </p:blipFill>
        <p:spPr>
          <a:xfrm>
            <a:off x="130476" y="1043580"/>
            <a:ext cx="2517921" cy="2586128"/>
          </a:xfrm>
          <a:prstGeom prst="rect">
            <a:avLst/>
          </a:prstGeom>
        </p:spPr>
      </p:pic>
      <p:sp>
        <p:nvSpPr>
          <p:cNvPr id="5" name="CasellaDiTesto 4">
            <a:extLst>
              <a:ext uri="{FF2B5EF4-FFF2-40B4-BE49-F238E27FC236}">
                <a16:creationId xmlns:a16="http://schemas.microsoft.com/office/drawing/2014/main" id="{D7060F11-F48B-6B5E-0255-44E418C1D3A7}"/>
              </a:ext>
            </a:extLst>
          </p:cNvPr>
          <p:cNvSpPr txBox="1"/>
          <p:nvPr/>
        </p:nvSpPr>
        <p:spPr>
          <a:xfrm>
            <a:off x="3036677" y="2764146"/>
            <a:ext cx="4771424" cy="861774"/>
          </a:xfrm>
          <a:prstGeom prst="rect">
            <a:avLst/>
          </a:prstGeom>
          <a:noFill/>
        </p:spPr>
        <p:txBody>
          <a:bodyPr wrap="square">
            <a:spAutoFit/>
          </a:bodyPr>
          <a:lstStyle/>
          <a:p>
            <a:r>
              <a:rPr lang="en-AU" sz="5000" b="1">
                <a:solidFill>
                  <a:srgbClr val="593700"/>
                </a:solidFill>
                <a:latin typeface="Helvetica" pitchFamily="2" charset="0"/>
                <a:ea typeface="Hiragino Maru Gothic Pro W4" panose="020F0400000000000000" pitchFamily="34" charset="-128"/>
                <a:cs typeface="Poppins" pitchFamily="2" charset="77"/>
              </a:rPr>
              <a:t> </a:t>
            </a:r>
          </a:p>
        </p:txBody>
      </p:sp>
      <p:sp>
        <p:nvSpPr>
          <p:cNvPr id="7" name="CasellaDiTesto 6">
            <a:extLst>
              <a:ext uri="{FF2B5EF4-FFF2-40B4-BE49-F238E27FC236}">
                <a16:creationId xmlns:a16="http://schemas.microsoft.com/office/drawing/2014/main" id="{4FA363C2-E4CD-3B05-20CA-6B6B49657DFC}"/>
              </a:ext>
            </a:extLst>
          </p:cNvPr>
          <p:cNvSpPr txBox="1"/>
          <p:nvPr/>
        </p:nvSpPr>
        <p:spPr>
          <a:xfrm>
            <a:off x="2463046" y="1283964"/>
            <a:ext cx="5277394" cy="3323987"/>
          </a:xfrm>
          <a:prstGeom prst="rect">
            <a:avLst/>
          </a:prstGeom>
          <a:noFill/>
        </p:spPr>
        <p:txBody>
          <a:bodyPr wrap="square" lIns="91440" tIns="45720" rIns="91440" bIns="45720" anchor="t">
            <a:spAutoFit/>
          </a:bodyPr>
          <a:lstStyle/>
          <a:p>
            <a:r>
              <a:rPr lang="en-AU" sz="5000" b="1">
                <a:solidFill>
                  <a:srgbClr val="593700"/>
                </a:solidFill>
                <a:latin typeface="Helvetica"/>
                <a:ea typeface="Hiragino Maru Gothic Pro W4"/>
                <a:cs typeface="Poppins"/>
              </a:rPr>
              <a:t>REASONS</a:t>
            </a:r>
          </a:p>
          <a:p>
            <a:endParaRPr lang="en-AU" sz="3000" b="1">
              <a:solidFill>
                <a:srgbClr val="593700"/>
              </a:solidFill>
              <a:latin typeface="Helvetica" pitchFamily="2" charset="0"/>
              <a:ea typeface="Hiragino Maru Gothic Pro W4" panose="020F0400000000000000" pitchFamily="34" charset="-128"/>
              <a:cs typeface="Poppins" pitchFamily="2" charset="77"/>
            </a:endParaRPr>
          </a:p>
          <a:p>
            <a:r>
              <a:rPr lang="en-AU" sz="5000" b="1">
                <a:solidFill>
                  <a:srgbClr val="593700"/>
                </a:solidFill>
                <a:latin typeface="Helvetica"/>
                <a:ea typeface="Hiragino Maru Gothic Pro W4"/>
                <a:cs typeface="Poppins"/>
              </a:rPr>
              <a:t>IMPACT    </a:t>
            </a:r>
            <a:endParaRPr lang="en-AU" sz="5000" b="1">
              <a:solidFill>
                <a:srgbClr val="593700"/>
              </a:solidFill>
              <a:latin typeface="Helvetica" pitchFamily="2" charset="0"/>
              <a:ea typeface="Hiragino Maru Gothic Pro W4" panose="020F0400000000000000" pitchFamily="34" charset="-128"/>
              <a:cs typeface="Poppins" pitchFamily="2" charset="77"/>
            </a:endParaRPr>
          </a:p>
          <a:p>
            <a:endParaRPr lang="en-AU" sz="3000" b="1">
              <a:solidFill>
                <a:srgbClr val="593700"/>
              </a:solidFill>
              <a:latin typeface="Helvetica" pitchFamily="2" charset="0"/>
              <a:ea typeface="Hiragino Maru Gothic Pro W4" panose="020F0400000000000000" pitchFamily="34" charset="-128"/>
              <a:cs typeface="Poppins" pitchFamily="2" charset="77"/>
            </a:endParaRPr>
          </a:p>
          <a:p>
            <a:r>
              <a:rPr lang="en-AU" sz="5000" b="1">
                <a:solidFill>
                  <a:srgbClr val="593700"/>
                </a:solidFill>
                <a:latin typeface="Helvetica"/>
                <a:ea typeface="Hiragino Maru Gothic Pro W4"/>
                <a:cs typeface="Poppins"/>
              </a:rPr>
              <a:t>RESILIENCE</a:t>
            </a:r>
          </a:p>
        </p:txBody>
      </p:sp>
      <p:sp>
        <p:nvSpPr>
          <p:cNvPr id="9" name="CasellaDiTesto 8">
            <a:extLst>
              <a:ext uri="{FF2B5EF4-FFF2-40B4-BE49-F238E27FC236}">
                <a16:creationId xmlns:a16="http://schemas.microsoft.com/office/drawing/2014/main" id="{AEF93DC5-345F-0116-82F9-A72547F19CD1}"/>
              </a:ext>
            </a:extLst>
          </p:cNvPr>
          <p:cNvSpPr txBox="1"/>
          <p:nvPr/>
        </p:nvSpPr>
        <p:spPr>
          <a:xfrm>
            <a:off x="5830837" y="1445814"/>
            <a:ext cx="2975810" cy="523220"/>
          </a:xfrm>
          <a:prstGeom prst="rect">
            <a:avLst/>
          </a:prstGeom>
          <a:noFill/>
        </p:spPr>
        <p:txBody>
          <a:bodyPr wrap="square" lIns="91440" tIns="45720" rIns="91440" bIns="45720" rtlCol="0" anchor="t">
            <a:spAutoFit/>
          </a:bodyPr>
          <a:lstStyle/>
          <a:p>
            <a:r>
              <a:rPr lang="en-US" b="1">
                <a:solidFill>
                  <a:srgbClr val="593700"/>
                </a:solidFill>
                <a:latin typeface="Helvetica"/>
              </a:rPr>
              <a:t>Is there a relation </a:t>
            </a:r>
            <a:r>
              <a:rPr lang="en-AU" b="1">
                <a:solidFill>
                  <a:srgbClr val="593700"/>
                </a:solidFill>
                <a:latin typeface="Helvetica"/>
                <a:cs typeface="Helvetica"/>
              </a:rPr>
              <a:t>a between stressors and colony losses?</a:t>
            </a:r>
            <a:endParaRPr lang="en-US" b="1">
              <a:solidFill>
                <a:srgbClr val="593700"/>
              </a:solidFill>
              <a:latin typeface="Helvetica"/>
            </a:endParaRPr>
          </a:p>
        </p:txBody>
      </p:sp>
      <p:sp>
        <p:nvSpPr>
          <p:cNvPr id="4" name="CasellaDiTesto 3">
            <a:extLst>
              <a:ext uri="{FF2B5EF4-FFF2-40B4-BE49-F238E27FC236}">
                <a16:creationId xmlns:a16="http://schemas.microsoft.com/office/drawing/2014/main" id="{DB3FD426-58A3-9FDA-890C-917E461712B0}"/>
              </a:ext>
            </a:extLst>
          </p:cNvPr>
          <p:cNvSpPr txBox="1"/>
          <p:nvPr/>
        </p:nvSpPr>
        <p:spPr>
          <a:xfrm>
            <a:off x="5288437" y="2654104"/>
            <a:ext cx="303195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593700"/>
                </a:solidFill>
                <a:latin typeface="Helvetica"/>
                <a:cs typeface="Helvetica"/>
              </a:rPr>
              <a:t>Which is the economic impact of the colony losses?</a:t>
            </a:r>
            <a:endParaRPr lang="it-IT"/>
          </a:p>
          <a:p>
            <a:pPr algn="l"/>
            <a:endParaRPr lang="it-IT"/>
          </a:p>
        </p:txBody>
      </p:sp>
      <p:sp>
        <p:nvSpPr>
          <p:cNvPr id="6" name="CasellaDiTesto 5">
            <a:extLst>
              <a:ext uri="{FF2B5EF4-FFF2-40B4-BE49-F238E27FC236}">
                <a16:creationId xmlns:a16="http://schemas.microsoft.com/office/drawing/2014/main" id="{7147E50D-259A-83F5-C9D8-75D143459F22}"/>
              </a:ext>
            </a:extLst>
          </p:cNvPr>
          <p:cNvSpPr txBox="1"/>
          <p:nvPr/>
        </p:nvSpPr>
        <p:spPr>
          <a:xfrm>
            <a:off x="6641989" y="3878092"/>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593700"/>
                </a:solidFill>
                <a:latin typeface="Helvetica"/>
                <a:cs typeface="Helvetica"/>
              </a:rPr>
              <a:t>Which are the most favorable environments?</a:t>
            </a:r>
          </a:p>
        </p:txBody>
      </p:sp>
    </p:spTree>
    <p:extLst>
      <p:ext uri="{BB962C8B-B14F-4D97-AF65-F5344CB8AC3E}">
        <p14:creationId xmlns:p14="http://schemas.microsoft.com/office/powerpoint/2010/main" val="145810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B321"/>
        </a:solidFill>
        <a:effectLst/>
      </p:bgPr>
    </p:bg>
    <p:spTree>
      <p:nvGrpSpPr>
        <p:cNvPr id="1" name=""/>
        <p:cNvGrpSpPr/>
        <p:nvPr/>
      </p:nvGrpSpPr>
      <p:grpSpPr>
        <a:xfrm>
          <a:off x="0" y="0"/>
          <a:ext cx="0" cy="0"/>
          <a:chOff x="0" y="0"/>
          <a:chExt cx="0" cy="0"/>
        </a:xfrm>
      </p:grpSpPr>
      <p:sp>
        <p:nvSpPr>
          <p:cNvPr id="3" name="object 3"/>
          <p:cNvSpPr/>
          <p:nvPr/>
        </p:nvSpPr>
        <p:spPr>
          <a:xfrm>
            <a:off x="0" y="0"/>
            <a:ext cx="212884" cy="5143500"/>
          </a:xfrm>
          <a:custGeom>
            <a:avLst/>
            <a:gdLst/>
            <a:ahLst/>
            <a:cxnLst/>
            <a:rect l="l" t="t" r="r" b="b"/>
            <a:pathLst>
              <a:path w="283845" h="6858000">
                <a:moveTo>
                  <a:pt x="283464" y="0"/>
                </a:moveTo>
                <a:lnTo>
                  <a:pt x="0" y="0"/>
                </a:lnTo>
                <a:lnTo>
                  <a:pt x="0" y="6858000"/>
                </a:lnTo>
                <a:lnTo>
                  <a:pt x="283464" y="6858000"/>
                </a:lnTo>
                <a:lnTo>
                  <a:pt x="283464" y="0"/>
                </a:lnTo>
                <a:close/>
              </a:path>
            </a:pathLst>
          </a:custGeom>
          <a:solidFill>
            <a:srgbClr val="2A1A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cs typeface="Arial"/>
              <a:sym typeface="Arial"/>
            </a:endParaRPr>
          </a:p>
        </p:txBody>
      </p:sp>
      <p:sp>
        <p:nvSpPr>
          <p:cNvPr id="12" name="CasellaDiTesto 11">
            <a:extLst>
              <a:ext uri="{FF2B5EF4-FFF2-40B4-BE49-F238E27FC236}">
                <a16:creationId xmlns:a16="http://schemas.microsoft.com/office/drawing/2014/main" id="{A3871276-0A1A-F9CA-A146-D9C74E46F221}"/>
              </a:ext>
            </a:extLst>
          </p:cNvPr>
          <p:cNvSpPr txBox="1"/>
          <p:nvPr/>
        </p:nvSpPr>
        <p:spPr>
          <a:xfrm>
            <a:off x="769384" y="909756"/>
            <a:ext cx="6718812" cy="3323987"/>
          </a:xfrm>
          <a:prstGeom prst="rect">
            <a:avLst/>
          </a:prstGeom>
          <a:noFill/>
        </p:spPr>
        <p:txBody>
          <a:bodyPr wrap="square">
            <a:spAutoFit/>
          </a:bodyPr>
          <a:lstStyle/>
          <a:p>
            <a:r>
              <a:rPr lang="en-AU" sz="7000" b="1">
                <a:solidFill>
                  <a:srgbClr val="2A1A00"/>
                </a:solidFill>
                <a:latin typeface="Helvetica" pitchFamily="2" charset="0"/>
                <a:ea typeface="Hiragino Maru Gothic Pro W4" panose="020F0400000000000000" pitchFamily="34" charset="-128"/>
                <a:cs typeface="Poppins" pitchFamily="2" charset="77"/>
              </a:rPr>
              <a:t>DATA</a:t>
            </a:r>
          </a:p>
          <a:p>
            <a:r>
              <a:rPr lang="en-AU" sz="7000" b="1">
                <a:solidFill>
                  <a:srgbClr val="2A1A00"/>
                </a:solidFill>
                <a:latin typeface="Helvetica" pitchFamily="2" charset="0"/>
                <a:ea typeface="Hiragino Maru Gothic Pro W4" panose="020F0400000000000000" pitchFamily="34" charset="-128"/>
                <a:cs typeface="Poppins" pitchFamily="2" charset="77"/>
              </a:rPr>
              <a:t>IMPORT &amp; CLEANING</a:t>
            </a:r>
          </a:p>
        </p:txBody>
      </p:sp>
      <p:pic>
        <p:nvPicPr>
          <p:cNvPr id="5" name="object 7">
            <a:extLst>
              <a:ext uri="{FF2B5EF4-FFF2-40B4-BE49-F238E27FC236}">
                <a16:creationId xmlns:a16="http://schemas.microsoft.com/office/drawing/2014/main" id="{781B78DB-49CC-F8AE-4B5E-793FD940E238}"/>
              </a:ext>
            </a:extLst>
          </p:cNvPr>
          <p:cNvPicPr/>
          <p:nvPr/>
        </p:nvPicPr>
        <p:blipFill>
          <a:blip r:embed="rId3" cstate="print"/>
          <a:stretch>
            <a:fillRect/>
          </a:stretch>
        </p:blipFill>
        <p:spPr>
          <a:xfrm>
            <a:off x="6195844" y="2273046"/>
            <a:ext cx="2737104" cy="2737104"/>
          </a:xfrm>
          <a:prstGeom prst="rect">
            <a:avLst/>
          </a:prstGeom>
        </p:spPr>
      </p:pic>
    </p:spTree>
    <p:extLst>
      <p:ext uri="{BB962C8B-B14F-4D97-AF65-F5344CB8AC3E}">
        <p14:creationId xmlns:p14="http://schemas.microsoft.com/office/powerpoint/2010/main" val="3424028956"/>
      </p:ext>
    </p:extLst>
  </p:cSld>
  <p:clrMapOvr>
    <a:masterClrMapping/>
  </p:clrMapOvr>
</p:sld>
</file>

<file path=ppt/theme/theme1.xml><?xml version="1.0" encoding="utf-8"?>
<a:theme xmlns:a="http://schemas.openxmlformats.org/drawingml/2006/main" name="Spelling Bee by Slidesgo">
  <a:themeElements>
    <a:clrScheme name="Simple Light">
      <a:dk1>
        <a:srgbClr val="703316"/>
      </a:dk1>
      <a:lt1>
        <a:srgbClr val="FFFFFF"/>
      </a:lt1>
      <a:dk2>
        <a:srgbClr val="FFF0B3"/>
      </a:dk2>
      <a:lt2>
        <a:srgbClr val="666666"/>
      </a:lt2>
      <a:accent1>
        <a:srgbClr val="FFDB45"/>
      </a:accent1>
      <a:accent2>
        <a:srgbClr val="FFA500"/>
      </a:accent2>
      <a:accent3>
        <a:srgbClr val="99E2E6"/>
      </a:accent3>
      <a:accent4>
        <a:srgbClr val="F78F8F"/>
      </a:accent4>
      <a:accent5>
        <a:srgbClr val="B64B18"/>
      </a:accent5>
      <a:accent6>
        <a:srgbClr val="FFA500"/>
      </a:accent6>
      <a:hlink>
        <a:srgbClr val="70331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2247</Words>
  <Application>Microsoft Macintosh PowerPoint</Application>
  <PresentationFormat>Presentazione su schermo (16:9)</PresentationFormat>
  <Paragraphs>246</Paragraphs>
  <Slides>34</Slides>
  <Notes>31</Notes>
  <HiddenSlides>0</HiddenSlides>
  <MMClips>0</MMClips>
  <ScaleCrop>false</ScaleCrop>
  <HeadingPairs>
    <vt:vector size="6" baseType="variant">
      <vt:variant>
        <vt:lpstr>Caratteri utilizzati</vt:lpstr>
      </vt:variant>
      <vt:variant>
        <vt:i4>12</vt:i4>
      </vt:variant>
      <vt:variant>
        <vt:lpstr>Tema</vt:lpstr>
      </vt:variant>
      <vt:variant>
        <vt:i4>1</vt:i4>
      </vt:variant>
      <vt:variant>
        <vt:lpstr>Titoli diapositive</vt:lpstr>
      </vt:variant>
      <vt:variant>
        <vt:i4>34</vt:i4>
      </vt:variant>
    </vt:vector>
  </HeadingPairs>
  <TitlesOfParts>
    <vt:vector size="47" baseType="lpstr">
      <vt:lpstr>Helvetica</vt:lpstr>
      <vt:lpstr>TIMSansWeb</vt:lpstr>
      <vt:lpstr>Open Sans Light</vt:lpstr>
      <vt:lpstr>Arial</vt:lpstr>
      <vt:lpstr>Mali SemiBold</vt:lpstr>
      <vt:lpstr>Nunito</vt:lpstr>
      <vt:lpstr>lato</vt:lpstr>
      <vt:lpstr>Poppins</vt:lpstr>
      <vt:lpstr>clear_sans_mediumregular</vt:lpstr>
      <vt:lpstr>Cambria Math</vt:lpstr>
      <vt:lpstr>lato</vt:lpstr>
      <vt:lpstr>Calibri</vt:lpstr>
      <vt:lpstr>Spelling Bee by Slidesgo</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Saving the Bees</dc:title>
  <cp:lastModifiedBy>Luca Mainini (Student at CentraleSupelec)</cp:lastModifiedBy>
  <cp:revision>2</cp:revision>
  <dcterms:modified xsi:type="dcterms:W3CDTF">2023-02-17T00:04:27Z</dcterms:modified>
</cp:coreProperties>
</file>